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305" r:id="rId2"/>
    <p:sldId id="306" r:id="rId3"/>
    <p:sldId id="307" r:id="rId4"/>
    <p:sldId id="299" r:id="rId5"/>
    <p:sldId id="308" r:id="rId6"/>
    <p:sldId id="293" r:id="rId7"/>
    <p:sldId id="309" r:id="rId8"/>
    <p:sldId id="290" r:id="rId9"/>
    <p:sldId id="297" r:id="rId10"/>
    <p:sldId id="298" r:id="rId11"/>
    <p:sldId id="313" r:id="rId12"/>
    <p:sldId id="312" r:id="rId13"/>
    <p:sldId id="302" r:id="rId14"/>
    <p:sldId id="296" r:id="rId15"/>
    <p:sldId id="295" r:id="rId16"/>
    <p:sldId id="294" r:id="rId17"/>
    <p:sldId id="301" r:id="rId18"/>
    <p:sldId id="310" r:id="rId1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주연" initials="유" lastIdx="1" clrIdx="0">
    <p:extLst>
      <p:ext uri="{19B8F6BF-5375-455C-9EA6-DF929625EA0E}">
        <p15:presenceInfo xmlns:p15="http://schemas.microsoft.com/office/powerpoint/2012/main" userId="3fc0cc67bd4c6a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  <a:srgbClr val="858FEF"/>
    <a:srgbClr val="9CA1CC"/>
    <a:srgbClr val="FFFFFF"/>
    <a:srgbClr val="D9D8D5"/>
    <a:srgbClr val="817EF6"/>
    <a:srgbClr val="897DF7"/>
    <a:srgbClr val="5746F4"/>
    <a:srgbClr val="DCB6C7"/>
    <a:srgbClr val="6F70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70" autoAdjust="0"/>
  </p:normalViewPr>
  <p:slideViewPr>
    <p:cSldViewPr snapToGrid="0" showGuides="1">
      <p:cViewPr varScale="1">
        <p:scale>
          <a:sx n="60" d="100"/>
          <a:sy n="60" d="100"/>
        </p:scale>
        <p:origin x="908" y="36"/>
      </p:cViewPr>
      <p:guideLst>
        <p:guide orient="horz" pos="2183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2364" y="-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A0135177-34B4-4A16-97D3-39673D1480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01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5177-34B4-4A16-97D3-39673D1480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1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문화로 정착되면서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심지어’ 공식문서에서도 신조어를 쓰는 경우가 많아지고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수화같이 동시 통역을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해야하는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 경우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신조어로 인해 어려움을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겪고있다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인터넷 사용자조차도 신조어의 의미를 모르고 사용하는 경우가 많다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특히 몇몇 신조어의 경우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맘충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틀딱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김치녀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 등과 같이 특정 집단에 대해 부정적인 태도를 갖는 커뮤니티에서 쓰이거나 좋지 않은 의도를 가지는 경우가 많다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하지만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그러한 신조어의 출처나 의미를 제대로 알지 못하고 사용해서 문제가 되기도 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25086BA-59C5-4F41-939B-2852B7DE95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8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문화로 정착되면서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심지어’ 공식문서에서도 신조어를 쓰는 경우가 많아지고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수화같이 동시 통역을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해야하는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 경우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신조어로 인해 어려움을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겪고있다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인터넷 사용자조차도 신조어의 의미를 모르고 사용하는 경우가 많다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특히 몇몇 신조어의 경우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맘충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틀딱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cs typeface="+mn-cs"/>
              </a:rPr>
              <a:t>김치녀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 등과 같이 특정 집단에 대해 부정적인 태도를 갖는 커뮤니티에서 쓰이거나 좋지 않은 의도를 가지는 경우가 많다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하지만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그러한 신조어의 출처나 의미를 제대로 알지 못하고 사용해서 문제가 되기도 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25086BA-59C5-4F41-939B-2852B7DE95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5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5177-34B4-4A16-97D3-39673D1480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6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5177-34B4-4A16-97D3-39673D1480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5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F3B34B3F-010A-43D0-B99E-3343AD573276}" type="datetimeFigureOut">
              <a:rPr lang="ko-KR" altLang="en-US" smtClean="0"/>
              <a:pPr/>
              <a:t>2020-07-16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0D643124-508E-42FC-84CC-76C104603A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EDACE6-738D-4516-BBD7-033BF415A52D}"/>
              </a:ext>
            </a:extLst>
          </p:cNvPr>
          <p:cNvSpPr txBox="1"/>
          <p:nvPr/>
        </p:nvSpPr>
        <p:spPr>
          <a:xfrm>
            <a:off x="3178363" y="2478506"/>
            <a:ext cx="5811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 언어생활 향상을 위한 </a:t>
            </a:r>
            <a:endParaRPr lang="en-US" altLang="ko-KR" sz="3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신조어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</a:t>
            </a:r>
            <a:r>
              <a:rPr lang="ko-KR" altLang="en-US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구축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</a:t>
            </a:r>
            <a:endParaRPr lang="ko-KR" altLang="en-US"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02734" y="4565950"/>
            <a:ext cx="471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신사역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번출구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김윤기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,서민영,유주연,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조정현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3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pic>
        <p:nvPicPr>
          <p:cNvPr id="4109" name="Picture 13" descr="https://lh5.googleusercontent.com/1lC6PSFn5ORF4E0UtAk2uJIAvcGRd52vRE47Gtf8-vyfjkkofuzLAVUcXnX-zU-jX564XG-Xgt3fvuOAd4CFqBMVKt6510LWTVO9bXuZZWxmcyrvHvnFDN6s_HN-TNX3aGgKPQ05dz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1" y="1857133"/>
            <a:ext cx="4796336" cy="47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6.googleusercontent.com/zeWz_kNesx9wlWvkdc5qRcscxy0IlIhWhE2GxP3WFd0DvVl4RwMOzyJX3CbynqWdM0LNaQkMhcdrzcLBxBGtziCWqNQSGfWN5MKKnD15RpnnXmCzIrN0lNi0z-o7RvWDaJIOQHvzS_M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199" y="4605082"/>
            <a:ext cx="8334785" cy="1092419"/>
          </a:xfrm>
          <a:prstGeom prst="rect">
            <a:avLst/>
          </a:prstGeom>
          <a:noFill/>
          <a:ln w="38100">
            <a:solidFill>
              <a:srgbClr val="D9D8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s://lh4.googleusercontent.com/oJWWv2qwQ8XF8fRviyPnC5e6ElOVNfMIOfiqEYum7VGIaTXO7sK2JK0WoBnzBkDDL-1ZFXwFi_BoSILSFJudomVnH2MjO7urijvkX37LpjRUE0e3unYLFzRhTVFHS4OMYhYQoWmZyXQ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198" y="2816033"/>
            <a:ext cx="8334785" cy="1148440"/>
          </a:xfrm>
          <a:prstGeom prst="rect">
            <a:avLst/>
          </a:prstGeom>
          <a:noFill/>
          <a:ln w="38100">
            <a:solidFill>
              <a:srgbClr val="D9D8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https://lh4.googleusercontent.com/OEE7goOZqQ82G1dsXpLxEhpFSkZVb5sK--iDzIsuQ87Ry0nJaCcx92y0w_76MLnVJJOF_cpxHliFbkG-tvZ0k_OtvV99tzz4iuxKDg2cY3T_wf_ef08PegFNbwA03JNzl-G2QnFam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5" y="944382"/>
            <a:ext cx="7931468" cy="99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3710" y="148625"/>
            <a:ext cx="3575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 및 필요성</a:t>
            </a:r>
            <a:endParaRPr lang="ko-KR" altLang="en-US" sz="2800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6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A726B1C0-B66C-4618-BB77-A9F7559D87D3}"/>
              </a:ext>
            </a:extLst>
          </p:cNvPr>
          <p:cNvSpPr/>
          <p:nvPr/>
        </p:nvSpPr>
        <p:spPr>
          <a:xfrm>
            <a:off x="7230956" y="1742674"/>
            <a:ext cx="2930085" cy="2930085"/>
          </a:xfrm>
          <a:prstGeom prst="ellipse">
            <a:avLst/>
          </a:prstGeom>
          <a:noFill/>
          <a:ln w="76200">
            <a:solidFill>
              <a:srgbClr val="A568D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31733" y="5114466"/>
            <a:ext cx="3111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언어문화 풍성</a:t>
            </a:r>
            <a:endParaRPr lang="ko-KR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36338" y="5114466"/>
            <a:ext cx="47605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문화 발전 이바지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91D149DA-4ADE-4B1A-921E-FD0D3A8CAE29}"/>
              </a:ext>
            </a:extLst>
          </p:cNvPr>
          <p:cNvCxnSpPr/>
          <p:nvPr/>
        </p:nvCxnSpPr>
        <p:spPr>
          <a:xfrm>
            <a:off x="8430417" y="496561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710" y="148625"/>
            <a:ext cx="6644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 및 필요성      신조어의 긍정적 측면</a:t>
            </a:r>
            <a:endParaRPr lang="ko-KR" altLang="en-US" sz="2800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726B1C0-B66C-4618-BB77-A9F7559D87D3}"/>
              </a:ext>
            </a:extLst>
          </p:cNvPr>
          <p:cNvSpPr/>
          <p:nvPr/>
        </p:nvSpPr>
        <p:spPr>
          <a:xfrm>
            <a:off x="1822567" y="1742674"/>
            <a:ext cx="2930085" cy="2930085"/>
          </a:xfrm>
          <a:prstGeom prst="ellipse">
            <a:avLst/>
          </a:prstGeom>
          <a:noFill/>
          <a:ln w="76200">
            <a:solidFill>
              <a:srgbClr val="A568D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91D149DA-4ADE-4B1A-921E-FD0D3A8CAE29}"/>
              </a:ext>
            </a:extLst>
          </p:cNvPr>
          <p:cNvCxnSpPr/>
          <p:nvPr/>
        </p:nvCxnSpPr>
        <p:spPr>
          <a:xfrm>
            <a:off x="2990113" y="496561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4" y="2175728"/>
            <a:ext cx="1794825" cy="1794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36" y="2175728"/>
            <a:ext cx="2046155" cy="20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4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CA7FA83-7E39-4230-8628-FD5A01B0D241}"/>
              </a:ext>
            </a:extLst>
          </p:cNvPr>
          <p:cNvSpPr txBox="1"/>
          <p:nvPr/>
        </p:nvSpPr>
        <p:spPr>
          <a:xfrm>
            <a:off x="2181848" y="2239524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endParaRPr lang="ko-KR" altLang="en-US" sz="66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F132B4-F2A0-4426-89D3-6C179D25FB7C}"/>
              </a:ext>
            </a:extLst>
          </p:cNvPr>
          <p:cNvSpPr txBox="1"/>
          <p:nvPr/>
        </p:nvSpPr>
        <p:spPr>
          <a:xfrm rot="10800000">
            <a:off x="9363942" y="2839688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endParaRPr lang="ko-KR" altLang="en-US" sz="66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34A911C3-A266-478C-828D-227FC2D2A149}"/>
              </a:ext>
            </a:extLst>
          </p:cNvPr>
          <p:cNvSpPr txBox="1"/>
          <p:nvPr/>
        </p:nvSpPr>
        <p:spPr>
          <a:xfrm>
            <a:off x="2563741" y="2684532"/>
            <a:ext cx="6995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400" b="1" spc="600" dirty="0" smtClean="0">
                <a:solidFill>
                  <a:srgbClr val="8A3C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신조어</a:t>
            </a:r>
            <a:r>
              <a:rPr lang="en-US" altLang="ko-KR" sz="4400" spc="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4400" spc="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제대로 </a:t>
            </a:r>
            <a:r>
              <a:rPr lang="ko-KR" altLang="en-US" sz="4400" spc="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알고쓰자</a:t>
            </a:r>
            <a:endParaRPr lang="ko-KR" altLang="en-US" sz="4400" spc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84176" y="2621102"/>
            <a:ext cx="79768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5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방법 및 예상 결과물</a:t>
            </a:r>
            <a:endParaRPr lang="ko-KR" altLang="en-US" sz="5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9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1253" y="1711760"/>
            <a:ext cx="6551982" cy="4877364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6"/>
          <a:stretch/>
        </p:blipFill>
        <p:spPr>
          <a:xfrm>
            <a:off x="993952" y="1807119"/>
            <a:ext cx="5746583" cy="46866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2" t="18611" b="4036"/>
          <a:stretch/>
        </p:blipFill>
        <p:spPr>
          <a:xfrm>
            <a:off x="8539741" y="2414012"/>
            <a:ext cx="2531005" cy="3625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1655" y="1159275"/>
            <a:ext cx="19511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8A3C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신조어 감지 모델</a:t>
            </a:r>
            <a:endParaRPr lang="ko-KR" altLang="en-US" sz="2000" dirty="0">
              <a:solidFill>
                <a:srgbClr val="8A3CC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4574" y="1159275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8A3C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자동화 시스템</a:t>
            </a:r>
            <a:endParaRPr lang="ko-KR" altLang="en-US" sz="2000" dirty="0">
              <a:solidFill>
                <a:srgbClr val="8A3CC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3710" y="148625"/>
            <a:ext cx="6159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방법 및 예상 결과물  </a:t>
            </a:r>
            <a:r>
              <a:rPr lang="en-US" altLang="ko-KR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과정 및 모델</a:t>
            </a:r>
            <a:endParaRPr lang="ko-KR" altLang="en-US" sz="2800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66080" y="1711760"/>
            <a:ext cx="3362203" cy="4877364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7258014" y="3640797"/>
            <a:ext cx="717763" cy="1019288"/>
          </a:xfrm>
          <a:prstGeom prst="rightArrow">
            <a:avLst>
              <a:gd name="adj1" fmla="val 60000"/>
              <a:gd name="adj2" fmla="val 467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3710" y="148625"/>
            <a:ext cx="7736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방법 및 예상 결과물  </a:t>
            </a:r>
            <a:r>
              <a:rPr lang="en-US" altLang="ko-KR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신조어의 해석</a:t>
            </a:r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예문</a:t>
            </a:r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 제공</a:t>
            </a:r>
            <a:endParaRPr lang="ko-KR" altLang="en-US" sz="2800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28" y="1094029"/>
            <a:ext cx="7651143" cy="46699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2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3710" y="148625"/>
            <a:ext cx="7736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방법 및 예상 결과물  </a:t>
            </a:r>
            <a:r>
              <a:rPr lang="en-US" altLang="ko-KR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신조어의 </a:t>
            </a:r>
            <a:r>
              <a:rPr lang="ko-KR" altLang="en-US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해석</a:t>
            </a:r>
            <a:r>
              <a:rPr lang="en-US" altLang="ko-KR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예문</a:t>
            </a:r>
            <a:r>
              <a:rPr lang="en-US" altLang="ko-KR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 제공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28" y="1039161"/>
            <a:ext cx="7651143" cy="47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3710" y="148625"/>
            <a:ext cx="10732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방법 및 예상 결과물       추가 구현</a:t>
            </a:r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키워드 및 자주 사용하는 사이트 시각화</a:t>
            </a:r>
            <a:endParaRPr lang="ko-KR" altLang="en-US" sz="2800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28" y="1023919"/>
            <a:ext cx="7651143" cy="48101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549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10974" y="-316549"/>
            <a:ext cx="6198315" cy="7666473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56C74D8-F170-447D-B69F-E6349C6CB9ED}"/>
              </a:ext>
            </a:extLst>
          </p:cNvPr>
          <p:cNvCxnSpPr/>
          <p:nvPr/>
        </p:nvCxnSpPr>
        <p:spPr>
          <a:xfrm>
            <a:off x="755805" y="1667363"/>
            <a:ext cx="529389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5EA883-ADF8-4384-854B-A47AF521B082}"/>
              </a:ext>
            </a:extLst>
          </p:cNvPr>
          <p:cNvSpPr txBox="1"/>
          <p:nvPr/>
        </p:nvSpPr>
        <p:spPr>
          <a:xfrm>
            <a:off x="697931" y="827361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748C335-F1F7-4CC2-B38D-93AB9F2985A2}"/>
              </a:ext>
            </a:extLst>
          </p:cNvPr>
          <p:cNvGrpSpPr/>
          <p:nvPr/>
        </p:nvGrpSpPr>
        <p:grpSpPr>
          <a:xfrm>
            <a:off x="802105" y="2247142"/>
            <a:ext cx="3405327" cy="523220"/>
            <a:chOff x="802105" y="2134906"/>
            <a:chExt cx="3405327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endParaRPr lang="ko-KR" altLang="en-US" sz="28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25955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</a:t>
              </a:r>
              <a:r>
                <a:rPr lang="ko-KR" altLang="en-US" sz="2800" spc="-3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간략</a:t>
              </a:r>
              <a:r>
                <a:rPr lang="ko-KR" altLang="en-US" sz="2800" spc="-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소개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170C8F1-8653-4C7C-AC3A-E023FAFF0B0D}"/>
              </a:ext>
            </a:extLst>
          </p:cNvPr>
          <p:cNvGrpSpPr/>
          <p:nvPr/>
        </p:nvGrpSpPr>
        <p:grpSpPr>
          <a:xfrm>
            <a:off x="802105" y="3175452"/>
            <a:ext cx="2828246" cy="523220"/>
            <a:chOff x="802105" y="2134906"/>
            <a:chExt cx="2828246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endParaRPr lang="ko-KR" altLang="en-US" sz="28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018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신조어의 발생 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B747CD3-6CC6-4BD3-B10B-63BDB10AE0F1}"/>
              </a:ext>
            </a:extLst>
          </p:cNvPr>
          <p:cNvGrpSpPr/>
          <p:nvPr/>
        </p:nvGrpSpPr>
        <p:grpSpPr>
          <a:xfrm>
            <a:off x="802105" y="4115337"/>
            <a:ext cx="4033704" cy="523220"/>
            <a:chOff x="802105" y="2134906"/>
            <a:chExt cx="403370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endParaRPr lang="ko-KR" altLang="en-US" sz="28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32239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</a:t>
              </a:r>
              <a:r>
                <a:rPr lang="ko-KR" altLang="en-US" sz="2800" spc="-3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필요성 및 목적</a:t>
              </a:r>
              <a:endParaRPr lang="ko-KR" altLang="en-US" sz="2800" spc="-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F02CC46-B1FB-4C55-966C-AE30B967D48B}"/>
              </a:ext>
            </a:extLst>
          </p:cNvPr>
          <p:cNvGrpSpPr/>
          <p:nvPr/>
        </p:nvGrpSpPr>
        <p:grpSpPr>
          <a:xfrm>
            <a:off x="802105" y="5078371"/>
            <a:ext cx="4085001" cy="523220"/>
            <a:chOff x="802105" y="2134906"/>
            <a:chExt cx="4085001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endParaRPr lang="ko-KR" altLang="en-US" sz="28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3275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구현 방법 및 예상 결과물</a:t>
              </a:r>
              <a:endParaRPr lang="ko-KR" altLang="en-US" sz="2800" spc="-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8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62910" y="2829446"/>
            <a:ext cx="64107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ko-KR" altLang="en-US" sz="5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간략</a:t>
            </a:r>
            <a:r>
              <a:rPr lang="ko-KR" altLang="en-US" sz="5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  <a:endParaRPr lang="ko-KR" alt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0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49" y="1048131"/>
            <a:ext cx="7651143" cy="52247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3710" y="148625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ko-KR" altLang="en-US" sz="2800" spc="-3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간략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  <a:endParaRPr lang="ko-KR" altLang="ko-KR" sz="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2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97407" y="2759107"/>
            <a:ext cx="49375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신조어의 발생</a:t>
            </a:r>
            <a:endParaRPr lang="ko-KR" altLang="en-US" sz="5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3709" y="148625"/>
            <a:ext cx="9714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신조어의 발생 및 문제  </a:t>
            </a:r>
            <a:r>
              <a:rPr lang="en-US" altLang="ko-KR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각종 </a:t>
            </a:r>
            <a:r>
              <a:rPr lang="ko-KR" altLang="en-US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커뮤니티 및 개인방송 서비스의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발달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22" y="1424615"/>
            <a:ext cx="9761157" cy="4888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0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455ACE5-905F-450D-91EC-E3AC776BB849}"/>
              </a:ext>
            </a:extLst>
          </p:cNvPr>
          <p:cNvSpPr txBox="1"/>
          <p:nvPr/>
        </p:nvSpPr>
        <p:spPr>
          <a:xfrm>
            <a:off x="1099521" y="1566390"/>
            <a:ext cx="93333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즉각적인 의사소통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ko-KR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중요성 증대로 인한 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lvl="0" algn="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줄임말</a:t>
            </a:r>
            <a:r>
              <a:rPr lang="ko-KR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형태 신조어 사용 증가</a:t>
            </a:r>
            <a:endParaRPr lang="ko-KR" altLang="ko-KR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3" descr="https://lh3.googleusercontent.com/2oV0BnUyc2QQBIQy0TqanVc_8HQiUWMuOC_FZ4Fp89DuAa3B-NQF1JISu8xGic79bgaP2plS6U9sC8V9Rp8rgy1d9TStUpk-iMg5m1yWj4cn-ZkooEJqfy9Sy1Wt9KxDWlBAtTDt5c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21" y="3070275"/>
            <a:ext cx="5763808" cy="29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kgeTPaiGgjEsmi7vtAzT4ja3Pj3kiNsFz7MoQ0Z9asOCiRROniw5xK0qViVNUlDwQNbON4ZSONzxW3dHYUeMX_R8-TSQCthX2iLB6TLK0SfYqMkR5BgcbqlAsLFu-LLkiIq70Plfpw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439" y="2984246"/>
            <a:ext cx="2864805" cy="305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3710" y="148625"/>
            <a:ext cx="3286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신조어의 </a:t>
            </a:r>
            <a:r>
              <a:rPr lang="ko-KR" altLang="en-US" sz="28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발생 및 문제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2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72662" y="2687279"/>
            <a:ext cx="78037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5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 및 필요성</a:t>
            </a:r>
            <a:endParaRPr lang="ko-KR" altLang="en-US" sz="5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2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ttps://lh5.googleusercontent.com/fnJjZdcd1nK6yvkP1UFD8RU4OhIyni-jBmqBSVsUNkWBkkmVLfbbuze0EmDqMtckJ5eEaIK77yuDbzkc3Kjq33RHR8KOqxwmcQu0HdpUSWjFrYtNdS0Qsx-mIA16O2w83xA47llWLK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4" y="2581447"/>
            <a:ext cx="4562435" cy="3463907"/>
          </a:xfrm>
          <a:prstGeom prst="rect">
            <a:avLst/>
          </a:prstGeom>
          <a:noFill/>
          <a:ln w="57150">
            <a:solidFill>
              <a:srgbClr val="D9D8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s://lh3.googleusercontent.com/U99xh29fREb8JtSSUqetCbzenqar9lYb-nZawhrekF294vg9J2jhtZQZMSbbb4O7i00b6N98uihYrR5_NnzSCvQ1L7-SfrgG0p69Cw3zHQVQ6wBgef8oGtYgdGho0dVDLNB9xU2yxpM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83117" y="2581447"/>
            <a:ext cx="6831976" cy="3983552"/>
          </a:xfrm>
          <a:prstGeom prst="rect">
            <a:avLst/>
          </a:prstGeom>
          <a:noFill/>
          <a:ln w="57150">
            <a:solidFill>
              <a:srgbClr val="D9D8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363068" y="915518"/>
            <a:ext cx="6831976" cy="1480444"/>
            <a:chOff x="1605121" y="4872878"/>
            <a:chExt cx="6940087" cy="1524115"/>
          </a:xfrm>
        </p:grpSpPr>
        <p:pic>
          <p:nvPicPr>
            <p:cNvPr id="4098" name="Picture 2" descr="https://lh4.googleusercontent.com/wIn517LNQhWJrHfv40Bhp2f81uJFOTGUQvIPnk9FfsARzhsOzIusd-DguKyWg4KkEulpO8qKjgsEYwQuOVwS3GSYV3Ahh2PPvmCJen7wDwehOPMakJjhC52OPfhRQy6WUv3rc4hNCIY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5121" y="5396543"/>
              <a:ext cx="6940087" cy="1000450"/>
            </a:xfrm>
            <a:prstGeom prst="rect">
              <a:avLst/>
            </a:prstGeom>
            <a:noFill/>
            <a:ln w="57150">
              <a:solidFill>
                <a:srgbClr val="D9D8D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lh4.googleusercontent.com/wIn517LNQhWJrHfv40Bhp2f81uJFOTGUQvIPnk9FfsARzhsOzIusd-DguKyWg4KkEulpO8qKjgsEYwQuOVwS3GSYV3Ahh2PPvmCJen7wDwehOPMakJjhC52OPfhRQy6WUv3rc4hNCIY"/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5121" y="4872878"/>
              <a:ext cx="6940087" cy="523665"/>
            </a:xfrm>
            <a:prstGeom prst="rect">
              <a:avLst/>
            </a:prstGeom>
            <a:noFill/>
            <a:ln w="57150">
              <a:solidFill>
                <a:srgbClr val="D9D8D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93710" y="148625"/>
            <a:ext cx="3575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</a:t>
            </a:r>
            <a:r>
              <a:rPr lang="ko-KR" altLang="en-US" sz="2800" spc="-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 및 필요성</a:t>
            </a:r>
            <a:endParaRPr lang="ko-KR" altLang="en-US" sz="2800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48625"/>
            <a:ext cx="3831244" cy="523220"/>
          </a:xfrm>
          <a:prstGeom prst="rect">
            <a:avLst/>
          </a:prstGeom>
          <a:solidFill>
            <a:srgbClr val="8A3C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4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227</Words>
  <Application>Microsoft Office PowerPoint</Application>
  <PresentationFormat>와이드스크린</PresentationFormat>
  <Paragraphs>54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G마켓 산스 TTF Light</vt:lpstr>
      <vt:lpstr>G마켓 산스 TTF Bold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유주연</cp:lastModifiedBy>
  <cp:revision>49</cp:revision>
  <dcterms:created xsi:type="dcterms:W3CDTF">2020-07-12T23:40:59Z</dcterms:created>
  <dcterms:modified xsi:type="dcterms:W3CDTF">2020-07-16T02:38:39Z</dcterms:modified>
</cp:coreProperties>
</file>