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0" r:id="rId29"/>
    <p:sldId id="308" r:id="rId30"/>
    <p:sldId id="318" r:id="rId31"/>
    <p:sldId id="319" r:id="rId32"/>
    <p:sldId id="320" r:id="rId33"/>
    <p:sldId id="321" r:id="rId34"/>
    <p:sldId id="323" r:id="rId35"/>
    <p:sldId id="273" r:id="rId36"/>
    <p:sldId id="286" r:id="rId37"/>
    <p:sldId id="287" r:id="rId38"/>
    <p:sldId id="309" r:id="rId39"/>
  </p:sldIdLst>
  <p:sldSz cx="9144000" cy="6858000" type="screen4x3"/>
  <p:notesSz cx="6761163" cy="9931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40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134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CC"/>
    <a:srgbClr val="FFFFCC"/>
    <a:srgbClr val="666633"/>
    <a:srgbClr val="669900"/>
    <a:srgbClr val="FFFF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6" autoAdjust="0"/>
    <p:restoredTop sz="94660"/>
  </p:normalViewPr>
  <p:slideViewPr>
    <p:cSldViewPr>
      <p:cViewPr varScale="1">
        <p:scale>
          <a:sx n="90" d="100"/>
          <a:sy n="90" d="100"/>
        </p:scale>
        <p:origin x="132" y="108"/>
      </p:cViewPr>
      <p:guideLst>
        <p:guide orient="horz" pos="210"/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2925"/>
            <a:ext cx="29289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DEBE9A-5173-4395-AD4D-7EF9BFEC83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815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46125"/>
            <a:ext cx="496411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6463"/>
            <a:ext cx="5408613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2925"/>
            <a:ext cx="29289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125CD3B-D469-43DE-8A1B-2183343D15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4960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2B02B7-1CF5-46AC-8C60-7460ECAAB648}" type="slidenum">
              <a:rPr lang="en-US" altLang="ko-KR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fld id="{70D09A4A-48A7-41F9-ABA2-217DD6DABD21}" type="slidenum">
              <a:rPr lang="ko-KR" altLang="en-US">
                <a:latin typeface="Arial" panose="020B0604020202020204" pitchFamily="34" charset="0"/>
              </a:rPr>
              <a:pPr/>
              <a:t>31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4043363" y="8959850"/>
            <a:ext cx="31321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63" tIns="47432" rIns="94863" bIns="47432" anchor="b"/>
          <a:lstStyle>
            <a:lvl1pPr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73E3157-BCFD-4C6A-8D9B-E0D8836F8152}" type="slidenum">
              <a:rPr lang="ko-KR" altLang="en-US"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20788" y="709613"/>
            <a:ext cx="4727575" cy="3544887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4491038"/>
            <a:ext cx="5737225" cy="425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79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fld id="{1BA04A72-637B-4651-9F7D-05670C615193}" type="slidenum">
              <a:rPr lang="ko-KR" altLang="en-US">
                <a:latin typeface="Arial" panose="020B0604020202020204" pitchFamily="34" charset="0"/>
              </a:rPr>
              <a:pPr/>
              <a:t>32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4043363" y="8959850"/>
            <a:ext cx="31321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63" tIns="47432" rIns="94863" bIns="47432" anchor="b"/>
          <a:lstStyle>
            <a:lvl1pPr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6CC6ACC8-08E0-4C2E-BBA4-E29D2A2BFBD6}" type="slidenum">
              <a:rPr lang="ko-KR" altLang="en-US"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20788" y="709613"/>
            <a:ext cx="4727575" cy="3544887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4491038"/>
            <a:ext cx="5737225" cy="425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71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fld id="{BC3A4FFE-85FE-4AF5-8614-F9EB2514330F}" type="slidenum">
              <a:rPr lang="ko-KR" altLang="en-US">
                <a:latin typeface="Arial" panose="020B0604020202020204" pitchFamily="34" charset="0"/>
              </a:rPr>
              <a:pPr/>
              <a:t>33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4043363" y="8959850"/>
            <a:ext cx="31321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63" tIns="47432" rIns="94863" bIns="47432" anchor="b"/>
          <a:lstStyle>
            <a:lvl1pPr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31D10E9F-420D-45C3-A423-033EE2C7B81A}" type="slidenum">
              <a:rPr lang="ko-KR" altLang="en-US">
                <a:latin typeface="Arial" panose="020B0604020202020204" pitchFamily="34" charset="0"/>
              </a:rPr>
              <a:pPr algn="r" eaLnBrk="1" hangingPunct="1"/>
              <a:t>33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20788" y="709613"/>
            <a:ext cx="4727575" cy="3544887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4491038"/>
            <a:ext cx="5737225" cy="425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3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1EA98ABE-22CC-4566-BDB3-961050BEB395}" type="slidenum">
              <a:rPr kumimoji="1" lang="en-US" altLang="ko-KR">
                <a:latin typeface="굴림" panose="020B0600000101010101" pitchFamily="50" charset="-127"/>
              </a:rPr>
              <a:pPr latinLnBrk="1"/>
              <a:t>2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4875" y="741363"/>
            <a:ext cx="4941888" cy="37052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5072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00C53F97-7F18-4A70-A95F-BD2A3F9F4F3C}" type="slidenum">
              <a:rPr kumimoji="1" lang="en-US" altLang="ko-KR">
                <a:latin typeface="굴림" panose="020B0600000101010101" pitchFamily="50" charset="-127"/>
              </a:rPr>
              <a:pPr latinLnBrk="1"/>
              <a:t>3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4875" y="741363"/>
            <a:ext cx="4941888" cy="370522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962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1B334795-986A-4C6F-BA57-E4FD07B990C6}" type="slidenum">
              <a:rPr kumimoji="1" lang="en-US" altLang="ko-KR">
                <a:latin typeface="굴림" panose="020B0600000101010101" pitchFamily="50" charset="-127"/>
              </a:rPr>
              <a:pPr latinLnBrk="1"/>
              <a:t>4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7742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D14C953C-2991-4843-A580-8D766DF00511}" type="slidenum">
              <a:rPr kumimoji="1" lang="en-US" altLang="ko-KR">
                <a:latin typeface="굴림" panose="020B0600000101010101" pitchFamily="50" charset="-127"/>
              </a:rPr>
              <a:pPr latinLnBrk="1"/>
              <a:t>5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2668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1CD7E786-65EF-4B9B-A648-37E069369747}" type="slidenum">
              <a:rPr kumimoji="1" lang="en-US" altLang="ko-KR">
                <a:latin typeface="굴림" panose="020B0600000101010101" pitchFamily="50" charset="-127"/>
              </a:rPr>
              <a:pPr latinLnBrk="1"/>
              <a:t>6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1601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0BA67448-882F-4991-9BB9-7847E8F7582A}" type="slidenum">
              <a:rPr kumimoji="1" lang="en-US" altLang="ko-KR">
                <a:latin typeface="굴림" panose="020B0600000101010101" pitchFamily="50" charset="-127"/>
              </a:rPr>
              <a:pPr latinLnBrk="1"/>
              <a:t>7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2289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21A1BE99-23C0-4AD3-9C50-B704BB99C7AB}" type="slidenum">
              <a:rPr kumimoji="1" lang="en-US" altLang="ko-KR">
                <a:latin typeface="굴림" panose="020B0600000101010101" pitchFamily="50" charset="-127"/>
              </a:rPr>
              <a:pPr latinLnBrk="1"/>
              <a:t>8</a:t>
            </a:fld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3949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F6B6F2-B667-4E55-A37D-37C9895D70C3}" type="slidenum">
              <a:rPr lang="ko-KR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9311-4D21-41C4-913F-C9693E8B8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5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9575" y="188913"/>
            <a:ext cx="2049463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5997575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04238-9250-4607-B000-0EC171222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46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6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6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C671-4F7F-44BB-853D-C322ABA34E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7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395763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95763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7C06D-FFFB-4965-A9B5-32E8D84174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8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B5A4-67A3-4B65-B11F-6196EDC0E3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39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494B-78E7-47ED-BF48-A789D7A174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89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9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C23E-D10E-476A-A727-ED4F50FE07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89413" y="6524625"/>
            <a:ext cx="7651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A94CF-4860-409A-A589-0B19046D8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3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1"/>
            <a:ext cx="632460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5"/>
            <a:ext cx="80676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9" r:id="rId12"/>
  </p:sldLayoutIdLs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100suplay?Redirect=Log&amp;logNo=120107911428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rofan.com/ko-kr/live/news/20101025/0000003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5364088" y="4521200"/>
            <a:ext cx="2808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 sz="3200" dirty="0"/>
              <a:t>강 병준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 idx="4294967295"/>
          </p:nvPr>
        </p:nvSpPr>
        <p:spPr>
          <a:xfrm>
            <a:off x="2771801" y="2636912"/>
            <a:ext cx="5472087" cy="1007988"/>
          </a:xfrm>
        </p:spPr>
        <p:txBody>
          <a:bodyPr/>
          <a:lstStyle/>
          <a:p>
            <a:r>
              <a:rPr lang="ko-KR" altLang="en-US" sz="6000" dirty="0" smtClean="0"/>
              <a:t>면접 </a:t>
            </a:r>
            <a:r>
              <a:rPr lang="ko-KR" altLang="en-US" sz="6000" dirty="0" smtClean="0"/>
              <a:t>준비</a:t>
            </a:r>
            <a:endParaRPr lang="ko-KR" alt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381125"/>
            <a:ext cx="8558212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20"/>
          <p:cNvSpPr txBox="1">
            <a:spLocks noChangeArrowheads="1"/>
          </p:cNvSpPr>
          <p:nvPr/>
        </p:nvSpPr>
        <p:spPr bwMode="auto">
          <a:xfrm>
            <a:off x="417513" y="3143250"/>
            <a:ext cx="75406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준비되어 있는 사람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“ 기회는 꾸준히 준비해온 사람에게 주어진다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     ▶   PC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운용능력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사무능력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     ▶  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다양한 경험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아르바이트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공모전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인턴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동아리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     ▶   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다양한 독서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사회간접체험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어학능력</a:t>
            </a:r>
          </a:p>
        </p:txBody>
      </p:sp>
      <p:sp>
        <p:nvSpPr>
          <p:cNvPr id="8196" name="Text Box 15"/>
          <p:cNvSpPr txBox="1">
            <a:spLocks noChangeArrowheads="1"/>
          </p:cNvSpPr>
          <p:nvPr/>
        </p:nvSpPr>
        <p:spPr bwMode="auto">
          <a:xfrm>
            <a:off x="327025" y="1357313"/>
            <a:ext cx="556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변화의 주체로서 새로운 가치를 창조할 수 있는 사람</a:t>
            </a:r>
          </a:p>
        </p:txBody>
      </p:sp>
      <p:sp>
        <p:nvSpPr>
          <p:cNvPr id="8197" name="AutoShape 18"/>
          <p:cNvSpPr>
            <a:spLocks noChangeArrowheads="1"/>
          </p:cNvSpPr>
          <p:nvPr/>
        </p:nvSpPr>
        <p:spPr bwMode="auto">
          <a:xfrm>
            <a:off x="2784475" y="2786063"/>
            <a:ext cx="2971800" cy="381000"/>
          </a:xfrm>
          <a:prstGeom prst="rightArrow">
            <a:avLst>
              <a:gd name="adj1" fmla="val 50000"/>
              <a:gd name="adj2" fmla="val 195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8198" name="AutoShape 19"/>
          <p:cNvSpPr>
            <a:spLocks noChangeArrowheads="1"/>
          </p:cNvSpPr>
          <p:nvPr/>
        </p:nvSpPr>
        <p:spPr bwMode="auto">
          <a:xfrm>
            <a:off x="3692525" y="2552700"/>
            <a:ext cx="90805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8199" name="AutoShape 24"/>
          <p:cNvSpPr>
            <a:spLocks noChangeArrowheads="1"/>
          </p:cNvSpPr>
          <p:nvPr/>
        </p:nvSpPr>
        <p:spPr bwMode="auto">
          <a:xfrm>
            <a:off x="4713288" y="5357813"/>
            <a:ext cx="782637" cy="566737"/>
          </a:xfrm>
          <a:prstGeom prst="rightArrow">
            <a:avLst>
              <a:gd name="adj1" fmla="val 50000"/>
              <a:gd name="adj2" fmla="val 34524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8200" name="Picture 3" descr="D:\파일\기타\피피티\ppt\★PNG모음★\박스\g_x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000250"/>
            <a:ext cx="27559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16"/>
          <p:cNvSpPr txBox="1">
            <a:spLocks noChangeArrowheads="1"/>
          </p:cNvSpPr>
          <p:nvPr/>
        </p:nvSpPr>
        <p:spPr bwMode="auto">
          <a:xfrm>
            <a:off x="6022975" y="2571750"/>
            <a:ext cx="217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latin typeface="HY헤드라인M" pitchFamily="18" charset="-127"/>
                <a:ea typeface="HY헤드라인M" pitchFamily="18" charset="-127"/>
              </a:rPr>
              <a:t>부가가치창조</a:t>
            </a:r>
          </a:p>
        </p:txBody>
      </p:sp>
      <p:pic>
        <p:nvPicPr>
          <p:cNvPr id="8202" name="Picture 2" descr="D:\파일\기타\피피티\ppt\★PNG모음★\박스\g_x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4772025"/>
            <a:ext cx="28352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Box 18"/>
          <p:cNvSpPr txBox="1">
            <a:spLocks noChangeArrowheads="1"/>
          </p:cNvSpPr>
          <p:nvPr/>
        </p:nvSpPr>
        <p:spPr bwMode="auto">
          <a:xfrm>
            <a:off x="5956300" y="5286375"/>
            <a:ext cx="217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latin typeface="HY헤드라인M" pitchFamily="18" charset="-127"/>
                <a:ea typeface="HY헤드라인M" pitchFamily="18" charset="-127"/>
              </a:rPr>
              <a:t>어학능력필수</a:t>
            </a:r>
          </a:p>
        </p:txBody>
      </p:sp>
      <p:pic>
        <p:nvPicPr>
          <p:cNvPr id="8204" name="Picture 4" descr="D:\파일\기타\피피티\ppt\★PNG모음★\박스\k-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428875"/>
            <a:ext cx="18176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TextBox 20"/>
          <p:cNvSpPr txBox="1">
            <a:spLocks noChangeArrowheads="1"/>
          </p:cNvSpPr>
          <p:nvPr/>
        </p:nvSpPr>
        <p:spPr bwMode="auto">
          <a:xfrm>
            <a:off x="812800" y="2714625"/>
            <a:ext cx="158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>
                <a:latin typeface="HY헤드라인M" pitchFamily="18" charset="-127"/>
                <a:ea typeface="HY헤드라인M" pitchFamily="18" charset="-127"/>
              </a:rPr>
              <a:t>일</a:t>
            </a:r>
          </a:p>
        </p:txBody>
      </p:sp>
      <p:pic>
        <p:nvPicPr>
          <p:cNvPr id="8206" name="Picture 2" descr="D:\파일\기타\피피티\ppt\★PNG모음★\박스\k-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5143500"/>
            <a:ext cx="38465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TextBox 22"/>
          <p:cNvSpPr txBox="1">
            <a:spLocks noChangeArrowheads="1"/>
          </p:cNvSpPr>
          <p:nvPr/>
        </p:nvSpPr>
        <p:spPr bwMode="auto">
          <a:xfrm>
            <a:off x="1143000" y="5500688"/>
            <a:ext cx="290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latin typeface="HY헤드라인M" pitchFamily="18" charset="-127"/>
                <a:ea typeface="HY헤드라인M" pitchFamily="18" charset="-127"/>
              </a:rPr>
              <a:t>국제화 정보화 시대</a:t>
            </a:r>
          </a:p>
        </p:txBody>
      </p:sp>
      <p:pic>
        <p:nvPicPr>
          <p:cNvPr id="8208" name="Picture 3" descr="D:\파일\기타\피피티\ppt\★PNG모음★\박스\k-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785938"/>
            <a:ext cx="30337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Box 24"/>
          <p:cNvSpPr txBox="1">
            <a:spLocks noChangeArrowheads="1"/>
          </p:cNvSpPr>
          <p:nvPr/>
        </p:nvSpPr>
        <p:spPr bwMode="auto">
          <a:xfrm>
            <a:off x="3252788" y="1928813"/>
            <a:ext cx="21764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latin typeface="HY헤드라인M" pitchFamily="18" charset="-127"/>
                <a:ea typeface="HY헤드라인M" pitchFamily="18" charset="-127"/>
              </a:rPr>
              <a:t>자기계발</a:t>
            </a:r>
          </a:p>
        </p:txBody>
      </p:sp>
      <p:sp>
        <p:nvSpPr>
          <p:cNvPr id="8211" name="Text Box 2"/>
          <p:cNvSpPr txBox="1">
            <a:spLocks noChangeArrowheads="1"/>
          </p:cNvSpPr>
          <p:nvPr/>
        </p:nvSpPr>
        <p:spPr bwMode="auto">
          <a:xfrm>
            <a:off x="796175" y="49213"/>
            <a:ext cx="3405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err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채용환경의</a:t>
            </a:r>
            <a:r>
              <a:rPr lang="ko-KR" altLang="en-US" sz="32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 변화  </a:t>
            </a:r>
          </a:p>
        </p:txBody>
      </p:sp>
      <p:sp>
        <p:nvSpPr>
          <p:cNvPr id="8212" name="AutoShape 200"/>
          <p:cNvSpPr>
            <a:spLocks noChangeArrowheads="1"/>
          </p:cNvSpPr>
          <p:nvPr/>
        </p:nvSpPr>
        <p:spPr bwMode="auto">
          <a:xfrm>
            <a:off x="153988" y="1285875"/>
            <a:ext cx="8770937" cy="4929188"/>
          </a:xfrm>
          <a:prstGeom prst="roundRect">
            <a:avLst>
              <a:gd name="adj" fmla="val 4898"/>
            </a:avLst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latin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290919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060575"/>
            <a:ext cx="7127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1340768"/>
            <a:ext cx="431958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스마일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660400"/>
            <a:ext cx="153511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27527" y="44624"/>
            <a:ext cx="6116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err="1">
                <a:latin typeface="HY헤드라인M" pitchFamily="18" charset="-127"/>
                <a:ea typeface="HY헤드라인M" pitchFamily="18" charset="-127"/>
              </a:rPr>
              <a:t>면접심사에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 대한 오해와 진실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2" descr="취업스펙비교 복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52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5172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최근 기업체 채용 트렌드</a:t>
            </a:r>
            <a:endParaRPr lang="ko-KR" altLang="en-US" sz="3200" dirty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7"/>
          <p:cNvSpPr>
            <a:spLocks noChangeShapeType="1"/>
          </p:cNvSpPr>
          <p:nvPr/>
        </p:nvSpPr>
        <p:spPr bwMode="auto">
          <a:xfrm>
            <a:off x="914400" y="2286000"/>
            <a:ext cx="0" cy="0"/>
          </a:xfrm>
          <a:prstGeom prst="lin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1686" name="AutoShape 86"/>
          <p:cNvSpPr>
            <a:spLocks noChangeArrowheads="1"/>
          </p:cNvSpPr>
          <p:nvPr/>
        </p:nvSpPr>
        <p:spPr bwMode="auto">
          <a:xfrm>
            <a:off x="2916116" y="3214689"/>
            <a:ext cx="3239966" cy="1152525"/>
          </a:xfrm>
          <a:prstGeom prst="bevel">
            <a:avLst>
              <a:gd name="adj" fmla="val 9722"/>
            </a:avLst>
          </a:prstGeom>
          <a:solidFill>
            <a:srgbClr val="FF6600"/>
          </a:solidFill>
          <a:ln>
            <a:noFill/>
          </a:ln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3200" dirty="0">
                <a:solidFill>
                  <a:schemeClr val="bg1"/>
                </a:solidFill>
                <a:latin typeface="Arial Black" pitchFamily="34" charset="0"/>
                <a:ea typeface="HY헤드라인M" pitchFamily="18" charset="-127"/>
              </a:rPr>
              <a:t>자 신 감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879475" y="1500188"/>
            <a:ext cx="7129463" cy="1584325"/>
            <a:chOff x="576" y="708"/>
            <a:chExt cx="4491" cy="998"/>
          </a:xfrm>
        </p:grpSpPr>
        <p:sp>
          <p:nvSpPr>
            <p:cNvPr id="36878" name="AutoShape 85"/>
            <p:cNvSpPr>
              <a:spLocks noChangeArrowheads="1"/>
            </p:cNvSpPr>
            <p:nvPr/>
          </p:nvSpPr>
          <p:spPr bwMode="auto">
            <a:xfrm rot="10800000">
              <a:off x="576" y="935"/>
              <a:ext cx="4491" cy="771"/>
            </a:xfrm>
            <a:prstGeom prst="triangle">
              <a:avLst>
                <a:gd name="adj" fmla="val 50000"/>
              </a:avLst>
            </a:prstGeom>
            <a:solidFill>
              <a:srgbClr val="A5A5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879" name="Oval 88"/>
            <p:cNvSpPr>
              <a:spLocks noChangeArrowheads="1"/>
            </p:cNvSpPr>
            <p:nvPr/>
          </p:nvSpPr>
          <p:spPr bwMode="auto">
            <a:xfrm>
              <a:off x="1202" y="708"/>
              <a:ext cx="726" cy="726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4A375C"/>
                </a:gs>
              </a:gsLst>
              <a:path path="rect">
                <a:fillToRect r="100000" b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 dirty="0">
                  <a:ea typeface="HY헤드라인M" pitchFamily="18" charset="-127"/>
                </a:rPr>
                <a:t>태도</a:t>
              </a:r>
            </a:p>
          </p:txBody>
        </p:sp>
        <p:sp>
          <p:nvSpPr>
            <p:cNvPr id="281689" name="Oval 89"/>
            <p:cNvSpPr>
              <a:spLocks noChangeArrowheads="1"/>
            </p:cNvSpPr>
            <p:nvPr/>
          </p:nvSpPr>
          <p:spPr bwMode="auto">
            <a:xfrm>
              <a:off x="2553" y="753"/>
              <a:ext cx="690" cy="68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>
                  <a:latin typeface="Arial Black" pitchFamily="34" charset="0"/>
                  <a:ea typeface="HY헤드라인M" pitchFamily="18" charset="-127"/>
                </a:rPr>
                <a:t>어투</a:t>
              </a:r>
            </a:p>
          </p:txBody>
        </p:sp>
        <p:sp>
          <p:nvSpPr>
            <p:cNvPr id="36881" name="Oval 91"/>
            <p:cNvSpPr>
              <a:spLocks noChangeArrowheads="1"/>
            </p:cNvSpPr>
            <p:nvPr/>
          </p:nvSpPr>
          <p:spPr bwMode="auto">
            <a:xfrm>
              <a:off x="3969" y="753"/>
              <a:ext cx="725" cy="681"/>
            </a:xfrm>
            <a:prstGeom prst="ellipse">
              <a:avLst/>
            </a:prstGeom>
            <a:gradFill rotWithShape="1">
              <a:gsLst>
                <a:gs pos="0">
                  <a:srgbClr val="6600CC"/>
                </a:gs>
                <a:gs pos="100000">
                  <a:srgbClr val="9933FF"/>
                </a:gs>
              </a:gsLst>
              <a:path path="rect">
                <a:fillToRect t="100000" r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>
                  <a:ea typeface="HY헤드라인M" pitchFamily="18" charset="-127"/>
                </a:rPr>
                <a:t>시선</a:t>
              </a:r>
            </a:p>
          </p:txBody>
        </p:sp>
        <p:sp>
          <p:nvSpPr>
            <p:cNvPr id="36882" name="AutoShape 94"/>
            <p:cNvSpPr>
              <a:spLocks noChangeArrowheads="1"/>
            </p:cNvSpPr>
            <p:nvPr/>
          </p:nvSpPr>
          <p:spPr bwMode="auto">
            <a:xfrm>
              <a:off x="3516" y="935"/>
              <a:ext cx="227" cy="272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883" name="AutoShape 95"/>
            <p:cNvSpPr>
              <a:spLocks noChangeArrowheads="1"/>
            </p:cNvSpPr>
            <p:nvPr/>
          </p:nvSpPr>
          <p:spPr bwMode="auto">
            <a:xfrm>
              <a:off x="2110" y="935"/>
              <a:ext cx="227" cy="272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971550" y="4500563"/>
            <a:ext cx="7129463" cy="1809750"/>
            <a:chOff x="612" y="2568"/>
            <a:chExt cx="4491" cy="1140"/>
          </a:xfrm>
        </p:grpSpPr>
        <p:sp>
          <p:nvSpPr>
            <p:cNvPr id="36872" name="AutoShape 99"/>
            <p:cNvSpPr>
              <a:spLocks noChangeArrowheads="1"/>
            </p:cNvSpPr>
            <p:nvPr/>
          </p:nvSpPr>
          <p:spPr bwMode="auto">
            <a:xfrm>
              <a:off x="612" y="2568"/>
              <a:ext cx="4491" cy="771"/>
            </a:xfrm>
            <a:prstGeom prst="triangle">
              <a:avLst>
                <a:gd name="adj" fmla="val 50000"/>
              </a:avLst>
            </a:prstGeom>
            <a:solidFill>
              <a:srgbClr val="A5A5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873" name="Oval 87"/>
            <p:cNvSpPr>
              <a:spLocks noChangeArrowheads="1"/>
            </p:cNvSpPr>
            <p:nvPr/>
          </p:nvSpPr>
          <p:spPr bwMode="auto">
            <a:xfrm>
              <a:off x="3859" y="2976"/>
              <a:ext cx="753" cy="732"/>
            </a:xfrm>
            <a:prstGeom prst="ellipse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283600"/>
                </a:gs>
              </a:gsLst>
              <a:path path="rect">
                <a:fillToRect r="100000" b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>
                  <a:ea typeface="HY헤드라인M" pitchFamily="18" charset="-127"/>
                </a:rPr>
                <a:t>신념</a:t>
              </a:r>
            </a:p>
          </p:txBody>
        </p:sp>
        <p:sp>
          <p:nvSpPr>
            <p:cNvPr id="36874" name="Oval 90"/>
            <p:cNvSpPr>
              <a:spLocks noChangeArrowheads="1"/>
            </p:cNvSpPr>
            <p:nvPr/>
          </p:nvSpPr>
          <p:spPr bwMode="auto">
            <a:xfrm>
              <a:off x="1247" y="2976"/>
              <a:ext cx="753" cy="732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5C3700"/>
                </a:gs>
              </a:gsLst>
              <a:path path="rect">
                <a:fillToRect r="100000" b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>
                  <a:ea typeface="HY헤드라인M" pitchFamily="18" charset="-127"/>
                </a:rPr>
                <a:t>관련</a:t>
              </a:r>
            </a:p>
            <a:p>
              <a:pPr>
                <a:defRPr/>
              </a:pPr>
              <a:r>
                <a:rPr lang="ko-KR" altLang="en-US" sz="1600">
                  <a:ea typeface="HY헤드라인M" pitchFamily="18" charset="-127"/>
                </a:rPr>
                <a:t>지식</a:t>
              </a:r>
            </a:p>
          </p:txBody>
        </p:sp>
        <p:sp>
          <p:nvSpPr>
            <p:cNvPr id="281696" name="Oval 96"/>
            <p:cNvSpPr>
              <a:spLocks noChangeArrowheads="1"/>
            </p:cNvSpPr>
            <p:nvPr/>
          </p:nvSpPr>
          <p:spPr bwMode="auto">
            <a:xfrm>
              <a:off x="2589" y="2976"/>
              <a:ext cx="690" cy="68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600">
                  <a:latin typeface="Arial Black" pitchFamily="34" charset="0"/>
                  <a:ea typeface="HY헤드라인M" pitchFamily="18" charset="-127"/>
                </a:rPr>
                <a:t>시사</a:t>
              </a:r>
            </a:p>
            <a:p>
              <a:pPr>
                <a:defRPr/>
              </a:pPr>
              <a:r>
                <a:rPr lang="ko-KR" altLang="en-US" sz="1600">
                  <a:latin typeface="Arial Black" pitchFamily="34" charset="0"/>
                  <a:ea typeface="HY헤드라인M" pitchFamily="18" charset="-127"/>
                </a:rPr>
                <a:t>상식</a:t>
              </a:r>
            </a:p>
          </p:txBody>
        </p:sp>
        <p:sp>
          <p:nvSpPr>
            <p:cNvPr id="36876" name="AutoShape 97"/>
            <p:cNvSpPr>
              <a:spLocks noChangeArrowheads="1"/>
            </p:cNvSpPr>
            <p:nvPr/>
          </p:nvSpPr>
          <p:spPr bwMode="auto">
            <a:xfrm>
              <a:off x="2216" y="3158"/>
              <a:ext cx="227" cy="272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877" name="AutoShape 98"/>
            <p:cNvSpPr>
              <a:spLocks noChangeArrowheads="1"/>
            </p:cNvSpPr>
            <p:nvPr/>
          </p:nvSpPr>
          <p:spPr bwMode="auto">
            <a:xfrm>
              <a:off x="3519" y="3158"/>
              <a:ext cx="227" cy="272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127527" y="44624"/>
            <a:ext cx="40778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성공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 키워드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57"/>
          <p:cNvSpPr>
            <a:spLocks noChangeShapeType="1"/>
          </p:cNvSpPr>
          <p:nvPr/>
        </p:nvSpPr>
        <p:spPr bwMode="auto">
          <a:xfrm>
            <a:off x="914400" y="2286000"/>
            <a:ext cx="0" cy="0"/>
          </a:xfrm>
          <a:prstGeom prst="lin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7463" y="1196975"/>
            <a:ext cx="3984626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sz="16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기업이 선호하는 신입사원의 면접이미지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95738" y="1196975"/>
            <a:ext cx="504348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sz="16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 면접 시 지원자의 이미지를 가장 크게 좌우하는 것</a:t>
            </a:r>
            <a:r>
              <a:rPr lang="en-US" altLang="ko-KR" sz="16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lang="ko-KR" altLang="en-US" sz="16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4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35113"/>
            <a:ext cx="43195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524000"/>
            <a:ext cx="4319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3300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면접이미지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38"/>
          <p:cNvGrpSpPr>
            <a:grpSpLocks/>
          </p:cNvGrpSpPr>
          <p:nvPr/>
        </p:nvGrpSpPr>
        <p:grpSpPr bwMode="auto">
          <a:xfrm>
            <a:off x="557213" y="1285875"/>
            <a:ext cx="7642225" cy="4857750"/>
            <a:chOff x="460904" y="620713"/>
            <a:chExt cx="8420101" cy="5926137"/>
          </a:xfrm>
        </p:grpSpPr>
        <p:sp>
          <p:nvSpPr>
            <p:cNvPr id="13317" name="Line 2"/>
            <p:cNvSpPr>
              <a:spLocks noChangeShapeType="1"/>
            </p:cNvSpPr>
            <p:nvPr/>
          </p:nvSpPr>
          <p:spPr bwMode="auto">
            <a:xfrm>
              <a:off x="990490" y="2286229"/>
              <a:ext cx="0" cy="0"/>
            </a:xfrm>
            <a:prstGeom prst="line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318" name="Rectangle 27"/>
            <p:cNvSpPr>
              <a:spLocks noChangeArrowheads="1"/>
            </p:cNvSpPr>
            <p:nvPr/>
          </p:nvSpPr>
          <p:spPr bwMode="auto">
            <a:xfrm>
              <a:off x="460904" y="620713"/>
              <a:ext cx="84201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발표 태도 </a:t>
              </a:r>
              <a:r>
                <a:rPr lang="en-US" altLang="ko-KR" sz="1800">
                  <a:latin typeface="Times New Roman" pitchFamily="18" charset="0"/>
                  <a:ea typeface="HY헤드라인M" pitchFamily="18" charset="-127"/>
                </a:rPr>
                <a:t>–</a:t>
              </a:r>
              <a:r>
                <a:rPr lang="en-US" altLang="ko-KR" sz="1800"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000">
                  <a:latin typeface="HY헤드라인M" pitchFamily="18" charset="-127"/>
                  <a:ea typeface="HY헤드라인M" pitchFamily="18" charset="-127"/>
                </a:rPr>
                <a:t>올바른 발표자세</a:t>
              </a:r>
            </a:p>
          </p:txBody>
        </p:sp>
        <p:sp>
          <p:nvSpPr>
            <p:cNvPr id="13319" name="Oval 28"/>
            <p:cNvSpPr>
              <a:spLocks noChangeArrowheads="1"/>
            </p:cNvSpPr>
            <p:nvPr/>
          </p:nvSpPr>
          <p:spPr bwMode="auto">
            <a:xfrm>
              <a:off x="1143663" y="1268413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  <p:sp>
          <p:nvSpPr>
            <p:cNvPr id="13320" name="Oval 29"/>
            <p:cNvSpPr>
              <a:spLocks noChangeArrowheads="1"/>
            </p:cNvSpPr>
            <p:nvPr/>
          </p:nvSpPr>
          <p:spPr bwMode="auto">
            <a:xfrm>
              <a:off x="1143663" y="1822450"/>
              <a:ext cx="533135" cy="452438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</a:p>
          </p:txBody>
        </p:sp>
        <p:sp>
          <p:nvSpPr>
            <p:cNvPr id="13321" name="Oval 30"/>
            <p:cNvSpPr>
              <a:spLocks noChangeArrowheads="1"/>
            </p:cNvSpPr>
            <p:nvPr/>
          </p:nvSpPr>
          <p:spPr bwMode="auto">
            <a:xfrm>
              <a:off x="1143663" y="2347913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</a:p>
          </p:txBody>
        </p:sp>
        <p:sp>
          <p:nvSpPr>
            <p:cNvPr id="13322" name="Oval 31"/>
            <p:cNvSpPr>
              <a:spLocks noChangeArrowheads="1"/>
            </p:cNvSpPr>
            <p:nvPr/>
          </p:nvSpPr>
          <p:spPr bwMode="auto">
            <a:xfrm>
              <a:off x="1157421" y="2886075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</a:p>
          </p:txBody>
        </p:sp>
        <p:sp>
          <p:nvSpPr>
            <p:cNvPr id="13323" name="Oval 32"/>
            <p:cNvSpPr>
              <a:spLocks noChangeArrowheads="1"/>
            </p:cNvSpPr>
            <p:nvPr/>
          </p:nvSpPr>
          <p:spPr bwMode="auto">
            <a:xfrm>
              <a:off x="1143663" y="3424238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5</a:t>
              </a:r>
            </a:p>
          </p:txBody>
        </p:sp>
        <p:sp>
          <p:nvSpPr>
            <p:cNvPr id="13324" name="Oval 33"/>
            <p:cNvSpPr>
              <a:spLocks noChangeArrowheads="1"/>
            </p:cNvSpPr>
            <p:nvPr/>
          </p:nvSpPr>
          <p:spPr bwMode="auto">
            <a:xfrm>
              <a:off x="1143663" y="3952875"/>
              <a:ext cx="533135" cy="452438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6</a:t>
              </a:r>
            </a:p>
          </p:txBody>
        </p:sp>
        <p:sp>
          <p:nvSpPr>
            <p:cNvPr id="13325" name="Oval 34"/>
            <p:cNvSpPr>
              <a:spLocks noChangeArrowheads="1"/>
            </p:cNvSpPr>
            <p:nvPr/>
          </p:nvSpPr>
          <p:spPr bwMode="auto">
            <a:xfrm>
              <a:off x="1143663" y="4486275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7</a:t>
              </a:r>
            </a:p>
          </p:txBody>
        </p:sp>
        <p:sp>
          <p:nvSpPr>
            <p:cNvPr id="13326" name="Oval 35"/>
            <p:cNvSpPr>
              <a:spLocks noChangeArrowheads="1"/>
            </p:cNvSpPr>
            <p:nvPr/>
          </p:nvSpPr>
          <p:spPr bwMode="auto">
            <a:xfrm>
              <a:off x="1157421" y="5026025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8</a:t>
              </a:r>
            </a:p>
          </p:txBody>
        </p:sp>
        <p:sp>
          <p:nvSpPr>
            <p:cNvPr id="13327" name="Line 36"/>
            <p:cNvSpPr>
              <a:spLocks noChangeShapeType="1"/>
            </p:cNvSpPr>
            <p:nvPr/>
          </p:nvSpPr>
          <p:spPr bwMode="auto">
            <a:xfrm>
              <a:off x="1847057" y="2246313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28" name="Line 37"/>
            <p:cNvSpPr>
              <a:spLocks noChangeShapeType="1"/>
            </p:cNvSpPr>
            <p:nvPr/>
          </p:nvSpPr>
          <p:spPr bwMode="auto">
            <a:xfrm>
              <a:off x="1847057" y="1743075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29" name="Line 38"/>
            <p:cNvSpPr>
              <a:spLocks noChangeShapeType="1"/>
            </p:cNvSpPr>
            <p:nvPr/>
          </p:nvSpPr>
          <p:spPr bwMode="auto">
            <a:xfrm>
              <a:off x="1847057" y="2751138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0" name="Line 39"/>
            <p:cNvSpPr>
              <a:spLocks noChangeShapeType="1"/>
            </p:cNvSpPr>
            <p:nvPr/>
          </p:nvSpPr>
          <p:spPr bwMode="auto">
            <a:xfrm>
              <a:off x="1847057" y="3294063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1" name="Line 40"/>
            <p:cNvSpPr>
              <a:spLocks noChangeShapeType="1"/>
            </p:cNvSpPr>
            <p:nvPr/>
          </p:nvSpPr>
          <p:spPr bwMode="auto">
            <a:xfrm>
              <a:off x="1847057" y="3824288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2" name="Line 41"/>
            <p:cNvSpPr>
              <a:spLocks noChangeShapeType="1"/>
            </p:cNvSpPr>
            <p:nvPr/>
          </p:nvSpPr>
          <p:spPr bwMode="auto">
            <a:xfrm>
              <a:off x="1847057" y="4341813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3" name="Line 42"/>
            <p:cNvSpPr>
              <a:spLocks noChangeShapeType="1"/>
            </p:cNvSpPr>
            <p:nvPr/>
          </p:nvSpPr>
          <p:spPr bwMode="auto">
            <a:xfrm>
              <a:off x="1847057" y="4859338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4" name="Line 43"/>
            <p:cNvSpPr>
              <a:spLocks noChangeShapeType="1"/>
            </p:cNvSpPr>
            <p:nvPr/>
          </p:nvSpPr>
          <p:spPr bwMode="auto">
            <a:xfrm>
              <a:off x="1847057" y="5364163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35" name="Rectangle 44"/>
            <p:cNvSpPr>
              <a:spLocks noChangeArrowheads="1"/>
            </p:cNvSpPr>
            <p:nvPr/>
          </p:nvSpPr>
          <p:spPr bwMode="auto">
            <a:xfrm>
              <a:off x="1910690" y="1339850"/>
              <a:ext cx="6942798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등단할 때는 </a:t>
              </a:r>
              <a:r>
                <a:rPr lang="ko-KR" altLang="en-US" sz="1600" dirty="0" err="1">
                  <a:latin typeface="HY헤드라인M" pitchFamily="18" charset="-127"/>
                  <a:ea typeface="HY헤드라인M" pitchFamily="18" charset="-127"/>
                </a:rPr>
                <a:t>자신있고</a:t>
              </a: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dirty="0" err="1">
                  <a:latin typeface="HY헤드라인M" pitchFamily="18" charset="-127"/>
                  <a:ea typeface="HY헤드라인M" pitchFamily="18" charset="-127"/>
                </a:rPr>
                <a:t>여유있게</a:t>
              </a: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1600" dirty="0" err="1">
                  <a:latin typeface="HY헤드라인M" pitchFamily="18" charset="-127"/>
                  <a:ea typeface="HY헤드라인M" pitchFamily="18" charset="-127"/>
                </a:rPr>
                <a:t>걸어나온다음</a:t>
              </a:r>
              <a:endParaRPr lang="ko-KR" altLang="en-US" sz="16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336" name="Rectangle 45"/>
            <p:cNvSpPr>
              <a:spLocks noChangeArrowheads="1"/>
            </p:cNvSpPr>
            <p:nvPr/>
          </p:nvSpPr>
          <p:spPr bwMode="auto">
            <a:xfrm>
              <a:off x="1910690" y="23352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337" name="Rectangle 46"/>
            <p:cNvSpPr>
              <a:spLocks noChangeArrowheads="1"/>
            </p:cNvSpPr>
            <p:nvPr/>
          </p:nvSpPr>
          <p:spPr bwMode="auto">
            <a:xfrm>
              <a:off x="1910690" y="289718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무게를 </a:t>
              </a:r>
              <a:r>
                <a:rPr lang="ko-KR" altLang="en-US" sz="1600" dirty="0" err="1">
                  <a:latin typeface="HY헤드라인M" pitchFamily="18" charset="-127"/>
                  <a:ea typeface="HY헤드라인M" pitchFamily="18" charset="-127"/>
                </a:rPr>
                <a:t>양발에</a:t>
              </a: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 균등히 두어 바르게 서고</a:t>
              </a:r>
            </a:p>
          </p:txBody>
        </p:sp>
        <p:sp>
          <p:nvSpPr>
            <p:cNvPr id="13338" name="Rectangle 47"/>
            <p:cNvSpPr>
              <a:spLocks noChangeArrowheads="1"/>
            </p:cNvSpPr>
            <p:nvPr/>
          </p:nvSpPr>
          <p:spPr bwMode="auto">
            <a:xfrm>
              <a:off x="1910690" y="34147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고개를 바르게 들고</a:t>
              </a:r>
            </a:p>
          </p:txBody>
        </p:sp>
        <p:sp>
          <p:nvSpPr>
            <p:cNvPr id="13339" name="Rectangle 48"/>
            <p:cNvSpPr>
              <a:spLocks noChangeArrowheads="1"/>
            </p:cNvSpPr>
            <p:nvPr/>
          </p:nvSpPr>
          <p:spPr bwMode="auto">
            <a:xfrm>
              <a:off x="1910690" y="3919538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340" name="Rectangle 49"/>
            <p:cNvSpPr>
              <a:spLocks noChangeArrowheads="1"/>
            </p:cNvSpPr>
            <p:nvPr/>
          </p:nvSpPr>
          <p:spPr bwMode="auto">
            <a:xfrm>
              <a:off x="1910690" y="44307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dirty="0">
                  <a:latin typeface="HY헤드라인M" pitchFamily="18" charset="-127"/>
                  <a:ea typeface="HY헤드라인M" pitchFamily="18" charset="-127"/>
                </a:rPr>
                <a:t>등을 곧고 바르게 펴고 </a:t>
              </a:r>
            </a:p>
          </p:txBody>
        </p:sp>
        <p:sp>
          <p:nvSpPr>
            <p:cNvPr id="13341" name="Rectangle 50"/>
            <p:cNvSpPr>
              <a:spLocks noChangeArrowheads="1"/>
            </p:cNvSpPr>
            <p:nvPr/>
          </p:nvSpPr>
          <p:spPr bwMode="auto">
            <a:xfrm>
              <a:off x="1910690" y="497363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342" name="Oval 51"/>
            <p:cNvSpPr>
              <a:spLocks noChangeArrowheads="1"/>
            </p:cNvSpPr>
            <p:nvPr/>
          </p:nvSpPr>
          <p:spPr bwMode="auto">
            <a:xfrm>
              <a:off x="1157421" y="5556250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9</a:t>
              </a:r>
            </a:p>
          </p:txBody>
        </p:sp>
        <p:sp>
          <p:nvSpPr>
            <p:cNvPr id="13343" name="Oval 52"/>
            <p:cNvSpPr>
              <a:spLocks noChangeArrowheads="1"/>
            </p:cNvSpPr>
            <p:nvPr/>
          </p:nvSpPr>
          <p:spPr bwMode="auto">
            <a:xfrm>
              <a:off x="1171179" y="6096000"/>
              <a:ext cx="533135" cy="45085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10</a:t>
              </a:r>
            </a:p>
          </p:txBody>
        </p:sp>
        <p:sp>
          <p:nvSpPr>
            <p:cNvPr id="13344" name="Line 53"/>
            <p:cNvSpPr>
              <a:spLocks noChangeShapeType="1"/>
            </p:cNvSpPr>
            <p:nvPr/>
          </p:nvSpPr>
          <p:spPr bwMode="auto">
            <a:xfrm>
              <a:off x="1860815" y="5929313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45" name="Line 54"/>
            <p:cNvSpPr>
              <a:spLocks noChangeShapeType="1"/>
            </p:cNvSpPr>
            <p:nvPr/>
          </p:nvSpPr>
          <p:spPr bwMode="auto">
            <a:xfrm>
              <a:off x="1860815" y="6434138"/>
              <a:ext cx="702019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  <p:sp>
          <p:nvSpPr>
            <p:cNvPr id="13346" name="Rectangle 55"/>
            <p:cNvSpPr>
              <a:spLocks noChangeArrowheads="1"/>
            </p:cNvSpPr>
            <p:nvPr/>
          </p:nvSpPr>
          <p:spPr bwMode="auto">
            <a:xfrm>
              <a:off x="1924448" y="550068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347" name="Rectangle 56"/>
            <p:cNvSpPr>
              <a:spLocks noChangeArrowheads="1"/>
            </p:cNvSpPr>
            <p:nvPr/>
          </p:nvSpPr>
          <p:spPr bwMode="auto">
            <a:xfrm>
              <a:off x="1924448" y="60436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발표가 끝나면 정중히 인사한 뒤 여유롭고 단정하게 퇴장한다</a:t>
              </a:r>
            </a:p>
          </p:txBody>
        </p:sp>
        <p:sp>
          <p:nvSpPr>
            <p:cNvPr id="13348" name="Text Box 57"/>
            <p:cNvSpPr txBox="1">
              <a:spLocks noChangeArrowheads="1"/>
            </p:cNvSpPr>
            <p:nvPr/>
          </p:nvSpPr>
          <p:spPr bwMode="auto">
            <a:xfrm>
              <a:off x="1715253" y="1878013"/>
              <a:ext cx="5470348" cy="41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청중들을 미소 띤 얼굴로 둘러 본 후 공손히 인사한다</a:t>
              </a:r>
            </a:p>
          </p:txBody>
        </p:sp>
        <p:sp>
          <p:nvSpPr>
            <p:cNvPr id="13349" name="Text Box 58"/>
            <p:cNvSpPr txBox="1">
              <a:spLocks noChangeArrowheads="1"/>
            </p:cNvSpPr>
            <p:nvPr/>
          </p:nvSpPr>
          <p:spPr bwMode="auto">
            <a:xfrm>
              <a:off x="1763527" y="2381251"/>
              <a:ext cx="3986719" cy="41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연단에서는 양발을 자연스럽게 벌리고</a:t>
              </a:r>
            </a:p>
          </p:txBody>
        </p:sp>
        <p:sp>
          <p:nvSpPr>
            <p:cNvPr id="13350" name="Text Box 59"/>
            <p:cNvSpPr txBox="1">
              <a:spLocks noChangeArrowheads="1"/>
            </p:cNvSpPr>
            <p:nvPr/>
          </p:nvSpPr>
          <p:spPr bwMode="auto">
            <a:xfrm>
              <a:off x="1850285" y="3956049"/>
              <a:ext cx="1909642" cy="41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어깨는 활짝 펴고</a:t>
              </a:r>
            </a:p>
          </p:txBody>
        </p:sp>
        <p:sp>
          <p:nvSpPr>
            <p:cNvPr id="13351" name="Text Box 60"/>
            <p:cNvSpPr txBox="1">
              <a:spLocks noChangeArrowheads="1"/>
            </p:cNvSpPr>
            <p:nvPr/>
          </p:nvSpPr>
          <p:spPr bwMode="auto">
            <a:xfrm>
              <a:off x="1694586" y="4973638"/>
              <a:ext cx="6953975" cy="41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양손을 옆으로 자연스럽게 늘어뜨리거나 연단에 살며시 얹어 놓는다</a:t>
              </a:r>
            </a:p>
          </p:txBody>
        </p:sp>
        <p:sp>
          <p:nvSpPr>
            <p:cNvPr id="13352" name="Text Box 61"/>
            <p:cNvSpPr txBox="1">
              <a:spLocks noChangeArrowheads="1"/>
            </p:cNvSpPr>
            <p:nvPr/>
          </p:nvSpPr>
          <p:spPr bwMode="auto">
            <a:xfrm>
              <a:off x="1774880" y="5540375"/>
              <a:ext cx="4357627" cy="41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몸은 시선방향으로 함께 향하는 것이 좋다</a:t>
              </a:r>
            </a:p>
          </p:txBody>
        </p: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4452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프리젠테이션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그룹 38"/>
          <p:cNvGrpSpPr>
            <a:grpSpLocks/>
          </p:cNvGrpSpPr>
          <p:nvPr/>
        </p:nvGrpSpPr>
        <p:grpSpPr bwMode="auto">
          <a:xfrm>
            <a:off x="663575" y="1285875"/>
            <a:ext cx="7535863" cy="4929188"/>
            <a:chOff x="433388" y="722313"/>
            <a:chExt cx="8447617" cy="5824537"/>
          </a:xfrm>
        </p:grpSpPr>
        <p:sp>
          <p:nvSpPr>
            <p:cNvPr id="14341" name="Line 2"/>
            <p:cNvSpPr>
              <a:spLocks noChangeShapeType="1"/>
            </p:cNvSpPr>
            <p:nvPr/>
          </p:nvSpPr>
          <p:spPr bwMode="auto">
            <a:xfrm>
              <a:off x="990319" y="2286778"/>
              <a:ext cx="0" cy="0"/>
            </a:xfrm>
            <a:prstGeom prst="line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2" name="Rectangle 39"/>
            <p:cNvSpPr>
              <a:spLocks noChangeArrowheads="1"/>
            </p:cNvSpPr>
            <p:nvPr/>
          </p:nvSpPr>
          <p:spPr bwMode="auto">
            <a:xfrm>
              <a:off x="433388" y="722313"/>
              <a:ext cx="84201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발표 태도 </a:t>
              </a:r>
              <a:r>
                <a:rPr lang="en-US" altLang="ko-KR" sz="1800">
                  <a:latin typeface="Times New Roman" pitchFamily="18" charset="0"/>
                  <a:ea typeface="HY헤드라인M" pitchFamily="18" charset="-127"/>
                </a:rPr>
                <a:t>–</a:t>
              </a:r>
              <a:r>
                <a:rPr lang="en-US" altLang="ko-KR" sz="1800"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000">
                  <a:latin typeface="HY헤드라인M" pitchFamily="18" charset="-127"/>
                  <a:ea typeface="HY헤드라인M" pitchFamily="18" charset="-127"/>
                </a:rPr>
                <a:t>하지 말아야할 동작과 자세</a:t>
              </a:r>
            </a:p>
          </p:txBody>
        </p:sp>
        <p:sp>
          <p:nvSpPr>
            <p:cNvPr id="14343" name="Oval 40"/>
            <p:cNvSpPr>
              <a:spLocks noChangeArrowheads="1"/>
            </p:cNvSpPr>
            <p:nvPr/>
          </p:nvSpPr>
          <p:spPr bwMode="auto">
            <a:xfrm>
              <a:off x="1143663" y="1268413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  <p:sp>
          <p:nvSpPr>
            <p:cNvPr id="14344" name="Oval 41"/>
            <p:cNvSpPr>
              <a:spLocks noChangeArrowheads="1"/>
            </p:cNvSpPr>
            <p:nvPr/>
          </p:nvSpPr>
          <p:spPr bwMode="auto">
            <a:xfrm>
              <a:off x="1143663" y="1822450"/>
              <a:ext cx="533135" cy="452438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</a:p>
          </p:txBody>
        </p:sp>
        <p:sp>
          <p:nvSpPr>
            <p:cNvPr id="14345" name="Oval 42"/>
            <p:cNvSpPr>
              <a:spLocks noChangeArrowheads="1"/>
            </p:cNvSpPr>
            <p:nvPr/>
          </p:nvSpPr>
          <p:spPr bwMode="auto">
            <a:xfrm>
              <a:off x="1143663" y="2347913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</a:p>
          </p:txBody>
        </p:sp>
        <p:sp>
          <p:nvSpPr>
            <p:cNvPr id="14346" name="Oval 43"/>
            <p:cNvSpPr>
              <a:spLocks noChangeArrowheads="1"/>
            </p:cNvSpPr>
            <p:nvPr/>
          </p:nvSpPr>
          <p:spPr bwMode="auto">
            <a:xfrm>
              <a:off x="1157421" y="2886075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</a:p>
          </p:txBody>
        </p:sp>
        <p:sp>
          <p:nvSpPr>
            <p:cNvPr id="14347" name="Oval 44"/>
            <p:cNvSpPr>
              <a:spLocks noChangeArrowheads="1"/>
            </p:cNvSpPr>
            <p:nvPr/>
          </p:nvSpPr>
          <p:spPr bwMode="auto">
            <a:xfrm>
              <a:off x="1143663" y="3424238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5</a:t>
              </a:r>
            </a:p>
          </p:txBody>
        </p:sp>
        <p:sp>
          <p:nvSpPr>
            <p:cNvPr id="14348" name="Oval 45"/>
            <p:cNvSpPr>
              <a:spLocks noChangeArrowheads="1"/>
            </p:cNvSpPr>
            <p:nvPr/>
          </p:nvSpPr>
          <p:spPr bwMode="auto">
            <a:xfrm>
              <a:off x="1143663" y="3952875"/>
              <a:ext cx="533135" cy="452438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6</a:t>
              </a:r>
            </a:p>
          </p:txBody>
        </p:sp>
        <p:sp>
          <p:nvSpPr>
            <p:cNvPr id="14349" name="Oval 46"/>
            <p:cNvSpPr>
              <a:spLocks noChangeArrowheads="1"/>
            </p:cNvSpPr>
            <p:nvPr/>
          </p:nvSpPr>
          <p:spPr bwMode="auto">
            <a:xfrm>
              <a:off x="1143663" y="4486275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7</a:t>
              </a:r>
            </a:p>
          </p:txBody>
        </p:sp>
        <p:sp>
          <p:nvSpPr>
            <p:cNvPr id="14350" name="Oval 47"/>
            <p:cNvSpPr>
              <a:spLocks noChangeArrowheads="1"/>
            </p:cNvSpPr>
            <p:nvPr/>
          </p:nvSpPr>
          <p:spPr bwMode="auto">
            <a:xfrm>
              <a:off x="1157421" y="5026025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8</a:t>
              </a:r>
            </a:p>
          </p:txBody>
        </p:sp>
        <p:sp>
          <p:nvSpPr>
            <p:cNvPr id="14351" name="Line 48"/>
            <p:cNvSpPr>
              <a:spLocks noChangeShapeType="1"/>
            </p:cNvSpPr>
            <p:nvPr/>
          </p:nvSpPr>
          <p:spPr bwMode="auto">
            <a:xfrm>
              <a:off x="1847057" y="2246313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Line 49"/>
            <p:cNvSpPr>
              <a:spLocks noChangeShapeType="1"/>
            </p:cNvSpPr>
            <p:nvPr/>
          </p:nvSpPr>
          <p:spPr bwMode="auto">
            <a:xfrm>
              <a:off x="1847057" y="1743075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3" name="Line 50"/>
            <p:cNvSpPr>
              <a:spLocks noChangeShapeType="1"/>
            </p:cNvSpPr>
            <p:nvPr/>
          </p:nvSpPr>
          <p:spPr bwMode="auto">
            <a:xfrm>
              <a:off x="1847057" y="2751138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Line 51"/>
            <p:cNvSpPr>
              <a:spLocks noChangeShapeType="1"/>
            </p:cNvSpPr>
            <p:nvPr/>
          </p:nvSpPr>
          <p:spPr bwMode="auto">
            <a:xfrm>
              <a:off x="1847057" y="3294063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Line 52"/>
            <p:cNvSpPr>
              <a:spLocks noChangeShapeType="1"/>
            </p:cNvSpPr>
            <p:nvPr/>
          </p:nvSpPr>
          <p:spPr bwMode="auto">
            <a:xfrm>
              <a:off x="1847057" y="3824288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53"/>
            <p:cNvSpPr>
              <a:spLocks noChangeShapeType="1"/>
            </p:cNvSpPr>
            <p:nvPr/>
          </p:nvSpPr>
          <p:spPr bwMode="auto">
            <a:xfrm>
              <a:off x="1847057" y="4341813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Line 54"/>
            <p:cNvSpPr>
              <a:spLocks noChangeShapeType="1"/>
            </p:cNvSpPr>
            <p:nvPr/>
          </p:nvSpPr>
          <p:spPr bwMode="auto">
            <a:xfrm>
              <a:off x="1847057" y="4859338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Line 55"/>
            <p:cNvSpPr>
              <a:spLocks noChangeShapeType="1"/>
            </p:cNvSpPr>
            <p:nvPr/>
          </p:nvSpPr>
          <p:spPr bwMode="auto">
            <a:xfrm>
              <a:off x="1847057" y="5364163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Rectangle 56"/>
            <p:cNvSpPr>
              <a:spLocks noChangeArrowheads="1"/>
            </p:cNvSpPr>
            <p:nvPr/>
          </p:nvSpPr>
          <p:spPr bwMode="auto">
            <a:xfrm>
              <a:off x="1910690" y="1339850"/>
              <a:ext cx="6942798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머리를 긁적이거나 혀를 내미는 것</a:t>
              </a:r>
            </a:p>
          </p:txBody>
        </p:sp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1910690" y="23352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361" name="Rectangle 58"/>
            <p:cNvSpPr>
              <a:spLocks noChangeArrowheads="1"/>
            </p:cNvSpPr>
            <p:nvPr/>
          </p:nvSpPr>
          <p:spPr bwMode="auto">
            <a:xfrm>
              <a:off x="1910690" y="289718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팔장을 끼거나 뒷짐지고 말하기</a:t>
              </a:r>
            </a:p>
          </p:txBody>
        </p:sp>
        <p:sp>
          <p:nvSpPr>
            <p:cNvPr id="14362" name="Rectangle 59"/>
            <p:cNvSpPr>
              <a:spLocks noChangeArrowheads="1"/>
            </p:cNvSpPr>
            <p:nvPr/>
          </p:nvSpPr>
          <p:spPr bwMode="auto">
            <a:xfrm>
              <a:off x="1910690" y="34147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단상에 팔꿈치를 올려놓고 말하기</a:t>
              </a:r>
            </a:p>
          </p:txBody>
        </p:sp>
        <p:sp>
          <p:nvSpPr>
            <p:cNvPr id="14363" name="Rectangle 60"/>
            <p:cNvSpPr>
              <a:spLocks noChangeArrowheads="1"/>
            </p:cNvSpPr>
            <p:nvPr/>
          </p:nvSpPr>
          <p:spPr bwMode="auto">
            <a:xfrm>
              <a:off x="1910690" y="3919538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364" name="Rectangle 61"/>
            <p:cNvSpPr>
              <a:spLocks noChangeArrowheads="1"/>
            </p:cNvSpPr>
            <p:nvPr/>
          </p:nvSpPr>
          <p:spPr bwMode="auto">
            <a:xfrm>
              <a:off x="1910690" y="44307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뭔가를 만지작거리며 말하기</a:t>
              </a:r>
            </a:p>
          </p:txBody>
        </p:sp>
        <p:sp>
          <p:nvSpPr>
            <p:cNvPr id="14365" name="Rectangle 62"/>
            <p:cNvSpPr>
              <a:spLocks noChangeArrowheads="1"/>
            </p:cNvSpPr>
            <p:nvPr/>
          </p:nvSpPr>
          <p:spPr bwMode="auto">
            <a:xfrm>
              <a:off x="1910690" y="494188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366" name="Oval 63"/>
            <p:cNvSpPr>
              <a:spLocks noChangeArrowheads="1"/>
            </p:cNvSpPr>
            <p:nvPr/>
          </p:nvSpPr>
          <p:spPr bwMode="auto">
            <a:xfrm>
              <a:off x="1157421" y="5556250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9</a:t>
              </a:r>
            </a:p>
          </p:txBody>
        </p:sp>
        <p:sp>
          <p:nvSpPr>
            <p:cNvPr id="14367" name="Oval 64"/>
            <p:cNvSpPr>
              <a:spLocks noChangeArrowheads="1"/>
            </p:cNvSpPr>
            <p:nvPr/>
          </p:nvSpPr>
          <p:spPr bwMode="auto">
            <a:xfrm>
              <a:off x="1171179" y="6096000"/>
              <a:ext cx="533135" cy="450850"/>
            </a:xfrm>
            <a:prstGeom prst="ellipse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10</a:t>
              </a:r>
            </a:p>
          </p:txBody>
        </p:sp>
        <p:sp>
          <p:nvSpPr>
            <p:cNvPr id="14368" name="Line 65"/>
            <p:cNvSpPr>
              <a:spLocks noChangeShapeType="1"/>
            </p:cNvSpPr>
            <p:nvPr/>
          </p:nvSpPr>
          <p:spPr bwMode="auto">
            <a:xfrm>
              <a:off x="1860815" y="5929313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9" name="Line 66"/>
            <p:cNvSpPr>
              <a:spLocks noChangeShapeType="1"/>
            </p:cNvSpPr>
            <p:nvPr/>
          </p:nvSpPr>
          <p:spPr bwMode="auto">
            <a:xfrm>
              <a:off x="1860815" y="6434138"/>
              <a:ext cx="7020190" cy="0"/>
            </a:xfrm>
            <a:prstGeom prst="line">
              <a:avLst/>
            </a:prstGeom>
            <a:noFill/>
            <a:ln w="25400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0" name="Rectangle 67"/>
            <p:cNvSpPr>
              <a:spLocks noChangeArrowheads="1"/>
            </p:cNvSpPr>
            <p:nvPr/>
          </p:nvSpPr>
          <p:spPr bwMode="auto">
            <a:xfrm>
              <a:off x="1924448" y="5500689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endParaRPr lang="ko-KR" altLang="ko-KR" sz="16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371" name="Rectangle 68"/>
            <p:cNvSpPr>
              <a:spLocks noChangeArrowheads="1"/>
            </p:cNvSpPr>
            <p:nvPr/>
          </p:nvSpPr>
          <p:spPr bwMode="auto">
            <a:xfrm>
              <a:off x="1924448" y="6043614"/>
              <a:ext cx="6942798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66"/>
                </a:buClr>
                <a:buFont typeface="Wingdings" pitchFamily="2" charset="2"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도망치듯 황급히 퇴장하는 것</a:t>
              </a:r>
            </a:p>
          </p:txBody>
        </p:sp>
        <p:sp>
          <p:nvSpPr>
            <p:cNvPr id="14372" name="Text Box 69"/>
            <p:cNvSpPr txBox="1">
              <a:spLocks noChangeArrowheads="1"/>
            </p:cNvSpPr>
            <p:nvPr/>
          </p:nvSpPr>
          <p:spPr bwMode="auto">
            <a:xfrm>
              <a:off x="1814307" y="1878014"/>
              <a:ext cx="224500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한숨을 푹 내쉬는 것</a:t>
              </a:r>
            </a:p>
          </p:txBody>
        </p:sp>
        <p:sp>
          <p:nvSpPr>
            <p:cNvPr id="14373" name="Text Box 70"/>
            <p:cNvSpPr txBox="1">
              <a:spLocks noChangeArrowheads="1"/>
            </p:cNvSpPr>
            <p:nvPr/>
          </p:nvSpPr>
          <p:spPr bwMode="auto">
            <a:xfrm>
              <a:off x="1819818" y="2381250"/>
              <a:ext cx="216952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자료만 보고 말하기</a:t>
              </a:r>
            </a:p>
          </p:txBody>
        </p:sp>
        <p:sp>
          <p:nvSpPr>
            <p:cNvPr id="14374" name="Text Box 71"/>
            <p:cNvSpPr txBox="1">
              <a:spLocks noChangeArrowheads="1"/>
            </p:cNvSpPr>
            <p:nvPr/>
          </p:nvSpPr>
          <p:spPr bwMode="auto">
            <a:xfrm>
              <a:off x="1786603" y="3956050"/>
              <a:ext cx="398105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고개를 숙이거나 먼 곳을 보고 말하기</a:t>
              </a:r>
            </a:p>
          </p:txBody>
        </p:sp>
        <p:sp>
          <p:nvSpPr>
            <p:cNvPr id="14375" name="Text Box 72"/>
            <p:cNvSpPr txBox="1">
              <a:spLocks noChangeArrowheads="1"/>
            </p:cNvSpPr>
            <p:nvPr/>
          </p:nvSpPr>
          <p:spPr bwMode="auto">
            <a:xfrm>
              <a:off x="1811902" y="4973637"/>
              <a:ext cx="315076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입술에 침을 발라가며 말하기</a:t>
              </a:r>
            </a:p>
          </p:txBody>
        </p:sp>
        <p:sp>
          <p:nvSpPr>
            <p:cNvPr id="14376" name="Text Box 73"/>
            <p:cNvSpPr txBox="1">
              <a:spLocks noChangeArrowheads="1"/>
            </p:cNvSpPr>
            <p:nvPr/>
          </p:nvSpPr>
          <p:spPr bwMode="auto">
            <a:xfrm>
              <a:off x="1788677" y="5540376"/>
              <a:ext cx="390557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HY헤드라인M" pitchFamily="18" charset="-127"/>
                  <a:ea typeface="HY헤드라인M" pitchFamily="18" charset="-127"/>
                </a:rPr>
                <a:t>고개를 절레절레 흔들며 퇴장하는 것</a:t>
              </a:r>
            </a:p>
          </p:txBody>
        </p: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3804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3200" dirty="0" err="1">
                <a:latin typeface="HY헤드라인M" pitchFamily="18" charset="-127"/>
                <a:ea typeface="HY헤드라인M" pitchFamily="18" charset="-127"/>
              </a:rPr>
              <a:t>프리젠테이션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 면접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284288"/>
            <a:ext cx="40179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2" descr="면접 10계명에 관한 그림설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8413"/>
            <a:ext cx="510698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909638" y="2495550"/>
            <a:ext cx="0" cy="0"/>
          </a:xfrm>
          <a:prstGeom prst="lin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87" name="Picture 2" descr="첫인상에 관한 그림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1189038"/>
            <a:ext cx="5737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6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73238"/>
            <a:ext cx="3757612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호감 가는 표정 만들기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96975"/>
            <a:ext cx="86391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표정운동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767138"/>
            <a:ext cx="864076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4380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err="1">
                <a:latin typeface="HY헤드라인M" pitchFamily="18" charset="-127"/>
                <a:ea typeface="HY헤드라인M" pitchFamily="18" charset="-127"/>
              </a:rPr>
              <a:t>호감가는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 표정 만들기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807428" y="116632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채용이란</a:t>
            </a:r>
            <a:r>
              <a:rPr lang="en-US" altLang="ko-KR" sz="2954" dirty="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076" name="Text Box 100"/>
          <p:cNvSpPr txBox="1">
            <a:spLocks noChangeArrowheads="1"/>
          </p:cNvSpPr>
          <p:nvPr/>
        </p:nvSpPr>
        <p:spPr bwMode="auto">
          <a:xfrm>
            <a:off x="868974" y="1108719"/>
            <a:ext cx="7529146" cy="174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60" tIns="38680" rIns="77360" bIns="38680" anchor="ctr">
            <a:spAutoFit/>
          </a:bodyPr>
          <a:lstStyle>
            <a:lvl1pPr marL="655638" indent="-655638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15000"/>
              </a:lnSpc>
              <a:spcBef>
                <a:spcPct val="25000"/>
              </a:spcBef>
            </a:pPr>
            <a:r>
              <a:rPr lang="ko-KR" altLang="en-US" sz="2031" dirty="0">
                <a:solidFill>
                  <a:srgbClr val="FF0000"/>
                </a:solidFill>
                <a:latin typeface="굴림" panose="020B0600000101010101" pitchFamily="50" charset="-127"/>
              </a:rPr>
              <a:t>채용 </a:t>
            </a:r>
            <a:r>
              <a:rPr lang="en-US" altLang="ko-KR" sz="2031" dirty="0">
                <a:solidFill>
                  <a:srgbClr val="FF0000"/>
                </a:solidFill>
                <a:latin typeface="굴림" panose="020B0600000101010101" pitchFamily="50" charset="-127"/>
              </a:rPr>
              <a:t>= </a:t>
            </a:r>
            <a:r>
              <a:rPr lang="ko-KR" altLang="en-US" sz="2031" dirty="0">
                <a:solidFill>
                  <a:srgbClr val="FF0000"/>
                </a:solidFill>
                <a:latin typeface="굴림" panose="020B0600000101010101" pitchFamily="50" charset="-127"/>
              </a:rPr>
              <a:t>모집 </a:t>
            </a:r>
            <a:r>
              <a:rPr lang="en-US" altLang="ko-KR" sz="2031" dirty="0">
                <a:solidFill>
                  <a:srgbClr val="FF0000"/>
                </a:solidFill>
                <a:latin typeface="굴림" panose="020B0600000101010101" pitchFamily="50" charset="-127"/>
              </a:rPr>
              <a:t>+ </a:t>
            </a:r>
            <a:r>
              <a:rPr lang="ko-KR" altLang="en-US" sz="2031" dirty="0">
                <a:solidFill>
                  <a:srgbClr val="FF0000"/>
                </a:solidFill>
                <a:latin typeface="굴림" panose="020B0600000101010101" pitchFamily="50" charset="-127"/>
              </a:rPr>
              <a:t>선발</a:t>
            </a:r>
          </a:p>
          <a:p>
            <a:pPr algn="l" eaLnBrk="1" latinLnBrk="1" hangingPunct="1">
              <a:lnSpc>
                <a:spcPct val="115000"/>
              </a:lnSpc>
              <a:spcBef>
                <a:spcPct val="25000"/>
              </a:spcBef>
            </a:pPr>
            <a:r>
              <a:rPr lang="ko-KR" altLang="en-US" sz="1662" dirty="0">
                <a:solidFill>
                  <a:srgbClr val="0000FF"/>
                </a:solidFill>
                <a:latin typeface="굴림" panose="020B0600000101010101" pitchFamily="50" charset="-127"/>
              </a:rPr>
              <a:t>모집 </a:t>
            </a:r>
            <a:r>
              <a:rPr lang="en-US" altLang="ko-KR" sz="1662" dirty="0">
                <a:solidFill>
                  <a:srgbClr val="0000FF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662" dirty="0">
                <a:latin typeface="굴림" panose="020B0600000101010101" pitchFamily="50" charset="-127"/>
              </a:rPr>
              <a:t>채용할 직무에 적합한 인력을 일정기준</a:t>
            </a:r>
            <a:r>
              <a:rPr lang="en-US" altLang="ko-KR" sz="1662" dirty="0">
                <a:latin typeface="굴림" panose="020B0600000101010101" pitchFamily="50" charset="-127"/>
              </a:rPr>
              <a:t>(</a:t>
            </a:r>
            <a:r>
              <a:rPr lang="ko-KR" altLang="en-US" sz="1662" dirty="0">
                <a:latin typeface="굴림" panose="020B0600000101010101" pitchFamily="50" charset="-127"/>
              </a:rPr>
              <a:t>모집인원</a:t>
            </a:r>
            <a:r>
              <a:rPr lang="en-US" altLang="ko-KR" sz="1662" dirty="0">
                <a:latin typeface="굴림" panose="020B0600000101010101" pitchFamily="50" charset="-127"/>
              </a:rPr>
              <a:t>·</a:t>
            </a:r>
            <a:r>
              <a:rPr lang="ko-KR" altLang="en-US" sz="1662" dirty="0">
                <a:latin typeface="굴림" panose="020B0600000101010101" pitchFamily="50" charset="-127"/>
              </a:rPr>
              <a:t>절차</a:t>
            </a:r>
            <a:r>
              <a:rPr lang="en-US" altLang="ko-KR" sz="1662" dirty="0">
                <a:latin typeface="굴림" panose="020B0600000101010101" pitchFamily="50" charset="-127"/>
              </a:rPr>
              <a:t>·</a:t>
            </a:r>
            <a:r>
              <a:rPr lang="ko-KR" altLang="en-US" sz="1662" dirty="0">
                <a:latin typeface="굴림" panose="020B0600000101010101" pitchFamily="50" charset="-127"/>
              </a:rPr>
              <a:t>시기 등</a:t>
            </a:r>
            <a:r>
              <a:rPr lang="en-US" altLang="ko-KR" sz="1662" dirty="0">
                <a:latin typeface="굴림" panose="020B0600000101010101" pitchFamily="50" charset="-127"/>
              </a:rPr>
              <a:t>)</a:t>
            </a:r>
            <a:r>
              <a:rPr lang="ko-KR" altLang="en-US" sz="1662" dirty="0">
                <a:latin typeface="굴림" panose="020B0600000101010101" pitchFamily="50" charset="-127"/>
              </a:rPr>
              <a:t>에 따라 조직내외에서 </a:t>
            </a:r>
            <a:r>
              <a:rPr lang="ko-KR" altLang="en-US" sz="1662" u="sng" dirty="0">
                <a:solidFill>
                  <a:srgbClr val="0000FF"/>
                </a:solidFill>
                <a:latin typeface="굴림" panose="020B0600000101010101" pitchFamily="50" charset="-127"/>
              </a:rPr>
              <a:t>모으는</a:t>
            </a:r>
            <a:r>
              <a:rPr lang="ko-KR" altLang="en-US" sz="1662" dirty="0">
                <a:latin typeface="굴림" panose="020B0600000101010101" pitchFamily="50" charset="-127"/>
              </a:rPr>
              <a:t> 과정</a:t>
            </a:r>
            <a:endParaRPr lang="ko-KR" altLang="en-US" sz="1662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l" eaLnBrk="1" latinLnBrk="1" hangingPunct="1">
              <a:lnSpc>
                <a:spcPct val="115000"/>
              </a:lnSpc>
              <a:spcBef>
                <a:spcPct val="25000"/>
              </a:spcBef>
            </a:pPr>
            <a:r>
              <a:rPr lang="ko-KR" altLang="en-US" sz="1662" dirty="0">
                <a:solidFill>
                  <a:srgbClr val="0000FF"/>
                </a:solidFill>
                <a:latin typeface="굴림" panose="020B0600000101010101" pitchFamily="50" charset="-127"/>
              </a:rPr>
              <a:t>선발 </a:t>
            </a:r>
            <a:r>
              <a:rPr lang="en-US" altLang="ko-KR" sz="1662" dirty="0">
                <a:solidFill>
                  <a:srgbClr val="0000FF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662" dirty="0">
                <a:latin typeface="굴림" panose="020B0600000101010101" pitchFamily="50" charset="-127"/>
              </a:rPr>
              <a:t>채용할 직무에 적합한 자격요건</a:t>
            </a:r>
            <a:r>
              <a:rPr lang="en-US" altLang="ko-KR" sz="1662" dirty="0">
                <a:latin typeface="굴림" panose="020B0600000101010101" pitchFamily="50" charset="-127"/>
              </a:rPr>
              <a:t>(</a:t>
            </a:r>
            <a:r>
              <a:rPr lang="ko-KR" altLang="en-US" sz="1662" dirty="0">
                <a:latin typeface="굴림" panose="020B0600000101010101" pitchFamily="50" charset="-127"/>
              </a:rPr>
              <a:t>지식</a:t>
            </a:r>
            <a:r>
              <a:rPr lang="en-US" altLang="ko-KR" sz="1662" dirty="0">
                <a:latin typeface="굴림" panose="020B0600000101010101" pitchFamily="50" charset="-127"/>
              </a:rPr>
              <a:t>·</a:t>
            </a:r>
            <a:r>
              <a:rPr lang="ko-KR" altLang="en-US" sz="1662" dirty="0">
                <a:latin typeface="굴림" panose="020B0600000101010101" pitchFamily="50" charset="-127"/>
              </a:rPr>
              <a:t>스킬</a:t>
            </a:r>
            <a:r>
              <a:rPr lang="en-US" altLang="ko-KR" sz="1662" dirty="0">
                <a:latin typeface="굴림" panose="020B0600000101010101" pitchFamily="50" charset="-127"/>
              </a:rPr>
              <a:t>·</a:t>
            </a:r>
            <a:r>
              <a:rPr lang="ko-KR" altLang="en-US" sz="1662" dirty="0">
                <a:latin typeface="굴림" panose="020B0600000101010101" pitchFamily="50" charset="-127"/>
              </a:rPr>
              <a:t>자질 등</a:t>
            </a:r>
            <a:r>
              <a:rPr lang="en-US" altLang="ko-KR" sz="1662" dirty="0">
                <a:latin typeface="굴림" panose="020B0600000101010101" pitchFamily="50" charset="-127"/>
              </a:rPr>
              <a:t>)</a:t>
            </a:r>
            <a:r>
              <a:rPr lang="ko-KR" altLang="en-US" sz="1662" dirty="0">
                <a:latin typeface="굴림" panose="020B0600000101010101" pitchFamily="50" charset="-127"/>
              </a:rPr>
              <a:t>을 갖춘 사람을 모집된 지원자 중에서 </a:t>
            </a:r>
            <a:r>
              <a:rPr lang="ko-KR" altLang="en-US" sz="1662" u="sng" dirty="0">
                <a:solidFill>
                  <a:srgbClr val="0000FF"/>
                </a:solidFill>
                <a:latin typeface="굴림" panose="020B0600000101010101" pitchFamily="50" charset="-127"/>
              </a:rPr>
              <a:t>선택하는</a:t>
            </a:r>
            <a:r>
              <a:rPr lang="ko-KR" altLang="en-US" sz="1662" dirty="0">
                <a:latin typeface="굴림" panose="020B0600000101010101" pitchFamily="50" charset="-127"/>
              </a:rPr>
              <a:t> 과정 </a:t>
            </a:r>
          </a:p>
        </p:txBody>
      </p:sp>
      <p:grpSp>
        <p:nvGrpSpPr>
          <p:cNvPr id="3077" name="Group 194"/>
          <p:cNvGrpSpPr>
            <a:grpSpLocks/>
          </p:cNvGrpSpPr>
          <p:nvPr/>
        </p:nvGrpSpPr>
        <p:grpSpPr bwMode="auto">
          <a:xfrm>
            <a:off x="745881" y="3250223"/>
            <a:ext cx="7590692" cy="2725459"/>
            <a:chOff x="548" y="2264"/>
            <a:chExt cx="5579" cy="2068"/>
          </a:xfrm>
        </p:grpSpPr>
        <p:sp>
          <p:nvSpPr>
            <p:cNvPr id="3078" name="Text Box 175"/>
            <p:cNvSpPr txBox="1">
              <a:spLocks noChangeArrowheads="1"/>
            </p:cNvSpPr>
            <p:nvPr/>
          </p:nvSpPr>
          <p:spPr bwMode="auto">
            <a:xfrm>
              <a:off x="548" y="2264"/>
              <a:ext cx="5579" cy="20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403" tIns="44202" rIns="88403" bIns="44202">
              <a:spAutoFit/>
            </a:bodyPr>
            <a:lstStyle>
              <a:lvl1pPr marL="166688" indent="-166688" defTabSz="957263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957263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957263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957263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957263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45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77" u="sng" dirty="0">
                  <a:solidFill>
                    <a:srgbClr val="0000FF"/>
                  </a:solidFill>
                  <a:latin typeface="굴림" panose="020B0600000101010101" pitchFamily="50" charset="-127"/>
                </a:rPr>
                <a:t>채용이란</a:t>
              </a:r>
              <a:r>
                <a:rPr lang="en-US" altLang="ko-KR" sz="1477" u="sng" dirty="0">
                  <a:solidFill>
                    <a:srgbClr val="0000FF"/>
                  </a:solidFill>
                  <a:latin typeface="굴림" panose="020B0600000101010101" pitchFamily="50" charset="-127"/>
                </a:rPr>
                <a:t>?</a:t>
              </a:r>
              <a:endParaRPr lang="en-US" altLang="ko-KR" sz="1477" u="sng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사람을 뽑는 것이다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회사의 가장 중요한 재산을 취득하는 것이다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회사의 경쟁력을 좌우하는 행위이다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고객을 획득하기 위한 가장 중요한 </a:t>
              </a:r>
              <a:r>
                <a:rPr lang="ko-KR" altLang="en-US" sz="1477" dirty="0" err="1">
                  <a:latin typeface="굴림" panose="020B0600000101010101" pitchFamily="50" charset="-127"/>
                </a:rPr>
                <a:t>경쟁무기를</a:t>
              </a:r>
              <a:r>
                <a:rPr lang="ko-KR" altLang="en-US" sz="1477" dirty="0">
                  <a:latin typeface="굴림" panose="020B0600000101010101" pitchFamily="50" charset="-127"/>
                </a:rPr>
                <a:t> 확보하는 것이다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잘못하면 회사에 손실을 끼칠 수 있는 위험한 일이다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우수인재를 탈락시키면 경쟁사에 가서 우리를 위협하는 일이 벌어질 수도 있는 것이다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  <a:p>
              <a:pPr algn="l" eaLnBrk="1" latinLnBrk="1" hangingPunct="1">
                <a:lnSpc>
                  <a:spcPct val="145000"/>
                </a:lnSpc>
                <a:buFontTx/>
                <a:buChar char="-"/>
              </a:pPr>
              <a:r>
                <a:rPr lang="ko-KR" altLang="en-US" sz="1477" dirty="0">
                  <a:latin typeface="굴림" panose="020B0600000101010101" pitchFamily="50" charset="-127"/>
                </a:rPr>
                <a:t>우리의 미래를 거는 중요한 일이다</a:t>
              </a:r>
              <a:r>
                <a:rPr lang="en-US" altLang="ko-KR" sz="1477" dirty="0">
                  <a:latin typeface="굴림" panose="020B0600000101010101" pitchFamily="50" charset="-127"/>
                </a:rPr>
                <a:t>.</a:t>
              </a:r>
            </a:p>
          </p:txBody>
        </p:sp>
        <p:grpSp>
          <p:nvGrpSpPr>
            <p:cNvPr id="3079" name="Group 193"/>
            <p:cNvGrpSpPr>
              <a:grpSpLocks/>
            </p:cNvGrpSpPr>
            <p:nvPr/>
          </p:nvGrpSpPr>
          <p:grpSpPr bwMode="auto">
            <a:xfrm>
              <a:off x="4675" y="2400"/>
              <a:ext cx="1270" cy="1315"/>
              <a:chOff x="4675" y="2400"/>
              <a:chExt cx="1270" cy="1315"/>
            </a:xfrm>
          </p:grpSpPr>
          <p:sp>
            <p:nvSpPr>
              <p:cNvPr id="3080" name="AutoShape 186"/>
              <p:cNvSpPr>
                <a:spLocks noChangeArrowheads="1"/>
              </p:cNvSpPr>
              <p:nvPr/>
            </p:nvSpPr>
            <p:spPr bwMode="auto">
              <a:xfrm rot="10800000">
                <a:off x="4675" y="2491"/>
                <a:ext cx="1270" cy="59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9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-"/>
                </a:pPr>
                <a:endParaRPr lang="ko-KR" altLang="en-US" sz="1477">
                  <a:latin typeface="굴림" panose="020B0600000101010101" pitchFamily="50" charset="-127"/>
                </a:endParaRPr>
              </a:p>
            </p:txBody>
          </p:sp>
          <p:sp>
            <p:nvSpPr>
              <p:cNvPr id="3081" name="Oval 187"/>
              <p:cNvSpPr>
                <a:spLocks noChangeArrowheads="1"/>
              </p:cNvSpPr>
              <p:nvPr/>
            </p:nvSpPr>
            <p:spPr bwMode="auto">
              <a:xfrm>
                <a:off x="4675" y="2400"/>
                <a:ext cx="1270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9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-"/>
                </a:pPr>
                <a:endParaRPr lang="ko-KR" altLang="en-US" sz="1477">
                  <a:latin typeface="굴림" panose="020B0600000101010101" pitchFamily="50" charset="-127"/>
                </a:endParaRPr>
              </a:p>
            </p:txBody>
          </p:sp>
          <p:sp>
            <p:nvSpPr>
              <p:cNvPr id="3082" name="AutoShape 190"/>
              <p:cNvSpPr>
                <a:spLocks noChangeArrowheads="1"/>
              </p:cNvSpPr>
              <p:nvPr/>
            </p:nvSpPr>
            <p:spPr bwMode="auto">
              <a:xfrm flipV="1">
                <a:off x="5220" y="3216"/>
                <a:ext cx="181" cy="499"/>
              </a:xfrm>
              <a:prstGeom prst="can">
                <a:avLst>
                  <a:gd name="adj" fmla="val 52636"/>
                </a:avLst>
              </a:prstGeom>
              <a:gradFill rotWithShape="1">
                <a:gsLst>
                  <a:gs pos="0">
                    <a:srgbClr val="000099"/>
                  </a:gs>
                  <a:gs pos="50000">
                    <a:srgbClr val="FFFFFF"/>
                  </a:gs>
                  <a:gs pos="100000">
                    <a:srgbClr val="0000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-"/>
                </a:pPr>
                <a:endParaRPr lang="ko-KR" altLang="en-US" sz="1477">
                  <a:latin typeface="굴림" panose="020B0600000101010101" pitchFamily="50" charset="-127"/>
                </a:endParaRPr>
              </a:p>
            </p:txBody>
          </p:sp>
          <p:sp>
            <p:nvSpPr>
              <p:cNvPr id="3083" name="AutoShape 191" descr="좁은 체크 보드"/>
              <p:cNvSpPr>
                <a:spLocks noChangeArrowheads="1"/>
              </p:cNvSpPr>
              <p:nvPr/>
            </p:nvSpPr>
            <p:spPr bwMode="auto">
              <a:xfrm>
                <a:off x="4721" y="3171"/>
                <a:ext cx="1179" cy="272"/>
              </a:xfrm>
              <a:prstGeom prst="parallelogram">
                <a:avLst>
                  <a:gd name="adj" fmla="val 90203"/>
                </a:avLst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-"/>
                </a:pPr>
                <a:endParaRPr lang="ko-KR" altLang="en-US" sz="1477">
                  <a:latin typeface="굴림" panose="020B0600000101010101" pitchFamily="50" charset="-127"/>
                </a:endParaRPr>
              </a:p>
            </p:txBody>
          </p:sp>
          <p:sp>
            <p:nvSpPr>
              <p:cNvPr id="3084" name="AutoShape 192"/>
              <p:cNvSpPr>
                <a:spLocks noChangeArrowheads="1"/>
              </p:cNvSpPr>
              <p:nvPr/>
            </p:nvSpPr>
            <p:spPr bwMode="auto">
              <a:xfrm flipV="1">
                <a:off x="5220" y="2944"/>
                <a:ext cx="181" cy="363"/>
              </a:xfrm>
              <a:prstGeom prst="can">
                <a:avLst>
                  <a:gd name="adj" fmla="val 38291"/>
                </a:avLst>
              </a:prstGeom>
              <a:gradFill rotWithShape="1">
                <a:gsLst>
                  <a:gs pos="0">
                    <a:srgbClr val="000099"/>
                  </a:gs>
                  <a:gs pos="50000">
                    <a:srgbClr val="FFFFFF"/>
                  </a:gs>
                  <a:gs pos="100000">
                    <a:srgbClr val="0000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 Black" panose="020B0A040201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-"/>
                </a:pPr>
                <a:endParaRPr lang="ko-KR" altLang="en-US" sz="1477">
                  <a:latin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80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6"/>
          <p:cNvSpPr txBox="1">
            <a:spLocks noChangeArrowheads="1"/>
          </p:cNvSpPr>
          <p:nvPr/>
        </p:nvSpPr>
        <p:spPr bwMode="auto">
          <a:xfrm>
            <a:off x="6219825" y="188913"/>
            <a:ext cx="2705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ko-KR" altLang="en-US" sz="28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밝은 표정 연습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5738" y="1412875"/>
            <a:ext cx="4319587" cy="4679950"/>
            <a:chOff x="2928" y="672"/>
            <a:chExt cx="2544" cy="2832"/>
          </a:xfrm>
        </p:grpSpPr>
        <p:sp>
          <p:nvSpPr>
            <p:cNvPr id="18443" name="AutoShape 6"/>
            <p:cNvSpPr>
              <a:spLocks noChangeArrowheads="1"/>
            </p:cNvSpPr>
            <p:nvPr/>
          </p:nvSpPr>
          <p:spPr bwMode="auto">
            <a:xfrm>
              <a:off x="3936" y="768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87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946" y="18642"/>
                  </a:moveTo>
                  <a:cubicBezTo>
                    <a:pt x="3229" y="16961"/>
                    <a:pt x="1577" y="13994"/>
                    <a:pt x="1577" y="10800"/>
                  </a:cubicBezTo>
                  <a:cubicBezTo>
                    <a:pt x="1577" y="5706"/>
                    <a:pt x="5706" y="1577"/>
                    <a:pt x="10800" y="1577"/>
                  </a:cubicBezTo>
                  <a:cubicBezTo>
                    <a:pt x="15893" y="1577"/>
                    <a:pt x="20023" y="5706"/>
                    <a:pt x="20023" y="10800"/>
                  </a:cubicBezTo>
                  <a:cubicBezTo>
                    <a:pt x="20023" y="13994"/>
                    <a:pt x="18370" y="16961"/>
                    <a:pt x="15653" y="18642"/>
                  </a:cubicBezTo>
                  <a:lnTo>
                    <a:pt x="16483" y="19983"/>
                  </a:lnTo>
                  <a:cubicBezTo>
                    <a:pt x="19664" y="18014"/>
                    <a:pt x="21600" y="1454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4540"/>
                    <a:pt x="1935" y="18014"/>
                    <a:pt x="5116" y="19983"/>
                  </a:cubicBezTo>
                  <a:lnTo>
                    <a:pt x="5946" y="18642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4" name="AutoShape 7"/>
            <p:cNvSpPr>
              <a:spLocks noChangeArrowheads="1"/>
            </p:cNvSpPr>
            <p:nvPr/>
          </p:nvSpPr>
          <p:spPr bwMode="auto">
            <a:xfrm>
              <a:off x="2928" y="912"/>
              <a:ext cx="2544" cy="2592"/>
            </a:xfrm>
            <a:prstGeom prst="bevel">
              <a:avLst>
                <a:gd name="adj" fmla="val 4282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445" name="Picture 8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1008"/>
              <a:ext cx="2334" cy="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Oval 9"/>
            <p:cNvSpPr>
              <a:spLocks noChangeArrowheads="1"/>
            </p:cNvSpPr>
            <p:nvPr/>
          </p:nvSpPr>
          <p:spPr bwMode="auto">
            <a:xfrm>
              <a:off x="4080" y="67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round/>
              <a:headEnd/>
              <a:tailEnd/>
            </a:ln>
            <a:scene3d>
              <a:camera prst="legacyPerspectiveFront">
                <a:rot lat="20099957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48200" y="1412875"/>
            <a:ext cx="4319588" cy="4679950"/>
            <a:chOff x="288" y="672"/>
            <a:chExt cx="2544" cy="2832"/>
          </a:xfrm>
        </p:grpSpPr>
        <p:sp>
          <p:nvSpPr>
            <p:cNvPr id="18438" name="AutoShape 11"/>
            <p:cNvSpPr>
              <a:spLocks noChangeArrowheads="1"/>
            </p:cNvSpPr>
            <p:nvPr/>
          </p:nvSpPr>
          <p:spPr bwMode="auto">
            <a:xfrm>
              <a:off x="1248" y="768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87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946" y="18642"/>
                  </a:moveTo>
                  <a:cubicBezTo>
                    <a:pt x="3229" y="16961"/>
                    <a:pt x="1577" y="13994"/>
                    <a:pt x="1577" y="10800"/>
                  </a:cubicBezTo>
                  <a:cubicBezTo>
                    <a:pt x="1577" y="5706"/>
                    <a:pt x="5706" y="1577"/>
                    <a:pt x="10800" y="1577"/>
                  </a:cubicBezTo>
                  <a:cubicBezTo>
                    <a:pt x="15893" y="1577"/>
                    <a:pt x="20023" y="5706"/>
                    <a:pt x="20023" y="10800"/>
                  </a:cubicBezTo>
                  <a:cubicBezTo>
                    <a:pt x="20023" y="13994"/>
                    <a:pt x="18370" y="16961"/>
                    <a:pt x="15653" y="18642"/>
                  </a:cubicBezTo>
                  <a:lnTo>
                    <a:pt x="16483" y="19983"/>
                  </a:lnTo>
                  <a:cubicBezTo>
                    <a:pt x="19664" y="18014"/>
                    <a:pt x="21600" y="1454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4540"/>
                    <a:pt x="1935" y="18014"/>
                    <a:pt x="5116" y="19983"/>
                  </a:cubicBezTo>
                  <a:lnTo>
                    <a:pt x="5946" y="18642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439" name="Group 12"/>
            <p:cNvGrpSpPr>
              <a:grpSpLocks/>
            </p:cNvGrpSpPr>
            <p:nvPr/>
          </p:nvGrpSpPr>
          <p:grpSpPr bwMode="auto">
            <a:xfrm>
              <a:off x="288" y="912"/>
              <a:ext cx="2544" cy="2592"/>
              <a:chOff x="336" y="912"/>
              <a:chExt cx="2544" cy="2592"/>
            </a:xfrm>
          </p:grpSpPr>
          <p:sp>
            <p:nvSpPr>
              <p:cNvPr id="18441" name="AutoShape 13"/>
              <p:cNvSpPr>
                <a:spLocks noChangeArrowheads="1"/>
              </p:cNvSpPr>
              <p:nvPr/>
            </p:nvSpPr>
            <p:spPr bwMode="auto">
              <a:xfrm>
                <a:off x="336" y="912"/>
                <a:ext cx="2544" cy="2592"/>
              </a:xfrm>
              <a:prstGeom prst="bevel">
                <a:avLst>
                  <a:gd name="adj" fmla="val 4282"/>
                </a:avLst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8442" name="Picture 14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026"/>
                <a:ext cx="2343" cy="2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0" name="Oval 15"/>
            <p:cNvSpPr>
              <a:spLocks noChangeArrowheads="1"/>
            </p:cNvSpPr>
            <p:nvPr/>
          </p:nvSpPr>
          <p:spPr bwMode="auto">
            <a:xfrm>
              <a:off x="1440" y="67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round/>
              <a:headEnd/>
              <a:tailEnd/>
            </a:ln>
            <a:scene3d>
              <a:camera prst="legacyPerspectiveFront">
                <a:rot lat="20099957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395413"/>
            <a:ext cx="2327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1447800" y="5084763"/>
            <a:ext cx="3190875" cy="720725"/>
            <a:chOff x="1568624" y="5085184"/>
            <a:chExt cx="3456384" cy="720080"/>
          </a:xfrm>
        </p:grpSpPr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4908085" y="5697314"/>
              <a:ext cx="116923" cy="1079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474" name="AutoShape 16"/>
            <p:cNvSpPr>
              <a:spLocks/>
            </p:cNvSpPr>
            <p:nvPr/>
          </p:nvSpPr>
          <p:spPr bwMode="auto">
            <a:xfrm>
              <a:off x="1568624" y="5085184"/>
              <a:ext cx="2185429" cy="608013"/>
            </a:xfrm>
            <a:prstGeom prst="callout1">
              <a:avLst>
                <a:gd name="adj1" fmla="val 18801"/>
                <a:gd name="adj2" fmla="val 103778"/>
                <a:gd name="adj3" fmla="val 108616"/>
                <a:gd name="adj4" fmla="val 151611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바지와 색이 맞는 양말과 구두</a:t>
              </a:r>
            </a:p>
          </p:txBody>
        </p:sp>
      </p:grp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561975" y="3608388"/>
            <a:ext cx="4051300" cy="1076325"/>
            <a:chOff x="607434" y="3609082"/>
            <a:chExt cx="4390476" cy="1076003"/>
          </a:xfrm>
        </p:grpSpPr>
        <p:sp>
          <p:nvSpPr>
            <p:cNvPr id="19471" name="Oval 19"/>
            <p:cNvSpPr>
              <a:spLocks noChangeArrowheads="1"/>
            </p:cNvSpPr>
            <p:nvPr/>
          </p:nvSpPr>
          <p:spPr bwMode="auto">
            <a:xfrm>
              <a:off x="4880992" y="3609082"/>
              <a:ext cx="116918" cy="1079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472" name="AutoShape 21"/>
            <p:cNvSpPr>
              <a:spLocks/>
            </p:cNvSpPr>
            <p:nvPr/>
          </p:nvSpPr>
          <p:spPr bwMode="auto">
            <a:xfrm>
              <a:off x="607434" y="4077072"/>
              <a:ext cx="2185326" cy="608013"/>
            </a:xfrm>
            <a:prstGeom prst="callout1">
              <a:avLst>
                <a:gd name="adj1" fmla="val 18801"/>
                <a:gd name="adj2" fmla="val 103778"/>
                <a:gd name="adj3" fmla="val -63185"/>
                <a:gd name="adj4" fmla="val 195042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소매가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 겉옷 밖으로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약간 나와야 함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103813" y="2641600"/>
            <a:ext cx="3671887" cy="715963"/>
            <a:chOff x="3107" y="1139"/>
            <a:chExt cx="2313" cy="451"/>
          </a:xfrm>
        </p:grpSpPr>
        <p:sp>
          <p:nvSpPr>
            <p:cNvPr id="19469" name="Oval 18"/>
            <p:cNvSpPr>
              <a:spLocks noChangeArrowheads="1"/>
            </p:cNvSpPr>
            <p:nvPr/>
          </p:nvSpPr>
          <p:spPr bwMode="auto">
            <a:xfrm>
              <a:off x="3107" y="1139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470" name="AutoShape 23"/>
            <p:cNvSpPr>
              <a:spLocks/>
            </p:cNvSpPr>
            <p:nvPr/>
          </p:nvSpPr>
          <p:spPr bwMode="auto">
            <a:xfrm>
              <a:off x="3969" y="1207"/>
              <a:ext cx="1451" cy="383"/>
            </a:xfrm>
            <a:prstGeom prst="callout1">
              <a:avLst>
                <a:gd name="adj1" fmla="val 18801"/>
                <a:gd name="adj2" fmla="val -3310"/>
                <a:gd name="adj3" fmla="val -7574"/>
                <a:gd name="adj4" fmla="val -56583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와이셔츠와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넥타이는 정장과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잘 어울리는 색깔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70463" y="4797425"/>
            <a:ext cx="3600450" cy="792163"/>
            <a:chOff x="3288" y="3294"/>
            <a:chExt cx="2268" cy="499"/>
          </a:xfrm>
        </p:grpSpPr>
        <p:sp>
          <p:nvSpPr>
            <p:cNvPr id="19467" name="Oval 17"/>
            <p:cNvSpPr>
              <a:spLocks noChangeArrowheads="1"/>
            </p:cNvSpPr>
            <p:nvPr/>
          </p:nvSpPr>
          <p:spPr bwMode="auto">
            <a:xfrm>
              <a:off x="3288" y="3725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468" name="AutoShape 24"/>
            <p:cNvSpPr>
              <a:spLocks/>
            </p:cNvSpPr>
            <p:nvPr/>
          </p:nvSpPr>
          <p:spPr bwMode="auto">
            <a:xfrm>
              <a:off x="4285" y="3294"/>
              <a:ext cx="1271" cy="383"/>
            </a:xfrm>
            <a:prstGeom prst="callout1">
              <a:avLst>
                <a:gd name="adj1" fmla="val 18801"/>
                <a:gd name="adj2" fmla="val -3778"/>
                <a:gd name="adj3" fmla="val 120889"/>
                <a:gd name="adj4" fmla="val -75060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적당한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바지길이</a:t>
              </a:r>
            </a:p>
          </p:txBody>
        </p:sp>
      </p:grpSp>
      <p:grpSp>
        <p:nvGrpSpPr>
          <p:cNvPr id="19464" name="그룹 32"/>
          <p:cNvGrpSpPr>
            <a:grpSpLocks/>
          </p:cNvGrpSpPr>
          <p:nvPr/>
        </p:nvGrpSpPr>
        <p:grpSpPr bwMode="auto">
          <a:xfrm>
            <a:off x="990221" y="-27384"/>
            <a:ext cx="3495675" cy="787016"/>
            <a:chOff x="0" y="928688"/>
            <a:chExt cx="3786188" cy="928687"/>
          </a:xfrm>
        </p:grpSpPr>
        <p:pic>
          <p:nvPicPr>
            <p:cNvPr id="19465" name="Picture 2" descr="D:\파일\기타\피피티\ppt\★PNG모음★\박스\k-8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688"/>
              <a:ext cx="3786188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Box 34"/>
            <p:cNvSpPr txBox="1">
              <a:spLocks noChangeArrowheads="1"/>
            </p:cNvSpPr>
            <p:nvPr/>
          </p:nvSpPr>
          <p:spPr bwMode="auto">
            <a:xfrm>
              <a:off x="214313" y="1143000"/>
              <a:ext cx="33575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>
                  <a:latin typeface="HY울릉도M" pitchFamily="18" charset="-127"/>
                  <a:ea typeface="HY울릉도M" pitchFamily="18" charset="-127"/>
                </a:rPr>
                <a:t>남성의 면접 코디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0"/>
          <p:cNvSpPr>
            <a:spLocks noChangeArrowheads="1"/>
          </p:cNvSpPr>
          <p:nvPr/>
        </p:nvSpPr>
        <p:spPr bwMode="auto">
          <a:xfrm>
            <a:off x="395288" y="1268413"/>
            <a:ext cx="82089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lgDash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기본에 </a:t>
            </a:r>
            <a:r>
              <a:rPr lang="ko-KR" altLang="en-US" sz="1800" dirty="0" err="1">
                <a:latin typeface="HY헤드라인M" pitchFamily="18" charset="-127"/>
                <a:ea typeface="HY헤드라인M" pitchFamily="18" charset="-127"/>
              </a:rPr>
              <a:t>충실하라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블랙이나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dirty="0" err="1">
                <a:latin typeface="HY헤드라인M" pitchFamily="18" charset="-127"/>
                <a:ea typeface="HY헤드라인M" pitchFamily="18" charset="-127"/>
              </a:rPr>
              <a:t>네이비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dirty="0" err="1">
                <a:latin typeface="HY헤드라인M" pitchFamily="18" charset="-127"/>
                <a:ea typeface="HY헤드라인M" pitchFamily="18" charset="-127"/>
              </a:rPr>
              <a:t>그레이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계열의 </a:t>
            </a:r>
            <a:r>
              <a:rPr lang="ko-KR" altLang="en-US" sz="1800" dirty="0" err="1">
                <a:latin typeface="HY헤드라인M" pitchFamily="18" charset="-127"/>
                <a:ea typeface="HY헤드라인M" pitchFamily="18" charset="-127"/>
              </a:rPr>
              <a:t>수트는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가장 보편적인 컬러로 단정해</a:t>
            </a: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algn="l"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보이면서 어떤 아이템과도 잘 어울린다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ko-KR" altLang="en-US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   와이셔츠와 넥타이는 정장은 물론 </a:t>
            </a:r>
            <a:r>
              <a:rPr lang="ko-KR" altLang="en-US" sz="18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얼굴빛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과도 어울리는 것을 고른다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바지 길이는 앞 끝이 구두 등에 닿고 뒷부분이 구두 굽을 반쯤 덮을 </a:t>
            </a: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algn="l"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정도가 적당하다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구두도 평범한 것이 좋다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ko-KR" altLang="en-US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   허리띠는 검은색에 광택이 없는 가죽 제품이 적당하다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머리는 짧고 단정한 것이 좋다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520825"/>
            <a:ext cx="232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74738" y="2781300"/>
            <a:ext cx="3738562" cy="1079500"/>
            <a:chOff x="677" y="1752"/>
            <a:chExt cx="2355" cy="680"/>
          </a:xfrm>
        </p:grpSpPr>
        <p:sp>
          <p:nvSpPr>
            <p:cNvPr id="21524" name="Oval 21"/>
            <p:cNvSpPr>
              <a:spLocks noChangeArrowheads="1"/>
            </p:cNvSpPr>
            <p:nvPr/>
          </p:nvSpPr>
          <p:spPr bwMode="auto">
            <a:xfrm>
              <a:off x="2964" y="1752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525" name="AutoShape 23"/>
            <p:cNvSpPr>
              <a:spLocks/>
            </p:cNvSpPr>
            <p:nvPr/>
          </p:nvSpPr>
          <p:spPr bwMode="auto">
            <a:xfrm>
              <a:off x="677" y="2049"/>
              <a:ext cx="995" cy="383"/>
            </a:xfrm>
            <a:prstGeom prst="callout1">
              <a:avLst>
                <a:gd name="adj1" fmla="val 18801"/>
                <a:gd name="adj2" fmla="val 104824"/>
                <a:gd name="adj3" fmla="val -63708"/>
                <a:gd name="adj4" fmla="val 227940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일반적으로 </a:t>
              </a:r>
              <a:endParaRPr lang="en-US" altLang="ko-KR" sz="1800">
                <a:latin typeface="HY헤드라인M" pitchFamily="18" charset="-127"/>
                <a:ea typeface="HY헤드라인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투피스 정장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322388" y="4333875"/>
            <a:ext cx="3716337" cy="608013"/>
            <a:chOff x="788" y="2659"/>
            <a:chExt cx="2341" cy="383"/>
          </a:xfrm>
        </p:grpSpPr>
        <p:sp>
          <p:nvSpPr>
            <p:cNvPr id="21522" name="Oval 15"/>
            <p:cNvSpPr>
              <a:spLocks noChangeArrowheads="1"/>
            </p:cNvSpPr>
            <p:nvPr/>
          </p:nvSpPr>
          <p:spPr bwMode="auto">
            <a:xfrm>
              <a:off x="3061" y="2717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523" name="AutoShape 24"/>
            <p:cNvSpPr>
              <a:spLocks/>
            </p:cNvSpPr>
            <p:nvPr/>
          </p:nvSpPr>
          <p:spPr bwMode="auto">
            <a:xfrm>
              <a:off x="788" y="2659"/>
              <a:ext cx="1177" cy="383"/>
            </a:xfrm>
            <a:prstGeom prst="callout1">
              <a:avLst>
                <a:gd name="adj1" fmla="val 18801"/>
                <a:gd name="adj2" fmla="val 104079"/>
                <a:gd name="adj3" fmla="val 25847"/>
                <a:gd name="adj4" fmla="val 192949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스커트 길이는 </a:t>
              </a:r>
              <a:endParaRPr lang="en-US" altLang="ko-KR" sz="1800">
                <a:latin typeface="HY헤드라인M" pitchFamily="18" charset="-127"/>
                <a:ea typeface="HY헤드라인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무릎길이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494338" y="3395663"/>
            <a:ext cx="3132137" cy="609600"/>
            <a:chOff x="3402" y="1979"/>
            <a:chExt cx="1973" cy="384"/>
          </a:xfrm>
        </p:grpSpPr>
        <p:sp>
          <p:nvSpPr>
            <p:cNvPr id="21520" name="Oval 20"/>
            <p:cNvSpPr>
              <a:spLocks noChangeArrowheads="1"/>
            </p:cNvSpPr>
            <p:nvPr/>
          </p:nvSpPr>
          <p:spPr bwMode="auto">
            <a:xfrm>
              <a:off x="3402" y="2001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521" name="AutoShape 27"/>
            <p:cNvSpPr>
              <a:spLocks/>
            </p:cNvSpPr>
            <p:nvPr/>
          </p:nvSpPr>
          <p:spPr bwMode="auto">
            <a:xfrm>
              <a:off x="4195" y="1979"/>
              <a:ext cx="1180" cy="384"/>
            </a:xfrm>
            <a:prstGeom prst="callout1">
              <a:avLst>
                <a:gd name="adj1" fmla="val 18750"/>
                <a:gd name="adj2" fmla="val -4069"/>
                <a:gd name="adj3" fmla="val 16148"/>
                <a:gd name="adj4" fmla="val -61019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웃옷은 엉덩이를 살짝 덮는 길이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635625" y="4113213"/>
            <a:ext cx="3122613" cy="828675"/>
            <a:chOff x="3550" y="2591"/>
            <a:chExt cx="1968" cy="522"/>
          </a:xfrm>
        </p:grpSpPr>
        <p:sp>
          <p:nvSpPr>
            <p:cNvPr id="21518" name="Oval 19"/>
            <p:cNvSpPr>
              <a:spLocks noChangeArrowheads="1"/>
            </p:cNvSpPr>
            <p:nvPr/>
          </p:nvSpPr>
          <p:spPr bwMode="auto">
            <a:xfrm>
              <a:off x="3550" y="2591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519" name="AutoShape 28"/>
            <p:cNvSpPr>
              <a:spLocks/>
            </p:cNvSpPr>
            <p:nvPr/>
          </p:nvSpPr>
          <p:spPr bwMode="auto">
            <a:xfrm>
              <a:off x="4338" y="2729"/>
              <a:ext cx="1180" cy="384"/>
            </a:xfrm>
            <a:prstGeom prst="callout1">
              <a:avLst>
                <a:gd name="adj1" fmla="val 18750"/>
                <a:gd name="adj2" fmla="val -4069"/>
                <a:gd name="adj3" fmla="val -24741"/>
                <a:gd name="adj4" fmla="val -61019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주름이 없는    </a:t>
              </a:r>
              <a:endParaRPr lang="en-US" altLang="ko-KR" sz="1800">
                <a:latin typeface="HY헤드라인M" pitchFamily="18" charset="-127"/>
                <a:ea typeface="HY헤드라인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치마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835650" y="5157788"/>
            <a:ext cx="3197225" cy="828675"/>
            <a:chOff x="3733" y="3294"/>
            <a:chExt cx="2014" cy="522"/>
          </a:xfrm>
        </p:grpSpPr>
        <p:sp>
          <p:nvSpPr>
            <p:cNvPr id="21516" name="Oval 16"/>
            <p:cNvSpPr>
              <a:spLocks noChangeArrowheads="1"/>
            </p:cNvSpPr>
            <p:nvPr/>
          </p:nvSpPr>
          <p:spPr bwMode="auto">
            <a:xfrm>
              <a:off x="3733" y="3748"/>
              <a:ext cx="68" cy="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517" name="AutoShape 29"/>
            <p:cNvSpPr>
              <a:spLocks/>
            </p:cNvSpPr>
            <p:nvPr/>
          </p:nvSpPr>
          <p:spPr bwMode="auto">
            <a:xfrm>
              <a:off x="4567" y="3294"/>
              <a:ext cx="1180" cy="384"/>
            </a:xfrm>
            <a:prstGeom prst="callout1">
              <a:avLst>
                <a:gd name="adj1" fmla="val 18750"/>
                <a:gd name="adj2" fmla="val -4069"/>
                <a:gd name="adj3" fmla="val 120574"/>
                <a:gd name="adj4" fmla="val -64069"/>
              </a:avLst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HY헤드라인M" pitchFamily="18" charset="-127"/>
                  <a:ea typeface="HY헤드라인M" pitchFamily="18" charset="-127"/>
                </a:rPr>
                <a:t>깔끔한 구두</a:t>
              </a:r>
            </a:p>
          </p:txBody>
        </p:sp>
      </p:grpSp>
      <p:grpSp>
        <p:nvGrpSpPr>
          <p:cNvPr id="21513" name="그룹 32"/>
          <p:cNvGrpSpPr>
            <a:grpSpLocks/>
          </p:cNvGrpSpPr>
          <p:nvPr/>
        </p:nvGrpSpPr>
        <p:grpSpPr bwMode="auto">
          <a:xfrm>
            <a:off x="677863" y="-27384"/>
            <a:ext cx="3495675" cy="928687"/>
            <a:chOff x="0" y="928688"/>
            <a:chExt cx="3786188" cy="928687"/>
          </a:xfrm>
        </p:grpSpPr>
        <p:pic>
          <p:nvPicPr>
            <p:cNvPr id="21514" name="Picture 2" descr="D:\파일\기타\피피티\ppt\★PNG모음★\박스\k-8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688"/>
              <a:ext cx="3786188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5" name="TextBox 34"/>
            <p:cNvSpPr txBox="1">
              <a:spLocks noChangeArrowheads="1"/>
            </p:cNvSpPr>
            <p:nvPr/>
          </p:nvSpPr>
          <p:spPr bwMode="auto">
            <a:xfrm>
              <a:off x="214313" y="1143000"/>
              <a:ext cx="33575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24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>
                  <a:latin typeface="HY울릉도M" pitchFamily="18" charset="-127"/>
                  <a:ea typeface="HY울릉도M" pitchFamily="18" charset="-127"/>
                </a:rPr>
                <a:t>여성의 면접 코디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250825" y="1484313"/>
            <a:ext cx="83534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lgDash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정장 선택 시 가장 중요한 것은 유행을 타지 않는 스타일을 고르는 일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        단아하면서도 클래식한 느낌을 주는 투피스가 대표적이다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짙은 색상 재킷에 밝은 색상의 블라우스를 깔끔해 보인다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빨간 색 등의 눈에 뜨이는 화려한 옷은 피하는 것이 좋다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머리는 단정한 느낌의 머리가 좋다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   여자 구두는 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5㎝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정도 굽이 있는 것이 적당하다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스타킹은 살색 계열인 베이지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갈색계열 무늬 없는 디자인이 좋다</a:t>
            </a:r>
          </a:p>
          <a:p>
            <a:pPr algn="l"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     화장은 자연스러워야 하므로 진하게 하지 말고 중간 정도로 한다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 typeface="Wingdings" pitchFamily="2" charset="2"/>
              <a:buChar char="ü"/>
              <a:defRPr/>
            </a:pP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장식품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dirty="0" err="1">
                <a:latin typeface="HY헤드라인M" pitchFamily="18" charset="-127"/>
                <a:ea typeface="HY헤드라인M" pitchFamily="18" charset="-127"/>
              </a:rPr>
              <a:t>악세사리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800" dirty="0">
                <a:latin typeface="HY헤드라인M" pitchFamily="18" charset="-127"/>
                <a:ea typeface="HY헤드라인M" pitchFamily="18" charset="-127"/>
              </a:rPr>
              <a:t>은 가능한 피한다</a:t>
            </a:r>
            <a:r>
              <a:rPr lang="en-US" altLang="ko-KR" sz="18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8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defRPr/>
            </a:pPr>
            <a:endParaRPr lang="en-US" altLang="ko-KR" sz="1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308056" y="1124744"/>
            <a:ext cx="8568952" cy="4968552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우리회사에 지원하게 된 동기는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지망동기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다른 회사에도 지원 했나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지망동기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동종업계 다른 회사도 있는데 굳이 우리회사를 선택한 이유는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우리회사의 제품에 대해 알고 있는가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지망동기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상사와 업무상 견해가 틀린 경우 어떻게 하겠는가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직업관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원하는 연봉 수준은 얼마인가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어느 부서에서 일하고 싶은가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그 이유는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직업관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인생의 꿈과 목표에 대해 말해 보시오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지금까지 살아오면서 가장 어려웠던 일과 즐거웠던 일은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주말에는 주로 무엇을 하며 시간을 보내나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대학시절 학업 외에 가장 즐겨 했던 일은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대학생활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친구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오늘 조간신문의 톱기사는 무엇인가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일상적인 인생관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최근에 읽은 책이 있다면 내용과 느낀 소감을 말해보라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. </a:t>
            </a:r>
            <a:endParaRPr lang="en-US" altLang="ko-KR" sz="2000" dirty="0" smtClean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defRPr/>
            </a:pP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일상적인 인생관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자신 성격의 장단점을 말해보라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. 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자기소개</a:t>
            </a:r>
            <a:r>
              <a:rPr lang="en-US" altLang="ko-KR" sz="2000" dirty="0">
                <a:solidFill>
                  <a:srgbClr val="FF0000"/>
                </a:solidFill>
                <a:latin typeface="Goudy Stout" pitchFamily="18" charset="0"/>
                <a:ea typeface="HY엽서M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Goudy Stout" pitchFamily="18" charset="0"/>
              <a:ea typeface="HY엽서M" pitchFamily="18" charset="-127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남자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여자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친구는 있는가 </a:t>
            </a:r>
            <a:r>
              <a:rPr lang="en-US" altLang="ko-KR" sz="2000" dirty="0">
                <a:solidFill>
                  <a:schemeClr val="tx1"/>
                </a:solidFill>
                <a:latin typeface="Goudy Stout" pitchFamily="18" charset="0"/>
                <a:ea typeface="HY엽서M" pitchFamily="18" charset="-127"/>
              </a:rPr>
              <a:t>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3228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b="0" dirty="0">
                <a:latin typeface="HY엽서L" pitchFamily="18" charset="-127"/>
                <a:ea typeface="HY엽서L" pitchFamily="18" charset="-127"/>
                <a:hlinkClick r:id="rId2"/>
              </a:rPr>
              <a:t>핵심 면접 질문</a:t>
            </a:r>
            <a:endParaRPr lang="ko-KR" altLang="en-US" sz="3200" b="0" dirty="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직사각형 1"/>
          <p:cNvSpPr>
            <a:spLocks noChangeArrowheads="1"/>
          </p:cNvSpPr>
          <p:nvPr/>
        </p:nvSpPr>
        <p:spPr bwMode="auto">
          <a:xfrm>
            <a:off x="153988" y="934313"/>
            <a:ext cx="859447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v"/>
            </a:pPr>
            <a:r>
              <a:rPr lang="ko-KR" altLang="en-US" sz="18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정보통신</a:t>
            </a:r>
            <a:endParaRPr lang="en-US" altLang="ko-KR" sz="1800" dirty="0">
              <a:solidFill>
                <a:srgbClr val="FF0000"/>
              </a:solidFill>
              <a:latin typeface="Goudy Stout" pitchFamily="18" charset="0"/>
              <a:ea typeface="HY엽서L" pitchFamily="18" charset="-127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n-US" altLang="ko-KR" sz="1800" dirty="0">
              <a:solidFill>
                <a:srgbClr val="FF0000"/>
              </a:solidFill>
              <a:latin typeface="Goudy Stout" pitchFamily="18" charset="0"/>
              <a:ea typeface="HY엽서L" pitchFamily="18" charset="-127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ko-KR" altLang="en-US" sz="1800" dirty="0">
                <a:solidFill>
                  <a:srgbClr val="FF6600"/>
                </a:solidFill>
                <a:latin typeface="Goudy Stout" pitchFamily="18" charset="0"/>
                <a:ea typeface="HY엽서L" pitchFamily="18" charset="-127"/>
              </a:rPr>
              <a:t>질문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컴퓨터 관련 업계의 매력을 한가지만 </a:t>
            </a:r>
            <a:r>
              <a:rPr lang="ko-KR" altLang="en-US" sz="1800" dirty="0" err="1">
                <a:latin typeface="Goudy Stout" pitchFamily="18" charset="0"/>
                <a:ea typeface="HY엽서L" pitchFamily="18" charset="-127"/>
              </a:rPr>
              <a:t>말해보시오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ko-KR" altLang="en-US" sz="1800" dirty="0">
                <a:solidFill>
                  <a:srgbClr val="FF6600"/>
                </a:solidFill>
                <a:latin typeface="Goudy Stout" pitchFamily="18" charset="0"/>
                <a:ea typeface="HY엽서L" pitchFamily="18" charset="-127"/>
              </a:rPr>
              <a:t>대답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/>
            </a:r>
            <a:br>
              <a:rPr lang="ko-KR" altLang="en-US" sz="1800" dirty="0">
                <a:latin typeface="Goudy Stout" pitchFamily="18" charset="0"/>
                <a:ea typeface="HY엽서L" pitchFamily="18" charset="-127"/>
              </a:rPr>
            </a:b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컴퓨터 업계 특히 소프트웨어 개발을 지망하게 된 이유는 여러가지가 있습니다만 가장 매력적인 것은 역시 하고 싶은 일을 마음껏 할 수 있다는 점입니다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중학교 때부터 컴퓨터에 몰입해왔고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특히 게임 소프트웨어 개발에 많은 노력을 기울여 왔습니다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비록 입상은 못했지만 소프트웨어 공모전에 참가한 경험도 가지고 있습니다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컴퓨터 관련 업계가 하루가 다르게 급속하게 성장할 수 있는 동력은 무엇보다 그 종사자들의 열의와 열정에 있다고 생각합니다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물론 그에 걸맞는 대우도 </a:t>
            </a:r>
            <a:r>
              <a:rPr lang="ko-KR" altLang="en-US" sz="1800" dirty="0" err="1">
                <a:latin typeface="Goudy Stout" pitchFamily="18" charset="0"/>
                <a:ea typeface="HY엽서L" pitchFamily="18" charset="-127"/>
              </a:rPr>
              <a:t>이루저지고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있고요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제가 가지고 있는 게임 소프트웨어 개발의 욕구를 마음껏 해소하면서 그것이 많은 사람들에게 재미와 즐거움을 줄 수 있다는 점에 큰 매력을 느꼈습니다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FF6600"/>
                </a:solidFill>
                <a:latin typeface="Goudy Stout" pitchFamily="18" charset="0"/>
                <a:ea typeface="HY엽서L" pitchFamily="18" charset="-127"/>
              </a:rPr>
              <a:t>Advice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/>
            </a:r>
            <a:br>
              <a:rPr lang="ko-KR" altLang="en-US" sz="1800" dirty="0">
                <a:latin typeface="Goudy Stout" pitchFamily="18" charset="0"/>
                <a:ea typeface="HY엽서L" pitchFamily="18" charset="-127"/>
              </a:rPr>
            </a:b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컴퓨터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정보통신 산업은 누구나 인정하듯이 가장 유망한 업종이며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성장세가 가장 빠른 </a:t>
            </a:r>
            <a:r>
              <a:rPr lang="ko-KR" altLang="en-US" sz="1800" dirty="0" err="1">
                <a:latin typeface="Goudy Stout" pitchFamily="18" charset="0"/>
                <a:ea typeface="HY엽서L" pitchFamily="18" charset="-127"/>
              </a:rPr>
              <a:t>업종이기도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하다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또 업무 자체가 전문적인데다가 끊임없는 변화가 이루어지고 있기 때문에 특히 젊은이들로부터 많은 인기를 모으고 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그러나 그 </a:t>
            </a:r>
            <a:r>
              <a:rPr lang="ko-KR" altLang="en-US" sz="1800" dirty="0" err="1">
                <a:latin typeface="Goudy Stout" pitchFamily="18" charset="0"/>
                <a:ea typeface="HY엽서L" pitchFamily="18" charset="-127"/>
              </a:rPr>
              <a:t>변화속도에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뒤쳐지지 않기 위해서는 끊임없는 학습과 연구가 반드시 뒷받침되어야 한다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  <a:r>
              <a:rPr lang="ko-KR" altLang="en-US" sz="18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따라서 매력을 말하면서 의욕과 열의를 보여주는 것이 중요하다 하겠다</a:t>
            </a:r>
            <a:r>
              <a:rPr lang="en-US" altLang="ko-KR" sz="18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3876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업계별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면접 유형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7500" y="908720"/>
            <a:ext cx="8516938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itchFamily="2" charset="2"/>
              <a:buChar char="v"/>
              <a:defRPr/>
            </a:pPr>
            <a:r>
              <a:rPr lang="ko-KR" altLang="en-US" sz="18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면접관 사로잡기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자기자신을 겸허하게 판단하라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지원한 회사에 대해 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100%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이해하라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면접기간 동안 대화의 흐름을 유지하라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친밀감과 신뢰를 구축하라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상대방의 말을 성실하게 들어라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endParaRPr lang="en-US" altLang="ko-KR" sz="1800" dirty="0">
              <a:latin typeface="Goudy Stout" pitchFamily="18" charset="0"/>
              <a:ea typeface="HY엽서L" pitchFamily="18" charset="-127"/>
            </a:endParaRPr>
          </a:p>
          <a:p>
            <a:pPr marL="285750" indent="-285750" algn="l">
              <a:buFont typeface="Wingdings" pitchFamily="2" charset="2"/>
              <a:buChar char="Ø"/>
              <a:defRPr/>
            </a:pPr>
            <a:endParaRPr lang="en-US" altLang="ko-KR" sz="1800" dirty="0">
              <a:latin typeface="Goudy Stout" pitchFamily="18" charset="0"/>
              <a:ea typeface="HY엽서L" pitchFamily="18" charset="-127"/>
            </a:endParaRPr>
          </a:p>
          <a:p>
            <a:pPr marL="285750" indent="-285750" algn="l">
              <a:buFont typeface="Wingdings" pitchFamily="2" charset="2"/>
              <a:buChar char="v"/>
              <a:defRPr/>
            </a:pPr>
            <a:r>
              <a:rPr lang="ko-KR" altLang="en-US" sz="1800" dirty="0" err="1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면접관을</a:t>
            </a:r>
            <a:r>
              <a:rPr lang="ko-KR" altLang="en-US" sz="18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 사로잡는 화법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간단명료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천천히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또박또박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차분한 어조를 사용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질문을 파악하지 못했을 때는 질문을 재확인하여 정확히 답변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외래어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반말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속어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은어 사용 삼가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가급적 표준어 사용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 err="1">
                <a:latin typeface="Goudy Stout" pitchFamily="18" charset="0"/>
                <a:ea typeface="HY엽서L" pitchFamily="18" charset="-127"/>
              </a:rPr>
              <a:t>주관있게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 답변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난처한 질문을 받았을 때는 긴장하지 말고 위트로 넘기거나 “지적해주셔서 감사합니다</a:t>
            </a:r>
            <a:r>
              <a:rPr lang="en-US" altLang="ko-KR" sz="1800" dirty="0">
                <a:latin typeface="Goudy Stout" pitchFamily="18" charset="0"/>
                <a:ea typeface="HY엽서L" pitchFamily="18" charset="-127"/>
              </a:rPr>
              <a:t>.” </a:t>
            </a:r>
            <a:r>
              <a:rPr lang="en-US" altLang="ko-KR" sz="1800" dirty="0" smtClean="0">
                <a:latin typeface="Goudy Stout" pitchFamily="18" charset="0"/>
                <a:ea typeface="HY엽서L" pitchFamily="18" charset="-127"/>
              </a:rPr>
              <a:t> </a:t>
            </a: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등의 말로 감사 표명 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Goudy Stout" pitchFamily="18" charset="0"/>
                <a:ea typeface="HY엽서L" pitchFamily="18" charset="-127"/>
              </a:rPr>
              <a:t>모르는 질문을 받았을 때는 솔직한 대답이 최고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3516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면접관 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사로잡기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457843" y="912589"/>
            <a:ext cx="2465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꿈이 무엇입니까</a:t>
            </a: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?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22275" y="1188814"/>
            <a:ext cx="3752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“</a:t>
            </a:r>
            <a:r>
              <a:rPr lang="ko-KR" altLang="en-US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이 회사에 꼭 취직하는 겁니다”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287945" y="1620614"/>
            <a:ext cx="427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어느 부서에서 근무하고 싶습니까</a:t>
            </a: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?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385446" y="1909539"/>
            <a:ext cx="5618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M" pitchFamily="18" charset="-127"/>
              </a:rPr>
              <a:t>“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M" pitchFamily="18" charset="-127"/>
              </a:rPr>
              <a:t>아무 일이나 시켜주는 대로 최선을 다하겠습니다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M" pitchFamily="18" charset="-127"/>
              </a:rPr>
              <a:t>”</a:t>
            </a:r>
            <a:endParaRPr lang="ko-KR" altLang="en-US" sz="1800">
              <a:solidFill>
                <a:srgbClr val="0000FF"/>
              </a:solidFill>
              <a:latin typeface="Goudy Stout" pitchFamily="18" charset="0"/>
              <a:ea typeface="HY엽서M" pitchFamily="18" charset="-127"/>
            </a:endParaRP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38314" y="2341339"/>
            <a:ext cx="3711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존경하는 사람이 누구입니까</a:t>
            </a: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?</a:t>
            </a: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616509" y="2630264"/>
            <a:ext cx="2975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“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아버님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(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어머님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)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입니다”</a:t>
            </a:r>
          </a:p>
        </p:txBody>
      </p:sp>
      <p:sp>
        <p:nvSpPr>
          <p:cNvPr id="448521" name="Text Box 9"/>
          <p:cNvSpPr txBox="1">
            <a:spLocks noChangeArrowheads="1"/>
          </p:cNvSpPr>
          <p:nvPr/>
        </p:nvSpPr>
        <p:spPr bwMode="auto">
          <a:xfrm>
            <a:off x="466873" y="3060476"/>
            <a:ext cx="2239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자신의 장점은</a:t>
            </a: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?</a:t>
            </a: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530857" y="3335114"/>
            <a:ext cx="394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“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대인관계 원만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,  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성실성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, 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책임감”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269444" y="4500339"/>
            <a:ext cx="44935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궁금한 것이 있으면 질문해 보십시요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665206" y="4776564"/>
            <a:ext cx="2425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“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주 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5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일근무 맞죠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?”</a:t>
            </a:r>
          </a:p>
        </p:txBody>
      </p:sp>
      <p:sp>
        <p:nvSpPr>
          <p:cNvPr id="448525" name="Text Box 13"/>
          <p:cNvSpPr txBox="1">
            <a:spLocks noChangeArrowheads="1"/>
          </p:cNvSpPr>
          <p:nvPr/>
        </p:nvSpPr>
        <p:spPr bwMode="auto">
          <a:xfrm>
            <a:off x="428175" y="3781201"/>
            <a:ext cx="269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취미가 무엇입니까</a:t>
            </a:r>
            <a:r>
              <a:rPr lang="en-US" altLang="ko-KR" sz="1800">
                <a:solidFill>
                  <a:srgbClr val="00B050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?</a:t>
            </a:r>
          </a:p>
        </p:txBody>
      </p:sp>
      <p:sp>
        <p:nvSpPr>
          <p:cNvPr id="448526" name="Text Box 14"/>
          <p:cNvSpPr txBox="1">
            <a:spLocks noChangeArrowheads="1"/>
          </p:cNvSpPr>
          <p:nvPr/>
        </p:nvSpPr>
        <p:spPr bwMode="auto">
          <a:xfrm>
            <a:off x="584611" y="4068539"/>
            <a:ext cx="33345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“</a:t>
            </a:r>
            <a:r>
              <a:rPr lang="ko-KR" altLang="en-US" sz="1800" dirty="0" err="1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독서요</a:t>
            </a:r>
            <a:r>
              <a:rPr lang="ko-KR" altLang="en-US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”</a:t>
            </a:r>
            <a:r>
              <a:rPr lang="en-US" altLang="ko-KR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,  “</a:t>
            </a:r>
            <a:r>
              <a:rPr lang="ko-KR" altLang="en-US" sz="1800" dirty="0">
                <a:solidFill>
                  <a:srgbClr val="0000FF"/>
                </a:solidFill>
                <a:latin typeface="Goudy Stout" pitchFamily="18" charset="0"/>
                <a:ea typeface="HY엽서L" pitchFamily="18" charset="-127"/>
              </a:rPr>
              <a:t>음악감상이요”</a:t>
            </a:r>
          </a:p>
        </p:txBody>
      </p:sp>
      <p:sp>
        <p:nvSpPr>
          <p:cNvPr id="448527" name="Text Box 15"/>
          <p:cNvSpPr txBox="1">
            <a:spLocks noChangeArrowheads="1"/>
          </p:cNvSpPr>
          <p:nvPr/>
        </p:nvSpPr>
        <p:spPr bwMode="auto">
          <a:xfrm>
            <a:off x="185488" y="5221064"/>
            <a:ext cx="5440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</a:t>
            </a: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나중에라도 개인사업 할 생각은 추호도 없다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□  말을 시작할 때마다 “솔직히 말씀드려서</a:t>
            </a:r>
            <a:r>
              <a:rPr lang="en-US" altLang="ko-KR" sz="1800">
                <a:solidFill>
                  <a:srgbClr val="0000FF"/>
                </a:solidFill>
                <a:latin typeface="Goudy Stout" pitchFamily="18" charset="0"/>
                <a:ea typeface="HY엽서L" pitchFamily="18" charset="-127"/>
                <a:cs typeface="Times New Roman" pitchFamily="18" charset="0"/>
              </a:rPr>
              <a:t>….”</a:t>
            </a:r>
          </a:p>
        </p:txBody>
      </p:sp>
      <p:sp>
        <p:nvSpPr>
          <p:cNvPr id="53266" name="직사각형 1"/>
          <p:cNvSpPr>
            <a:spLocks noChangeArrowheads="1"/>
          </p:cNvSpPr>
          <p:nvPr/>
        </p:nvSpPr>
        <p:spPr bwMode="auto">
          <a:xfrm>
            <a:off x="4566681" y="2204864"/>
            <a:ext cx="4469816" cy="24929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dirty="0" err="1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면접관이</a:t>
            </a:r>
            <a:r>
              <a:rPr lang="ko-KR" altLang="en-US" sz="1600" dirty="0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Goudy Stout" pitchFamily="18" charset="0"/>
                <a:ea typeface="HY엽서L" pitchFamily="18" charset="-127"/>
              </a:rPr>
              <a:t>짜증낼때</a:t>
            </a:r>
            <a:endParaRPr lang="ko-KR" altLang="en-US" sz="1600" dirty="0">
              <a:solidFill>
                <a:srgbClr val="FF0000"/>
              </a:solidFill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면접 중 핸드폰 </a:t>
            </a:r>
            <a:r>
              <a:rPr lang="ko-KR" altLang="en-US" sz="1400" dirty="0" err="1">
                <a:latin typeface="Goudy Stout" pitchFamily="18" charset="0"/>
                <a:ea typeface="HY엽서L" pitchFamily="18" charset="-127"/>
              </a:rPr>
              <a:t>삐리리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~ </a:t>
            </a: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입사지원서 쓰다가 틀렸다고 바꿔달라고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시작 하려는데 화장실 갔다 올게요 할 때 </a:t>
            </a: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2</a:t>
            </a: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차 면접 와서 다른 방으로 갈려고 할 때 </a:t>
            </a: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면접 보러 와서 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"</a:t>
            </a: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여긴 분위기가 왜 이래요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? "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면접 때 말해주었는데 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"</a:t>
            </a: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합격통보 </a:t>
            </a:r>
            <a:r>
              <a:rPr lang="ko-KR" altLang="en-US" sz="1400" dirty="0" err="1">
                <a:latin typeface="Goudy Stout" pitchFamily="18" charset="0"/>
                <a:ea typeface="HY엽서L" pitchFamily="18" charset="-127"/>
              </a:rPr>
              <a:t>언제해요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"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"</a:t>
            </a: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꼭 정장입고 </a:t>
            </a:r>
            <a:r>
              <a:rPr lang="ko-KR" altLang="en-US" sz="1400" dirty="0" err="1">
                <a:latin typeface="Goudy Stout" pitchFamily="18" charset="0"/>
                <a:ea typeface="HY엽서L" pitchFamily="18" charset="-127"/>
              </a:rPr>
              <a:t>가야하나요</a:t>
            </a:r>
            <a:r>
              <a:rPr lang="en-US" altLang="ko-KR" sz="1400" dirty="0">
                <a:latin typeface="Goudy Stout" pitchFamily="18" charset="0"/>
                <a:ea typeface="HY엽서L" pitchFamily="18" charset="-127"/>
              </a:rPr>
              <a:t>"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저는 수습기간이 길다고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생각해요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저는 고생 않고 </a:t>
            </a:r>
            <a:r>
              <a:rPr lang="ko-KR" altLang="en-US" sz="1400" dirty="0" err="1" smtClean="0">
                <a:latin typeface="Goudy Stout" pitchFamily="18" charset="0"/>
                <a:ea typeface="HY엽서L" pitchFamily="18" charset="-127"/>
              </a:rPr>
              <a:t>컸거든요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latin typeface="Goudy Stout" pitchFamily="18" charset="0"/>
              <a:ea typeface="HY엽서L" pitchFamily="18" charset="-127"/>
            </a:endParaRPr>
          </a:p>
          <a:p>
            <a:pPr marL="171450" indent="-171450" algn="l">
              <a:buFont typeface="Wingdings" pitchFamily="2" charset="2"/>
              <a:buChar char="Ø"/>
              <a:defRPr/>
            </a:pPr>
            <a:r>
              <a:rPr lang="ko-KR" altLang="en-US" sz="1400" dirty="0">
                <a:latin typeface="Goudy Stout" pitchFamily="18" charset="0"/>
                <a:ea typeface="HY엽서L" pitchFamily="18" charset="-127"/>
              </a:rPr>
              <a:t>영어이야기 실컷 하고 지금 시험 준비 </a:t>
            </a:r>
            <a:r>
              <a:rPr lang="ko-KR" altLang="en-US" sz="1400" dirty="0" smtClean="0">
                <a:latin typeface="Goudy Stout" pitchFamily="18" charset="0"/>
                <a:ea typeface="HY엽서L" pitchFamily="18" charset="-127"/>
              </a:rPr>
              <a:t>중이라는 등</a:t>
            </a:r>
            <a:r>
              <a:rPr lang="ko-KR" altLang="en-US" sz="1400" dirty="0" smtClean="0">
                <a:solidFill>
                  <a:srgbClr val="0033CC"/>
                </a:solidFill>
                <a:latin typeface="Goudy Stout" pitchFamily="18" charset="0"/>
                <a:ea typeface="HY엽서L" pitchFamily="18" charset="-127"/>
              </a:rPr>
              <a:t> </a:t>
            </a:r>
            <a:endParaRPr lang="ko-KR" altLang="en-US" sz="1400" dirty="0">
              <a:solidFill>
                <a:srgbClr val="0033CC"/>
              </a:solidFill>
              <a:latin typeface="Goudy Stout" pitchFamily="18" charset="0"/>
              <a:ea typeface="HY엽서L" pitchFamily="18" charset="-127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27527" y="44624"/>
            <a:ext cx="3644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네거티브 </a:t>
            </a:r>
            <a:r>
              <a:rPr lang="ko-KR" altLang="en-US" sz="3200" dirty="0" err="1">
                <a:latin typeface="HY헤드라인M" pitchFamily="18" charset="-127"/>
                <a:ea typeface="HY헤드라인M" pitchFamily="18" charset="-127"/>
              </a:rPr>
              <a:t>멘트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  <p:bldP spid="448516" grpId="0"/>
      <p:bldP spid="448517" grpId="0"/>
      <p:bldP spid="448518" grpId="0"/>
      <p:bldP spid="448519" grpId="0"/>
      <p:bldP spid="448520" grpId="0"/>
      <p:bldP spid="448521" grpId="0"/>
      <p:bldP spid="448522" grpId="0"/>
      <p:bldP spid="448523" grpId="0"/>
      <p:bldP spid="448524" grpId="0"/>
      <p:bldP spid="448525" grpId="0"/>
      <p:bldP spid="448526" grpId="0"/>
      <p:bldP spid="448527" grpId="0"/>
      <p:bldP spid="53266" grpId="0"/>
      <p:bldP spid="532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45962" y="100478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>
                <a:solidFill>
                  <a:srgbClr val="0000FF"/>
                </a:solidFill>
                <a:latin typeface="Arial" panose="020B0604020202020204" pitchFamily="34" charset="0"/>
              </a:rPr>
              <a:t>채용 프로세스</a:t>
            </a:r>
          </a:p>
        </p:txBody>
      </p:sp>
      <p:grpSp>
        <p:nvGrpSpPr>
          <p:cNvPr id="4100" name="Group 70"/>
          <p:cNvGrpSpPr>
            <a:grpSpLocks/>
          </p:cNvGrpSpPr>
          <p:nvPr/>
        </p:nvGrpSpPr>
        <p:grpSpPr bwMode="auto">
          <a:xfrm>
            <a:off x="611560" y="908720"/>
            <a:ext cx="8136904" cy="3475711"/>
            <a:chOff x="548" y="994"/>
            <a:chExt cx="5670" cy="2131"/>
          </a:xfrm>
        </p:grpSpPr>
        <p:sp>
          <p:nvSpPr>
            <p:cNvPr id="4104" name="AutoShape 25"/>
            <p:cNvSpPr>
              <a:spLocks noChangeArrowheads="1"/>
            </p:cNvSpPr>
            <p:nvPr/>
          </p:nvSpPr>
          <p:spPr bwMode="auto">
            <a:xfrm>
              <a:off x="4946" y="994"/>
              <a:ext cx="1244" cy="862"/>
            </a:xfrm>
            <a:prstGeom prst="homePlate">
              <a:avLst>
                <a:gd name="adj" fmla="val 27146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05" name="Rectangle 30"/>
            <p:cNvSpPr>
              <a:spLocks noChangeArrowheads="1"/>
            </p:cNvSpPr>
            <p:nvPr/>
          </p:nvSpPr>
          <p:spPr bwMode="auto">
            <a:xfrm>
              <a:off x="4358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건강진단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신원조회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참고인 </a:t>
              </a:r>
              <a:r>
                <a:rPr lang="ko-KR" altLang="en-US" sz="1385" dirty="0" smtClean="0">
                  <a:latin typeface="굴림" panose="020B0600000101010101" pitchFamily="50" charset="-127"/>
                </a:rPr>
                <a:t>확인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  <p:sp>
          <p:nvSpPr>
            <p:cNvPr id="4106" name="Rectangle 31"/>
            <p:cNvSpPr>
              <a:spLocks noChangeArrowheads="1"/>
            </p:cNvSpPr>
            <p:nvPr/>
          </p:nvSpPr>
          <p:spPr bwMode="auto">
            <a:xfrm>
              <a:off x="5311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채용결정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인사명령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수습사용</a:t>
              </a:r>
              <a:endParaRPr lang="en-US" altLang="ko-KR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</a:pPr>
              <a:r>
                <a:rPr lang="en-US" altLang="ko-KR" sz="1385" dirty="0">
                  <a:latin typeface="굴림" panose="020B0600000101010101" pitchFamily="50" charset="-127"/>
                </a:rPr>
                <a:t>-</a:t>
              </a:r>
              <a:r>
                <a:rPr lang="ko-KR" altLang="en-US" sz="1385" dirty="0" err="1">
                  <a:latin typeface="굴림" panose="020B0600000101010101" pitchFamily="50" charset="-127"/>
                </a:rPr>
                <a:t>인턴사용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 smtClean="0">
                  <a:latin typeface="굴림" panose="020B0600000101010101" pitchFamily="50" charset="-127"/>
                </a:rPr>
                <a:t>정식채용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  <p:sp>
          <p:nvSpPr>
            <p:cNvPr id="4107" name="AutoShape 39"/>
            <p:cNvSpPr>
              <a:spLocks noChangeArrowheads="1"/>
            </p:cNvSpPr>
            <p:nvPr/>
          </p:nvSpPr>
          <p:spPr bwMode="auto">
            <a:xfrm>
              <a:off x="3993" y="994"/>
              <a:ext cx="1243" cy="862"/>
            </a:xfrm>
            <a:prstGeom prst="homePlate">
              <a:avLst>
                <a:gd name="adj" fmla="val 2610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08" name="AutoShape 40"/>
            <p:cNvSpPr>
              <a:spLocks noChangeArrowheads="1"/>
            </p:cNvSpPr>
            <p:nvPr/>
          </p:nvSpPr>
          <p:spPr bwMode="auto">
            <a:xfrm>
              <a:off x="3069" y="994"/>
              <a:ext cx="1242" cy="862"/>
            </a:xfrm>
            <a:prstGeom prst="homePlate">
              <a:avLst>
                <a:gd name="adj" fmla="val 2598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09" name="AutoShape 41"/>
            <p:cNvSpPr>
              <a:spLocks noChangeArrowheads="1"/>
            </p:cNvSpPr>
            <p:nvPr/>
          </p:nvSpPr>
          <p:spPr bwMode="auto">
            <a:xfrm>
              <a:off x="2162" y="994"/>
              <a:ext cx="1242" cy="862"/>
            </a:xfrm>
            <a:prstGeom prst="homePlate">
              <a:avLst>
                <a:gd name="adj" fmla="val 27029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10" name="AutoShape 42"/>
            <p:cNvSpPr>
              <a:spLocks noChangeArrowheads="1"/>
            </p:cNvSpPr>
            <p:nvPr/>
          </p:nvSpPr>
          <p:spPr bwMode="auto">
            <a:xfrm>
              <a:off x="1228" y="994"/>
              <a:ext cx="1242" cy="862"/>
            </a:xfrm>
            <a:prstGeom prst="homePlate">
              <a:avLst>
                <a:gd name="adj" fmla="val 2586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11" name="AutoShape 43"/>
            <p:cNvSpPr>
              <a:spLocks noChangeArrowheads="1"/>
            </p:cNvSpPr>
            <p:nvPr/>
          </p:nvSpPr>
          <p:spPr bwMode="auto">
            <a:xfrm>
              <a:off x="548" y="994"/>
              <a:ext cx="1015" cy="862"/>
            </a:xfrm>
            <a:prstGeom prst="homePlate">
              <a:avLst>
                <a:gd name="adj" fmla="val 2946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ko-KR" sz="1477">
                <a:solidFill>
                  <a:srgbClr val="0000FF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112" name="Text Box 45"/>
            <p:cNvSpPr txBox="1">
              <a:spLocks noChangeArrowheads="1"/>
            </p:cNvSpPr>
            <p:nvPr/>
          </p:nvSpPr>
          <p:spPr bwMode="auto">
            <a:xfrm>
              <a:off x="593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477">
                  <a:solidFill>
                    <a:srgbClr val="0000FF"/>
                  </a:solidFill>
                  <a:latin typeface="굴림" panose="020B0600000101010101" pitchFamily="50" charset="-127"/>
                </a:rPr>
                <a:t>모집</a:t>
              </a:r>
            </a:p>
          </p:txBody>
        </p:sp>
        <p:sp>
          <p:nvSpPr>
            <p:cNvPr id="4113" name="Text Box 46"/>
            <p:cNvSpPr txBox="1">
              <a:spLocks noChangeArrowheads="1"/>
            </p:cNvSpPr>
            <p:nvPr/>
          </p:nvSpPr>
          <p:spPr bwMode="auto">
            <a:xfrm>
              <a:off x="1545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477">
                  <a:solidFill>
                    <a:srgbClr val="0000FF"/>
                  </a:solidFill>
                  <a:latin typeface="굴림" panose="020B0600000101010101" pitchFamily="50" charset="-127"/>
                </a:rPr>
                <a:t>서류전형</a:t>
              </a:r>
            </a:p>
          </p:txBody>
        </p:sp>
        <p:sp>
          <p:nvSpPr>
            <p:cNvPr id="4114" name="Text Box 47"/>
            <p:cNvSpPr txBox="1">
              <a:spLocks noChangeArrowheads="1"/>
            </p:cNvSpPr>
            <p:nvPr/>
          </p:nvSpPr>
          <p:spPr bwMode="auto">
            <a:xfrm>
              <a:off x="2453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477">
                  <a:solidFill>
                    <a:srgbClr val="0000FF"/>
                  </a:solidFill>
                  <a:latin typeface="굴림" panose="020B0600000101010101" pitchFamily="50" charset="-127"/>
                </a:rPr>
                <a:t>(</a:t>
              </a:r>
              <a:r>
                <a:rPr lang="ko-KR" altLang="en-US" sz="1477">
                  <a:solidFill>
                    <a:srgbClr val="0000FF"/>
                  </a:solidFill>
                  <a:latin typeface="굴림" panose="020B0600000101010101" pitchFamily="50" charset="-127"/>
                </a:rPr>
                <a:t>필기시험</a:t>
              </a:r>
              <a:r>
                <a:rPr lang="en-US" altLang="ko-KR" sz="1477">
                  <a:solidFill>
                    <a:srgbClr val="0000FF"/>
                  </a:solidFill>
                  <a:latin typeface="굴림" panose="020B0600000101010101" pitchFamily="50" charset="-127"/>
                </a:rPr>
                <a:t>)</a:t>
              </a:r>
            </a:p>
          </p:txBody>
        </p:sp>
        <p:sp>
          <p:nvSpPr>
            <p:cNvPr id="4115" name="Text Box 48"/>
            <p:cNvSpPr txBox="1">
              <a:spLocks noChangeArrowheads="1"/>
            </p:cNvSpPr>
            <p:nvPr/>
          </p:nvSpPr>
          <p:spPr bwMode="auto">
            <a:xfrm>
              <a:off x="3360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477">
                  <a:solidFill>
                    <a:srgbClr val="FF0000"/>
                  </a:solidFill>
                  <a:latin typeface="굴림" panose="020B0600000101010101" pitchFamily="50" charset="-127"/>
                </a:rPr>
                <a:t>면접전형</a:t>
              </a:r>
            </a:p>
          </p:txBody>
        </p:sp>
        <p:sp>
          <p:nvSpPr>
            <p:cNvPr id="4116" name="Text Box 49"/>
            <p:cNvSpPr txBox="1">
              <a:spLocks noChangeArrowheads="1"/>
            </p:cNvSpPr>
            <p:nvPr/>
          </p:nvSpPr>
          <p:spPr bwMode="auto">
            <a:xfrm>
              <a:off x="4267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477">
                  <a:solidFill>
                    <a:srgbClr val="0000FF"/>
                  </a:solidFill>
                  <a:latin typeface="굴림" panose="020B0600000101010101" pitchFamily="50" charset="-127"/>
                </a:rPr>
                <a:t>건강진단 등</a:t>
              </a:r>
            </a:p>
          </p:txBody>
        </p:sp>
        <p:sp>
          <p:nvSpPr>
            <p:cNvPr id="4117" name="Text Box 50"/>
            <p:cNvSpPr txBox="1">
              <a:spLocks noChangeArrowheads="1"/>
            </p:cNvSpPr>
            <p:nvPr/>
          </p:nvSpPr>
          <p:spPr bwMode="auto">
            <a:xfrm>
              <a:off x="5220" y="1307"/>
              <a:ext cx="8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60" tIns="38680" rIns="77360" bIns="38680">
              <a:spAutoFit/>
            </a:bodyPr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477">
                  <a:solidFill>
                    <a:srgbClr val="0000FF"/>
                  </a:solidFill>
                  <a:latin typeface="굴림" panose="020B0600000101010101" pitchFamily="50" charset="-127"/>
                </a:rPr>
                <a:t>최종확정</a:t>
              </a:r>
            </a:p>
          </p:txBody>
        </p:sp>
        <p:sp>
          <p:nvSpPr>
            <p:cNvPr id="4118" name="Rectangle 53"/>
            <p:cNvSpPr>
              <a:spLocks noChangeArrowheads="1"/>
            </p:cNvSpPr>
            <p:nvPr/>
          </p:nvSpPr>
          <p:spPr bwMode="auto">
            <a:xfrm>
              <a:off x="1500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개인정보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학력</a:t>
              </a:r>
              <a:r>
                <a:rPr lang="en-US" altLang="ko-KR" sz="1385" dirty="0">
                  <a:latin typeface="굴림" panose="020B0600000101010101" pitchFamily="50" charset="-127"/>
                </a:rPr>
                <a:t>·</a:t>
              </a:r>
              <a:r>
                <a:rPr lang="ko-KR" altLang="en-US" sz="1385" dirty="0" err="1">
                  <a:latin typeface="굴림" panose="020B0600000101010101" pitchFamily="50" charset="-127"/>
                </a:rPr>
                <a:t>전공등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smtClean="0">
                  <a:latin typeface="굴림" panose="020B0600000101010101" pitchFamily="50" charset="-127"/>
                </a:rPr>
                <a:t>경력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  <p:sp>
          <p:nvSpPr>
            <p:cNvPr id="4119" name="Rectangle 56"/>
            <p:cNvSpPr>
              <a:spLocks noChangeArrowheads="1"/>
            </p:cNvSpPr>
            <p:nvPr/>
          </p:nvSpPr>
          <p:spPr bwMode="auto">
            <a:xfrm>
              <a:off x="548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모집 협의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광고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지원서 </a:t>
              </a:r>
              <a:r>
                <a:rPr lang="ko-KR" altLang="en-US" sz="1385" dirty="0" smtClean="0">
                  <a:latin typeface="굴림" panose="020B0600000101010101" pitchFamily="50" charset="-127"/>
                </a:rPr>
                <a:t>접수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  <p:sp>
          <p:nvSpPr>
            <p:cNvPr id="4120" name="Rectangle 57"/>
            <p:cNvSpPr>
              <a:spLocks noChangeArrowheads="1"/>
            </p:cNvSpPr>
            <p:nvPr/>
          </p:nvSpPr>
          <p:spPr bwMode="auto">
            <a:xfrm>
              <a:off x="2453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인∙적성검사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외국어시험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err="1">
                  <a:latin typeface="굴림" panose="020B0600000101010101" pitchFamily="50" charset="-127"/>
                </a:rPr>
                <a:t>상식시험</a:t>
              </a:r>
              <a:endParaRPr lang="ko-KR" altLang="en-US" sz="1385" dirty="0">
                <a:latin typeface="굴림" panose="020B0600000101010101" pitchFamily="50" charset="-127"/>
              </a:endParaRP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전공시험 </a:t>
              </a:r>
              <a:r>
                <a:rPr lang="ko-KR" altLang="en-US" sz="1385" dirty="0" smtClean="0">
                  <a:latin typeface="굴림" panose="020B0600000101010101" pitchFamily="50" charset="-127"/>
                </a:rPr>
                <a:t>등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  <p:sp>
          <p:nvSpPr>
            <p:cNvPr id="4121" name="Rectangle 58"/>
            <p:cNvSpPr>
              <a:spLocks noChangeArrowheads="1"/>
            </p:cNvSpPr>
            <p:nvPr/>
          </p:nvSpPr>
          <p:spPr bwMode="auto">
            <a:xfrm>
              <a:off x="3405" y="1946"/>
              <a:ext cx="907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360" tIns="38680" rIns="77360" bIns="38680" anchor="ctr"/>
            <a:lstStyle>
              <a:lvl1pPr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인성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성과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>
                  <a:latin typeface="굴림" panose="020B0600000101010101" pitchFamily="50" charset="-127"/>
                </a:rPr>
                <a:t>역량</a:t>
              </a:r>
            </a:p>
            <a:p>
              <a:pPr algn="l" eaLnBrk="1" latinLnBrk="1" hangingPunct="1">
                <a:spcBef>
                  <a:spcPct val="20000"/>
                </a:spcBef>
                <a:buFontTx/>
                <a:buChar char="-"/>
              </a:pPr>
              <a:r>
                <a:rPr lang="ko-KR" altLang="en-US" sz="1385" dirty="0" smtClean="0">
                  <a:latin typeface="굴림" panose="020B0600000101010101" pitchFamily="50" charset="-127"/>
                </a:rPr>
                <a:t>기타</a:t>
              </a:r>
              <a:endParaRPr lang="en-US" altLang="ko-KR" sz="1385" dirty="0">
                <a:latin typeface="굴림" panose="020B0600000101010101" pitchFamily="50" charset="-127"/>
              </a:endParaRPr>
            </a:p>
          </p:txBody>
        </p:sp>
      </p:grpSp>
      <p:grpSp>
        <p:nvGrpSpPr>
          <p:cNvPr id="4101" name="Group 69"/>
          <p:cNvGrpSpPr>
            <a:grpSpLocks/>
          </p:cNvGrpSpPr>
          <p:nvPr/>
        </p:nvGrpSpPr>
        <p:grpSpPr bwMode="auto">
          <a:xfrm>
            <a:off x="745882" y="4744916"/>
            <a:ext cx="7962400" cy="1137138"/>
            <a:chOff x="548" y="3398"/>
            <a:chExt cx="5624" cy="862"/>
          </a:xfrm>
        </p:grpSpPr>
        <p:sp>
          <p:nvSpPr>
            <p:cNvPr id="4102" name="AutoShape 60"/>
            <p:cNvSpPr>
              <a:spLocks noChangeArrowheads="1"/>
            </p:cNvSpPr>
            <p:nvPr/>
          </p:nvSpPr>
          <p:spPr bwMode="auto">
            <a:xfrm>
              <a:off x="548" y="3398"/>
              <a:ext cx="5624" cy="862"/>
            </a:xfrm>
            <a:prstGeom prst="rightArrow">
              <a:avLst>
                <a:gd name="adj1" fmla="val 100000"/>
                <a:gd name="adj2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360" tIns="38680" rIns="77360" bIns="38680" anchor="ctr"/>
            <a:lstStyle>
              <a:lvl1pPr marL="166688" indent="-166688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77" u="sng" dirty="0">
                  <a:solidFill>
                    <a:srgbClr val="0000FF"/>
                  </a:solidFill>
                  <a:latin typeface="굴림" panose="020B0600000101010101" pitchFamily="50" charset="-127"/>
                </a:rPr>
                <a:t>채용에 대한 접근방법</a:t>
              </a:r>
              <a:endParaRPr lang="ko-KR" altLang="en-US" sz="1477" u="sng" dirty="0">
                <a:latin typeface="굴림" panose="020B0600000101010101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ko-KR" altLang="en-US" sz="1477" dirty="0">
                  <a:latin typeface="굴림" panose="020B0600000101010101" pitchFamily="50" charset="-127"/>
                </a:rPr>
                <a:t>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회사의 </a:t>
              </a:r>
              <a:r>
                <a:rPr lang="en-US" altLang="ko-KR" sz="1477" u="sng" dirty="0">
                  <a:latin typeface="굴림" panose="020B0600000101010101" pitchFamily="50" charset="-127"/>
                </a:rPr>
                <a:t>Biz.</a:t>
              </a:r>
              <a:r>
                <a:rPr lang="en-US" altLang="ko-KR" sz="1477" dirty="0">
                  <a:latin typeface="굴림" panose="020B0600000101010101" pitchFamily="50" charset="-127"/>
                </a:rPr>
                <a:t>    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직무</a:t>
              </a:r>
              <a:r>
                <a:rPr lang="ko-KR" altLang="en-US" sz="1477" dirty="0">
                  <a:latin typeface="굴림" panose="020B0600000101010101" pitchFamily="50" charset="-127"/>
                </a:rPr>
                <a:t>      </a:t>
              </a:r>
              <a:r>
                <a:rPr lang="ko-KR" altLang="en-US" sz="1477" u="sng" dirty="0" err="1">
                  <a:latin typeface="굴림" panose="020B0600000101010101" pitchFamily="50" charset="-127"/>
                </a:rPr>
                <a:t>필요역량</a:t>
              </a:r>
              <a:r>
                <a:rPr lang="ko-KR" altLang="en-US" sz="1477" dirty="0">
                  <a:latin typeface="굴림" panose="020B0600000101010101" pitchFamily="50" charset="-127"/>
                </a:rPr>
                <a:t>   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합당한 질문</a:t>
              </a:r>
              <a:r>
                <a:rPr lang="ko-KR" altLang="en-US" sz="1477" dirty="0">
                  <a:latin typeface="굴림" panose="020B0600000101010101" pitchFamily="50" charset="-127"/>
                </a:rPr>
                <a:t>    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평가</a:t>
              </a:r>
              <a:r>
                <a:rPr lang="ko-KR" altLang="en-US" sz="1477" dirty="0">
                  <a:latin typeface="굴림" panose="020B0600000101010101" pitchFamily="50" charset="-127"/>
                </a:rPr>
                <a:t>    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오류 최소화</a:t>
              </a:r>
              <a:r>
                <a:rPr lang="ko-KR" altLang="en-US" sz="1477" dirty="0">
                  <a:latin typeface="굴림" panose="020B0600000101010101" pitchFamily="50" charset="-127"/>
                </a:rPr>
                <a:t>      </a:t>
              </a:r>
              <a:r>
                <a:rPr lang="ko-KR" altLang="en-US" sz="1477" u="sng" dirty="0">
                  <a:latin typeface="굴림" panose="020B0600000101010101" pitchFamily="50" charset="-127"/>
                </a:rPr>
                <a:t>선발</a:t>
              </a:r>
            </a:p>
            <a:p>
              <a:pPr eaLnBrk="1" latinLnBrk="1" hangingPunct="1">
                <a:lnSpc>
                  <a:spcPct val="150000"/>
                </a:lnSpc>
              </a:pPr>
              <a:endParaRPr lang="en-US" altLang="ko-KR" sz="1477" dirty="0">
                <a:latin typeface="굴림" panose="020B0600000101010101" pitchFamily="50" charset="-127"/>
              </a:endParaRPr>
            </a:p>
          </p:txBody>
        </p:sp>
        <p:sp>
          <p:nvSpPr>
            <p:cNvPr id="4103" name="Line 68"/>
            <p:cNvSpPr>
              <a:spLocks noChangeShapeType="1"/>
            </p:cNvSpPr>
            <p:nvPr/>
          </p:nvSpPr>
          <p:spPr bwMode="auto">
            <a:xfrm>
              <a:off x="684" y="4079"/>
              <a:ext cx="5307" cy="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3692"/>
            </a:p>
          </p:txBody>
        </p:sp>
      </p:grpSp>
    </p:spTree>
    <p:extLst>
      <p:ext uri="{BB962C8B-B14F-4D97-AF65-F5344CB8AC3E}">
        <p14:creationId xmlns:p14="http://schemas.microsoft.com/office/powerpoint/2010/main" val="172289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6"/>
          <p:cNvSpPr>
            <a:spLocks noChangeArrowheads="1"/>
          </p:cNvSpPr>
          <p:nvPr/>
        </p:nvSpPr>
        <p:spPr bwMode="auto">
          <a:xfrm>
            <a:off x="7324630" y="449075"/>
            <a:ext cx="1562928" cy="2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marL="457200" indent="-2667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r">
              <a:buFontTx/>
              <a:buAutoNum type="romanUcPeriod"/>
            </a:pPr>
            <a:r>
              <a:rPr lang="ko-KR" altLang="en-US" sz="1662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보고서 개요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841131" y="882894"/>
            <a:ext cx="7315200" cy="720969"/>
          </a:xfrm>
          <a:prstGeom prst="roundRect">
            <a:avLst>
              <a:gd name="adj" fmla="val 8880"/>
            </a:avLst>
          </a:prstGeom>
          <a:solidFill>
            <a:srgbClr val="CCFFFF">
              <a:alpha val="50195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2215">
                <a:latin typeface="HY헤드라인M" panose="02030600000101010101" pitchFamily="18" charset="-127"/>
                <a:ea typeface="HY헤드라인M" panose="02030600000101010101" pitchFamily="18" charset="-127"/>
              </a:rPr>
              <a:t>     자신이 </a:t>
            </a:r>
            <a:r>
              <a:rPr lang="ko-KR" altLang="en-US" sz="2215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경험한 프로젝트</a:t>
            </a:r>
            <a:r>
              <a:rPr lang="ko-KR" altLang="en-US" sz="2215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 잘 이해하고 있는가</a:t>
            </a:r>
            <a:r>
              <a:rPr lang="en-US" altLang="ko-KR" sz="2215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r>
              <a:rPr lang="en-US" altLang="ko-KR" sz="203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1131" y="1965326"/>
            <a:ext cx="7609743" cy="25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X-Project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본인이 담당했던 업무에 대해 설명해 보시오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46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PJ</a:t>
            </a:r>
            <a:r>
              <a:rPr lang="ko-KR" altLang="en-US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수행시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기술적인 부분과 </a:t>
            </a:r>
            <a:r>
              <a:rPr lang="ko-KR" altLang="en-US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비기술적인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부분 해결 방법과 사례는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왜 그렇다고 생각하는가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프로젝트를 통하여 무엇을 얻었는가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힘들었던 프로젝트는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왜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극복했는가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662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X-Project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사용한 </a:t>
            </a:r>
            <a:r>
              <a:rPr lang="en-US" altLang="ko-KR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ooo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기술에 대해 설명해 보시오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46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68924" y="5290038"/>
            <a:ext cx="8279423" cy="5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CHECK!   </a:t>
            </a:r>
            <a:r>
              <a:rPr lang="ko-KR" altLang="en-US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나는 이력서에 기술한 프로젝트에 대해 명확히 알고 있는가</a:t>
            </a:r>
            <a:r>
              <a:rPr lang="en-US" altLang="ko-KR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841131" y="78356"/>
            <a:ext cx="4223238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215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기술면접</a:t>
            </a:r>
            <a:r>
              <a:rPr lang="ko-KR" altLang="en-US" sz="2215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유형 </a:t>
            </a:r>
            <a:r>
              <a:rPr lang="en-US" altLang="ko-KR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실전 경험</a:t>
            </a:r>
          </a:p>
        </p:txBody>
      </p:sp>
    </p:spTree>
    <p:extLst>
      <p:ext uri="{BB962C8B-B14F-4D97-AF65-F5344CB8AC3E}">
        <p14:creationId xmlns:p14="http://schemas.microsoft.com/office/powerpoint/2010/main" val="1399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203081" y="1023793"/>
            <a:ext cx="6811108" cy="720969"/>
          </a:xfrm>
          <a:prstGeom prst="roundRect">
            <a:avLst>
              <a:gd name="adj" fmla="val 8880"/>
            </a:avLst>
          </a:prstGeom>
          <a:solidFill>
            <a:srgbClr val="CCFFFF">
              <a:alpha val="50195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2215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2215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</a:t>
            </a:r>
            <a:r>
              <a:rPr lang="ko-KR" altLang="en-US" sz="2215" u="sng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경험과 지식</a:t>
            </a:r>
            <a:r>
              <a:rPr lang="ko-KR" altLang="en-US" sz="2215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2031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수집하고 분석한다</a:t>
            </a:r>
            <a:r>
              <a:rPr lang="en-US" altLang="ko-KR" sz="2031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203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76705" y="2587869"/>
            <a:ext cx="7263911" cy="25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질문에 적절한 답을 어디서 구할 것인지 판단한다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좋은 답변은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자신이 경험한 프로젝트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사전적 의미보다는 실전적 활용 예제 중심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명확한 </a:t>
            </a:r>
            <a:r>
              <a:rPr lang="ko-KR" altLang="en-US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개념이해와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실전적 경험을 분석해 답변에 적절히 인용한다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</a:pPr>
            <a:endParaRPr lang="ko-KR" altLang="en-US" sz="1846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68924" y="5026270"/>
            <a:ext cx="8279423" cy="9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CHECK!  </a:t>
            </a:r>
            <a:r>
              <a:rPr lang="ko-KR" altLang="en-US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되도록 자신이 정확히 이해하고 객관화된 용어를 사용한다</a:t>
            </a:r>
            <a:r>
              <a:rPr lang="en-US" altLang="ko-KR" sz="1846" u="sng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971600" y="185347"/>
            <a:ext cx="4223238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215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질문에 대한 답변 요령</a:t>
            </a:r>
          </a:p>
        </p:txBody>
      </p:sp>
    </p:spTree>
    <p:extLst>
      <p:ext uri="{BB962C8B-B14F-4D97-AF65-F5344CB8AC3E}">
        <p14:creationId xmlns:p14="http://schemas.microsoft.com/office/powerpoint/2010/main" val="1193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1277815" y="1567962"/>
            <a:ext cx="6811108" cy="720969"/>
          </a:xfrm>
          <a:prstGeom prst="roundRect">
            <a:avLst>
              <a:gd name="adj" fmla="val 8880"/>
            </a:avLst>
          </a:prstGeom>
          <a:solidFill>
            <a:srgbClr val="CCFFFF">
              <a:alpha val="50195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2585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2215" u="sng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스타일</a:t>
            </a:r>
            <a:r>
              <a:rPr lang="ko-KR" altLang="en-US" sz="2215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에 맞게 답변을 정리한다</a:t>
            </a:r>
            <a:r>
              <a:rPr lang="en-US" altLang="ko-KR" sz="2215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66447" y="2630366"/>
            <a:ext cx="7189177" cy="148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개략 구성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질문의 의도에 맞게 전체 </a:t>
            </a:r>
            <a:r>
              <a:rPr lang="ko-KR" altLang="en-US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답변구도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구상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핵심 답변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질문의 내용에 대하여 </a:t>
            </a:r>
            <a:r>
              <a:rPr lang="ko-KR" altLang="en-US" sz="1846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핵심요점을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우선 답변 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상세 설명 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필요할 경우</a:t>
            </a:r>
            <a:r>
              <a:rPr lang="en-US" altLang="ko-KR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46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상세하게 부연 설명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011115" y="4838701"/>
            <a:ext cx="7820758" cy="9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CHECK!  </a:t>
            </a:r>
            <a:r>
              <a:rPr lang="en-US" altLang="ko-KR" sz="1846" dirty="0">
                <a:solidFill>
                  <a:srgbClr val="0000FF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“</a:t>
            </a:r>
            <a:r>
              <a:rPr lang="ko-KR" altLang="en-US" sz="1846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핵심요점에</a:t>
            </a:r>
            <a:r>
              <a:rPr lang="ko-KR" altLang="en-US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대해 먼저 답변하고</a:t>
            </a:r>
            <a:r>
              <a:rPr lang="en-US" altLang="ko-KR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</a:t>
            </a:r>
            <a:r>
              <a:rPr lang="ko-KR" altLang="en-US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시 추가적인 설명을 한다</a:t>
            </a:r>
            <a:r>
              <a:rPr lang="en-US" altLang="ko-KR" sz="1846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846" dirty="0">
                <a:solidFill>
                  <a:srgbClr val="0000FF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”</a:t>
            </a:r>
            <a:endParaRPr lang="en-US" altLang="ko-KR" sz="1846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841131" y="188640"/>
            <a:ext cx="4223238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215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질문에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대한 답변 요령</a:t>
            </a:r>
          </a:p>
        </p:txBody>
      </p:sp>
    </p:spTree>
    <p:extLst>
      <p:ext uri="{BB962C8B-B14F-4D97-AF65-F5344CB8AC3E}">
        <p14:creationId xmlns:p14="http://schemas.microsoft.com/office/powerpoint/2010/main" val="7951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>
            <a:off x="827584" y="1196752"/>
            <a:ext cx="7315200" cy="3839308"/>
          </a:xfrm>
          <a:prstGeom prst="roundRect">
            <a:avLst>
              <a:gd name="adj" fmla="val 8880"/>
            </a:avLst>
          </a:prstGeom>
          <a:solidFill>
            <a:srgbClr val="CCFFFF">
              <a:alpha val="50195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marL="342900" indent="-3429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215" dirty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질문자의 의도에 적합한가</a:t>
            </a:r>
            <a:r>
              <a:rPr lang="en-US" altLang="ko-KR" sz="2215" dirty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문제의 핵심을 이해하고 내용은 정확한가</a:t>
            </a:r>
            <a:r>
              <a:rPr lang="en-US" altLang="ko-KR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21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답변을 간결하고 상대방이 이해하기 쉽게 하였는가</a:t>
            </a:r>
            <a:r>
              <a:rPr lang="en-US" altLang="ko-KR" sz="221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내용의 완결성을 갖췄는가</a:t>
            </a:r>
            <a:r>
              <a:rPr lang="en-US" altLang="ko-KR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말하는 태도와 예의는 갖추어 대답했는가</a:t>
            </a:r>
            <a:r>
              <a:rPr lang="en-US" altLang="ko-KR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 eaLnBrk="1" latinLnBrk="1" hangingPunct="1">
              <a:lnSpc>
                <a:spcPct val="130000"/>
              </a:lnSpc>
              <a:spcBef>
                <a:spcPct val="50000"/>
              </a:spcBef>
              <a:buFontTx/>
              <a:buAutoNum type="circleNumDbPlain"/>
            </a:pPr>
            <a:r>
              <a:rPr lang="ko-KR" altLang="en-US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후속 질문에 대한 대비는 하고 있는가</a:t>
            </a:r>
            <a:r>
              <a:rPr lang="en-US" altLang="ko-KR" sz="2215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55576" y="188640"/>
            <a:ext cx="6934200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7620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215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질문에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대한 답변 요령 </a:t>
            </a:r>
            <a:r>
              <a:rPr lang="en-US" altLang="ko-KR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좋은 답변이란</a:t>
            </a:r>
            <a:r>
              <a:rPr lang="en-US" altLang="ko-KR" sz="2215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215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12"/>
          <p:cNvSpPr>
            <a:spLocks noChangeArrowheads="1"/>
          </p:cNvSpPr>
          <p:nvPr/>
        </p:nvSpPr>
        <p:spPr bwMode="auto">
          <a:xfrm>
            <a:off x="1118089" y="1532793"/>
            <a:ext cx="6953250" cy="4821115"/>
          </a:xfrm>
          <a:prstGeom prst="ellipse">
            <a:avLst/>
          </a:prstGeom>
          <a:solidFill>
            <a:srgbClr val="00B0F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2215">
              <a:latin typeface="Times New Roman" panose="02020603050405020304" pitchFamily="18" charset="0"/>
            </a:endParaRPr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2091104" y="2099897"/>
            <a:ext cx="5081954" cy="35242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3692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3751385" y="1502019"/>
            <a:ext cx="1466850" cy="13525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92">
                <a:latin typeface="산돌고딕B"/>
                <a:ea typeface="산돌고딕B"/>
                <a:cs typeface="산돌고딕B"/>
              </a:rPr>
              <a:t>직무능력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Competency</a:t>
            </a:r>
          </a:p>
          <a:p>
            <a:pPr algn="ctr">
              <a:defRPr/>
            </a:pPr>
            <a:r>
              <a:rPr lang="ko-KR" altLang="en-US" sz="1292">
                <a:latin typeface="산돌고딕B"/>
                <a:ea typeface="산돌고딕B"/>
                <a:cs typeface="산돌고딕B"/>
              </a:rPr>
              <a:t>역량</a:t>
            </a: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888881" y="2132135"/>
            <a:ext cx="1466850" cy="135401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92">
                <a:latin typeface="산돌고딕B"/>
                <a:ea typeface="산돌고딕B"/>
                <a:cs typeface="산돌고딕B"/>
              </a:rPr>
              <a:t>직무수행능력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(</a:t>
            </a:r>
            <a:r>
              <a:rPr lang="ko-KR" altLang="en-US" sz="1292">
                <a:latin typeface="산돌고딕B"/>
                <a:ea typeface="산돌고딕B"/>
                <a:cs typeface="산돌고딕B"/>
              </a:rPr>
              <a:t>경험</a:t>
            </a:r>
            <a:r>
              <a:rPr lang="en-US" altLang="ko-KR" sz="1292">
                <a:latin typeface="산돌고딕B"/>
                <a:ea typeface="산돌고딕B"/>
                <a:cs typeface="산돌고딕B"/>
              </a:rPr>
              <a:t>/</a:t>
            </a:r>
            <a:r>
              <a:rPr lang="ko-KR" altLang="en-US" sz="1292">
                <a:latin typeface="산돌고딕B"/>
                <a:ea typeface="산돌고딕B"/>
                <a:cs typeface="산돌고딕B"/>
              </a:rPr>
              <a:t>경력</a:t>
            </a:r>
            <a:r>
              <a:rPr lang="en-US" altLang="ko-KR" sz="1292">
                <a:latin typeface="산돌고딕B"/>
                <a:ea typeface="산돌고딕B"/>
                <a:cs typeface="산돌고딕B"/>
              </a:rPr>
              <a:t>)</a:t>
            </a:r>
            <a:endParaRPr lang="ko-KR" altLang="en-US" sz="1292">
              <a:latin typeface="산돌고딕B"/>
              <a:ea typeface="산돌고딕B"/>
              <a:cs typeface="산돌고딕B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617428" y="4891454"/>
            <a:ext cx="1466850" cy="135401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Project</a:t>
            </a:r>
            <a:endParaRPr lang="ko-KR" altLang="en-US" sz="1292">
              <a:latin typeface="산돌고딕B"/>
              <a:ea typeface="산돌고딕B"/>
              <a:cs typeface="산돌고딕B"/>
            </a:endParaRPr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6213231" y="3827585"/>
            <a:ext cx="1463920" cy="13525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Coding</a:t>
            </a: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5613889" y="2165839"/>
            <a:ext cx="1465385" cy="135401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Concept</a:t>
            </a:r>
            <a:endParaRPr lang="ko-KR" altLang="en-US" sz="1292">
              <a:latin typeface="산돌고딕B"/>
              <a:ea typeface="산돌고딕B"/>
              <a:cs typeface="산돌고딕B"/>
            </a:endParaRPr>
          </a:p>
        </p:txBody>
      </p:sp>
      <p:sp>
        <p:nvSpPr>
          <p:cNvPr id="16393" name="Oval 18"/>
          <p:cNvSpPr>
            <a:spLocks noChangeArrowheads="1"/>
          </p:cNvSpPr>
          <p:nvPr/>
        </p:nvSpPr>
        <p:spPr bwMode="auto">
          <a:xfrm>
            <a:off x="3820259" y="2897066"/>
            <a:ext cx="1548911" cy="1301262"/>
          </a:xfrm>
          <a:prstGeom prst="ellipse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92">
                <a:latin typeface="산돌고딕B"/>
                <a:ea typeface="산돌고딕B"/>
                <a:cs typeface="산돌고딕B"/>
              </a:rPr>
              <a:t>IT</a:t>
            </a:r>
            <a:r>
              <a:rPr lang="ko-KR" altLang="en-US" sz="1292">
                <a:latin typeface="산돌고딕B"/>
                <a:ea typeface="산돌고딕B"/>
                <a:cs typeface="산돌고딕B"/>
              </a:rPr>
              <a:t>기술능력</a:t>
            </a:r>
          </a:p>
        </p:txBody>
      </p:sp>
      <p:sp>
        <p:nvSpPr>
          <p:cNvPr id="16394" name="Oval 19"/>
          <p:cNvSpPr>
            <a:spLocks noChangeArrowheads="1"/>
          </p:cNvSpPr>
          <p:nvPr/>
        </p:nvSpPr>
        <p:spPr bwMode="auto">
          <a:xfrm>
            <a:off x="3154974" y="3628292"/>
            <a:ext cx="1550377" cy="1301262"/>
          </a:xfrm>
          <a:prstGeom prst="ellipse">
            <a:avLst/>
          </a:prstGeom>
          <a:solidFill>
            <a:srgbClr val="92D05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92">
                <a:latin typeface="산돌고딕B"/>
                <a:ea typeface="산돌고딕B"/>
                <a:cs typeface="산돌고딕B"/>
              </a:rPr>
              <a:t>업무</a:t>
            </a:r>
            <a:r>
              <a:rPr lang="en-US" altLang="ko-KR" sz="1292">
                <a:latin typeface="산돌고딕B"/>
                <a:ea typeface="산돌고딕B"/>
                <a:cs typeface="산돌고딕B"/>
              </a:rPr>
              <a:t>/</a:t>
            </a:r>
            <a:r>
              <a:rPr lang="ko-KR" altLang="en-US" sz="1292">
                <a:latin typeface="산돌고딕B"/>
                <a:ea typeface="산돌고딕B"/>
                <a:cs typeface="산돌고딕B"/>
              </a:rPr>
              <a:t>프로세스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  <a:p>
            <a:pPr algn="ctr"/>
            <a:r>
              <a:rPr lang="ko-KR" altLang="en-US" sz="1292">
                <a:latin typeface="산돌고딕B"/>
                <a:ea typeface="산돌고딕B"/>
                <a:cs typeface="산돌고딕B"/>
              </a:rPr>
              <a:t>이해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</p:txBody>
      </p:sp>
      <p:sp>
        <p:nvSpPr>
          <p:cNvPr id="16395" name="Oval 20"/>
          <p:cNvSpPr>
            <a:spLocks noChangeArrowheads="1"/>
          </p:cNvSpPr>
          <p:nvPr/>
        </p:nvSpPr>
        <p:spPr bwMode="auto">
          <a:xfrm>
            <a:off x="4444512" y="3584331"/>
            <a:ext cx="1550377" cy="1298331"/>
          </a:xfrm>
          <a:prstGeom prst="ellipse">
            <a:avLst/>
          </a:prstGeom>
          <a:solidFill>
            <a:srgbClr val="FF0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endParaRPr lang="en-US" altLang="ko-KR" sz="923">
              <a:latin typeface="산돌고딕B"/>
              <a:ea typeface="산돌고딕B"/>
              <a:cs typeface="산돌고딕B"/>
            </a:endParaRPr>
          </a:p>
          <a:p>
            <a:pPr algn="ctr"/>
            <a:r>
              <a:rPr lang="ko-KR" altLang="en-US" sz="1292">
                <a:latin typeface="산돌고딕B"/>
                <a:ea typeface="산돌고딕B"/>
                <a:cs typeface="산돌고딕B"/>
              </a:rPr>
              <a:t>프로젝트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  <a:p>
            <a:pPr algn="ctr"/>
            <a:r>
              <a:rPr lang="ko-KR" altLang="en-US" sz="1292">
                <a:latin typeface="산돌고딕B"/>
                <a:ea typeface="산돌고딕B"/>
                <a:cs typeface="산돌고딕B"/>
              </a:rPr>
              <a:t>경험</a:t>
            </a:r>
            <a:endParaRPr lang="en-US" altLang="ko-KR" sz="1292">
              <a:latin typeface="산돌고딕B"/>
              <a:ea typeface="산돌고딕B"/>
              <a:cs typeface="산돌고딕B"/>
            </a:endParaRPr>
          </a:p>
        </p:txBody>
      </p:sp>
      <p:sp>
        <p:nvSpPr>
          <p:cNvPr id="16396" name="AutoShape 24"/>
          <p:cNvSpPr>
            <a:spLocks noChangeArrowheads="1"/>
          </p:cNvSpPr>
          <p:nvPr/>
        </p:nvSpPr>
        <p:spPr bwMode="auto">
          <a:xfrm>
            <a:off x="1172308" y="3746989"/>
            <a:ext cx="1685192" cy="5202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108">
              <a:latin typeface="산돌고딕 L"/>
              <a:ea typeface="산돌고딕 L"/>
              <a:cs typeface="산돌고딕 L"/>
            </a:endParaRPr>
          </a:p>
        </p:txBody>
      </p:sp>
      <p:sp>
        <p:nvSpPr>
          <p:cNvPr id="16397" name="AutoShape 27"/>
          <p:cNvSpPr>
            <a:spLocks noChangeArrowheads="1"/>
          </p:cNvSpPr>
          <p:nvPr/>
        </p:nvSpPr>
        <p:spPr bwMode="auto">
          <a:xfrm>
            <a:off x="939313" y="2401766"/>
            <a:ext cx="1683726" cy="5202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108">
              <a:latin typeface="산돌고딕 L"/>
              <a:ea typeface="산돌고딕 L"/>
              <a:cs typeface="산돌고딕 L"/>
            </a:endParaRPr>
          </a:p>
        </p:txBody>
      </p:sp>
      <p:sp>
        <p:nvSpPr>
          <p:cNvPr id="16398" name="AutoShape 28"/>
          <p:cNvSpPr>
            <a:spLocks noChangeArrowheads="1"/>
          </p:cNvSpPr>
          <p:nvPr/>
        </p:nvSpPr>
        <p:spPr bwMode="auto">
          <a:xfrm>
            <a:off x="6860931" y="2535116"/>
            <a:ext cx="1683727" cy="5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108">
                <a:latin typeface="산돌고딕 L"/>
                <a:ea typeface="산돌고딕 L"/>
                <a:cs typeface="산돌고딕 L"/>
              </a:rPr>
              <a:t/>
            </a:r>
            <a:br>
              <a:rPr lang="ko-KR" altLang="en-US" sz="1108">
                <a:latin typeface="산돌고딕 L"/>
                <a:ea typeface="산돌고딕 L"/>
                <a:cs typeface="산돌고딕 L"/>
              </a:rPr>
            </a:br>
            <a:endParaRPr lang="ko-KR" altLang="en-US" sz="1108">
              <a:latin typeface="산돌고딕 L"/>
              <a:ea typeface="산돌고딕 L"/>
              <a:cs typeface="산돌고딕 L"/>
            </a:endParaRPr>
          </a:p>
        </p:txBody>
      </p:sp>
      <p:sp>
        <p:nvSpPr>
          <p:cNvPr id="21519" name="Oval 7"/>
          <p:cNvSpPr>
            <a:spLocks noChangeArrowheads="1"/>
          </p:cNvSpPr>
          <p:nvPr/>
        </p:nvSpPr>
        <p:spPr bwMode="auto">
          <a:xfrm>
            <a:off x="2889738" y="4891454"/>
            <a:ext cx="1465385" cy="135401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92">
                <a:latin typeface="산돌고딕B"/>
                <a:ea typeface="산돌고딕B"/>
                <a:cs typeface="산돌고딕B"/>
              </a:rPr>
              <a:t>IT</a:t>
            </a:r>
            <a:r>
              <a:rPr lang="ko-KR" altLang="en-US" sz="1292">
                <a:latin typeface="산돌고딕B"/>
                <a:ea typeface="산돌고딕B"/>
                <a:cs typeface="산돌고딕B"/>
              </a:rPr>
              <a:t>기술트렌드 </a:t>
            </a:r>
          </a:p>
        </p:txBody>
      </p:sp>
      <p:sp>
        <p:nvSpPr>
          <p:cNvPr id="21520" name="Oval 7"/>
          <p:cNvSpPr>
            <a:spLocks noChangeArrowheads="1"/>
          </p:cNvSpPr>
          <p:nvPr/>
        </p:nvSpPr>
        <p:spPr bwMode="auto">
          <a:xfrm>
            <a:off x="1493228" y="3761643"/>
            <a:ext cx="1466850" cy="135401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92">
                <a:latin typeface="산돌고딕B"/>
                <a:ea typeface="산돌고딕B"/>
                <a:cs typeface="산돌고딕B"/>
              </a:rPr>
              <a:t>직업기초능력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661594" y="2146982"/>
            <a:ext cx="184731" cy="66050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3692"/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6157501" y="5016938"/>
            <a:ext cx="184731" cy="66050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3692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1655885" y="3881265"/>
            <a:ext cx="6970835" cy="66050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3692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2045677" y="2146982"/>
            <a:ext cx="6100397" cy="66050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3692"/>
          </a:p>
        </p:txBody>
      </p:sp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1239671" y="55938"/>
            <a:ext cx="5421923" cy="62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80597" tIns="41031" rIns="80597" bIns="41031">
            <a:spAutoFit/>
          </a:bodyPr>
          <a:lstStyle/>
          <a:p>
            <a:pPr marL="175851" indent="-175851" algn="just" defTabSz="808913">
              <a:lnSpc>
                <a:spcPct val="120000"/>
              </a:lnSpc>
              <a:tabLst>
                <a:tab pos="175851" algn="r"/>
                <a:tab pos="2390103" algn="ctr"/>
                <a:tab pos="4781670" algn="r"/>
              </a:tabLst>
              <a:defRPr/>
            </a:pPr>
            <a:r>
              <a:rPr lang="en-US" altLang="ko-KR" sz="2954" dirty="0">
                <a:latin typeface="HY헤드라인M" pitchFamily="18" charset="-127"/>
                <a:ea typeface="HY헤드라인M" pitchFamily="18" charset="-127"/>
              </a:rPr>
              <a:t>SW</a:t>
            </a:r>
            <a:r>
              <a:rPr lang="ko-KR" altLang="en-US" sz="2954" dirty="0">
                <a:latin typeface="HY헤드라인M" pitchFamily="18" charset="-127"/>
                <a:ea typeface="HY헤드라인M" pitchFamily="18" charset="-127"/>
              </a:rPr>
              <a:t>개발자 역량강화 체계도</a:t>
            </a:r>
            <a:endParaRPr lang="en-US" altLang="ko-KR" sz="2954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06" name="슬라이드 번호 개체 틀 2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400800" y="6220558"/>
            <a:ext cx="1969477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685817" indent="-263776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055103" indent="-211021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477145" indent="-211021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1899186" indent="-211021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1162E10B-1604-4770-9A3E-86A6B8D26788}" type="slidenum">
              <a:rPr lang="en-US" altLang="ko-KR" sz="1292">
                <a:solidFill>
                  <a:srgbClr val="0000FF"/>
                </a:solidFill>
                <a:latin typeface="굴림" panose="020B0600000101010101" pitchFamily="50" charset="-127"/>
              </a:rPr>
              <a:pPr latinLnBrk="1"/>
              <a:t>34</a:t>
            </a:fld>
            <a:endParaRPr lang="en-US" altLang="ko-KR" sz="1292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5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0" name="AutoShape 36"/>
          <p:cNvSpPr>
            <a:spLocks noChangeArrowheads="1"/>
          </p:cNvSpPr>
          <p:nvPr/>
        </p:nvSpPr>
        <p:spPr bwMode="auto">
          <a:xfrm>
            <a:off x="304800" y="16764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8824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동아리활동에 대하여 말해보시오 </a:t>
            </a:r>
          </a:p>
        </p:txBody>
      </p:sp>
      <p:sp>
        <p:nvSpPr>
          <p:cNvPr id="42027" name="AutoShape 43"/>
          <p:cNvSpPr>
            <a:spLocks noChangeArrowheads="1"/>
          </p:cNvSpPr>
          <p:nvPr/>
        </p:nvSpPr>
        <p:spPr bwMode="auto">
          <a:xfrm>
            <a:off x="304800" y="22860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앞뒤가 꽉 막힌 사람을 만난다면 어떻게 대할 것인가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42028" name="AutoShape 44"/>
          <p:cNvSpPr>
            <a:spLocks noChangeArrowheads="1"/>
          </p:cNvSpPr>
          <p:nvPr/>
        </p:nvSpPr>
        <p:spPr bwMode="auto">
          <a:xfrm>
            <a:off x="304800" y="57150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스트레스 해소방법 </a:t>
            </a:r>
          </a:p>
        </p:txBody>
      </p:sp>
      <p:sp>
        <p:nvSpPr>
          <p:cNvPr id="42035" name="AutoShape 51"/>
          <p:cNvSpPr>
            <a:spLocks noChangeArrowheads="1"/>
          </p:cNvSpPr>
          <p:nvPr/>
        </p:nvSpPr>
        <p:spPr bwMode="auto">
          <a:xfrm>
            <a:off x="304800" y="29718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이력서에 공백기간 있다 어떻게 생활하였나</a:t>
            </a:r>
            <a:r>
              <a:rPr lang="en-US" altLang="ko-KR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42038" name="AutoShape 54"/>
          <p:cNvSpPr>
            <a:spLocks noChangeArrowheads="1"/>
          </p:cNvSpPr>
          <p:nvPr/>
        </p:nvSpPr>
        <p:spPr bwMode="auto">
          <a:xfrm>
            <a:off x="304800" y="36576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OO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에 대한 질문에 아는 분 손들고 대답하라 </a:t>
            </a:r>
          </a:p>
        </p:txBody>
      </p:sp>
      <p:sp>
        <p:nvSpPr>
          <p:cNvPr id="42039" name="AutoShape 55"/>
          <p:cNvSpPr>
            <a:spLocks noChangeArrowheads="1"/>
          </p:cNvSpPr>
          <p:nvPr/>
        </p:nvSpPr>
        <p:spPr bwMode="auto">
          <a:xfrm>
            <a:off x="304800" y="43434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자신의 최대장점과 닮고 싶은 사람 </a:t>
            </a:r>
          </a:p>
        </p:txBody>
      </p:sp>
      <p:sp>
        <p:nvSpPr>
          <p:cNvPr id="42044" name="AutoShape 60"/>
          <p:cNvSpPr>
            <a:spLocks noChangeArrowheads="1"/>
          </p:cNvSpPr>
          <p:nvPr/>
        </p:nvSpPr>
        <p:spPr bwMode="auto">
          <a:xfrm>
            <a:off x="304800" y="5029200"/>
            <a:ext cx="56388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야근을 자주하게 되는 것에 대해서 어떻게 생각하느냐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42047" name="AutoShape 63"/>
          <p:cNvSpPr>
            <a:spLocks noChangeArrowheads="1"/>
          </p:cNvSpPr>
          <p:nvPr/>
        </p:nvSpPr>
        <p:spPr bwMode="auto">
          <a:xfrm>
            <a:off x="6019800" y="16764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없으면 만들어서 말하라 </a:t>
            </a:r>
          </a:p>
        </p:txBody>
      </p:sp>
      <p:sp>
        <p:nvSpPr>
          <p:cNvPr id="42048" name="AutoShape 64"/>
          <p:cNvSpPr>
            <a:spLocks noChangeArrowheads="1"/>
          </p:cNvSpPr>
          <p:nvPr/>
        </p:nvSpPr>
        <p:spPr bwMode="auto">
          <a:xfrm>
            <a:off x="6019800" y="23114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다른 안건부터 해결</a:t>
            </a:r>
          </a:p>
        </p:txBody>
      </p:sp>
      <p:sp>
        <p:nvSpPr>
          <p:cNvPr id="42049" name="AutoShape 65"/>
          <p:cNvSpPr>
            <a:spLocks noChangeArrowheads="1"/>
          </p:cNvSpPr>
          <p:nvPr/>
        </p:nvSpPr>
        <p:spPr bwMode="auto">
          <a:xfrm>
            <a:off x="6019800" y="29972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교육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 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자기개발 </a:t>
            </a:r>
          </a:p>
        </p:txBody>
      </p:sp>
      <p:sp>
        <p:nvSpPr>
          <p:cNvPr id="42051" name="AutoShape 67"/>
          <p:cNvSpPr>
            <a:spLocks noChangeArrowheads="1"/>
          </p:cNvSpPr>
          <p:nvPr/>
        </p:nvSpPr>
        <p:spPr bwMode="auto">
          <a:xfrm>
            <a:off x="6019800" y="43434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자신을 귀한 존재로 인식  </a:t>
            </a:r>
          </a:p>
        </p:txBody>
      </p:sp>
      <p:sp>
        <p:nvSpPr>
          <p:cNvPr id="42052" name="AutoShape 68"/>
          <p:cNvSpPr>
            <a:spLocks noChangeArrowheads="1"/>
          </p:cNvSpPr>
          <p:nvPr/>
        </p:nvSpPr>
        <p:spPr bwMode="auto">
          <a:xfrm>
            <a:off x="6019800" y="49784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내 스스로 즐거운 일 강조   </a:t>
            </a:r>
          </a:p>
        </p:txBody>
      </p:sp>
      <p:sp>
        <p:nvSpPr>
          <p:cNvPr id="42053" name="AutoShape 69"/>
          <p:cNvSpPr>
            <a:spLocks noChangeArrowheads="1"/>
          </p:cNvSpPr>
          <p:nvPr/>
        </p:nvSpPr>
        <p:spPr bwMode="auto">
          <a:xfrm>
            <a:off x="6019800" y="57404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솔직 담백</a:t>
            </a:r>
          </a:p>
        </p:txBody>
      </p:sp>
      <p:sp>
        <p:nvSpPr>
          <p:cNvPr id="27664" name="Text Box 70"/>
          <p:cNvSpPr txBox="1">
            <a:spLocks noChangeArrowheads="1"/>
          </p:cNvSpPr>
          <p:nvPr/>
        </p:nvSpPr>
        <p:spPr bwMode="auto">
          <a:xfrm>
            <a:off x="-76200" y="15240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665" name="Text Box 71"/>
          <p:cNvSpPr txBox="1">
            <a:spLocks noChangeArrowheads="1"/>
          </p:cNvSpPr>
          <p:nvPr/>
        </p:nvSpPr>
        <p:spPr bwMode="auto">
          <a:xfrm>
            <a:off x="-76200" y="21177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666" name="Text Box 72"/>
          <p:cNvSpPr txBox="1">
            <a:spLocks noChangeArrowheads="1"/>
          </p:cNvSpPr>
          <p:nvPr/>
        </p:nvSpPr>
        <p:spPr bwMode="auto">
          <a:xfrm>
            <a:off x="-76200" y="28194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5</a:t>
            </a:r>
          </a:p>
        </p:txBody>
      </p:sp>
      <p:sp>
        <p:nvSpPr>
          <p:cNvPr id="27667" name="Text Box 73"/>
          <p:cNvSpPr txBox="1">
            <a:spLocks noChangeArrowheads="1"/>
          </p:cNvSpPr>
          <p:nvPr/>
        </p:nvSpPr>
        <p:spPr bwMode="auto">
          <a:xfrm>
            <a:off x="-76200" y="35052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68" name="Text Box 74"/>
          <p:cNvSpPr txBox="1">
            <a:spLocks noChangeArrowheads="1"/>
          </p:cNvSpPr>
          <p:nvPr/>
        </p:nvSpPr>
        <p:spPr bwMode="auto">
          <a:xfrm>
            <a:off x="-76200" y="41751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sp>
        <p:nvSpPr>
          <p:cNvPr id="27669" name="Text Box 75"/>
          <p:cNvSpPr txBox="1">
            <a:spLocks noChangeArrowheads="1"/>
          </p:cNvSpPr>
          <p:nvPr/>
        </p:nvSpPr>
        <p:spPr bwMode="auto">
          <a:xfrm>
            <a:off x="-76200" y="48609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70" name="Text Box 76"/>
          <p:cNvSpPr txBox="1">
            <a:spLocks noChangeArrowheads="1"/>
          </p:cNvSpPr>
          <p:nvPr/>
        </p:nvSpPr>
        <p:spPr bwMode="auto">
          <a:xfrm>
            <a:off x="-76200" y="55467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  <p:sp>
        <p:nvSpPr>
          <p:cNvPr id="42061" name="AutoShape 77"/>
          <p:cNvSpPr>
            <a:spLocks noChangeArrowheads="1"/>
          </p:cNvSpPr>
          <p:nvPr/>
        </p:nvSpPr>
        <p:spPr bwMode="auto">
          <a:xfrm>
            <a:off x="6019800" y="3657600"/>
            <a:ext cx="28194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86275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꽁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~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하고 앉자 있지 말고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43085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많이 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묻는 질문들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0" grpId="0" animBg="1" autoUpdateAnimBg="0"/>
      <p:bldP spid="42027" grpId="0" animBg="1" autoUpdateAnimBg="0"/>
      <p:bldP spid="42028" grpId="0" animBg="1" autoUpdateAnimBg="0"/>
      <p:bldP spid="42035" grpId="0" animBg="1" autoUpdateAnimBg="0"/>
      <p:bldP spid="42038" grpId="0" animBg="1" autoUpdateAnimBg="0"/>
      <p:bldP spid="42039" grpId="0" animBg="1" autoUpdateAnimBg="0"/>
      <p:bldP spid="42044" grpId="0" animBg="1" autoUpdateAnimBg="0"/>
      <p:bldP spid="42047" grpId="0" animBg="1" autoUpdateAnimBg="0"/>
      <p:bldP spid="42048" grpId="0" animBg="1" autoUpdateAnimBg="0"/>
      <p:bldP spid="42049" grpId="0" animBg="1" autoUpdateAnimBg="0"/>
      <p:bldP spid="42051" grpId="0" animBg="1" autoUpdateAnimBg="0"/>
      <p:bldP spid="42052" grpId="0" animBg="1" autoUpdateAnimBg="0"/>
      <p:bldP spid="42053" grpId="0" animBg="1" autoUpdateAnimBg="0"/>
      <p:bldP spid="4206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1"/>
            <a:ext cx="6324600" cy="620688"/>
          </a:xfrm>
          <a:noFill/>
        </p:spPr>
        <p:txBody>
          <a:bodyPr/>
          <a:lstStyle/>
          <a:p>
            <a:pPr algn="l"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면접 가는 날 대비</a:t>
            </a:r>
          </a:p>
        </p:txBody>
      </p:sp>
      <p:sp>
        <p:nvSpPr>
          <p:cNvPr id="64515" name="AutoShape 1027"/>
          <p:cNvSpPr>
            <a:spLocks noChangeArrowheads="1"/>
          </p:cNvSpPr>
          <p:nvPr/>
        </p:nvSpPr>
        <p:spPr bwMode="auto">
          <a:xfrm>
            <a:off x="762000" y="17018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면접통보 받은 날 또는 그 전날 저녁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시에 취침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피부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氣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16" name="AutoShape 1028"/>
          <p:cNvSpPr>
            <a:spLocks noChangeArrowheads="1"/>
          </p:cNvSpPr>
          <p:nvPr/>
        </p:nvSpPr>
        <p:spPr bwMode="auto">
          <a:xfrm>
            <a:off x="762000" y="22860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분에서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시에 기상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 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아침 신문 본다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정보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목소리 풀기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17" name="AutoShape 1029"/>
          <p:cNvSpPr>
            <a:spLocks noChangeArrowheads="1"/>
          </p:cNvSpPr>
          <p:nvPr/>
        </p:nvSpPr>
        <p:spPr bwMode="auto">
          <a:xfrm>
            <a:off x="762000" y="57150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가방을 들고 가라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맨손은 생각 없이 보인다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.)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18" name="AutoShape 1030"/>
          <p:cNvSpPr>
            <a:spLocks noChangeArrowheads="1"/>
          </p:cNvSpPr>
          <p:nvPr/>
        </p:nvSpPr>
        <p:spPr bwMode="auto">
          <a:xfrm>
            <a:off x="762000" y="29718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아침 굶기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긴장감유지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그래도 고프면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쵸코스틱 바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ko-KR" sz="1800" b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9" name="AutoShape 1031"/>
          <p:cNvSpPr>
            <a:spLocks noChangeArrowheads="1"/>
          </p:cNvSpPr>
          <p:nvPr/>
        </p:nvSpPr>
        <p:spPr bwMode="auto">
          <a:xfrm>
            <a:off x="762000" y="36576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버스에서 서서 간다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몸에 긴장감과 정신이 든다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.)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20" name="AutoShape 1032"/>
          <p:cNvSpPr>
            <a:spLocks noChangeArrowheads="1"/>
          </p:cNvSpPr>
          <p:nvPr/>
        </p:nvSpPr>
        <p:spPr bwMode="auto">
          <a:xfrm>
            <a:off x="762000" y="43434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분전에 현장 도착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땀내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낮선 곳 적응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숨 고르기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21" name="AutoShape 1033"/>
          <p:cNvSpPr>
            <a:spLocks noChangeArrowheads="1"/>
          </p:cNvSpPr>
          <p:nvPr/>
        </p:nvSpPr>
        <p:spPr bwMode="auto">
          <a:xfrm>
            <a:off x="762000" y="5029200"/>
            <a:ext cx="72390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분전 화장실 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홍조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볼일보기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복장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0" y="1524000"/>
            <a:ext cx="8191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28683" name="Text Box 1035"/>
          <p:cNvSpPr txBox="1">
            <a:spLocks noChangeArrowheads="1"/>
          </p:cNvSpPr>
          <p:nvPr/>
        </p:nvSpPr>
        <p:spPr bwMode="auto">
          <a:xfrm>
            <a:off x="304800" y="21177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9</a:t>
            </a:r>
          </a:p>
        </p:txBody>
      </p:sp>
      <p:sp>
        <p:nvSpPr>
          <p:cNvPr id="28684" name="Text Box 1036"/>
          <p:cNvSpPr txBox="1">
            <a:spLocks noChangeArrowheads="1"/>
          </p:cNvSpPr>
          <p:nvPr/>
        </p:nvSpPr>
        <p:spPr bwMode="auto">
          <a:xfrm>
            <a:off x="304800" y="27432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8685" name="Text Box 1037"/>
          <p:cNvSpPr txBox="1">
            <a:spLocks noChangeArrowheads="1"/>
          </p:cNvSpPr>
          <p:nvPr/>
        </p:nvSpPr>
        <p:spPr bwMode="auto">
          <a:xfrm>
            <a:off x="304800" y="34893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8686" name="Text Box 1038"/>
          <p:cNvSpPr txBox="1">
            <a:spLocks noChangeArrowheads="1"/>
          </p:cNvSpPr>
          <p:nvPr/>
        </p:nvSpPr>
        <p:spPr bwMode="auto">
          <a:xfrm>
            <a:off x="304800" y="41751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8687" name="Text Box 1039"/>
          <p:cNvSpPr txBox="1">
            <a:spLocks noChangeArrowheads="1"/>
          </p:cNvSpPr>
          <p:nvPr/>
        </p:nvSpPr>
        <p:spPr bwMode="auto">
          <a:xfrm>
            <a:off x="304800" y="48609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5</a:t>
            </a:r>
          </a:p>
        </p:txBody>
      </p:sp>
      <p:sp>
        <p:nvSpPr>
          <p:cNvPr id="28688" name="Text Box 1040"/>
          <p:cNvSpPr txBox="1">
            <a:spLocks noChangeArrowheads="1"/>
          </p:cNvSpPr>
          <p:nvPr/>
        </p:nvSpPr>
        <p:spPr bwMode="auto">
          <a:xfrm>
            <a:off x="304800" y="55467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16" grpId="0" animBg="1" autoUpdateAnimBg="0"/>
      <p:bldP spid="64517" grpId="0" animBg="1" autoUpdateAnimBg="0"/>
      <p:bldP spid="64518" grpId="0" animBg="1" autoUpdateAnimBg="0"/>
      <p:bldP spid="64519" grpId="0" animBg="1" autoUpdateAnimBg="0"/>
      <p:bldP spid="64520" grpId="0" animBg="1" autoUpdateAnimBg="0"/>
      <p:bldP spid="6452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63688" y="1"/>
            <a:ext cx="7045350" cy="620688"/>
          </a:xfrm>
          <a:noFill/>
        </p:spPr>
        <p:txBody>
          <a:bodyPr/>
          <a:lstStyle/>
          <a:p>
            <a:pPr algn="l"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면접 가는 날 대비</a:t>
            </a:r>
          </a:p>
        </p:txBody>
      </p:sp>
      <p:sp>
        <p:nvSpPr>
          <p:cNvPr id="65539" name="AutoShape 1027"/>
          <p:cNvSpPr>
            <a:spLocks noChangeArrowheads="1"/>
          </p:cNvSpPr>
          <p:nvPr/>
        </p:nvSpPr>
        <p:spPr bwMode="auto">
          <a:xfrm>
            <a:off x="762000" y="1676400"/>
            <a:ext cx="76962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왼손에 파워포인트로 준비한 회사 감상문과 포트폴리오를 들고 들어간다</a:t>
            </a:r>
            <a:r>
              <a:rPr lang="en-US" altLang="ko-K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 </a:t>
            </a:r>
            <a:endParaRPr lang="en-US" altLang="ko-KR" sz="1800" b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40" name="AutoShape 1028"/>
          <p:cNvSpPr>
            <a:spLocks noChangeArrowheads="1"/>
          </p:cNvSpPr>
          <p:nvPr/>
        </p:nvSpPr>
        <p:spPr bwMode="auto">
          <a:xfrm>
            <a:off x="762000" y="2286000"/>
            <a:ext cx="7696200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57150" cap="rnd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기자 수첩과 플러스 펜을 준비하라 </a:t>
            </a:r>
          </a:p>
        </p:txBody>
      </p:sp>
      <p:sp>
        <p:nvSpPr>
          <p:cNvPr id="65542" name="AutoShape 1030"/>
          <p:cNvSpPr>
            <a:spLocks noChangeArrowheads="1"/>
          </p:cNvSpPr>
          <p:nvPr/>
        </p:nvSpPr>
        <p:spPr bwMode="auto">
          <a:xfrm>
            <a:off x="762000" y="3352800"/>
            <a:ext cx="7696200" cy="1143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76078"/>
                  <a:invGamma/>
                </a:srgbClr>
              </a:gs>
            </a:gsLst>
            <a:lin ang="5400000" scaled="1"/>
          </a:gradFill>
          <a:ln w="57150">
            <a:pattFill prst="dotDmnd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본인이 면접 장 분위기를 자체 해석하지 말고 </a:t>
            </a:r>
          </a:p>
          <a:p>
            <a:pPr>
              <a:defRPr/>
            </a:pPr>
            <a:r>
              <a:rPr lang="ko-KR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남이 보든 말든 연습한데로 소신 있게 자신을 피력하라</a:t>
            </a:r>
            <a:r>
              <a:rPr lang="ko-KR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</a:p>
        </p:txBody>
      </p:sp>
      <p:sp>
        <p:nvSpPr>
          <p:cNvPr id="29702" name="Text Box 1034"/>
          <p:cNvSpPr txBox="1">
            <a:spLocks noChangeArrowheads="1"/>
          </p:cNvSpPr>
          <p:nvPr/>
        </p:nvSpPr>
        <p:spPr bwMode="auto">
          <a:xfrm>
            <a:off x="304800" y="21336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9703" name="Text Box 1035"/>
          <p:cNvSpPr txBox="1">
            <a:spLocks noChangeArrowheads="1"/>
          </p:cNvSpPr>
          <p:nvPr/>
        </p:nvSpPr>
        <p:spPr bwMode="auto">
          <a:xfrm>
            <a:off x="304800" y="1508125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sp>
        <p:nvSpPr>
          <p:cNvPr id="29704" name="Text Box 1036"/>
          <p:cNvSpPr txBox="1">
            <a:spLocks noChangeArrowheads="1"/>
          </p:cNvSpPr>
          <p:nvPr/>
        </p:nvSpPr>
        <p:spPr bwMode="auto">
          <a:xfrm>
            <a:off x="304800" y="3200400"/>
            <a:ext cx="5016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6600"/>
                </a:solidFill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 autoUpdateAnimBg="0"/>
      <p:bldP spid="65540" grpId="0" animBg="1" autoUpdateAnimBg="0"/>
      <p:bldP spid="6554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면접관 참관후기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540" y="980728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/>
              <a:t>오늘 모 기업의 경력직 채용 </a:t>
            </a:r>
            <a:r>
              <a:rPr lang="ko-KR" altLang="en-US" sz="1800" dirty="0" err="1"/>
              <a:t>면접관으로</a:t>
            </a:r>
            <a:r>
              <a:rPr lang="ko-KR" altLang="en-US" sz="1800" dirty="0"/>
              <a:t> 참여하였습니다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오늘도 </a:t>
            </a:r>
            <a:r>
              <a:rPr lang="ko-KR" altLang="en-US" sz="1800" dirty="0"/>
              <a:t>좋은 인재를 가려 뽑기 위해 제 나름대로 최선의 노력을 다했습니다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 과정에서 느끼는 바를 좀 정리합니다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참고하기 바래요</a:t>
            </a:r>
            <a:r>
              <a:rPr lang="en-US" altLang="ko-KR" sz="1800" dirty="0"/>
              <a:t>. ^^</a:t>
            </a:r>
          </a:p>
          <a:p>
            <a:pPr algn="l"/>
            <a:r>
              <a:rPr lang="en-US" altLang="ko-KR" sz="1800" dirty="0"/>
              <a:t>1. </a:t>
            </a:r>
            <a:r>
              <a:rPr lang="ko-KR" altLang="en-US" sz="1800" dirty="0"/>
              <a:t>구직</a:t>
            </a:r>
            <a:r>
              <a:rPr lang="en-US" altLang="ko-KR" sz="1800" dirty="0"/>
              <a:t>/</a:t>
            </a:r>
            <a:r>
              <a:rPr lang="ko-KR" altLang="en-US" sz="1800" dirty="0"/>
              <a:t>이직하고자 하는 회사와 해당 업무에 대해 확실히 이해하고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본인이 그 자리를 원하는 타당한 그리고 </a:t>
            </a:r>
            <a:r>
              <a:rPr lang="ko-KR" altLang="en-US" sz="1800" dirty="0" err="1"/>
              <a:t>진정성</a:t>
            </a:r>
            <a:r>
              <a:rPr lang="ko-KR" altLang="en-US" sz="1800" dirty="0"/>
              <a:t> 있는 이유가 있어야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구직에 대한 열정이 없다면 채용하고자 하는 의사도 없습니다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/>
              <a:t>2. </a:t>
            </a:r>
            <a:r>
              <a:rPr lang="ko-KR" altLang="en-US" sz="1800" dirty="0"/>
              <a:t>특히</a:t>
            </a:r>
            <a:r>
              <a:rPr lang="en-US" altLang="ko-KR" sz="1800" dirty="0"/>
              <a:t>, 3</a:t>
            </a:r>
            <a:r>
              <a:rPr lang="ko-KR" altLang="en-US" sz="1800" dirty="0"/>
              <a:t>년 이하의 잦은 이직은 명백한 결격 사유가 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잦은 이직에 대한 명확한 설명이 없다면</a:t>
            </a:r>
            <a:r>
              <a:rPr lang="en-US" altLang="ko-KR" sz="1800" dirty="0"/>
              <a:t>, </a:t>
            </a:r>
            <a:r>
              <a:rPr lang="ko-KR" altLang="en-US" sz="1800" dirty="0"/>
              <a:t>어떤 면접관도 좋은 점수를 주긴 어렵습니다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가급적이면 본인의 경력 관리를 평소에 확실히 하길 권합니다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 smtClean="0"/>
              <a:t>3</a:t>
            </a:r>
            <a:r>
              <a:rPr lang="en-US" altLang="ko-KR" sz="1800" dirty="0"/>
              <a:t>. </a:t>
            </a:r>
            <a:r>
              <a:rPr lang="ko-KR" altLang="en-US" sz="1800" dirty="0"/>
              <a:t>해당 직무에 대한 본인의 역량을 스스로 돌아보고</a:t>
            </a:r>
            <a:r>
              <a:rPr lang="en-US" altLang="ko-KR" sz="1800" dirty="0"/>
              <a:t>, </a:t>
            </a:r>
            <a:r>
              <a:rPr lang="ko-KR" altLang="en-US" sz="1800" dirty="0"/>
              <a:t>만일 미흡한 점이 있다면 구체적인 역량 개발 계획을 준비해서 면접에 임하는 것이 좋습니다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누구나 다 열심히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잘 하겠다고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그것 갖고 좋은 점수를 주진 않습니다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/>
              <a:t>4. </a:t>
            </a:r>
            <a:r>
              <a:rPr lang="ko-KR" altLang="en-US" sz="1800" dirty="0"/>
              <a:t>직무 기술서나 경력 소개에 있어</a:t>
            </a:r>
            <a:r>
              <a:rPr lang="en-US" altLang="ko-KR" sz="1800" dirty="0"/>
              <a:t>, </a:t>
            </a:r>
            <a:r>
              <a:rPr lang="ko-KR" altLang="en-US" sz="1800" dirty="0"/>
              <a:t>가급적이면 본인이 갖고 있는 기술 역량과 구체적인 경험 중심으로 기술하되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업무와 연관성이 있는 내용을 중심으로 작성하는 것이 중요합니다</a:t>
            </a:r>
            <a:r>
              <a:rPr lang="en-US" altLang="ko-KR" sz="1800" dirty="0"/>
              <a:t>. </a:t>
            </a:r>
          </a:p>
          <a:p>
            <a:pPr algn="l"/>
            <a:r>
              <a:rPr lang="en-US" altLang="ko-KR" sz="1800" dirty="0"/>
              <a:t>5. </a:t>
            </a:r>
            <a:r>
              <a:rPr lang="ko-KR" altLang="en-US" sz="1800" dirty="0"/>
              <a:t>면접도 커뮤니케이션 능력이 중요합니다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특히 임원이 같이 면접하는 최종 면접에 있어서 직무 역량도 중요하지만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커뮤니케이션과 논리적 표현은 당락의 결정적인 요소가 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평소에 논리적으로 </a:t>
            </a:r>
            <a:r>
              <a:rPr lang="ko-KR" altLang="en-US" sz="1800" dirty="0" err="1"/>
              <a:t>조리있고</a:t>
            </a:r>
            <a:r>
              <a:rPr lang="en-US" altLang="ko-KR" sz="1800" dirty="0"/>
              <a:t>, </a:t>
            </a:r>
            <a:r>
              <a:rPr lang="ko-KR" altLang="en-US" sz="1800" dirty="0"/>
              <a:t>또박또박 </a:t>
            </a:r>
            <a:r>
              <a:rPr lang="ko-KR" altLang="en-US" sz="1800" dirty="0" err="1"/>
              <a:t>커뮤니케이션하는</a:t>
            </a:r>
            <a:r>
              <a:rPr lang="ko-KR" altLang="en-US" sz="1800" dirty="0"/>
              <a:t> 습관이 들어야 합니다</a:t>
            </a:r>
            <a:r>
              <a:rPr lang="en-US" altLang="ko-KR" sz="1800" dirty="0"/>
              <a:t>. </a:t>
            </a:r>
            <a:endParaRPr lang="en-US" altLang="ko-K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64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692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59480"/>
              </p:ext>
            </p:extLst>
          </p:nvPr>
        </p:nvGraphicFramePr>
        <p:xfrm>
          <a:off x="467544" y="980726"/>
          <a:ext cx="8424936" cy="5328593"/>
        </p:xfrm>
        <a:graphic>
          <a:graphicData uri="http://schemas.openxmlformats.org/drawingml/2006/table">
            <a:tbl>
              <a:tblPr/>
              <a:tblGrid>
                <a:gridCol w="158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667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선발직무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채용하고자 하는 직무를 확인한다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829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필요역량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563" indent="-182563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직무를 성공적으로 수행하는데 필요한 역량을 선정한다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역량명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가중치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합계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100%)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필요수준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- 7~9 :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높은 수준의 역량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- 4~6 :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보통 수준의 역량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- 1~3 :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낮은 수준의 역량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430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평가지표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구체적으로 관찰 가능한 행동지표를 기술한다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667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면접질문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역량을 확인할 수 있는 효과적인 기본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심층분석 질문을 준비한다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83070" marR="83070" marT="43196" marB="431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0" name="Text Box 100"/>
          <p:cNvSpPr txBox="1">
            <a:spLocks noChangeArrowheads="1"/>
          </p:cNvSpPr>
          <p:nvPr/>
        </p:nvSpPr>
        <p:spPr bwMode="auto">
          <a:xfrm>
            <a:off x="843724" y="116632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직무 확인 및 선발 평가요소 설정</a:t>
            </a:r>
          </a:p>
        </p:txBody>
      </p:sp>
    </p:spTree>
    <p:extLst>
      <p:ext uri="{BB962C8B-B14F-4D97-AF65-F5344CB8AC3E}">
        <p14:creationId xmlns:p14="http://schemas.microsoft.com/office/powerpoint/2010/main" val="60498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032989"/>
            <a:ext cx="1905000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685817" indent="-263776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055103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477145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1899186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321227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743269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165310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587351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17F5339E-5EAD-412C-AE18-D82C60FA4435}" type="slidenum">
              <a:rPr lang="en-US" altLang="ko-KR" sz="1200">
                <a:latin typeface="굴림" panose="020B0600000101010101" pitchFamily="50" charset="-127"/>
              </a:rPr>
              <a:pPr latinLnBrk="1"/>
              <a:t>5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  <p:graphicFrame>
        <p:nvGraphicFramePr>
          <p:cNvPr id="123825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41926"/>
              </p:ext>
            </p:extLst>
          </p:nvPr>
        </p:nvGraphicFramePr>
        <p:xfrm>
          <a:off x="467543" y="980729"/>
          <a:ext cx="8352929" cy="5474292"/>
        </p:xfrm>
        <a:graphic>
          <a:graphicData uri="http://schemas.openxmlformats.org/drawingml/2006/table">
            <a:tbl>
              <a:tblPr/>
              <a:tblGrid>
                <a:gridCol w="889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189">
                <a:tc gridSpan="2"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          분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66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체    크    포    인    트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66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67">
                <a:tc rowSpan="2"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문서의</a:t>
                      </a:r>
                    </a:p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외형</a:t>
                      </a:r>
                    </a:p>
                  </a:txBody>
                  <a:tcPr marL="76143" marR="76143" marT="39596" marB="395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Layout,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글자체</a:t>
                      </a:r>
                    </a:p>
                  </a:txBody>
                  <a:tcPr marL="76143" marR="76143" marT="39596" marB="39596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읽기 좋게 체계적으로 정돈되어 있는가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indent="-8413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용어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글자</a:t>
                      </a:r>
                    </a:p>
                  </a:txBody>
                  <a:tcPr marL="76143" marR="76143" marT="39596" marB="39596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이해하기 어려운 전문용어를 남발하지 않고 선발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대상직무에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맞는 적합한 용어로 작성되어 있는가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오자 또는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탈자는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없는가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55">
                <a:tc rowSpan="3"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문서의</a:t>
                      </a:r>
                    </a:p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marL="76143" marR="76143" marT="39596" marB="395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개인신상</a:t>
                      </a:r>
                    </a:p>
                  </a:txBody>
                  <a:tcPr marL="76143" marR="76143" marT="39596" marB="39596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성장배경 및 활동 등을 통해 본 성격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인성 등은 어떠한가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연락처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개인적 희망사항 등이 기재되어 있는가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6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indent="-8413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학력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경력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역량</a:t>
                      </a:r>
                    </a:p>
                  </a:txBody>
                  <a:tcPr marL="76143" marR="76143" marT="39596" marB="39596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 indent="-1666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교육훈련 및 경력이 연대기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(Chronology)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순으로 정리되어 있으며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중간에 비어있거나 중복되는 기간은 없는가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업무와 관련된 지식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스킬 등의 유무 및 수준은 어떠한가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지원자의 성취 또는 실패의 경험이 어떻게 나타나 있는가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경력의 흐름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이직패턴 및 이직사유는 어떠한가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참조인 확인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(Reference check)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가능한가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8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indent="-84138" defTabSz="838200">
                        <a:tabLst>
                          <a:tab pos="84138" algn="l"/>
                        </a:tabLst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98475" defTabSz="838200">
                        <a:tabLst>
                          <a:tab pos="84138" algn="l"/>
                        </a:tabLst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tabLst>
                          <a:tab pos="841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4138" algn="l"/>
                        </a:tabLst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marL="76143" marR="76143" marT="39596" marB="39596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 indent="-166688" defTabSz="838200">
                        <a:tabLst>
                          <a:tab pos="166688" algn="l"/>
                        </a:tabLst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98475" defTabSz="838200">
                        <a:tabLst>
                          <a:tab pos="166688" algn="l"/>
                        </a:tabLst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tabLst>
                          <a:tab pos="16668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부적절한 정보 없이 정보의 양은 충분한가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지원자의 지원동기 및 앞으로의 포부를 알 수 있는가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역량 중에서 강점 또는 약점을 확인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추론할 수 있는가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전반적으로 이력서가 지원자를 만나보고 싶게 하는가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255">
                <a:tc gridSpan="2"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질문사항 정리</a:t>
                      </a:r>
                    </a:p>
                  </a:txBody>
                  <a:tcPr marL="76143" marR="76143" marT="39596" marB="395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166688" indent="-166688" defTabSz="838200">
                        <a:tabLst>
                          <a:tab pos="166688" algn="l"/>
                        </a:tabLst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98475" defTabSz="838200">
                        <a:tabLst>
                          <a:tab pos="166688" algn="l"/>
                        </a:tabLst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tabLst>
                          <a:tab pos="16668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6688" algn="l"/>
                        </a:tabLs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면접을 해볼 만큼 충분한 역량을 갖추고 있는가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66688" marR="0" lvl="0" indent="-166688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166688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누락되거나 불분명한 부분 중에서 더 필요한 정보는 무엇인가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77360" marR="77360" marT="38682" marB="386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76" name="Text Box 239"/>
          <p:cNvSpPr txBox="1">
            <a:spLocks noChangeArrowheads="1"/>
          </p:cNvSpPr>
          <p:nvPr/>
        </p:nvSpPr>
        <p:spPr bwMode="auto">
          <a:xfrm>
            <a:off x="899592" y="116632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 err="1">
                <a:solidFill>
                  <a:srgbClr val="0000FF"/>
                </a:solidFill>
                <a:latin typeface="Arial" panose="020B0604020202020204" pitchFamily="34" charset="0"/>
              </a:rPr>
              <a:t>이력서</a:t>
            </a:r>
            <a:r>
              <a:rPr lang="ko-KR" altLang="en-US" sz="2954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ko-KR" altLang="en-US" sz="2954" dirty="0" err="1">
                <a:solidFill>
                  <a:srgbClr val="0000FF"/>
                </a:solidFill>
                <a:latin typeface="Arial" panose="020B0604020202020204" pitchFamily="34" charset="0"/>
              </a:rPr>
              <a:t>자기소개서</a:t>
            </a: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 체크포인트</a:t>
            </a:r>
          </a:p>
        </p:txBody>
      </p:sp>
    </p:spTree>
    <p:extLst>
      <p:ext uri="{BB962C8B-B14F-4D97-AF65-F5344CB8AC3E}">
        <p14:creationId xmlns:p14="http://schemas.microsoft.com/office/powerpoint/2010/main" val="41598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032989"/>
            <a:ext cx="1905000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685817" indent="-263776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055103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477145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1899186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321227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743269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165310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587351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C2512A2B-E36E-4928-857B-63A33AEE057D}" type="slidenum">
              <a:rPr lang="en-US" altLang="ko-KR" sz="1200">
                <a:latin typeface="굴림" panose="020B0600000101010101" pitchFamily="50" charset="-127"/>
              </a:rPr>
              <a:pPr latinLnBrk="1"/>
              <a:t>6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  <p:grpSp>
        <p:nvGrpSpPr>
          <p:cNvPr id="7171" name="Group 10"/>
          <p:cNvGrpSpPr>
            <a:grpSpLocks/>
          </p:cNvGrpSpPr>
          <p:nvPr/>
        </p:nvGrpSpPr>
        <p:grpSpPr bwMode="auto">
          <a:xfrm>
            <a:off x="1301262" y="2412024"/>
            <a:ext cx="6603023" cy="3409950"/>
            <a:chOff x="775" y="1266"/>
            <a:chExt cx="5378" cy="2773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775" y="1357"/>
              <a:ext cx="2339" cy="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60" tIns="38680" rIns="77360" bIns="38680" anchor="ctr"/>
            <a:lstStyle>
              <a:lvl1pPr marL="166688" indent="-166688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★ Situation (</a:t>
              </a:r>
              <a:r>
                <a:rPr lang="ko-KR" altLang="en-US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상황</a:t>
              </a:r>
              <a:r>
                <a:rPr lang="en-US" altLang="ko-KR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dirty="0">
                  <a:latin typeface="Arial" panose="020B0604020202020204" pitchFamily="34" charset="0"/>
                </a:rPr>
                <a:t>  “</a:t>
              </a:r>
              <a:r>
                <a:rPr lang="ko-KR" altLang="en-US" sz="1477" dirty="0">
                  <a:latin typeface="Arial" panose="020B0604020202020204" pitchFamily="34" charset="0"/>
                </a:rPr>
                <a:t>어떤 상황이었지요</a:t>
              </a:r>
              <a:r>
                <a:rPr lang="en-US" altLang="ko-KR" sz="1477" dirty="0">
                  <a:latin typeface="Arial" panose="020B0604020202020204" pitchFamily="34" charset="0"/>
                </a:rPr>
                <a:t>?”</a:t>
              </a:r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775" y="2763"/>
              <a:ext cx="2339" cy="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60" tIns="38680" rIns="77360" bIns="38680" anchor="ctr"/>
            <a:lstStyle>
              <a:lvl1pPr marL="166688" indent="-166688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★ Action (</a:t>
              </a:r>
              <a:r>
                <a:rPr lang="ko-KR" altLang="en-US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행동</a:t>
              </a:r>
              <a:r>
                <a:rPr lang="en-US" altLang="ko-KR" sz="1477" u="sng" dirty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dirty="0">
                  <a:latin typeface="Arial" panose="020B0604020202020204" pitchFamily="34" charset="0"/>
                </a:rPr>
                <a:t>  “</a:t>
              </a:r>
              <a:r>
                <a:rPr lang="ko-KR" altLang="en-US" sz="1477" dirty="0">
                  <a:latin typeface="Arial" panose="020B0604020202020204" pitchFamily="34" charset="0"/>
                </a:rPr>
                <a:t>어떻게 하였지요</a:t>
              </a:r>
              <a:r>
                <a:rPr lang="en-US" altLang="ko-KR" sz="1477" dirty="0">
                  <a:latin typeface="Arial" panose="020B0604020202020204" pitchFamily="34" charset="0"/>
                </a:rPr>
                <a:t>?”</a:t>
              </a:r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3814" y="1357"/>
              <a:ext cx="2339" cy="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60" tIns="38680" rIns="77360" bIns="38680" anchor="ctr"/>
            <a:lstStyle>
              <a:lvl1pPr marL="166688" indent="-166688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★ Target at Hand (</a:t>
              </a:r>
              <a:r>
                <a:rPr lang="ko-KR" altLang="en-US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과업</a:t>
              </a:r>
              <a:r>
                <a:rPr lang="en-US" altLang="ko-KR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=Task)</a:t>
              </a:r>
            </a:p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>
                  <a:latin typeface="Arial" panose="020B0604020202020204" pitchFamily="34" charset="0"/>
                </a:rPr>
                <a:t>  “</a:t>
              </a:r>
              <a:r>
                <a:rPr lang="ko-KR" altLang="en-US" sz="1477">
                  <a:latin typeface="Arial" panose="020B0604020202020204" pitchFamily="34" charset="0"/>
                </a:rPr>
                <a:t>어떤 일을 할 때였습니까</a:t>
              </a:r>
              <a:r>
                <a:rPr lang="en-US" altLang="ko-KR" sz="1477">
                  <a:latin typeface="Arial" panose="020B0604020202020204" pitchFamily="34" charset="0"/>
                </a:rPr>
                <a:t>?”</a:t>
              </a:r>
            </a:p>
          </p:txBody>
        </p:sp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3814" y="2763"/>
              <a:ext cx="2339" cy="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60" tIns="38680" rIns="77360" bIns="38680" anchor="ctr"/>
            <a:lstStyle>
              <a:lvl1pPr marL="166688" indent="-166688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1pPr>
              <a:lvl2pPr marL="742950" indent="-28575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2pPr>
              <a:lvl3pPr marL="11430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3pPr>
              <a:lvl4pPr marL="16002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4pPr>
              <a:lvl5pPr marL="2057400" indent="-228600" defTabSz="838200"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5pPr>
              <a:lvl6pPr marL="25146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6pPr>
              <a:lvl7pPr marL="29718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7pPr>
              <a:lvl8pPr marL="34290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8pPr>
              <a:lvl9pPr marL="3886200" indent="-228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 Black" panose="020B0A04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★ Results (</a:t>
              </a:r>
              <a:r>
                <a:rPr lang="ko-KR" altLang="en-US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결과</a:t>
              </a:r>
              <a:r>
                <a:rPr lang="en-US" altLang="ko-KR" sz="1477" u="sng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477">
                  <a:latin typeface="Arial" panose="020B0604020202020204" pitchFamily="34" charset="0"/>
                </a:rPr>
                <a:t>  “</a:t>
              </a:r>
              <a:r>
                <a:rPr lang="ko-KR" altLang="en-US" sz="1477">
                  <a:latin typeface="Arial" panose="020B0604020202020204" pitchFamily="34" charset="0"/>
                </a:rPr>
                <a:t>결과는 어떠했습니까</a:t>
              </a:r>
              <a:r>
                <a:rPr lang="en-US" altLang="ko-KR" sz="1477">
                  <a:latin typeface="Arial" panose="020B0604020202020204" pitchFamily="34" charset="0"/>
                </a:rPr>
                <a:t>?”</a:t>
              </a:r>
            </a:p>
          </p:txBody>
        </p:sp>
        <p:sp>
          <p:nvSpPr>
            <p:cNvPr id="1272840" name="AutoShape 8"/>
            <p:cNvSpPr>
              <a:spLocks noChangeArrowheads="1"/>
            </p:cNvSpPr>
            <p:nvPr/>
          </p:nvSpPr>
          <p:spPr bwMode="auto">
            <a:xfrm>
              <a:off x="1591" y="1266"/>
              <a:ext cx="3047" cy="2773"/>
            </a:xfrm>
            <a:prstGeom prst="star5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FF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-"/>
                <a:defRPr/>
              </a:pPr>
              <a:endParaRPr lang="ko-KR" altLang="en-US" sz="3692"/>
            </a:p>
          </p:txBody>
        </p:sp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682869" y="1547446"/>
            <a:ext cx="7778262" cy="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662">
                <a:solidFill>
                  <a:srgbClr val="FF0000"/>
                </a:solidFill>
                <a:latin typeface="굴림" panose="020B0600000101010101" pitchFamily="50" charset="-127"/>
              </a:rPr>
              <a:t>역량</a:t>
            </a:r>
            <a:r>
              <a:rPr lang="ko-KR" altLang="en-US" sz="1662">
                <a:solidFill>
                  <a:srgbClr val="0000FF"/>
                </a:solidFill>
                <a:latin typeface="굴림" panose="020B0600000101010101" pitchFamily="50" charset="-127"/>
              </a:rPr>
              <a:t>을 알 수 있는 </a:t>
            </a:r>
            <a:r>
              <a:rPr lang="ko-KR" altLang="en-US" sz="1662" u="sng">
                <a:solidFill>
                  <a:srgbClr val="FF0000"/>
                </a:solidFill>
                <a:latin typeface="굴림" panose="020B0600000101010101" pitchFamily="50" charset="-127"/>
              </a:rPr>
              <a:t>핵심어</a:t>
            </a:r>
            <a:r>
              <a:rPr lang="ko-KR" altLang="en-US" sz="1662">
                <a:solidFill>
                  <a:srgbClr val="0000FF"/>
                </a:solidFill>
                <a:latin typeface="굴림" panose="020B0600000101010101" pitchFamily="50" charset="-127"/>
              </a:rPr>
              <a:t>를 찾아내고</a:t>
            </a:r>
            <a:r>
              <a:rPr lang="en-US" altLang="ko-KR" sz="1662">
                <a:solidFill>
                  <a:srgbClr val="0000FF"/>
                </a:solidFill>
                <a:latin typeface="굴림" panose="020B0600000101010101" pitchFamily="50" charset="-127"/>
              </a:rPr>
              <a:t>,</a:t>
            </a:r>
          </a:p>
          <a:p>
            <a:pPr algn="ctr" eaLnBrk="1" latinLnBrk="1" hangingPunct="1"/>
            <a:r>
              <a:rPr lang="ko-KR" altLang="en-US" sz="1662">
                <a:solidFill>
                  <a:srgbClr val="FF0000"/>
                </a:solidFill>
                <a:latin typeface="굴림" panose="020B0600000101010101" pitchFamily="50" charset="-127"/>
              </a:rPr>
              <a:t>실제 행동사례 확인</a:t>
            </a:r>
            <a:r>
              <a:rPr lang="en-US" altLang="ko-KR" sz="1662">
                <a:solidFill>
                  <a:srgbClr val="FF0000"/>
                </a:solidFill>
                <a:latin typeface="굴림" panose="020B0600000101010101" pitchFamily="50" charset="-127"/>
              </a:rPr>
              <a:t>·</a:t>
            </a:r>
            <a:r>
              <a:rPr lang="ko-KR" altLang="en-US" sz="1662">
                <a:solidFill>
                  <a:srgbClr val="FF0000"/>
                </a:solidFill>
                <a:latin typeface="굴림" panose="020B0600000101010101" pitchFamily="50" charset="-127"/>
              </a:rPr>
              <a:t>추론을 </a:t>
            </a:r>
            <a:r>
              <a:rPr lang="ko-KR" altLang="en-US" sz="1662">
                <a:solidFill>
                  <a:srgbClr val="0000FF"/>
                </a:solidFill>
                <a:latin typeface="굴림" panose="020B0600000101010101" pitchFamily="50" charset="-127"/>
              </a:rPr>
              <a:t>위한 </a:t>
            </a:r>
            <a:r>
              <a:rPr lang="ko-KR" altLang="en-US" sz="1662">
                <a:solidFill>
                  <a:srgbClr val="FF0000"/>
                </a:solidFill>
                <a:latin typeface="굴림" panose="020B0600000101010101" pitchFamily="50" charset="-127"/>
              </a:rPr>
              <a:t>개방형</a:t>
            </a:r>
            <a:r>
              <a:rPr lang="ko-KR" altLang="en-US" sz="1662">
                <a:solidFill>
                  <a:srgbClr val="0000FF"/>
                </a:solidFill>
                <a:latin typeface="굴림" panose="020B0600000101010101" pitchFamily="50" charset="-127"/>
              </a:rPr>
              <a:t>의 </a:t>
            </a:r>
            <a:r>
              <a:rPr lang="ko-KR" altLang="en-US" sz="1662">
                <a:solidFill>
                  <a:srgbClr val="FF0000"/>
                </a:solidFill>
                <a:latin typeface="굴림" panose="020B0600000101010101" pitchFamily="50" charset="-127"/>
              </a:rPr>
              <a:t>심층분석</a:t>
            </a:r>
            <a:r>
              <a:rPr lang="ko-KR" altLang="en-US" sz="1662">
                <a:solidFill>
                  <a:srgbClr val="0000FF"/>
                </a:solidFill>
                <a:latin typeface="굴림" panose="020B0600000101010101" pitchFamily="50" charset="-127"/>
              </a:rPr>
              <a:t>질문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805962" y="186170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 err="1">
                <a:solidFill>
                  <a:srgbClr val="0000FF"/>
                </a:solidFill>
                <a:latin typeface="Arial" panose="020B0604020202020204" pitchFamily="34" charset="0"/>
              </a:rPr>
              <a:t>면접질문의</a:t>
            </a: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 구성 ‘</a:t>
            </a:r>
            <a:r>
              <a:rPr lang="en-US" altLang="ko-KR" sz="2954" dirty="0">
                <a:solidFill>
                  <a:srgbClr val="FF0000"/>
                </a:solidFill>
                <a:latin typeface="Arial" panose="020B0604020202020204" pitchFamily="34" charset="0"/>
              </a:rPr>
              <a:t>STAR</a:t>
            </a:r>
            <a:r>
              <a:rPr lang="en-US" altLang="ko-KR" sz="2954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3261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032989"/>
            <a:ext cx="1905000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685817" indent="-263776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055103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477145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1899186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321227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743269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165310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587351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D72446EB-A4D2-41BC-8A76-FF9FA1E4C830}" type="slidenum">
              <a:rPr lang="en-US" altLang="ko-KR" sz="1200">
                <a:latin typeface="굴림" panose="020B0600000101010101" pitchFamily="50" charset="-127"/>
              </a:rPr>
              <a:pPr latinLnBrk="1"/>
              <a:t>7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819529" y="173627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면접에서 얻을 수 있는 정보와 접근방식</a:t>
            </a:r>
          </a:p>
        </p:txBody>
      </p:sp>
      <p:graphicFrame>
        <p:nvGraphicFramePr>
          <p:cNvPr id="1293394" name="Group 82"/>
          <p:cNvGraphicFramePr>
            <a:graphicFrameLocks noGrp="1"/>
          </p:cNvGraphicFramePr>
          <p:nvPr/>
        </p:nvGraphicFramePr>
        <p:xfrm>
          <a:off x="1647093" y="1521070"/>
          <a:ext cx="4851889" cy="2306516"/>
        </p:xfrm>
        <a:graphic>
          <a:graphicData uri="http://schemas.openxmlformats.org/drawingml/2006/table">
            <a:tbl>
              <a:tblPr/>
              <a:tblGrid>
                <a:gridCol w="119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1231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언어   정보</a:t>
                      </a:r>
                    </a:p>
                  </a:txBody>
                  <a:tcPr marL="33228" marR="33228" marT="33228" marB="332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563" indent="-182563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사실정보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지원자가 말한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언어화된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정보의 내용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이력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활동내용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자기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5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의미정보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지원자가 말한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언어화된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정보에서 유추할 수 있는 의미 내용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어조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질문의 취지 이해도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언어의 유창함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사고의 논리성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자신감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열의 등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3228" marR="33228" marT="33228" marB="332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285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비언어정보</a:t>
                      </a:r>
                    </a:p>
                  </a:txBody>
                  <a:tcPr marL="33228" marR="33228" marT="33228" marB="332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563" indent="-182563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지원자의 미소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시선의 움직임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얼굴 표정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자세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머리나 손발 등의 동작 등</a:t>
                      </a:r>
                    </a:p>
                  </a:txBody>
                  <a:tcPr marL="33228" marR="33228" marT="33228" marB="332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7" name="AutoShape 41"/>
          <p:cNvSpPr>
            <a:spLocks noChangeArrowheads="1"/>
          </p:cNvSpPr>
          <p:nvPr/>
        </p:nvSpPr>
        <p:spPr bwMode="auto">
          <a:xfrm>
            <a:off x="783982" y="3163766"/>
            <a:ext cx="663819" cy="663819"/>
          </a:xfrm>
          <a:prstGeom prst="rightArrow">
            <a:avLst>
              <a:gd name="adj1" fmla="val 69704"/>
              <a:gd name="adj2" fmla="val 33556"/>
            </a:avLst>
          </a:prstGeom>
          <a:gradFill rotWithShape="1">
            <a:gsLst>
              <a:gs pos="0">
                <a:srgbClr val="FFFFFF"/>
              </a:gs>
              <a:gs pos="100000">
                <a:srgbClr val="00FF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4400" tIns="42199" rIns="84400" bIns="42199" anchor="ctr"/>
          <a:lstStyle>
            <a:lvl1pPr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lang="ko-KR" altLang="en-US" sz="1477">
                <a:solidFill>
                  <a:srgbClr val="FF0000"/>
                </a:solidFill>
                <a:latin typeface="굴림" panose="020B0600000101010101" pitchFamily="50" charset="-127"/>
              </a:rPr>
              <a:t>관찰</a:t>
            </a:r>
          </a:p>
        </p:txBody>
      </p:sp>
      <p:sp>
        <p:nvSpPr>
          <p:cNvPr id="8208" name="AutoShape 42"/>
          <p:cNvSpPr>
            <a:spLocks noChangeArrowheads="1"/>
          </p:cNvSpPr>
          <p:nvPr/>
        </p:nvSpPr>
        <p:spPr bwMode="auto">
          <a:xfrm>
            <a:off x="783982" y="2033954"/>
            <a:ext cx="663819" cy="663820"/>
          </a:xfrm>
          <a:prstGeom prst="rightArrow">
            <a:avLst>
              <a:gd name="adj1" fmla="val 69704"/>
              <a:gd name="adj2" fmla="val 33556"/>
            </a:avLst>
          </a:prstGeom>
          <a:gradFill rotWithShape="1">
            <a:gsLst>
              <a:gs pos="0">
                <a:srgbClr val="FFFFFF"/>
              </a:gs>
              <a:gs pos="100000">
                <a:srgbClr val="00FF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4400" tIns="42199" rIns="84400" bIns="42199" anchor="ctr"/>
          <a:lstStyle>
            <a:lvl1pPr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lang="ko-KR" altLang="en-US" sz="1477">
                <a:solidFill>
                  <a:srgbClr val="FF0000"/>
                </a:solidFill>
                <a:latin typeface="굴림" panose="020B0600000101010101" pitchFamily="50" charset="-127"/>
              </a:rPr>
              <a:t>질문</a:t>
            </a:r>
          </a:p>
        </p:txBody>
      </p:sp>
      <p:sp>
        <p:nvSpPr>
          <p:cNvPr id="8209" name="AutoShape 43"/>
          <p:cNvSpPr>
            <a:spLocks noChangeArrowheads="1"/>
          </p:cNvSpPr>
          <p:nvPr/>
        </p:nvSpPr>
        <p:spPr bwMode="auto">
          <a:xfrm rot="5400000">
            <a:off x="5924551" y="2521928"/>
            <a:ext cx="1859573" cy="353157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Tx/>
              <a:buChar char="-"/>
            </a:pPr>
            <a:endParaRPr lang="ko-KR" altLang="en-US" sz="1477">
              <a:latin typeface="굴림" panose="020B0600000101010101" pitchFamily="50" charset="-127"/>
            </a:endParaRPr>
          </a:p>
        </p:txBody>
      </p:sp>
      <p:sp>
        <p:nvSpPr>
          <p:cNvPr id="8210" name="AutoShape 46"/>
          <p:cNvSpPr>
            <a:spLocks noChangeArrowheads="1"/>
          </p:cNvSpPr>
          <p:nvPr/>
        </p:nvSpPr>
        <p:spPr bwMode="auto">
          <a:xfrm>
            <a:off x="7164266" y="1500554"/>
            <a:ext cx="1195754" cy="2327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4400" tIns="42199" rIns="84400" bIns="42199" anchor="ctr"/>
          <a:lstStyle>
            <a:lvl1pPr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lang="ko-KR" altLang="en-US" sz="1477">
                <a:solidFill>
                  <a:srgbClr val="0000FF"/>
                </a:solidFill>
                <a:latin typeface="굴림" panose="020B0600000101010101" pitchFamily="50" charset="-127"/>
              </a:rPr>
              <a:t>인물</a:t>
            </a:r>
          </a:p>
          <a:p>
            <a:pPr algn="ctr" eaLnBrk="1" latinLnBrk="1" hangingPunct="1">
              <a:spcBef>
                <a:spcPct val="20000"/>
              </a:spcBef>
            </a:pPr>
            <a:r>
              <a:rPr lang="ko-KR" altLang="en-US" sz="1477">
                <a:solidFill>
                  <a:srgbClr val="0000FF"/>
                </a:solidFill>
                <a:latin typeface="굴림" panose="020B0600000101010101" pitchFamily="50" charset="-127"/>
              </a:rPr>
              <a:t>종합판단</a:t>
            </a:r>
          </a:p>
        </p:txBody>
      </p:sp>
      <p:graphicFrame>
        <p:nvGraphicFramePr>
          <p:cNvPr id="1293395" name="Group 83"/>
          <p:cNvGraphicFramePr>
            <a:graphicFrameLocks noGrp="1"/>
          </p:cNvGraphicFramePr>
          <p:nvPr/>
        </p:nvGraphicFramePr>
        <p:xfrm>
          <a:off x="785446" y="4275992"/>
          <a:ext cx="7574574" cy="1556356"/>
        </p:xfrm>
        <a:graphic>
          <a:graphicData uri="http://schemas.openxmlformats.org/drawingml/2006/table">
            <a:tbl>
              <a:tblPr/>
              <a:tblGrid>
                <a:gridCol w="126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856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기본질문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182563" indent="-904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90488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학창 학습시절 가장 힘을 쏟았던 것은 무엇입니까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182563" indent="-182563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과거사실 확인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729">
                <a:tc>
                  <a:txBody>
                    <a:bodyPr/>
                    <a:lstStyle>
                      <a:lvl1pPr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심층분석질문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182563" indent="-90488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90488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왜 그것을 하려고 생각했습니까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82563" marR="0" lvl="0" indent="-90488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주위 사람들로부터 반대를 당한 적은 없습니까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82563" marR="0" lvl="0" indent="-90488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반대를 받았을 때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어떻게 느꼈으며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어떤 식으로 대처했습니까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182563" indent="-182563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19100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현재역량 확인</a:t>
                      </a:r>
                    </a:p>
                    <a:p>
                      <a:pPr marL="182563" marR="0" lvl="0" indent="-182563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Timing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중요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3228" marR="33228" marT="33190" marB="33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5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032989"/>
            <a:ext cx="1905000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685817" indent="-263776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055103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477145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1899186" indent="-211021" defTabSz="773742"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321227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743269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165310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587351" indent="-211021" defTabSz="773742" eaLnBrk="0" fontAlgn="base" hangingPunct="0">
              <a:spcBef>
                <a:spcPct val="0"/>
              </a:spcBef>
              <a:spcAft>
                <a:spcPct val="0"/>
              </a:spcAft>
              <a:defRPr sz="1108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latinLnBrk="1"/>
            <a:fld id="{4108443A-7F39-4419-8DC9-17C683636DCF}" type="slidenum">
              <a:rPr lang="en-US" altLang="ko-KR" sz="1200">
                <a:latin typeface="굴림" panose="020B0600000101010101" pitchFamily="50" charset="-127"/>
              </a:rPr>
              <a:pPr latinLnBrk="1"/>
              <a:t>8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  <p:graphicFrame>
        <p:nvGraphicFramePr>
          <p:cNvPr id="1320047" name="Group 111"/>
          <p:cNvGraphicFramePr>
            <a:graphicFrameLocks noGrp="1"/>
          </p:cNvGraphicFramePr>
          <p:nvPr/>
        </p:nvGraphicFramePr>
        <p:xfrm>
          <a:off x="807428" y="1456593"/>
          <a:ext cx="7529146" cy="4364091"/>
        </p:xfrm>
        <a:graphic>
          <a:graphicData uri="http://schemas.openxmlformats.org/drawingml/2006/table">
            <a:tbl>
              <a:tblPr/>
              <a:tblGrid>
                <a:gridCol w="752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258">
                <a:tc>
                  <a:txBody>
                    <a:bodyPr/>
                    <a:lstStyle>
                      <a:lvl1pPr marL="334963" indent="-2508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568325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38200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34963" marR="0" lvl="0" indent="-2508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철저하게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 역량을 기준으로 평가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49">
                <a:tc>
                  <a:txBody>
                    <a:bodyPr/>
                    <a:lstStyle>
                      <a:lvl1pPr marL="573088" indent="-2381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지원자로부터 수집된 정보를 역량의 정의 및 행동지표와 비교하여 평가한다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99">
                <a:tc>
                  <a:txBody>
                    <a:bodyPr/>
                    <a:lstStyle>
                      <a:lvl1pPr marL="334963" indent="-2508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34963" marR="0" lvl="0" indent="-2508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구체적인 근거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에 의하여 평가한다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49">
                <a:tc>
                  <a:txBody>
                    <a:bodyPr/>
                    <a:lstStyle>
                      <a:lvl1pPr marL="573088" indent="-2381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면접관 개인의 선입관이나 추정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推定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), 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감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感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에 의해 평가하는 것을 지양한다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99">
                <a:tc>
                  <a:txBody>
                    <a:bodyPr/>
                    <a:lstStyle>
                      <a:lvl1pPr marL="334963" indent="-2508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34963" marR="0" lvl="0" indent="-2508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생각인지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실제 행동인지 파악하여 평가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999">
                <a:tc>
                  <a:txBody>
                    <a:bodyPr/>
                    <a:lstStyle>
                      <a:lvl1pPr marL="573088" indent="-2381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73088" marR="0" lvl="0" indent="-2381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추가적인 질문으로 행동 실례를 알아본다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573088" marR="0" lvl="0" indent="-2381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534">
                <a:tc>
                  <a:txBody>
                    <a:bodyPr/>
                    <a:lstStyle>
                      <a:lvl1pPr marL="334963" indent="-2508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34963" marR="0" lvl="0" indent="-250825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사실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인지 연출인지 파악하여 평가한다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049">
                <a:tc>
                  <a:txBody>
                    <a:bodyPr/>
                    <a:lstStyle>
                      <a:lvl1pPr marL="573088" indent="-238125" defTabSz="838200">
                        <a:defRPr kumimoji="1" sz="25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820738" defTabSz="838200">
                        <a:defRPr kumimoji="1" sz="2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85838" defTabSz="838200"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2573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676400" defTabSz="838200"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336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5908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480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05200" defTabSz="838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심층분석 질문으로 사실여부를 확인하되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확인되지 않으면 판단을 유보한다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573088" marR="0" lvl="0" indent="-238125" algn="l" defTabSz="838200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35164" marR="35164" marT="42187" marB="4218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28" name="Text Box 107"/>
          <p:cNvSpPr txBox="1">
            <a:spLocks noChangeArrowheads="1"/>
          </p:cNvSpPr>
          <p:nvPr/>
        </p:nvSpPr>
        <p:spPr bwMode="auto">
          <a:xfrm>
            <a:off x="899592" y="188640"/>
            <a:ext cx="7652238" cy="4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06" tIns="38654" rIns="77306" bIns="38654"/>
          <a:lstStyle>
            <a:lvl1pPr marL="558800" indent="-5588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defTabSz="838200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ko-KR" altLang="en-US" sz="2954" dirty="0">
                <a:solidFill>
                  <a:srgbClr val="0000FF"/>
                </a:solidFill>
                <a:latin typeface="Arial" panose="020B0604020202020204" pitchFamily="34" charset="0"/>
              </a:rPr>
              <a:t>역량평가 원칙</a:t>
            </a:r>
          </a:p>
        </p:txBody>
      </p:sp>
    </p:spTree>
    <p:extLst>
      <p:ext uri="{BB962C8B-B14F-4D97-AF65-F5344CB8AC3E}">
        <p14:creationId xmlns:p14="http://schemas.microsoft.com/office/powerpoint/2010/main" val="341553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59" name="AutoShape 31"/>
          <p:cNvSpPr>
            <a:spLocks/>
          </p:cNvSpPr>
          <p:nvPr/>
        </p:nvSpPr>
        <p:spPr bwMode="auto">
          <a:xfrm>
            <a:off x="1292225" y="2482850"/>
            <a:ext cx="1219200" cy="609600"/>
          </a:xfrm>
          <a:prstGeom prst="accentCallout1">
            <a:avLst>
              <a:gd name="adj1" fmla="val 18750"/>
              <a:gd name="adj2" fmla="val 106250"/>
              <a:gd name="adj3" fmla="val 18750"/>
              <a:gd name="adj4" fmla="val 152866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종합적인 인물평가</a:t>
            </a:r>
          </a:p>
        </p:txBody>
      </p:sp>
      <p:sp>
        <p:nvSpPr>
          <p:cNvPr id="227360" name="AutoShape 32"/>
          <p:cNvSpPr>
            <a:spLocks/>
          </p:cNvSpPr>
          <p:nvPr/>
        </p:nvSpPr>
        <p:spPr bwMode="auto">
          <a:xfrm>
            <a:off x="92075" y="3529013"/>
            <a:ext cx="1584325" cy="609600"/>
          </a:xfrm>
          <a:prstGeom prst="accentCallout1">
            <a:avLst>
              <a:gd name="adj1" fmla="val 18750"/>
              <a:gd name="adj2" fmla="val 104810"/>
              <a:gd name="adj3" fmla="val 18750"/>
              <a:gd name="adj4" fmla="val 193389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성격 및    </a:t>
            </a:r>
            <a:endParaRPr lang="en-US" altLang="ko-KR" sz="2000"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성품의 판별</a:t>
            </a:r>
          </a:p>
        </p:txBody>
      </p:sp>
      <p:sp>
        <p:nvSpPr>
          <p:cNvPr id="227361" name="AutoShape 33"/>
          <p:cNvSpPr>
            <a:spLocks/>
          </p:cNvSpPr>
          <p:nvPr/>
        </p:nvSpPr>
        <p:spPr bwMode="auto">
          <a:xfrm>
            <a:off x="779463" y="4465638"/>
            <a:ext cx="1725612" cy="609600"/>
          </a:xfrm>
          <a:prstGeom prst="accentCallout1">
            <a:avLst>
              <a:gd name="adj1" fmla="val 18750"/>
              <a:gd name="adj2" fmla="val 104421"/>
              <a:gd name="adj3" fmla="val 18750"/>
              <a:gd name="adj4" fmla="val 137384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지원동기 및 의욕의 확인</a:t>
            </a:r>
          </a:p>
        </p:txBody>
      </p:sp>
      <p:sp>
        <p:nvSpPr>
          <p:cNvPr id="227363" name="AutoShape 35"/>
          <p:cNvSpPr>
            <a:spLocks/>
          </p:cNvSpPr>
          <p:nvPr/>
        </p:nvSpPr>
        <p:spPr bwMode="auto">
          <a:xfrm>
            <a:off x="6570663" y="2439988"/>
            <a:ext cx="2587625" cy="609600"/>
          </a:xfrm>
          <a:prstGeom prst="accentCallout1">
            <a:avLst>
              <a:gd name="adj1" fmla="val 18750"/>
              <a:gd name="adj2" fmla="val -2944"/>
              <a:gd name="adj3" fmla="val 18750"/>
              <a:gd name="adj4" fmla="val -22454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말솜씨 및 두뇌회전 </a:t>
            </a:r>
            <a:endParaRPr lang="en-US" altLang="ko-KR" sz="2000"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능력의 관찰</a:t>
            </a:r>
          </a:p>
        </p:txBody>
      </p:sp>
      <p:sp>
        <p:nvSpPr>
          <p:cNvPr id="227364" name="AutoShape 36"/>
          <p:cNvSpPr>
            <a:spLocks/>
          </p:cNvSpPr>
          <p:nvPr/>
        </p:nvSpPr>
        <p:spPr bwMode="auto">
          <a:xfrm>
            <a:off x="7185025" y="3457575"/>
            <a:ext cx="1828800" cy="609600"/>
          </a:xfrm>
          <a:prstGeom prst="accentCallout1">
            <a:avLst>
              <a:gd name="adj1" fmla="val 18750"/>
              <a:gd name="adj2" fmla="val -4167"/>
              <a:gd name="adj3" fmla="val 18750"/>
              <a:gd name="adj4" fmla="val -65366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사상 및 </a:t>
            </a:r>
            <a:endParaRPr lang="en-US" altLang="ko-KR" sz="2000"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인생관의 관찰</a:t>
            </a:r>
          </a:p>
        </p:txBody>
      </p:sp>
      <p:sp>
        <p:nvSpPr>
          <p:cNvPr id="227365" name="AutoShape 37"/>
          <p:cNvSpPr>
            <a:spLocks/>
          </p:cNvSpPr>
          <p:nvPr/>
        </p:nvSpPr>
        <p:spPr bwMode="auto">
          <a:xfrm>
            <a:off x="6565900" y="4425950"/>
            <a:ext cx="2011363" cy="609600"/>
          </a:xfrm>
          <a:prstGeom prst="accentCallout1">
            <a:avLst>
              <a:gd name="adj1" fmla="val 18750"/>
              <a:gd name="adj2" fmla="val -3787"/>
              <a:gd name="adj3" fmla="val 18750"/>
              <a:gd name="adj4" fmla="val -28889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성실성</a:t>
            </a:r>
            <a:r>
              <a:rPr lang="en-US" altLang="ko-KR" sz="200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팀웤</a:t>
            </a:r>
            <a:r>
              <a:rPr lang="en-US" altLang="ko-KR" sz="2000">
                <a:latin typeface="HY헤드라인M" pitchFamily="18" charset="-127"/>
                <a:ea typeface="HY헤드라인M" pitchFamily="18" charset="-127"/>
              </a:rPr>
              <a:t>,    </a:t>
            </a: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리더십의 관찰</a:t>
            </a:r>
          </a:p>
        </p:txBody>
      </p:sp>
      <p:sp>
        <p:nvSpPr>
          <p:cNvPr id="7177" name="직사각형 12"/>
          <p:cNvSpPr>
            <a:spLocks noChangeArrowheads="1"/>
          </p:cNvSpPr>
          <p:nvPr/>
        </p:nvSpPr>
        <p:spPr bwMode="auto">
          <a:xfrm>
            <a:off x="3059832" y="836613"/>
            <a:ext cx="60286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 dirty="0">
                <a:latin typeface="굴림" pitchFamily="50" charset="-127"/>
                <a:hlinkClick r:id="rId3"/>
              </a:rPr>
              <a:t>선배직장인 </a:t>
            </a:r>
            <a:r>
              <a:rPr lang="en-US" altLang="ko-KR" sz="2000" dirty="0">
                <a:latin typeface="굴림" pitchFamily="50" charset="-127"/>
                <a:hlinkClick r:id="rId3"/>
              </a:rPr>
              <a:t>44%, </a:t>
            </a:r>
            <a:r>
              <a:rPr lang="ko-KR" altLang="en-US" sz="2000" dirty="0">
                <a:latin typeface="굴림" pitchFamily="50" charset="-127"/>
                <a:hlinkClick r:id="rId3"/>
              </a:rPr>
              <a:t>취업조언 </a:t>
            </a:r>
            <a:r>
              <a:rPr lang="en-US" altLang="ko-KR" sz="2000" dirty="0">
                <a:latin typeface="굴림" pitchFamily="50" charset="-127"/>
                <a:hlinkClick r:id="rId3"/>
              </a:rPr>
              <a:t>'</a:t>
            </a:r>
            <a:r>
              <a:rPr lang="ko-KR" altLang="en-US" sz="2000" dirty="0">
                <a:latin typeface="굴림" pitchFamily="50" charset="-127"/>
                <a:hlinkClick r:id="rId3"/>
              </a:rPr>
              <a:t>분명한 목표설정</a:t>
            </a:r>
            <a:r>
              <a:rPr lang="en-US" altLang="ko-KR" sz="2000" dirty="0">
                <a:latin typeface="굴림" pitchFamily="50" charset="-127"/>
                <a:hlinkClick r:id="rId3"/>
              </a:rPr>
              <a:t>'</a:t>
            </a:r>
            <a:endParaRPr lang="ko-KR" altLang="en-US" sz="2000" dirty="0">
              <a:latin typeface="굴림" pitchFamily="50" charset="-127"/>
            </a:endParaRPr>
          </a:p>
        </p:txBody>
      </p:sp>
      <p:pic>
        <p:nvPicPr>
          <p:cNvPr id="7178" name="그림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962150"/>
            <a:ext cx="3322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AutoShape 200"/>
          <p:cNvSpPr>
            <a:spLocks noChangeArrowheads="1"/>
          </p:cNvSpPr>
          <p:nvPr/>
        </p:nvSpPr>
        <p:spPr bwMode="auto">
          <a:xfrm>
            <a:off x="153988" y="1428750"/>
            <a:ext cx="8770937" cy="4643438"/>
          </a:xfrm>
          <a:prstGeom prst="roundRect">
            <a:avLst>
              <a:gd name="adj" fmla="val 4898"/>
            </a:avLst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latin typeface="굴림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27528" y="44624"/>
            <a:ext cx="2004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면접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9" grpId="0" animBg="1"/>
      <p:bldP spid="227360" grpId="0" animBg="1"/>
      <p:bldP spid="227361" grpId="0" animBg="1"/>
      <p:bldP spid="227363" grpId="0" animBg="1"/>
      <p:bldP spid="227364" grpId="0" animBg="1"/>
      <p:bldP spid="227365" grpId="0" animBg="1"/>
    </p:bldLst>
  </p:timing>
</p:sld>
</file>

<file path=ppt/theme/theme1.xml><?xml version="1.0" encoding="utf-8"?>
<a:theme xmlns:a="http://schemas.openxmlformats.org/drawingml/2006/main" name="TGp003_Globe_w_flash">
  <a:themeElements>
    <a:clrScheme name="TGp003_Globe_w_flash 2">
      <a:dk1>
        <a:srgbClr val="3E2787"/>
      </a:dk1>
      <a:lt1>
        <a:srgbClr val="FFFFFF"/>
      </a:lt1>
      <a:dk2>
        <a:srgbClr val="000000"/>
      </a:dk2>
      <a:lt2>
        <a:srgbClr val="D6E1E2"/>
      </a:lt2>
      <a:accent1>
        <a:srgbClr val="5C3DCD"/>
      </a:accent1>
      <a:accent2>
        <a:srgbClr val="CC66FF"/>
      </a:accent2>
      <a:accent3>
        <a:srgbClr val="FFFFFF"/>
      </a:accent3>
      <a:accent4>
        <a:srgbClr val="342072"/>
      </a:accent4>
      <a:accent5>
        <a:srgbClr val="B5AFE3"/>
      </a:accent5>
      <a:accent6>
        <a:srgbClr val="B95CE7"/>
      </a:accent6>
      <a:hlink>
        <a:srgbClr val="00CC99"/>
      </a:hlink>
      <a:folHlink>
        <a:srgbClr val="83A6A7"/>
      </a:folHlink>
    </a:clrScheme>
    <a:fontScheme name="TGp003_Globe_w_flash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TGp003_Globe_w_flash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p003_Globe_w_flash 2">
        <a:dk1>
          <a:srgbClr val="3E2787"/>
        </a:dk1>
        <a:lt1>
          <a:srgbClr val="FFFFFF"/>
        </a:lt1>
        <a:dk2>
          <a:srgbClr val="000000"/>
        </a:dk2>
        <a:lt2>
          <a:srgbClr val="D6E1E2"/>
        </a:lt2>
        <a:accent1>
          <a:srgbClr val="5C3DCD"/>
        </a:accent1>
        <a:accent2>
          <a:srgbClr val="CC66FF"/>
        </a:accent2>
        <a:accent3>
          <a:srgbClr val="FFFFFF"/>
        </a:accent3>
        <a:accent4>
          <a:srgbClr val="342072"/>
        </a:accent4>
        <a:accent5>
          <a:srgbClr val="B5AFE3"/>
        </a:accent5>
        <a:accent6>
          <a:srgbClr val="B95CE7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p003_Globe_w_flash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TGp003_Globe_w_flash</Template>
  <TotalTime>1847</TotalTime>
  <Words>2262</Words>
  <Application>Microsoft Office PowerPoint</Application>
  <PresentationFormat>화면 슬라이드 쇼(4:3)</PresentationFormat>
  <Paragraphs>455</Paragraphs>
  <Slides>38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5" baseType="lpstr">
      <vt:lpstr>HY견고딕</vt:lpstr>
      <vt:lpstr>HY엽서L</vt:lpstr>
      <vt:lpstr>HY엽서M</vt:lpstr>
      <vt:lpstr>HY울릉도M</vt:lpstr>
      <vt:lpstr>HY헤드라인M</vt:lpstr>
      <vt:lpstr>굴림</vt:lpstr>
      <vt:lpstr>돋움</vt:lpstr>
      <vt:lpstr>맑은 고딕</vt:lpstr>
      <vt:lpstr>산돌고딕 L</vt:lpstr>
      <vt:lpstr>산돌고딕B</vt:lpstr>
      <vt:lpstr>Arial</vt:lpstr>
      <vt:lpstr>Arial Black</vt:lpstr>
      <vt:lpstr>Goudy Stout</vt:lpstr>
      <vt:lpstr>Times New Roman</vt:lpstr>
      <vt:lpstr>Verdana</vt:lpstr>
      <vt:lpstr>Wingdings</vt:lpstr>
      <vt:lpstr>TGp003_Globe_w_flash</vt:lpstr>
      <vt:lpstr>면접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면접 가는 날 대비</vt:lpstr>
      <vt:lpstr>면접 가는 날 대비</vt:lpstr>
      <vt:lpstr>면접관 참관후기</vt:lpstr>
    </vt:vector>
  </TitlesOfParts>
  <Company>리쿠르트 정보통신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 전산망 및 통합전산망</dc:title>
  <dc:creator>조상용</dc:creator>
  <cp:lastModifiedBy>Windows 사용자</cp:lastModifiedBy>
  <cp:revision>102</cp:revision>
  <dcterms:created xsi:type="dcterms:W3CDTF">2003-08-19T00:32:00Z</dcterms:created>
  <dcterms:modified xsi:type="dcterms:W3CDTF">2018-06-30T04:54:54Z</dcterms:modified>
</cp:coreProperties>
</file>