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lv-LV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471E5-5634-4CD1-A134-B607C1FA26EA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FA825-1F17-481F-974D-5180E669733C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46FB1-E7C9-4C3F-9448-581FC994815A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011BA-D225-4B29-B807-7E5289D6F9D3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898F3-DC56-4886-BB6A-5C1812F28563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C1A68-4C75-473E-B386-9B7D38CFF79E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97C2D-9D3D-474C-A56E-80A725342C69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35EED-2357-47FB-9A21-A26B9485436C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F970D-6FCA-4D05-B25F-DE46DC3AB88C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F321D-0CB3-479E-A3BF-9648B4FCD357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B7B51-0A27-4B21-8601-641CB75655DB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30BB2-176B-47A0-A64C-9F948933E983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23CD2-2FBC-44FA-B045-5B9E71DD3AAA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1FF9-458F-47A8-B725-B1B5E8A8CB0E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74B6-29DC-4A9F-A3BB-E83FE14D709E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7557C-D779-4EC5-8C6C-7CEC8B98F2E9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E0E9F-16A7-4152-A521-6A0206568C05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6ECC4-1106-435B-98C0-68CEDFBDA568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98F6D-07AF-4F29-8DF5-C43B43EF96EC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2A37-86EC-4A09-8B0D-BE8D9DD0013D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v-LV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0DEFC-6EDF-4AC7-A2DB-ACA1462CB236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46166-0F02-4A72-88C0-91C347280C56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lv-LV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EF27330-BE3D-437B-939C-EC2CCE43DD5C}" type="datetimeFigureOut">
              <a:rPr lang="lv-LV"/>
              <a:pPr>
                <a:defRPr/>
              </a:pPr>
              <a:t>2010.11.08.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AC3F16-E3E4-46DF-BF59-077C30DB144D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Lineārās programmas piemērs</a:t>
            </a:r>
          </a:p>
        </p:txBody>
      </p:sp>
      <p:sp>
        <p:nvSpPr>
          <p:cNvPr id="102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mtClean="0"/>
              <a:t>Maksimizēt</a:t>
            </a:r>
          </a:p>
          <a:p>
            <a:pPr>
              <a:buFont typeface="Arial" charset="0"/>
              <a:buNone/>
            </a:pPr>
            <a:r>
              <a:rPr lang="lv-LV" smtClean="0"/>
              <a:t>	pie nosacījumiem </a:t>
            </a:r>
          </a:p>
          <a:p>
            <a:pPr>
              <a:buFont typeface="Arial" charset="0"/>
              <a:buNone/>
            </a:pPr>
            <a:r>
              <a:rPr lang="lv-LV" smtClean="0"/>
              <a:t>	2x</a:t>
            </a:r>
            <a:r>
              <a:rPr lang="lv-LV" baseline="-25000" smtClean="0"/>
              <a:t>1</a:t>
            </a:r>
            <a:r>
              <a:rPr lang="lv-LV" smtClean="0"/>
              <a:t>-x</a:t>
            </a:r>
            <a:r>
              <a:rPr lang="lv-LV" baseline="-25000" smtClean="0"/>
              <a:t>2</a:t>
            </a:r>
            <a:r>
              <a:rPr lang="lv-LV" smtClean="0"/>
              <a:t> </a:t>
            </a:r>
            <a:r>
              <a:rPr lang="lv-LV" smtClean="0">
                <a:sym typeface="Symbol" pitchFamily="18" charset="2"/>
              </a:rPr>
              <a:t> 3, </a:t>
            </a:r>
            <a:r>
              <a:rPr lang="lv-LV" smtClean="0"/>
              <a:t>x</a:t>
            </a:r>
            <a:r>
              <a:rPr lang="lv-LV" baseline="-25000" smtClean="0"/>
              <a:t>1</a:t>
            </a:r>
            <a:r>
              <a:rPr lang="lv-LV" smtClean="0"/>
              <a:t>+x</a:t>
            </a:r>
            <a:r>
              <a:rPr lang="lv-LV" baseline="-25000" smtClean="0"/>
              <a:t>2</a:t>
            </a:r>
            <a:r>
              <a:rPr lang="lv-LV" smtClean="0"/>
              <a:t> </a:t>
            </a:r>
            <a:r>
              <a:rPr lang="lv-LV" smtClean="0">
                <a:sym typeface="Symbol" pitchFamily="18" charset="2"/>
              </a:rPr>
              <a:t> 4, </a:t>
            </a:r>
          </a:p>
          <a:p>
            <a:pPr>
              <a:buFont typeface="Arial" charset="0"/>
              <a:buNone/>
            </a:pPr>
            <a:r>
              <a:rPr lang="lv-LV" smtClean="0">
                <a:sym typeface="Symbol" pitchFamily="18" charset="2"/>
              </a:rPr>
              <a:t>  	</a:t>
            </a:r>
            <a:r>
              <a:rPr lang="lv-LV" smtClean="0"/>
              <a:t> x</a:t>
            </a:r>
            <a:r>
              <a:rPr lang="lv-LV" baseline="-25000" smtClean="0"/>
              <a:t>1 </a:t>
            </a:r>
            <a:r>
              <a:rPr lang="lv-LV" smtClean="0">
                <a:sym typeface="Symbol" pitchFamily="18" charset="2"/>
              </a:rPr>
              <a:t> 0, </a:t>
            </a:r>
            <a:r>
              <a:rPr lang="lv-LV" smtClean="0"/>
              <a:t>x</a:t>
            </a:r>
            <a:r>
              <a:rPr lang="lv-LV" baseline="-25000" smtClean="0"/>
              <a:t>2</a:t>
            </a:r>
            <a:r>
              <a:rPr lang="lv-LV" smtClean="0"/>
              <a:t> </a:t>
            </a:r>
            <a:r>
              <a:rPr lang="lv-LV" smtClean="0">
                <a:sym typeface="Symbol" pitchFamily="18" charset="2"/>
              </a:rPr>
              <a:t> 0.</a:t>
            </a:r>
            <a:endParaRPr lang="lv-LV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356100" y="3068638"/>
            <a:ext cx="25923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51500" y="4365625"/>
            <a:ext cx="27368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08625" y="2133600"/>
            <a:ext cx="3024188" cy="2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5364163" y="2852738"/>
            <a:ext cx="3024187" cy="129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8"/>
          <p:cNvSpPr txBox="1">
            <a:spLocks noChangeArrowheads="1"/>
          </p:cNvSpPr>
          <p:nvPr/>
        </p:nvSpPr>
        <p:spPr bwMode="auto">
          <a:xfrm>
            <a:off x="5435600" y="1412875"/>
            <a:ext cx="36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>
                <a:latin typeface="Calibri" pitchFamily="34" charset="0"/>
              </a:rPr>
              <a:t>x</a:t>
            </a:r>
            <a:r>
              <a:rPr lang="lv-LV" baseline="-25000">
                <a:latin typeface="Calibri" pitchFamily="34" charset="0"/>
              </a:rPr>
              <a:t>2</a:t>
            </a:r>
          </a:p>
        </p:txBody>
      </p:sp>
      <p:sp>
        <p:nvSpPr>
          <p:cNvPr id="1034" name="TextBox 19"/>
          <p:cNvSpPr txBox="1">
            <a:spLocks noChangeArrowheads="1"/>
          </p:cNvSpPr>
          <p:nvPr/>
        </p:nvSpPr>
        <p:spPr bwMode="auto">
          <a:xfrm>
            <a:off x="8459788" y="4221163"/>
            <a:ext cx="363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>
                <a:latin typeface="Calibri" pitchFamily="34" charset="0"/>
              </a:rPr>
              <a:t>x</a:t>
            </a:r>
            <a:r>
              <a:rPr lang="lv-LV" baseline="-25000">
                <a:latin typeface="Calibri" pitchFamily="34" charset="0"/>
              </a:rPr>
              <a:t>1</a:t>
            </a:r>
          </a:p>
        </p:txBody>
      </p:sp>
      <p:sp>
        <p:nvSpPr>
          <p:cNvPr id="1035" name="TextBox 20"/>
          <p:cNvSpPr txBox="1">
            <a:spLocks noChangeArrowheads="1"/>
          </p:cNvSpPr>
          <p:nvPr/>
        </p:nvSpPr>
        <p:spPr bwMode="auto">
          <a:xfrm>
            <a:off x="7451725" y="2276475"/>
            <a:ext cx="96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>
                <a:latin typeface="Calibri" pitchFamily="34" charset="0"/>
              </a:rPr>
              <a:t>2x</a:t>
            </a:r>
            <a:r>
              <a:rPr lang="lv-LV" baseline="-25000">
                <a:latin typeface="Calibri" pitchFamily="34" charset="0"/>
              </a:rPr>
              <a:t>1</a:t>
            </a:r>
            <a:r>
              <a:rPr lang="lv-LV">
                <a:latin typeface="Calibri" pitchFamily="34" charset="0"/>
              </a:rPr>
              <a:t>-x</a:t>
            </a:r>
            <a:r>
              <a:rPr lang="lv-LV" baseline="-25000">
                <a:latin typeface="Calibri" pitchFamily="34" charset="0"/>
              </a:rPr>
              <a:t>2</a:t>
            </a:r>
            <a:r>
              <a:rPr lang="lv-LV">
                <a:latin typeface="Calibri" pitchFamily="34" charset="0"/>
              </a:rPr>
              <a:t>=3</a:t>
            </a:r>
          </a:p>
        </p:txBody>
      </p:sp>
      <p:sp>
        <p:nvSpPr>
          <p:cNvPr id="1036" name="TextBox 21"/>
          <p:cNvSpPr txBox="1">
            <a:spLocks noChangeArrowheads="1"/>
          </p:cNvSpPr>
          <p:nvPr/>
        </p:nvSpPr>
        <p:spPr bwMode="auto">
          <a:xfrm>
            <a:off x="7451725" y="3573463"/>
            <a:ext cx="889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>
                <a:latin typeface="Calibri" pitchFamily="34" charset="0"/>
              </a:rPr>
              <a:t>x</a:t>
            </a:r>
            <a:r>
              <a:rPr lang="lv-LV" baseline="-25000">
                <a:latin typeface="Calibri" pitchFamily="34" charset="0"/>
              </a:rPr>
              <a:t>1</a:t>
            </a:r>
            <a:r>
              <a:rPr lang="lv-LV">
                <a:latin typeface="Calibri" pitchFamily="34" charset="0"/>
              </a:rPr>
              <a:t>+x</a:t>
            </a:r>
            <a:r>
              <a:rPr lang="lv-LV" baseline="-25000">
                <a:latin typeface="Calibri" pitchFamily="34" charset="0"/>
              </a:rPr>
              <a:t>2</a:t>
            </a:r>
            <a:r>
              <a:rPr lang="lv-LV">
                <a:latin typeface="Calibri" pitchFamily="34" charset="0"/>
              </a:rPr>
              <a:t>=4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43213" y="1557338"/>
          <a:ext cx="1441450" cy="733425"/>
        </p:xfrm>
        <a:graphic>
          <a:graphicData uri="http://schemas.openxmlformats.org/presentationml/2006/ole">
            <p:oleObj spid="_x0000_s1026" name="Equation" r:id="rId3" imgW="558720" imgH="393480" progId="Equation.3">
              <p:embed/>
            </p:oleObj>
          </a:graphicData>
        </a:graphic>
      </p:graphicFrame>
      <p:sp>
        <p:nvSpPr>
          <p:cNvPr id="1037" name="TextBox 23"/>
          <p:cNvSpPr txBox="1">
            <a:spLocks noChangeArrowheads="1"/>
          </p:cNvSpPr>
          <p:nvPr/>
        </p:nvSpPr>
        <p:spPr bwMode="auto">
          <a:xfrm>
            <a:off x="5651500" y="3284538"/>
            <a:ext cx="12271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1600">
                <a:latin typeface="Calibri" pitchFamily="34" charset="0"/>
              </a:rPr>
              <a:t>Pieļaujamais</a:t>
            </a:r>
          </a:p>
          <a:p>
            <a:r>
              <a:rPr lang="lv-LV" sz="1600">
                <a:latin typeface="Calibri" pitchFamily="34" charset="0"/>
              </a:rPr>
              <a:t>apgabals</a:t>
            </a:r>
          </a:p>
        </p:txBody>
      </p:sp>
      <p:sp>
        <p:nvSpPr>
          <p:cNvPr id="1038" name="TextBox 24"/>
          <p:cNvSpPr txBox="1">
            <a:spLocks noChangeArrowheads="1"/>
          </p:cNvSpPr>
          <p:nvPr/>
        </p:nvSpPr>
        <p:spPr bwMode="auto">
          <a:xfrm>
            <a:off x="1908175" y="5157788"/>
            <a:ext cx="4392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3200">
                <a:solidFill>
                  <a:srgbClr val="FF0000"/>
                </a:solidFill>
                <a:latin typeface="Calibri" pitchFamily="34" charset="0"/>
              </a:rPr>
              <a:t>Sākumpunkts: x</a:t>
            </a:r>
            <a:r>
              <a:rPr lang="lv-LV" sz="3200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lv-LV" sz="3200">
                <a:solidFill>
                  <a:srgbClr val="FF0000"/>
                </a:solidFill>
                <a:latin typeface="Calibri" pitchFamily="34" charset="0"/>
              </a:rPr>
              <a:t>=1, x</a:t>
            </a:r>
            <a:r>
              <a:rPr lang="lv-LV" sz="32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lv-LV" sz="3200">
                <a:solidFill>
                  <a:srgbClr val="FF0000"/>
                </a:solidFill>
                <a:latin typeface="Calibri" pitchFamily="34" charset="0"/>
              </a:rPr>
              <a:t>=1.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708400" y="1268413"/>
          <a:ext cx="2303463" cy="865187"/>
        </p:xfrm>
        <a:graphic>
          <a:graphicData uri="http://schemas.openxmlformats.org/presentationml/2006/ole">
            <p:oleObj spid="_x0000_s10242" name="Equation" r:id="rId3" imgW="1218960" imgH="457200" progId="Equation.3">
              <p:embed/>
            </p:oleObj>
          </a:graphicData>
        </a:graphic>
      </p:graphicFrame>
      <p:sp>
        <p:nvSpPr>
          <p:cNvPr id="10246" name="TextBox 4"/>
          <p:cNvSpPr txBox="1">
            <a:spLocks noChangeArrowheads="1"/>
          </p:cNvSpPr>
          <p:nvPr/>
        </p:nvSpPr>
        <p:spPr bwMode="auto">
          <a:xfrm>
            <a:off x="2484438" y="1412875"/>
            <a:ext cx="1190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3200">
                <a:solidFill>
                  <a:srgbClr val="FF0000"/>
                </a:solidFill>
                <a:latin typeface="Calibri" pitchFamily="34" charset="0"/>
              </a:rPr>
              <a:t>Vajag: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276600" y="2276475"/>
          <a:ext cx="2232025" cy="1414463"/>
        </p:xfrm>
        <a:graphic>
          <a:graphicData uri="http://schemas.openxmlformats.org/presentationml/2006/ole">
            <p:oleObj spid="_x0000_s10243" name="Equation" r:id="rId4" imgW="914400" imgH="81252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987675" y="4797425"/>
          <a:ext cx="2568575" cy="773113"/>
        </p:xfrm>
        <a:graphic>
          <a:graphicData uri="http://schemas.openxmlformats.org/presentationml/2006/ole">
            <p:oleObj spid="_x0000_s10244" name="Equation" r:id="rId5" imgW="1307880" imgH="393480" progId="Equation.3">
              <p:embed/>
            </p:oleObj>
          </a:graphicData>
        </a:graphic>
      </p:graphicFrame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2051050" y="4221163"/>
            <a:ext cx="2084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3200">
                <a:latin typeface="Calibri" pitchFamily="34" charset="0"/>
              </a:rPr>
              <a:t>Risinājums: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Projekcija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9300"/>
          </a:xfrm>
        </p:spPr>
        <p:txBody>
          <a:bodyPr/>
          <a:lstStyle/>
          <a:p>
            <a:r>
              <a:rPr lang="lv-LV" smtClean="0">
                <a:sym typeface="Symbol" pitchFamily="18" charset="2"/>
              </a:rPr>
              <a:t>p = z – B</a:t>
            </a:r>
            <a:r>
              <a:rPr lang="lv-LV" baseline="30000" smtClean="0">
                <a:sym typeface="Symbol" pitchFamily="18" charset="2"/>
              </a:rPr>
              <a:t>T</a:t>
            </a:r>
            <a:r>
              <a:rPr lang="lv-LV" smtClean="0">
                <a:sym typeface="Symbol" pitchFamily="18" charset="2"/>
              </a:rPr>
              <a:t>w</a:t>
            </a:r>
            <a:endParaRPr lang="lv-LV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71550" y="2420938"/>
          <a:ext cx="4116388" cy="1638300"/>
        </p:xfrm>
        <a:graphic>
          <a:graphicData uri="http://schemas.openxmlformats.org/presentationml/2006/ole">
            <p:oleObj spid="_x0000_s11266" name="Equation" r:id="rId3" imgW="2806560" imgH="1117440" progId="Equation.3">
              <p:embed/>
            </p:oleObj>
          </a:graphicData>
        </a:graphic>
      </p:graphicFrame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2195513" y="4941888"/>
            <a:ext cx="62071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2800">
                <a:solidFill>
                  <a:srgbClr val="FF0000"/>
                </a:solidFill>
                <a:latin typeface="Calibri" pitchFamily="34" charset="0"/>
              </a:rPr>
              <a:t>Virziens, kur mērķfunkcija pieaug visātrāk</a:t>
            </a:r>
          </a:p>
          <a:p>
            <a:r>
              <a:rPr lang="lv-LV" sz="2800">
                <a:solidFill>
                  <a:srgbClr val="FF0000"/>
                </a:solidFill>
                <a:latin typeface="Calibri" pitchFamily="34" charset="0"/>
              </a:rPr>
              <a:t>(ievērojot nosacījumus)</a:t>
            </a:r>
          </a:p>
        </p:txBody>
      </p:sp>
      <p:cxnSp>
        <p:nvCxnSpPr>
          <p:cNvPr id="7" name="Straight Arrow Connector 6"/>
          <p:cNvCxnSpPr>
            <a:stCxn id="11269" idx="0"/>
          </p:cNvCxnSpPr>
          <p:nvPr/>
        </p:nvCxnSpPr>
        <p:spPr>
          <a:xfrm rot="16200000" flipV="1">
            <a:off x="4575175" y="4217988"/>
            <a:ext cx="936625" cy="511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6. solis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mtClean="0"/>
              <a:t>Taisne, kur mērķfunkcija pieaug visātrāk:</a:t>
            </a:r>
          </a:p>
          <a:p>
            <a:pPr lvl="1"/>
            <a:r>
              <a:rPr lang="lv-LV" smtClean="0"/>
              <a:t>z</a:t>
            </a:r>
            <a:r>
              <a:rPr lang="lv-LV" baseline="-25000" smtClean="0"/>
              <a:t>1</a:t>
            </a:r>
            <a:r>
              <a:rPr lang="lv-LV" smtClean="0"/>
              <a:t>=-12 t;</a:t>
            </a:r>
          </a:p>
          <a:p>
            <a:pPr lvl="1"/>
            <a:r>
              <a:rPr lang="lv-LV" smtClean="0"/>
              <a:t>z</a:t>
            </a:r>
            <a:r>
              <a:rPr lang="lv-LV" baseline="-25000" smtClean="0"/>
              <a:t>2</a:t>
            </a:r>
            <a:r>
              <a:rPr lang="lv-LV" smtClean="0"/>
              <a:t>=104 t;</a:t>
            </a:r>
          </a:p>
          <a:p>
            <a:pPr lvl="1"/>
            <a:r>
              <a:rPr lang="lv-LV" smtClean="0"/>
              <a:t>z</a:t>
            </a:r>
            <a:r>
              <a:rPr lang="lv-LV" baseline="-25000" smtClean="0"/>
              <a:t>3</a:t>
            </a:r>
            <a:r>
              <a:rPr lang="lv-LV" smtClean="0"/>
              <a:t>=-46 t;</a:t>
            </a:r>
          </a:p>
          <a:p>
            <a:pPr lvl="1"/>
            <a:r>
              <a:rPr lang="lv-LV" smtClean="0"/>
              <a:t>z</a:t>
            </a:r>
            <a:r>
              <a:rPr lang="lv-LV" baseline="-25000" smtClean="0"/>
              <a:t>4</a:t>
            </a:r>
            <a:r>
              <a:rPr lang="lv-LV" smtClean="0"/>
              <a:t>=64 t.</a:t>
            </a:r>
          </a:p>
          <a:p>
            <a:r>
              <a:rPr lang="lv-LV" smtClean="0"/>
              <a:t>Tā kā z</a:t>
            </a:r>
            <a:r>
              <a:rPr lang="lv-LV" baseline="-25000" smtClean="0"/>
              <a:t>3</a:t>
            </a:r>
            <a:r>
              <a:rPr lang="lv-LV" smtClean="0"/>
              <a:t> </a:t>
            </a:r>
            <a:r>
              <a:rPr lang="lv-LV" smtClean="0">
                <a:sym typeface="Symbol" pitchFamily="18" charset="2"/>
              </a:rPr>
              <a:t> -1, t maksimālā vērtība ir t=1/46.</a:t>
            </a:r>
          </a:p>
          <a:p>
            <a:r>
              <a:rPr lang="lv-LV" smtClean="0">
                <a:sym typeface="Symbol" pitchFamily="18" charset="2"/>
              </a:rPr>
              <a:t>Ņem t=0.96(1/46).</a:t>
            </a:r>
            <a:endParaRPr lang="lv-LV" smtClean="0"/>
          </a:p>
          <a:p>
            <a:pPr lvl="1"/>
            <a:endParaRPr lang="lv-LV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7. solis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mtClean="0"/>
              <a:t>Taisne, kur mērķfunkcija pieaug visātrāk:</a:t>
            </a:r>
          </a:p>
          <a:p>
            <a:pPr lvl="1"/>
            <a:r>
              <a:rPr lang="lv-LV" smtClean="0"/>
              <a:t>z</a:t>
            </a:r>
            <a:r>
              <a:rPr lang="lv-LV" baseline="-25000" smtClean="0"/>
              <a:t>1 </a:t>
            </a:r>
            <a:r>
              <a:rPr lang="lv-LV" smtClean="0"/>
              <a:t>= - 12</a:t>
            </a:r>
            <a:r>
              <a:rPr lang="lv-LV" smtClean="0">
                <a:sym typeface="Symbol" pitchFamily="18" charset="2"/>
              </a:rPr>
              <a:t>  0.96(1/46);</a:t>
            </a:r>
            <a:endParaRPr lang="lv-LV" smtClean="0"/>
          </a:p>
          <a:p>
            <a:pPr lvl="1"/>
            <a:r>
              <a:rPr lang="lv-LV" smtClean="0"/>
              <a:t>z</a:t>
            </a:r>
            <a:r>
              <a:rPr lang="lv-LV" baseline="-25000" smtClean="0"/>
              <a:t>2 </a:t>
            </a:r>
            <a:r>
              <a:rPr lang="lv-LV" smtClean="0"/>
              <a:t>= 104 </a:t>
            </a:r>
            <a:r>
              <a:rPr lang="lv-LV" smtClean="0">
                <a:sym typeface="Symbol" pitchFamily="18" charset="2"/>
              </a:rPr>
              <a:t> 0.96(1/46)</a:t>
            </a:r>
            <a:r>
              <a:rPr lang="lv-LV" smtClean="0"/>
              <a:t>;</a:t>
            </a:r>
          </a:p>
          <a:p>
            <a:pPr lvl="1"/>
            <a:r>
              <a:rPr lang="lv-LV" smtClean="0"/>
              <a:t>z</a:t>
            </a:r>
            <a:r>
              <a:rPr lang="lv-LV" baseline="-25000" smtClean="0"/>
              <a:t>3 </a:t>
            </a:r>
            <a:r>
              <a:rPr lang="lv-LV" smtClean="0"/>
              <a:t>= - 46 </a:t>
            </a:r>
            <a:r>
              <a:rPr lang="lv-LV" smtClean="0">
                <a:sym typeface="Symbol" pitchFamily="18" charset="2"/>
              </a:rPr>
              <a:t> 0.96(1/46)</a:t>
            </a:r>
            <a:r>
              <a:rPr lang="lv-LV" smtClean="0"/>
              <a:t>;</a:t>
            </a:r>
          </a:p>
          <a:p>
            <a:pPr lvl="1"/>
            <a:r>
              <a:rPr lang="lv-LV" smtClean="0"/>
              <a:t>z</a:t>
            </a:r>
            <a:r>
              <a:rPr lang="lv-LV" baseline="-25000" smtClean="0"/>
              <a:t>4 </a:t>
            </a:r>
            <a:r>
              <a:rPr lang="lv-LV" smtClean="0"/>
              <a:t>= 64  </a:t>
            </a:r>
            <a:r>
              <a:rPr lang="lv-LV" smtClean="0">
                <a:sym typeface="Symbol" pitchFamily="18" charset="2"/>
              </a:rPr>
              <a:t> 0.96(1/46).</a:t>
            </a:r>
          </a:p>
          <a:p>
            <a:r>
              <a:rPr lang="lv-LV" smtClean="0">
                <a:sym typeface="Symbol" pitchFamily="18" charset="2"/>
              </a:rPr>
              <a:t>Sākotnējās koordinātēs:</a:t>
            </a:r>
          </a:p>
          <a:p>
            <a:pPr lvl="1"/>
            <a:r>
              <a:rPr lang="lv-LV" smtClean="0">
                <a:sym typeface="Symbol" pitchFamily="18" charset="2"/>
              </a:rPr>
              <a:t>x</a:t>
            </a:r>
            <a:r>
              <a:rPr lang="lv-LV" baseline="-25000" smtClean="0">
                <a:sym typeface="Symbol" pitchFamily="18" charset="2"/>
              </a:rPr>
              <a:t>1</a:t>
            </a:r>
            <a:r>
              <a:rPr lang="lv-LV" smtClean="0">
                <a:sym typeface="Symbol" pitchFamily="18" charset="2"/>
              </a:rPr>
              <a:t>=0.75, x</a:t>
            </a:r>
            <a:r>
              <a:rPr lang="lv-LV" baseline="-25000" smtClean="0">
                <a:sym typeface="Symbol" pitchFamily="18" charset="2"/>
              </a:rPr>
              <a:t>2</a:t>
            </a:r>
            <a:r>
              <a:rPr lang="lv-LV" smtClean="0">
                <a:sym typeface="Symbol" pitchFamily="18" charset="2"/>
              </a:rPr>
              <a:t>=3.17.</a:t>
            </a:r>
            <a:endParaRPr lang="lv-LV" smtClean="0"/>
          </a:p>
          <a:p>
            <a:endParaRPr lang="lv-LV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Rezultāts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325438" y="3571875"/>
            <a:ext cx="38877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68538" y="5516563"/>
            <a:ext cx="5111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51050" y="1773238"/>
            <a:ext cx="4681538" cy="431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051844" y="3356769"/>
            <a:ext cx="4103687" cy="180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4" name="TextBox 7"/>
          <p:cNvSpPr txBox="1">
            <a:spLocks noChangeArrowheads="1"/>
          </p:cNvSpPr>
          <p:nvPr/>
        </p:nvSpPr>
        <p:spPr bwMode="auto">
          <a:xfrm>
            <a:off x="2339975" y="1484313"/>
            <a:ext cx="361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>
                <a:latin typeface="Calibri" pitchFamily="34" charset="0"/>
              </a:rPr>
              <a:t>x</a:t>
            </a:r>
            <a:r>
              <a:rPr lang="lv-LV" baseline="-25000">
                <a:latin typeface="Calibri" pitchFamily="34" charset="0"/>
              </a:rPr>
              <a:t>2</a:t>
            </a:r>
          </a:p>
        </p:txBody>
      </p:sp>
      <p:sp>
        <p:nvSpPr>
          <p:cNvPr id="37895" name="TextBox 8"/>
          <p:cNvSpPr txBox="1">
            <a:spLocks noChangeArrowheads="1"/>
          </p:cNvSpPr>
          <p:nvPr/>
        </p:nvSpPr>
        <p:spPr bwMode="auto">
          <a:xfrm>
            <a:off x="7451725" y="5300663"/>
            <a:ext cx="363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>
                <a:latin typeface="Calibri" pitchFamily="34" charset="0"/>
              </a:rPr>
              <a:t>x</a:t>
            </a:r>
            <a:r>
              <a:rPr lang="lv-LV" baseline="-25000">
                <a:latin typeface="Calibri" pitchFamily="34" charset="0"/>
              </a:rPr>
              <a:t>1</a:t>
            </a:r>
          </a:p>
        </p:txBody>
      </p:sp>
      <p:sp>
        <p:nvSpPr>
          <p:cNvPr id="37896" name="TextBox 9"/>
          <p:cNvSpPr txBox="1">
            <a:spLocks noChangeArrowheads="1"/>
          </p:cNvSpPr>
          <p:nvPr/>
        </p:nvSpPr>
        <p:spPr bwMode="auto">
          <a:xfrm>
            <a:off x="5076825" y="1844675"/>
            <a:ext cx="96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>
                <a:latin typeface="Calibri" pitchFamily="34" charset="0"/>
              </a:rPr>
              <a:t>2x</a:t>
            </a:r>
            <a:r>
              <a:rPr lang="lv-LV" baseline="-25000">
                <a:latin typeface="Calibri" pitchFamily="34" charset="0"/>
              </a:rPr>
              <a:t>1</a:t>
            </a:r>
            <a:r>
              <a:rPr lang="lv-LV">
                <a:latin typeface="Calibri" pitchFamily="34" charset="0"/>
              </a:rPr>
              <a:t>-x</a:t>
            </a:r>
            <a:r>
              <a:rPr lang="lv-LV" baseline="-25000">
                <a:latin typeface="Calibri" pitchFamily="34" charset="0"/>
              </a:rPr>
              <a:t>2</a:t>
            </a:r>
            <a:r>
              <a:rPr lang="lv-LV">
                <a:latin typeface="Calibri" pitchFamily="34" charset="0"/>
              </a:rPr>
              <a:t>=3</a:t>
            </a:r>
          </a:p>
        </p:txBody>
      </p:sp>
      <p:sp>
        <p:nvSpPr>
          <p:cNvPr id="37897" name="TextBox 10"/>
          <p:cNvSpPr txBox="1">
            <a:spLocks noChangeArrowheads="1"/>
          </p:cNvSpPr>
          <p:nvPr/>
        </p:nvSpPr>
        <p:spPr bwMode="auto">
          <a:xfrm>
            <a:off x="6659563" y="5805488"/>
            <a:ext cx="88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>
                <a:latin typeface="Calibri" pitchFamily="34" charset="0"/>
              </a:rPr>
              <a:t>x</a:t>
            </a:r>
            <a:r>
              <a:rPr lang="lv-LV" baseline="-25000">
                <a:latin typeface="Calibri" pitchFamily="34" charset="0"/>
              </a:rPr>
              <a:t>1</a:t>
            </a:r>
            <a:r>
              <a:rPr lang="lv-LV">
                <a:latin typeface="Calibri" pitchFamily="34" charset="0"/>
              </a:rPr>
              <a:t>+x</a:t>
            </a:r>
            <a:r>
              <a:rPr lang="lv-LV" baseline="-25000">
                <a:latin typeface="Calibri" pitchFamily="34" charset="0"/>
              </a:rPr>
              <a:t>2</a:t>
            </a:r>
            <a:r>
              <a:rPr lang="lv-LV">
                <a:latin typeface="Calibri" pitchFamily="34" charset="0"/>
              </a:rPr>
              <a:t>=4</a:t>
            </a:r>
          </a:p>
        </p:txBody>
      </p:sp>
      <p:sp>
        <p:nvSpPr>
          <p:cNvPr id="18" name="Oval 17"/>
          <p:cNvSpPr/>
          <p:nvPr/>
        </p:nvSpPr>
        <p:spPr>
          <a:xfrm>
            <a:off x="3059113" y="4581525"/>
            <a:ext cx="144462" cy="1428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lv-LV"/>
          </a:p>
        </p:txBody>
      </p:sp>
      <p:sp>
        <p:nvSpPr>
          <p:cNvPr id="19" name="Oval 18"/>
          <p:cNvSpPr/>
          <p:nvPr/>
        </p:nvSpPr>
        <p:spPr>
          <a:xfrm>
            <a:off x="2843213" y="2852738"/>
            <a:ext cx="144462" cy="1444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lv-LV"/>
          </a:p>
        </p:txBody>
      </p:sp>
      <p:cxnSp>
        <p:nvCxnSpPr>
          <p:cNvPr id="21" name="Straight Arrow Connector 20"/>
          <p:cNvCxnSpPr>
            <a:stCxn id="18" idx="0"/>
            <a:endCxn id="19" idx="4"/>
          </p:cNvCxnSpPr>
          <p:nvPr/>
        </p:nvCxnSpPr>
        <p:spPr>
          <a:xfrm rot="16200000" flipV="1">
            <a:off x="2232025" y="3681413"/>
            <a:ext cx="1584325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2771775" y="4797425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lv-LV" sz="2400"/>
              <a:t>(1,1)</a:t>
            </a:r>
            <a:endParaRPr lang="en-US" sz="2400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2987675" y="2708275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lv-LV" sz="2400"/>
              <a:t>(0.75, 3.17)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Standartforma</a:t>
            </a:r>
          </a:p>
        </p:txBody>
      </p:sp>
      <p:sp>
        <p:nvSpPr>
          <p:cNvPr id="2052" name="Content Placeholder 4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lv-LV" sz="3200">
                <a:latin typeface="Calibri" pitchFamily="34" charset="0"/>
              </a:rPr>
              <a:t>Pārveido LP formā, kur ir tikai vienādības.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lv-LV" sz="3200">
                <a:latin typeface="Calibri" pitchFamily="34" charset="0"/>
              </a:rPr>
              <a:t>Maksimizēt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lv-LV" sz="3200">
                <a:latin typeface="Calibri" pitchFamily="34" charset="0"/>
              </a:rPr>
              <a:t>	pie nosacījumiem </a:t>
            </a:r>
          </a:p>
          <a:p>
            <a:pPr marL="342900" indent="-342900">
              <a:spcBef>
                <a:spcPct val="20000"/>
              </a:spcBef>
            </a:pPr>
            <a:r>
              <a:rPr lang="lv-LV" sz="3200">
                <a:latin typeface="Calibri" pitchFamily="34" charset="0"/>
              </a:rPr>
              <a:t>	2x</a:t>
            </a:r>
            <a:r>
              <a:rPr lang="lv-LV" sz="3200" baseline="-25000">
                <a:latin typeface="Calibri" pitchFamily="34" charset="0"/>
              </a:rPr>
              <a:t>1</a:t>
            </a:r>
            <a:r>
              <a:rPr lang="lv-LV" sz="3200">
                <a:latin typeface="Calibri" pitchFamily="34" charset="0"/>
              </a:rPr>
              <a:t>-x</a:t>
            </a:r>
            <a:r>
              <a:rPr lang="lv-LV" sz="3200" baseline="-25000">
                <a:latin typeface="Calibri" pitchFamily="34" charset="0"/>
              </a:rPr>
              <a:t>2</a:t>
            </a:r>
            <a:r>
              <a:rPr lang="lv-LV" sz="3200">
                <a:latin typeface="Calibri" pitchFamily="34" charset="0"/>
              </a:rPr>
              <a:t> + x</a:t>
            </a:r>
            <a:r>
              <a:rPr lang="lv-LV" sz="3200" baseline="-25000">
                <a:latin typeface="Calibri" pitchFamily="34" charset="0"/>
              </a:rPr>
              <a:t>3</a:t>
            </a:r>
            <a:r>
              <a:rPr lang="lv-LV" sz="3200">
                <a:latin typeface="Calibri" pitchFamily="34" charset="0"/>
              </a:rPr>
              <a:t> =</a:t>
            </a:r>
            <a:r>
              <a:rPr lang="lv-LV" sz="3200">
                <a:latin typeface="Calibri" pitchFamily="34" charset="0"/>
                <a:sym typeface="Symbol" pitchFamily="18" charset="2"/>
              </a:rPr>
              <a:t> 3, </a:t>
            </a:r>
          </a:p>
          <a:p>
            <a:pPr marL="342900" indent="-342900">
              <a:spcBef>
                <a:spcPct val="20000"/>
              </a:spcBef>
            </a:pPr>
            <a:r>
              <a:rPr lang="lv-LV" sz="3200">
                <a:latin typeface="Calibri" pitchFamily="34" charset="0"/>
                <a:sym typeface="Symbol" pitchFamily="18" charset="2"/>
              </a:rPr>
              <a:t>	</a:t>
            </a:r>
            <a:r>
              <a:rPr lang="lv-LV" sz="3200">
                <a:latin typeface="Calibri" pitchFamily="34" charset="0"/>
              </a:rPr>
              <a:t>x</a:t>
            </a:r>
            <a:r>
              <a:rPr lang="lv-LV" sz="3200" baseline="-25000">
                <a:latin typeface="Calibri" pitchFamily="34" charset="0"/>
              </a:rPr>
              <a:t>1</a:t>
            </a:r>
            <a:r>
              <a:rPr lang="lv-LV" sz="3200">
                <a:latin typeface="Calibri" pitchFamily="34" charset="0"/>
              </a:rPr>
              <a:t>+x</a:t>
            </a:r>
            <a:r>
              <a:rPr lang="lv-LV" sz="3200" baseline="-25000">
                <a:latin typeface="Calibri" pitchFamily="34" charset="0"/>
              </a:rPr>
              <a:t>2</a:t>
            </a:r>
            <a:r>
              <a:rPr lang="lv-LV" sz="3200">
                <a:latin typeface="Calibri" pitchFamily="34" charset="0"/>
              </a:rPr>
              <a:t> + x</a:t>
            </a:r>
            <a:r>
              <a:rPr lang="lv-LV" sz="3200" baseline="-25000">
                <a:latin typeface="Calibri" pitchFamily="34" charset="0"/>
              </a:rPr>
              <a:t>4 </a:t>
            </a:r>
            <a:r>
              <a:rPr lang="lv-LV" sz="3200">
                <a:latin typeface="Calibri" pitchFamily="34" charset="0"/>
              </a:rPr>
              <a:t>=</a:t>
            </a:r>
            <a:r>
              <a:rPr lang="lv-LV" sz="3200">
                <a:latin typeface="Calibri" pitchFamily="34" charset="0"/>
                <a:sym typeface="Symbol" pitchFamily="18" charset="2"/>
              </a:rPr>
              <a:t> 4, </a:t>
            </a:r>
          </a:p>
          <a:p>
            <a:pPr marL="342900" indent="-342900">
              <a:spcBef>
                <a:spcPct val="20000"/>
              </a:spcBef>
            </a:pPr>
            <a:r>
              <a:rPr lang="lv-LV" sz="3200">
                <a:latin typeface="Calibri" pitchFamily="34" charset="0"/>
                <a:sym typeface="Symbol" pitchFamily="18" charset="2"/>
              </a:rPr>
              <a:t>  	</a:t>
            </a:r>
            <a:r>
              <a:rPr lang="lv-LV" sz="3200">
                <a:latin typeface="Calibri" pitchFamily="34" charset="0"/>
              </a:rPr>
              <a:t> x</a:t>
            </a:r>
            <a:r>
              <a:rPr lang="lv-LV" sz="3200" baseline="-25000">
                <a:latin typeface="Calibri" pitchFamily="34" charset="0"/>
              </a:rPr>
              <a:t>1 </a:t>
            </a:r>
            <a:r>
              <a:rPr lang="lv-LV" sz="3200">
                <a:latin typeface="Calibri" pitchFamily="34" charset="0"/>
                <a:sym typeface="Symbol" pitchFamily="18" charset="2"/>
              </a:rPr>
              <a:t> 0, </a:t>
            </a:r>
            <a:r>
              <a:rPr lang="lv-LV" sz="3200">
                <a:latin typeface="Calibri" pitchFamily="34" charset="0"/>
              </a:rPr>
              <a:t>x</a:t>
            </a:r>
            <a:r>
              <a:rPr lang="lv-LV" sz="3200" baseline="-25000">
                <a:latin typeface="Calibri" pitchFamily="34" charset="0"/>
              </a:rPr>
              <a:t>2</a:t>
            </a:r>
            <a:r>
              <a:rPr lang="lv-LV" sz="3200">
                <a:latin typeface="Calibri" pitchFamily="34" charset="0"/>
              </a:rPr>
              <a:t> </a:t>
            </a:r>
            <a:r>
              <a:rPr lang="lv-LV" sz="3200">
                <a:latin typeface="Calibri" pitchFamily="34" charset="0"/>
                <a:sym typeface="Symbol" pitchFamily="18" charset="2"/>
              </a:rPr>
              <a:t> 0, </a:t>
            </a:r>
            <a:r>
              <a:rPr lang="lv-LV" sz="3200">
                <a:latin typeface="Calibri" pitchFamily="34" charset="0"/>
              </a:rPr>
              <a:t>x</a:t>
            </a:r>
            <a:r>
              <a:rPr lang="lv-LV" sz="3200" baseline="-25000">
                <a:latin typeface="Calibri" pitchFamily="34" charset="0"/>
              </a:rPr>
              <a:t>3 </a:t>
            </a:r>
            <a:r>
              <a:rPr lang="lv-LV" sz="3200">
                <a:latin typeface="Calibri" pitchFamily="34" charset="0"/>
                <a:sym typeface="Symbol" pitchFamily="18" charset="2"/>
              </a:rPr>
              <a:t> 0, </a:t>
            </a:r>
            <a:r>
              <a:rPr lang="lv-LV" sz="3200">
                <a:latin typeface="Calibri" pitchFamily="34" charset="0"/>
              </a:rPr>
              <a:t>x</a:t>
            </a:r>
            <a:r>
              <a:rPr lang="lv-LV" sz="3200" baseline="-25000">
                <a:latin typeface="Calibri" pitchFamily="34" charset="0"/>
              </a:rPr>
              <a:t>4</a:t>
            </a:r>
            <a:r>
              <a:rPr lang="lv-LV" sz="3200">
                <a:latin typeface="Calibri" pitchFamily="34" charset="0"/>
              </a:rPr>
              <a:t> </a:t>
            </a:r>
            <a:r>
              <a:rPr lang="lv-LV" sz="3200">
                <a:latin typeface="Calibri" pitchFamily="34" charset="0"/>
                <a:sym typeface="Symbol" pitchFamily="18" charset="2"/>
              </a:rPr>
              <a:t> 0.</a:t>
            </a:r>
            <a:endParaRPr lang="lv-LV" sz="3200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987675" y="2276475"/>
          <a:ext cx="1441450" cy="733425"/>
        </p:xfrm>
        <a:graphic>
          <a:graphicData uri="http://schemas.openxmlformats.org/presentationml/2006/ole">
            <p:oleObj spid="_x0000_s2050" name="Equation" r:id="rId3" imgW="558720" imgH="393480" progId="Equation.3">
              <p:embed/>
            </p:oleObj>
          </a:graphicData>
        </a:graphic>
      </p:graphicFrame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1908175" y="5373688"/>
            <a:ext cx="6245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3200">
                <a:solidFill>
                  <a:srgbClr val="FF0000"/>
                </a:solidFill>
                <a:latin typeface="Calibri" pitchFamily="34" charset="0"/>
              </a:rPr>
              <a:t>Sākumpunkts: x</a:t>
            </a:r>
            <a:r>
              <a:rPr lang="lv-LV" sz="3200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lv-LV" sz="3200">
                <a:solidFill>
                  <a:srgbClr val="FF0000"/>
                </a:solidFill>
                <a:latin typeface="Calibri" pitchFamily="34" charset="0"/>
              </a:rPr>
              <a:t>=1, x</a:t>
            </a:r>
            <a:r>
              <a:rPr lang="lv-LV" sz="32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lv-LV" sz="3200">
                <a:solidFill>
                  <a:srgbClr val="FF0000"/>
                </a:solidFill>
                <a:latin typeface="Calibri" pitchFamily="34" charset="0"/>
              </a:rPr>
              <a:t>=1, x</a:t>
            </a:r>
            <a:r>
              <a:rPr lang="lv-LV" sz="3200" baseline="-2500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lang="lv-LV" sz="3200">
                <a:solidFill>
                  <a:srgbClr val="FF0000"/>
                </a:solidFill>
                <a:latin typeface="Calibri" pitchFamily="34" charset="0"/>
              </a:rPr>
              <a:t>=2, x</a:t>
            </a:r>
            <a:r>
              <a:rPr lang="lv-LV" sz="32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lv-LV" sz="3200">
                <a:solidFill>
                  <a:srgbClr val="FF0000"/>
                </a:solidFill>
                <a:latin typeface="Calibri" pitchFamily="34" charset="0"/>
              </a:rPr>
              <a:t>=2.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1. solis</a:t>
            </a:r>
          </a:p>
        </p:txBody>
      </p:sp>
      <p:sp>
        <p:nvSpPr>
          <p:cNvPr id="30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mtClean="0"/>
              <a:t>Koordinātu transformācija.</a:t>
            </a:r>
            <a:endParaRPr lang="lv-LV" smtClean="0">
              <a:sym typeface="Symbol" pitchFamily="18" charset="2"/>
            </a:endParaRPr>
          </a:p>
          <a:p>
            <a:r>
              <a:rPr lang="lv-LV" smtClean="0">
                <a:sym typeface="Symbol" pitchFamily="18" charset="2"/>
              </a:rPr>
              <a:t>x</a:t>
            </a:r>
            <a:r>
              <a:rPr lang="lv-LV" baseline="-25000" smtClean="0">
                <a:sym typeface="Symbol" pitchFamily="18" charset="2"/>
              </a:rPr>
              <a:t>1</a:t>
            </a:r>
            <a:r>
              <a:rPr lang="lv-LV" smtClean="0">
                <a:sym typeface="Symbol" pitchFamily="18" charset="2"/>
              </a:rPr>
              <a:t>=1+y</a:t>
            </a:r>
            <a:r>
              <a:rPr lang="lv-LV" baseline="-25000" smtClean="0">
                <a:sym typeface="Symbol" pitchFamily="18" charset="2"/>
              </a:rPr>
              <a:t>1</a:t>
            </a:r>
            <a:r>
              <a:rPr lang="lv-LV" smtClean="0">
                <a:sym typeface="Symbol" pitchFamily="18" charset="2"/>
              </a:rPr>
              <a:t>, x</a:t>
            </a:r>
            <a:r>
              <a:rPr lang="lv-LV" baseline="-25000" smtClean="0">
                <a:sym typeface="Symbol" pitchFamily="18" charset="2"/>
              </a:rPr>
              <a:t>2</a:t>
            </a:r>
            <a:r>
              <a:rPr lang="lv-LV" smtClean="0">
                <a:sym typeface="Symbol" pitchFamily="18" charset="2"/>
              </a:rPr>
              <a:t>=1+y</a:t>
            </a:r>
            <a:r>
              <a:rPr lang="lv-LV" baseline="-25000" smtClean="0">
                <a:sym typeface="Symbol" pitchFamily="18" charset="2"/>
              </a:rPr>
              <a:t>2</a:t>
            </a:r>
            <a:r>
              <a:rPr lang="lv-LV" smtClean="0">
                <a:sym typeface="Symbol" pitchFamily="18" charset="2"/>
              </a:rPr>
              <a:t>, x</a:t>
            </a:r>
            <a:r>
              <a:rPr lang="lv-LV" baseline="-25000" smtClean="0">
                <a:sym typeface="Symbol" pitchFamily="18" charset="2"/>
              </a:rPr>
              <a:t>3</a:t>
            </a:r>
            <a:r>
              <a:rPr lang="lv-LV" smtClean="0">
                <a:sym typeface="Symbol" pitchFamily="18" charset="2"/>
              </a:rPr>
              <a:t>=2+y</a:t>
            </a:r>
            <a:r>
              <a:rPr lang="lv-LV" baseline="-25000" smtClean="0">
                <a:sym typeface="Symbol" pitchFamily="18" charset="2"/>
              </a:rPr>
              <a:t>3</a:t>
            </a:r>
            <a:r>
              <a:rPr lang="lv-LV" smtClean="0">
                <a:sym typeface="Symbol" pitchFamily="18" charset="2"/>
              </a:rPr>
              <a:t>, x</a:t>
            </a:r>
            <a:r>
              <a:rPr lang="lv-LV" baseline="-25000" smtClean="0">
                <a:sym typeface="Symbol" pitchFamily="18" charset="2"/>
              </a:rPr>
              <a:t>4</a:t>
            </a:r>
            <a:r>
              <a:rPr lang="lv-LV" smtClean="0">
                <a:sym typeface="Symbol" pitchFamily="18" charset="2"/>
              </a:rPr>
              <a:t>=2+y</a:t>
            </a:r>
            <a:r>
              <a:rPr lang="lv-LV" baseline="-25000" smtClean="0">
                <a:sym typeface="Symbol" pitchFamily="18" charset="2"/>
              </a:rPr>
              <a:t>4</a:t>
            </a:r>
            <a:r>
              <a:rPr lang="lv-LV" smtClean="0">
                <a:sym typeface="Symbol" pitchFamily="18" charset="2"/>
              </a:rPr>
              <a:t>.</a:t>
            </a:r>
          </a:p>
          <a:p>
            <a:r>
              <a:rPr lang="lv-LV" smtClean="0">
                <a:sym typeface="Symbol" pitchFamily="18" charset="2"/>
              </a:rPr>
              <a:t>(1, 1, 2, 2)  (0, 0, 0, 0).</a:t>
            </a:r>
          </a:p>
          <a:p>
            <a:pPr>
              <a:buFont typeface="Arial" charset="0"/>
              <a:buNone/>
            </a:pPr>
            <a:endParaRPr lang="lv-LV" smtClean="0">
              <a:sym typeface="Symbol" pitchFamily="18" charset="2"/>
            </a:endParaRPr>
          </a:p>
          <a:p>
            <a:endParaRPr lang="lv-LV" smtClean="0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738438" y="3860800"/>
          <a:ext cx="1508125" cy="733425"/>
        </p:xfrm>
        <a:graphic>
          <a:graphicData uri="http://schemas.openxmlformats.org/presentationml/2006/ole">
            <p:oleObj spid="_x0000_s3077" name="Equation" r:id="rId3" imgW="583920" imgH="393480" progId="Equation.3">
              <p:embed/>
            </p:oleObj>
          </a:graphicData>
        </a:graphic>
      </p:graphicFrame>
      <p:sp>
        <p:nvSpPr>
          <p:cNvPr id="3081" name="Content Placeholder 2"/>
          <p:cNvSpPr>
            <a:spLocks/>
          </p:cNvSpPr>
          <p:nvPr/>
        </p:nvSpPr>
        <p:spPr bwMode="auto">
          <a:xfrm>
            <a:off x="395288" y="3357563"/>
            <a:ext cx="822960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lv-LV" sz="3200">
                <a:latin typeface="Calibri" pitchFamily="34" charset="0"/>
                <a:sym typeface="Symbol" pitchFamily="18" charset="2"/>
              </a:rPr>
              <a:t>Jaunā programma: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lv-LV" sz="3200">
                <a:latin typeface="Calibri" pitchFamily="34" charset="0"/>
              </a:rPr>
              <a:t>	Maksimizēt 		</a:t>
            </a:r>
            <a:r>
              <a:rPr lang="lv-LV" sz="3200"/>
              <a:t> </a:t>
            </a:r>
            <a:r>
              <a:rPr lang="lv-LV" sz="3200">
                <a:latin typeface="Calibri" pitchFamily="34" charset="0"/>
              </a:rPr>
              <a:t>pie nosacījumiem 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lv-LV" sz="2400">
                <a:latin typeface="Calibri" pitchFamily="34" charset="0"/>
              </a:rPr>
              <a:t>2y</a:t>
            </a:r>
            <a:r>
              <a:rPr lang="lv-LV" sz="2400" baseline="-25000">
                <a:latin typeface="Calibri" pitchFamily="34" charset="0"/>
              </a:rPr>
              <a:t>1</a:t>
            </a:r>
            <a:r>
              <a:rPr lang="lv-LV" sz="2400">
                <a:latin typeface="Calibri" pitchFamily="34" charset="0"/>
              </a:rPr>
              <a:t>-y</a:t>
            </a:r>
            <a:r>
              <a:rPr lang="lv-LV" sz="2400" baseline="-25000">
                <a:latin typeface="Calibri" pitchFamily="34" charset="0"/>
              </a:rPr>
              <a:t>2</a:t>
            </a:r>
            <a:r>
              <a:rPr lang="lv-LV" sz="2400">
                <a:latin typeface="Calibri" pitchFamily="34" charset="0"/>
              </a:rPr>
              <a:t> + y</a:t>
            </a:r>
            <a:r>
              <a:rPr lang="lv-LV" sz="2400" baseline="-25000">
                <a:latin typeface="Calibri" pitchFamily="34" charset="0"/>
              </a:rPr>
              <a:t>3</a:t>
            </a:r>
            <a:r>
              <a:rPr lang="lv-LV" sz="2400">
                <a:latin typeface="Calibri" pitchFamily="34" charset="0"/>
              </a:rPr>
              <a:t> =</a:t>
            </a:r>
            <a:r>
              <a:rPr lang="lv-LV" sz="2400">
                <a:latin typeface="Calibri" pitchFamily="34" charset="0"/>
                <a:sym typeface="Symbol" pitchFamily="18" charset="2"/>
              </a:rPr>
              <a:t> 0, 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lv-LV" sz="2400">
                <a:latin typeface="Calibri" pitchFamily="34" charset="0"/>
              </a:rPr>
              <a:t>y</a:t>
            </a:r>
            <a:r>
              <a:rPr lang="lv-LV" sz="2400" baseline="-25000">
                <a:latin typeface="Calibri" pitchFamily="34" charset="0"/>
              </a:rPr>
              <a:t>1</a:t>
            </a:r>
            <a:r>
              <a:rPr lang="lv-LV" sz="2400">
                <a:latin typeface="Calibri" pitchFamily="34" charset="0"/>
              </a:rPr>
              <a:t>+y</a:t>
            </a:r>
            <a:r>
              <a:rPr lang="lv-LV" sz="2400" baseline="-25000">
                <a:latin typeface="Calibri" pitchFamily="34" charset="0"/>
              </a:rPr>
              <a:t>2</a:t>
            </a:r>
            <a:r>
              <a:rPr lang="lv-LV" sz="2400">
                <a:latin typeface="Calibri" pitchFamily="34" charset="0"/>
              </a:rPr>
              <a:t> + y</a:t>
            </a:r>
            <a:r>
              <a:rPr lang="lv-LV" sz="2400" baseline="-25000">
                <a:latin typeface="Calibri" pitchFamily="34" charset="0"/>
              </a:rPr>
              <a:t>4 </a:t>
            </a:r>
            <a:r>
              <a:rPr lang="lv-LV" sz="2400">
                <a:latin typeface="Calibri" pitchFamily="34" charset="0"/>
              </a:rPr>
              <a:t>=</a:t>
            </a:r>
            <a:r>
              <a:rPr lang="lv-LV" sz="2400">
                <a:latin typeface="Calibri" pitchFamily="34" charset="0"/>
                <a:sym typeface="Symbol" pitchFamily="18" charset="2"/>
              </a:rPr>
              <a:t> 0, 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lv-LV" sz="2400">
                <a:latin typeface="Calibri" pitchFamily="34" charset="0"/>
                <a:sym typeface="Symbol" pitchFamily="18" charset="2"/>
              </a:rPr>
              <a:t> y</a:t>
            </a:r>
            <a:r>
              <a:rPr lang="lv-LV" sz="2400" baseline="-25000">
                <a:latin typeface="Calibri" pitchFamily="34" charset="0"/>
              </a:rPr>
              <a:t>1 </a:t>
            </a:r>
            <a:r>
              <a:rPr lang="lv-LV" sz="2400">
                <a:latin typeface="Calibri" pitchFamily="34" charset="0"/>
                <a:sym typeface="Symbol" pitchFamily="18" charset="2"/>
              </a:rPr>
              <a:t> -1, </a:t>
            </a:r>
            <a:r>
              <a:rPr lang="lv-LV" sz="2400">
                <a:latin typeface="Calibri" pitchFamily="34" charset="0"/>
              </a:rPr>
              <a:t>y</a:t>
            </a:r>
            <a:r>
              <a:rPr lang="lv-LV" sz="2400" baseline="-25000">
                <a:latin typeface="Calibri" pitchFamily="34" charset="0"/>
              </a:rPr>
              <a:t>2</a:t>
            </a:r>
            <a:r>
              <a:rPr lang="lv-LV" sz="2400">
                <a:latin typeface="Calibri" pitchFamily="34" charset="0"/>
              </a:rPr>
              <a:t> </a:t>
            </a:r>
            <a:r>
              <a:rPr lang="lv-LV" sz="2400">
                <a:latin typeface="Calibri" pitchFamily="34" charset="0"/>
                <a:sym typeface="Symbol" pitchFamily="18" charset="2"/>
              </a:rPr>
              <a:t> -1, </a:t>
            </a:r>
            <a:r>
              <a:rPr lang="lv-LV" sz="2400">
                <a:latin typeface="Calibri" pitchFamily="34" charset="0"/>
              </a:rPr>
              <a:t>y</a:t>
            </a:r>
            <a:r>
              <a:rPr lang="lv-LV" sz="2400" baseline="-25000">
                <a:latin typeface="Calibri" pitchFamily="34" charset="0"/>
              </a:rPr>
              <a:t>3 </a:t>
            </a:r>
            <a:r>
              <a:rPr lang="lv-LV" sz="2400">
                <a:latin typeface="Calibri" pitchFamily="34" charset="0"/>
                <a:sym typeface="Symbol" pitchFamily="18" charset="2"/>
              </a:rPr>
              <a:t> -2, </a:t>
            </a:r>
            <a:r>
              <a:rPr lang="lv-LV" sz="2400">
                <a:latin typeface="Calibri" pitchFamily="34" charset="0"/>
              </a:rPr>
              <a:t>y</a:t>
            </a:r>
            <a:r>
              <a:rPr lang="lv-LV" sz="2400" baseline="-25000">
                <a:latin typeface="Calibri" pitchFamily="34" charset="0"/>
              </a:rPr>
              <a:t>4</a:t>
            </a:r>
            <a:r>
              <a:rPr lang="lv-LV" sz="2400">
                <a:latin typeface="Calibri" pitchFamily="34" charset="0"/>
              </a:rPr>
              <a:t> </a:t>
            </a:r>
            <a:r>
              <a:rPr lang="lv-LV" sz="2400">
                <a:latin typeface="Calibri" pitchFamily="34" charset="0"/>
                <a:sym typeface="Symbol" pitchFamily="18" charset="2"/>
              </a:rPr>
              <a:t> -2.</a:t>
            </a:r>
            <a:endParaRPr lang="lv-LV" sz="24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lv-LV" sz="3200"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lv-LV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2. solis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4925"/>
          </a:xfrm>
        </p:spPr>
        <p:txBody>
          <a:bodyPr/>
          <a:lstStyle/>
          <a:p>
            <a:r>
              <a:rPr lang="lv-LV" smtClean="0"/>
              <a:t>Koordinātu “saspiešana”.</a:t>
            </a:r>
            <a:endParaRPr lang="lv-LV" smtClean="0">
              <a:sym typeface="Symbol" pitchFamily="18" charset="2"/>
            </a:endParaRPr>
          </a:p>
          <a:p>
            <a:r>
              <a:rPr lang="lv-LV" smtClean="0">
                <a:sym typeface="Symbol" pitchFamily="18" charset="2"/>
              </a:rPr>
              <a:t>y</a:t>
            </a:r>
            <a:r>
              <a:rPr lang="lv-LV" baseline="-25000" smtClean="0">
                <a:sym typeface="Symbol" pitchFamily="18" charset="2"/>
              </a:rPr>
              <a:t>1</a:t>
            </a:r>
            <a:r>
              <a:rPr lang="lv-LV" smtClean="0">
                <a:sym typeface="Symbol" pitchFamily="18" charset="2"/>
              </a:rPr>
              <a:t>=z</a:t>
            </a:r>
            <a:r>
              <a:rPr lang="lv-LV" baseline="-25000" smtClean="0">
                <a:sym typeface="Symbol" pitchFamily="18" charset="2"/>
              </a:rPr>
              <a:t>1</a:t>
            </a:r>
            <a:r>
              <a:rPr lang="lv-LV" smtClean="0">
                <a:sym typeface="Symbol" pitchFamily="18" charset="2"/>
              </a:rPr>
              <a:t>, y</a:t>
            </a:r>
            <a:r>
              <a:rPr lang="lv-LV" baseline="-25000" smtClean="0">
                <a:sym typeface="Symbol" pitchFamily="18" charset="2"/>
              </a:rPr>
              <a:t>2</a:t>
            </a:r>
            <a:r>
              <a:rPr lang="lv-LV" smtClean="0">
                <a:sym typeface="Symbol" pitchFamily="18" charset="2"/>
              </a:rPr>
              <a:t>=2z</a:t>
            </a:r>
            <a:r>
              <a:rPr lang="lv-LV" baseline="-25000" smtClean="0">
                <a:sym typeface="Symbol" pitchFamily="18" charset="2"/>
              </a:rPr>
              <a:t>2</a:t>
            </a:r>
            <a:r>
              <a:rPr lang="lv-LV" smtClean="0">
                <a:sym typeface="Symbol" pitchFamily="18" charset="2"/>
              </a:rPr>
              <a:t>, y</a:t>
            </a:r>
            <a:r>
              <a:rPr lang="lv-LV" baseline="-25000" smtClean="0">
                <a:sym typeface="Symbol" pitchFamily="18" charset="2"/>
              </a:rPr>
              <a:t>3</a:t>
            </a:r>
            <a:r>
              <a:rPr lang="lv-LV" smtClean="0">
                <a:sym typeface="Symbol" pitchFamily="18" charset="2"/>
              </a:rPr>
              <a:t>=2z</a:t>
            </a:r>
            <a:r>
              <a:rPr lang="lv-LV" baseline="-25000" smtClean="0">
                <a:sym typeface="Symbol" pitchFamily="18" charset="2"/>
              </a:rPr>
              <a:t>3</a:t>
            </a:r>
            <a:r>
              <a:rPr lang="lv-LV" smtClean="0">
                <a:sym typeface="Symbol" pitchFamily="18" charset="2"/>
              </a:rPr>
              <a:t>, y</a:t>
            </a:r>
            <a:r>
              <a:rPr lang="lv-LV" baseline="-25000" smtClean="0">
                <a:sym typeface="Symbol" pitchFamily="18" charset="2"/>
              </a:rPr>
              <a:t>4</a:t>
            </a:r>
            <a:r>
              <a:rPr lang="lv-LV" smtClean="0">
                <a:sym typeface="Symbol" pitchFamily="18" charset="2"/>
              </a:rPr>
              <a:t>=2z</a:t>
            </a:r>
            <a:r>
              <a:rPr lang="lv-LV" baseline="-25000" smtClean="0">
                <a:sym typeface="Symbol" pitchFamily="18" charset="2"/>
              </a:rPr>
              <a:t>4</a:t>
            </a:r>
            <a:r>
              <a:rPr lang="lv-LV" smtClean="0">
                <a:sym typeface="Symbol" pitchFamily="18" charset="2"/>
              </a:rPr>
              <a:t>.</a:t>
            </a:r>
          </a:p>
          <a:p>
            <a:r>
              <a:rPr lang="lv-LV" smtClean="0">
                <a:sym typeface="Symbol" pitchFamily="18" charset="2"/>
              </a:rPr>
              <a:t>Jaunā programma:</a:t>
            </a:r>
          </a:p>
          <a:p>
            <a:pPr>
              <a:buFont typeface="Arial" charset="0"/>
              <a:buNone/>
            </a:pPr>
            <a:r>
              <a:rPr lang="lv-LV" smtClean="0"/>
              <a:t>	Maksimizēt 		pie nosacījumiem </a:t>
            </a:r>
          </a:p>
          <a:p>
            <a:pPr lvl="2"/>
            <a:r>
              <a:rPr lang="lv-LV" smtClean="0"/>
              <a:t>2z</a:t>
            </a:r>
            <a:r>
              <a:rPr lang="lv-LV" baseline="-25000" smtClean="0"/>
              <a:t>1</a:t>
            </a:r>
            <a:r>
              <a:rPr lang="lv-LV" smtClean="0"/>
              <a:t>-z</a:t>
            </a:r>
            <a:r>
              <a:rPr lang="lv-LV" baseline="-25000" smtClean="0"/>
              <a:t>2</a:t>
            </a:r>
            <a:r>
              <a:rPr lang="lv-LV" smtClean="0"/>
              <a:t> + 2z</a:t>
            </a:r>
            <a:r>
              <a:rPr lang="lv-LV" baseline="-25000" smtClean="0"/>
              <a:t>3</a:t>
            </a:r>
            <a:r>
              <a:rPr lang="lv-LV" smtClean="0"/>
              <a:t> =</a:t>
            </a:r>
            <a:r>
              <a:rPr lang="lv-LV" smtClean="0">
                <a:sym typeface="Symbol" pitchFamily="18" charset="2"/>
              </a:rPr>
              <a:t> 0, </a:t>
            </a:r>
          </a:p>
          <a:p>
            <a:pPr lvl="2"/>
            <a:r>
              <a:rPr lang="lv-LV" smtClean="0"/>
              <a:t>z</a:t>
            </a:r>
            <a:r>
              <a:rPr lang="lv-LV" baseline="-25000" smtClean="0"/>
              <a:t>1</a:t>
            </a:r>
            <a:r>
              <a:rPr lang="lv-LV" smtClean="0"/>
              <a:t>+z</a:t>
            </a:r>
            <a:r>
              <a:rPr lang="lv-LV" baseline="-25000" smtClean="0"/>
              <a:t>2</a:t>
            </a:r>
            <a:r>
              <a:rPr lang="lv-LV" smtClean="0"/>
              <a:t> + 2z</a:t>
            </a:r>
            <a:r>
              <a:rPr lang="lv-LV" baseline="-25000" smtClean="0"/>
              <a:t>4 </a:t>
            </a:r>
            <a:r>
              <a:rPr lang="lv-LV" smtClean="0"/>
              <a:t>=</a:t>
            </a:r>
            <a:r>
              <a:rPr lang="lv-LV" smtClean="0">
                <a:sym typeface="Symbol" pitchFamily="18" charset="2"/>
              </a:rPr>
              <a:t> 0, </a:t>
            </a:r>
          </a:p>
          <a:p>
            <a:pPr lvl="2"/>
            <a:r>
              <a:rPr lang="lv-LV" smtClean="0">
                <a:sym typeface="Symbol" pitchFamily="18" charset="2"/>
              </a:rPr>
              <a:t> z</a:t>
            </a:r>
            <a:r>
              <a:rPr lang="lv-LV" baseline="-25000" smtClean="0"/>
              <a:t>1 </a:t>
            </a:r>
            <a:r>
              <a:rPr lang="lv-LV" smtClean="0">
                <a:sym typeface="Symbol" pitchFamily="18" charset="2"/>
              </a:rPr>
              <a:t> -1, </a:t>
            </a:r>
            <a:r>
              <a:rPr lang="lv-LV" smtClean="0"/>
              <a:t>z</a:t>
            </a:r>
            <a:r>
              <a:rPr lang="lv-LV" baseline="-25000" smtClean="0"/>
              <a:t>2</a:t>
            </a:r>
            <a:r>
              <a:rPr lang="lv-LV" smtClean="0"/>
              <a:t> </a:t>
            </a:r>
            <a:r>
              <a:rPr lang="lv-LV" smtClean="0">
                <a:sym typeface="Symbol" pitchFamily="18" charset="2"/>
              </a:rPr>
              <a:t> -1, </a:t>
            </a:r>
            <a:r>
              <a:rPr lang="lv-LV" smtClean="0"/>
              <a:t>z</a:t>
            </a:r>
            <a:r>
              <a:rPr lang="lv-LV" baseline="-25000" smtClean="0"/>
              <a:t>3 </a:t>
            </a:r>
            <a:r>
              <a:rPr lang="lv-LV" smtClean="0">
                <a:sym typeface="Symbol" pitchFamily="18" charset="2"/>
              </a:rPr>
              <a:t> -1, </a:t>
            </a:r>
            <a:r>
              <a:rPr lang="lv-LV" smtClean="0"/>
              <a:t>z</a:t>
            </a:r>
            <a:r>
              <a:rPr lang="lv-LV" baseline="-25000" smtClean="0"/>
              <a:t>4</a:t>
            </a:r>
            <a:r>
              <a:rPr lang="lv-LV" smtClean="0"/>
              <a:t> </a:t>
            </a:r>
            <a:r>
              <a:rPr lang="lv-LV" smtClean="0">
                <a:sym typeface="Symbol" pitchFamily="18" charset="2"/>
              </a:rPr>
              <a:t> -1.</a:t>
            </a:r>
            <a:endParaRPr lang="lv-LV" smtClean="0"/>
          </a:p>
          <a:p>
            <a:pPr>
              <a:buFont typeface="Arial" charset="0"/>
              <a:buNone/>
            </a:pPr>
            <a:endParaRPr lang="lv-LV" smtClean="0">
              <a:sym typeface="Symbol" pitchFamily="18" charset="2"/>
            </a:endParaRPr>
          </a:p>
          <a:p>
            <a:endParaRPr lang="lv-LV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771775" y="3284538"/>
          <a:ext cx="1441450" cy="733425"/>
        </p:xfrm>
        <a:graphic>
          <a:graphicData uri="http://schemas.openxmlformats.org/presentationml/2006/ole">
            <p:oleObj spid="_x0000_s4098" name="Equation" r:id="rId3" imgW="558720" imgH="393480" progId="Equation.3">
              <p:embed/>
            </p:oleObj>
          </a:graphicData>
        </a:graphic>
      </p:graphicFrame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468313" y="5661025"/>
            <a:ext cx="8023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2400">
                <a:solidFill>
                  <a:srgbClr val="FF0000"/>
                </a:solidFill>
                <a:latin typeface="Calibri" pitchFamily="34" charset="0"/>
              </a:rPr>
              <a:t>Tekošais punkts – vienādā apkārtnē no visiem ierobežojumiem.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3. solis</a:t>
            </a: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5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lv-LV" smtClean="0"/>
              <a:t>Maksimizēt 		pie nosacījumiem </a:t>
            </a:r>
          </a:p>
          <a:p>
            <a:pPr lvl="2"/>
            <a:r>
              <a:rPr lang="lv-LV" smtClean="0"/>
              <a:t>2z</a:t>
            </a:r>
            <a:r>
              <a:rPr lang="lv-LV" baseline="-25000" smtClean="0"/>
              <a:t>1</a:t>
            </a:r>
            <a:r>
              <a:rPr lang="lv-LV" smtClean="0"/>
              <a:t>-z</a:t>
            </a:r>
            <a:r>
              <a:rPr lang="lv-LV" baseline="-25000" smtClean="0"/>
              <a:t>2</a:t>
            </a:r>
            <a:r>
              <a:rPr lang="lv-LV" smtClean="0"/>
              <a:t> + 2z</a:t>
            </a:r>
            <a:r>
              <a:rPr lang="lv-LV" baseline="-25000" smtClean="0"/>
              <a:t>3</a:t>
            </a:r>
            <a:r>
              <a:rPr lang="lv-LV" smtClean="0"/>
              <a:t> =</a:t>
            </a:r>
            <a:r>
              <a:rPr lang="lv-LV" smtClean="0">
                <a:sym typeface="Symbol" pitchFamily="18" charset="2"/>
              </a:rPr>
              <a:t> 0, </a:t>
            </a:r>
          </a:p>
          <a:p>
            <a:pPr lvl="2"/>
            <a:r>
              <a:rPr lang="lv-LV" smtClean="0"/>
              <a:t>z</a:t>
            </a:r>
            <a:r>
              <a:rPr lang="lv-LV" baseline="-25000" smtClean="0"/>
              <a:t>1</a:t>
            </a:r>
            <a:r>
              <a:rPr lang="lv-LV" smtClean="0"/>
              <a:t>+z</a:t>
            </a:r>
            <a:r>
              <a:rPr lang="lv-LV" baseline="-25000" smtClean="0"/>
              <a:t>2</a:t>
            </a:r>
            <a:r>
              <a:rPr lang="lv-LV" smtClean="0"/>
              <a:t> + 2z</a:t>
            </a:r>
            <a:r>
              <a:rPr lang="lv-LV" baseline="-25000" smtClean="0"/>
              <a:t>4 </a:t>
            </a:r>
            <a:r>
              <a:rPr lang="lv-LV" smtClean="0"/>
              <a:t>=</a:t>
            </a:r>
            <a:r>
              <a:rPr lang="lv-LV" smtClean="0">
                <a:sym typeface="Symbol" pitchFamily="18" charset="2"/>
              </a:rPr>
              <a:t> 0, </a:t>
            </a:r>
          </a:p>
          <a:p>
            <a:pPr lvl="2"/>
            <a:r>
              <a:rPr lang="lv-LV" smtClean="0">
                <a:sym typeface="Symbol" pitchFamily="18" charset="2"/>
              </a:rPr>
              <a:t> z</a:t>
            </a:r>
            <a:r>
              <a:rPr lang="lv-LV" baseline="-25000" smtClean="0"/>
              <a:t>1 </a:t>
            </a:r>
            <a:r>
              <a:rPr lang="lv-LV" smtClean="0">
                <a:sym typeface="Symbol" pitchFamily="18" charset="2"/>
              </a:rPr>
              <a:t> -1, </a:t>
            </a:r>
            <a:r>
              <a:rPr lang="lv-LV" smtClean="0"/>
              <a:t>z</a:t>
            </a:r>
            <a:r>
              <a:rPr lang="lv-LV" baseline="-25000" smtClean="0"/>
              <a:t>2</a:t>
            </a:r>
            <a:r>
              <a:rPr lang="lv-LV" smtClean="0"/>
              <a:t> </a:t>
            </a:r>
            <a:r>
              <a:rPr lang="lv-LV" smtClean="0">
                <a:sym typeface="Symbol" pitchFamily="18" charset="2"/>
              </a:rPr>
              <a:t> -1, </a:t>
            </a:r>
            <a:r>
              <a:rPr lang="lv-LV" smtClean="0"/>
              <a:t>z</a:t>
            </a:r>
            <a:r>
              <a:rPr lang="lv-LV" baseline="-25000" smtClean="0"/>
              <a:t>3 </a:t>
            </a:r>
            <a:r>
              <a:rPr lang="lv-LV" smtClean="0">
                <a:sym typeface="Symbol" pitchFamily="18" charset="2"/>
              </a:rPr>
              <a:t> -1, </a:t>
            </a:r>
            <a:r>
              <a:rPr lang="lv-LV" smtClean="0"/>
              <a:t>z</a:t>
            </a:r>
            <a:r>
              <a:rPr lang="lv-LV" baseline="-25000" smtClean="0"/>
              <a:t>4</a:t>
            </a:r>
            <a:r>
              <a:rPr lang="lv-LV" smtClean="0"/>
              <a:t> </a:t>
            </a:r>
            <a:r>
              <a:rPr lang="lv-LV" smtClean="0">
                <a:sym typeface="Symbol" pitchFamily="18" charset="2"/>
              </a:rPr>
              <a:t> -1.</a:t>
            </a:r>
          </a:p>
          <a:p>
            <a:pPr>
              <a:buFont typeface="Arial" charset="0"/>
              <a:buNone/>
            </a:pPr>
            <a:r>
              <a:rPr lang="lv-LV" smtClean="0">
                <a:latin typeface="Arial" charset="0"/>
                <a:sym typeface="Symbol" pitchFamily="18" charset="2"/>
              </a:rPr>
              <a:t>Sfēra</a:t>
            </a:r>
            <a:r>
              <a:rPr lang="lv-LV" smtClean="0">
                <a:sym typeface="Symbol" pitchFamily="18" charset="2"/>
              </a:rPr>
              <a:t>, kas pieskaras visiem ierobežojumiem:</a:t>
            </a:r>
            <a:endParaRPr lang="lv-LV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55875" y="1484313"/>
          <a:ext cx="1441450" cy="733425"/>
        </p:xfrm>
        <a:graphic>
          <a:graphicData uri="http://schemas.openxmlformats.org/presentationml/2006/ole">
            <p:oleObj spid="_x0000_s5122" name="Equation" r:id="rId3" imgW="558720" imgH="39348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051050" y="4221163"/>
          <a:ext cx="3600450" cy="712787"/>
        </p:xfrm>
        <a:graphic>
          <a:graphicData uri="http://schemas.openxmlformats.org/presentationml/2006/ole">
            <p:oleObj spid="_x0000_s5123" name="Equation" r:id="rId4" imgW="1218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4. solis</a:t>
            </a:r>
          </a:p>
        </p:txBody>
      </p:sp>
      <p:sp>
        <p:nvSpPr>
          <p:cNvPr id="61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u="sng" smtClean="0"/>
              <a:t>Teorēma</a:t>
            </a:r>
            <a:r>
              <a:rPr lang="lv-LV" smtClean="0"/>
              <a:t> Izteiksmes a</a:t>
            </a:r>
            <a:r>
              <a:rPr lang="lv-LV" baseline="-25000" smtClean="0"/>
              <a:t>1</a:t>
            </a:r>
            <a:r>
              <a:rPr lang="lv-LV" smtClean="0"/>
              <a:t>z</a:t>
            </a:r>
            <a:r>
              <a:rPr lang="lv-LV" baseline="-25000" smtClean="0"/>
              <a:t>1</a:t>
            </a:r>
            <a:r>
              <a:rPr lang="lv-LV" smtClean="0"/>
              <a:t>+a</a:t>
            </a:r>
            <a:r>
              <a:rPr lang="lv-LV" baseline="-25000" smtClean="0"/>
              <a:t>2</a:t>
            </a:r>
            <a:r>
              <a:rPr lang="lv-LV" smtClean="0"/>
              <a:t>z</a:t>
            </a:r>
            <a:r>
              <a:rPr lang="lv-LV" baseline="-25000" smtClean="0"/>
              <a:t>2</a:t>
            </a:r>
            <a:r>
              <a:rPr lang="lv-LV" smtClean="0"/>
              <a:t>+... maksimums uz </a:t>
            </a:r>
            <a:r>
              <a:rPr lang="lv-LV" smtClean="0">
                <a:latin typeface="Arial" charset="0"/>
              </a:rPr>
              <a:t>sfēras</a:t>
            </a:r>
          </a:p>
          <a:p>
            <a:pPr>
              <a:buFont typeface="Arial" charset="0"/>
              <a:buNone/>
            </a:pPr>
            <a:r>
              <a:rPr lang="lv-LV" smtClean="0"/>
              <a:t>	tiek sasniegts virzienā </a:t>
            </a:r>
          </a:p>
          <a:p>
            <a:pPr>
              <a:buFont typeface="Arial" charset="0"/>
              <a:buNone/>
            </a:pPr>
            <a:r>
              <a:rPr lang="lv-LV" smtClean="0"/>
              <a:t>	z</a:t>
            </a:r>
            <a:r>
              <a:rPr lang="lv-LV" baseline="-25000" smtClean="0"/>
              <a:t>1</a:t>
            </a:r>
            <a:r>
              <a:rPr lang="lv-LV" smtClean="0"/>
              <a:t>=a</a:t>
            </a:r>
            <a:r>
              <a:rPr lang="lv-LV" baseline="-25000" smtClean="0"/>
              <a:t>1</a:t>
            </a:r>
            <a:r>
              <a:rPr lang="lv-LV" smtClean="0"/>
              <a:t>, z</a:t>
            </a:r>
            <a:r>
              <a:rPr lang="lv-LV" baseline="-25000" smtClean="0"/>
              <a:t>2</a:t>
            </a:r>
            <a:r>
              <a:rPr lang="lv-LV" smtClean="0"/>
              <a:t>=a</a:t>
            </a:r>
            <a:r>
              <a:rPr lang="lv-LV" baseline="-25000" smtClean="0"/>
              <a:t>2</a:t>
            </a:r>
            <a:r>
              <a:rPr lang="lv-LV" smtClean="0"/>
              <a:t>, ..., z</a:t>
            </a:r>
            <a:r>
              <a:rPr lang="lv-LV" baseline="-25000" smtClean="0"/>
              <a:t>n</a:t>
            </a:r>
            <a:r>
              <a:rPr lang="lv-LV" smtClean="0"/>
              <a:t>=a</a:t>
            </a:r>
            <a:r>
              <a:rPr lang="lv-LV" baseline="-25000" smtClean="0"/>
              <a:t>n</a:t>
            </a:r>
            <a:r>
              <a:rPr lang="lv-LV" smtClean="0"/>
              <a:t>.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555875" y="2060575"/>
          <a:ext cx="3487738" cy="712788"/>
        </p:xfrm>
        <a:graphic>
          <a:graphicData uri="http://schemas.openxmlformats.org/presentationml/2006/ole">
            <p:oleObj spid="_x0000_s6147" name="Equation" r:id="rId3" imgW="1180800" imgH="24120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627313" y="3860800"/>
          <a:ext cx="1441450" cy="733425"/>
        </p:xfrm>
        <a:graphic>
          <a:graphicData uri="http://schemas.openxmlformats.org/presentationml/2006/ole">
            <p:oleObj spid="_x0000_s6148" name="Equation" r:id="rId4" imgW="558720" imgH="393480" progId="Equation.3">
              <p:embed/>
            </p:oleObj>
          </a:graphicData>
        </a:graphic>
      </p:graphicFrame>
      <p:sp>
        <p:nvSpPr>
          <p:cNvPr id="6152" name="Content Placeholder 2"/>
          <p:cNvSpPr>
            <a:spLocks/>
          </p:cNvSpPr>
          <p:nvPr/>
        </p:nvSpPr>
        <p:spPr bwMode="auto">
          <a:xfrm>
            <a:off x="395288" y="3860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lv-LV" sz="3200">
                <a:latin typeface="Calibri" pitchFamily="34" charset="0"/>
              </a:rPr>
              <a:t>Izteiksme: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lv-LV" sz="3200">
                <a:latin typeface="Calibri" pitchFamily="34" charset="0"/>
              </a:rPr>
              <a:t>Maksimums: z</a:t>
            </a:r>
            <a:r>
              <a:rPr lang="lv-LV" sz="3200" baseline="-25000">
                <a:latin typeface="Calibri" pitchFamily="34" charset="0"/>
              </a:rPr>
              <a:t>1</a:t>
            </a:r>
            <a:r>
              <a:rPr lang="lv-LV" sz="3200">
                <a:latin typeface="Calibri" pitchFamily="34" charset="0"/>
              </a:rPr>
              <a:t>=-1/3, z</a:t>
            </a:r>
            <a:r>
              <a:rPr lang="lv-LV" sz="3200" baseline="-25000">
                <a:latin typeface="Calibri" pitchFamily="34" charset="0"/>
              </a:rPr>
              <a:t>2</a:t>
            </a:r>
            <a:r>
              <a:rPr lang="lv-LV" sz="3200">
                <a:latin typeface="Calibri" pitchFamily="34" charset="0"/>
              </a:rPr>
              <a:t>=1, z</a:t>
            </a:r>
            <a:r>
              <a:rPr lang="lv-LV" sz="3200" baseline="-25000">
                <a:latin typeface="Calibri" pitchFamily="34" charset="0"/>
              </a:rPr>
              <a:t>3</a:t>
            </a:r>
            <a:r>
              <a:rPr lang="lv-LV" sz="3200">
                <a:latin typeface="Calibri" pitchFamily="34" charset="0"/>
              </a:rPr>
              <a:t>=0, z</a:t>
            </a:r>
            <a:r>
              <a:rPr lang="lv-LV" sz="3200" baseline="-25000">
                <a:latin typeface="Calibri" pitchFamily="34" charset="0"/>
              </a:rPr>
              <a:t>4</a:t>
            </a:r>
            <a:r>
              <a:rPr lang="lv-LV" sz="3200">
                <a:latin typeface="Calibri" pitchFamily="34" charset="0"/>
              </a:rPr>
              <a:t>=0.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5. solis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mtClean="0"/>
              <a:t>Projicē z</a:t>
            </a:r>
            <a:r>
              <a:rPr lang="lv-LV" baseline="-25000" smtClean="0"/>
              <a:t>1</a:t>
            </a:r>
            <a:r>
              <a:rPr lang="lv-LV" smtClean="0"/>
              <a:t>=-1/3, z</a:t>
            </a:r>
            <a:r>
              <a:rPr lang="lv-LV" baseline="-25000" smtClean="0"/>
              <a:t>2</a:t>
            </a:r>
            <a:r>
              <a:rPr lang="lv-LV" smtClean="0"/>
              <a:t>=1, z</a:t>
            </a:r>
            <a:r>
              <a:rPr lang="lv-LV" baseline="-25000" smtClean="0"/>
              <a:t>3</a:t>
            </a:r>
            <a:r>
              <a:rPr lang="lv-LV" smtClean="0"/>
              <a:t>=0, z</a:t>
            </a:r>
            <a:r>
              <a:rPr lang="lv-LV" baseline="-25000" smtClean="0"/>
              <a:t>4</a:t>
            </a:r>
            <a:r>
              <a:rPr lang="lv-LV" smtClean="0"/>
              <a:t>=0 uz plakni, kur izpildās nosacījumi </a:t>
            </a:r>
          </a:p>
          <a:p>
            <a:pPr lvl="2"/>
            <a:r>
              <a:rPr lang="lv-LV" smtClean="0"/>
              <a:t>2z</a:t>
            </a:r>
            <a:r>
              <a:rPr lang="lv-LV" baseline="-25000" smtClean="0"/>
              <a:t>1</a:t>
            </a:r>
            <a:r>
              <a:rPr lang="lv-LV" smtClean="0"/>
              <a:t>-z</a:t>
            </a:r>
            <a:r>
              <a:rPr lang="lv-LV" baseline="-25000" smtClean="0"/>
              <a:t>2</a:t>
            </a:r>
            <a:r>
              <a:rPr lang="lv-LV" smtClean="0"/>
              <a:t> + 2z</a:t>
            </a:r>
            <a:r>
              <a:rPr lang="lv-LV" baseline="-25000" smtClean="0"/>
              <a:t>3</a:t>
            </a:r>
            <a:r>
              <a:rPr lang="lv-LV" smtClean="0"/>
              <a:t> =</a:t>
            </a:r>
            <a:r>
              <a:rPr lang="lv-LV" smtClean="0">
                <a:sym typeface="Symbol" pitchFamily="18" charset="2"/>
              </a:rPr>
              <a:t> 0, </a:t>
            </a:r>
          </a:p>
          <a:p>
            <a:pPr lvl="2"/>
            <a:r>
              <a:rPr lang="lv-LV" smtClean="0"/>
              <a:t>z</a:t>
            </a:r>
            <a:r>
              <a:rPr lang="lv-LV" baseline="-25000" smtClean="0"/>
              <a:t>1</a:t>
            </a:r>
            <a:r>
              <a:rPr lang="lv-LV" smtClean="0"/>
              <a:t>+z</a:t>
            </a:r>
            <a:r>
              <a:rPr lang="lv-LV" baseline="-25000" smtClean="0"/>
              <a:t>2</a:t>
            </a:r>
            <a:r>
              <a:rPr lang="lv-LV" smtClean="0"/>
              <a:t> + 2z</a:t>
            </a:r>
            <a:r>
              <a:rPr lang="lv-LV" baseline="-25000" smtClean="0"/>
              <a:t>4 </a:t>
            </a:r>
            <a:r>
              <a:rPr lang="lv-LV" smtClean="0"/>
              <a:t>=</a:t>
            </a:r>
            <a:r>
              <a:rPr lang="lv-LV" smtClean="0">
                <a:sym typeface="Symbol" pitchFamily="18" charset="2"/>
              </a:rPr>
              <a:t> 0.</a:t>
            </a:r>
          </a:p>
          <a:p>
            <a:pPr>
              <a:buFont typeface="Arial" charset="0"/>
              <a:buNone/>
            </a:pPr>
            <a:endParaRPr lang="lv-LV" smtClean="0">
              <a:sym typeface="Symbol" pitchFamily="18" charset="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835150" y="4149725"/>
          <a:ext cx="3168650" cy="1803400"/>
        </p:xfrm>
        <a:graphic>
          <a:graphicData uri="http://schemas.openxmlformats.org/presentationml/2006/ole">
            <p:oleObj spid="_x0000_s7171" name="Equation" r:id="rId3" imgW="1650960" imgH="939600" progId="Equation.3">
              <p:embed/>
            </p:oleObj>
          </a:graphicData>
        </a:graphic>
      </p:graphicFrame>
      <p:sp>
        <p:nvSpPr>
          <p:cNvPr id="7175" name="Content Placeholder 2"/>
          <p:cNvSpPr>
            <a:spLocks/>
          </p:cNvSpPr>
          <p:nvPr/>
        </p:nvSpPr>
        <p:spPr bwMode="auto">
          <a:xfrm>
            <a:off x="395288" y="3500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lv-LV" sz="3200">
                <a:latin typeface="Calibri" pitchFamily="34" charset="0"/>
                <a:sym typeface="Symbol" pitchFamily="18" charset="2"/>
              </a:rPr>
              <a:t>Nosacījumi matricu formā: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Projekcijas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3429000"/>
            <a:ext cx="8229600" cy="233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lv-LV" dirty="0" smtClean="0"/>
              <a:t>z – projicējamais vektors.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v-LV" dirty="0" smtClean="0"/>
              <a:t>Atrod vektoru w, kuram (B </a:t>
            </a:r>
            <a:r>
              <a:rPr lang="lv-LV" dirty="0" smtClean="0">
                <a:sym typeface="Symbol"/>
              </a:rPr>
              <a:t> B</a:t>
            </a:r>
            <a:r>
              <a:rPr lang="lv-LV" baseline="30000" dirty="0" smtClean="0">
                <a:sym typeface="Symbol"/>
              </a:rPr>
              <a:t>T</a:t>
            </a:r>
            <a:r>
              <a:rPr lang="lv-LV" dirty="0" smtClean="0">
                <a:sym typeface="Symbol"/>
              </a:rPr>
              <a:t>)w = </a:t>
            </a:r>
            <a:r>
              <a:rPr lang="lv-LV" dirty="0" err="1" smtClean="0">
                <a:sym typeface="Symbol"/>
              </a:rPr>
              <a:t>Bz</a:t>
            </a:r>
            <a:r>
              <a:rPr lang="lv-LV" dirty="0" smtClean="0">
                <a:sym typeface="Symbol"/>
              </a:rPr>
              <a:t>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lv-LV" dirty="0" smtClean="0">
                <a:sym typeface="Symbol"/>
              </a:rPr>
              <a:t>Ņem p = z – </a:t>
            </a:r>
            <a:r>
              <a:rPr lang="lv-LV" dirty="0" err="1" smtClean="0">
                <a:sym typeface="Symbol"/>
              </a:rPr>
              <a:t>B</a:t>
            </a:r>
            <a:r>
              <a:rPr lang="lv-LV" baseline="30000" dirty="0" err="1" smtClean="0">
                <a:sym typeface="Symbol"/>
              </a:rPr>
              <a:t>T</a:t>
            </a:r>
            <a:r>
              <a:rPr lang="lv-LV" dirty="0" err="1" smtClean="0">
                <a:sym typeface="Symbol"/>
              </a:rPr>
              <a:t>w</a:t>
            </a:r>
            <a:r>
              <a:rPr lang="lv-LV" dirty="0" smtClean="0">
                <a:sym typeface="Symbol"/>
              </a:rPr>
              <a:t>.</a:t>
            </a:r>
            <a:endParaRPr lang="lv-LV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952625" y="1412875"/>
          <a:ext cx="3656013" cy="1803400"/>
        </p:xfrm>
        <a:graphic>
          <a:graphicData uri="http://schemas.openxmlformats.org/presentationml/2006/ole">
            <p:oleObj spid="_x0000_s8194" name="Equation" r:id="rId3" imgW="190476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55650" y="1844675"/>
          <a:ext cx="4265613" cy="1754188"/>
        </p:xfrm>
        <a:graphic>
          <a:graphicData uri="http://schemas.openxmlformats.org/presentationml/2006/ole">
            <p:oleObj spid="_x0000_s9218" name="Equation" r:id="rId3" imgW="2222280" imgH="914400" progId="Equation.3">
              <p:embed/>
            </p:oleObj>
          </a:graphicData>
        </a:graphic>
      </p:graphicFrame>
      <p:graphicFrame>
        <p:nvGraphicFramePr>
          <p:cNvPr id="9219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5580063" y="2205038"/>
          <a:ext cx="2663825" cy="1184275"/>
        </p:xfrm>
        <a:graphic>
          <a:graphicData uri="http://schemas.openxmlformats.org/presentationml/2006/ole">
            <p:oleObj spid="_x0000_s9219" name="Equation" r:id="rId4" imgW="1028520" imgH="457200" progId="Equation.3">
              <p:embed/>
            </p:oleObj>
          </a:graphicData>
        </a:graphic>
      </p:graphicFrame>
      <p:sp>
        <p:nvSpPr>
          <p:cNvPr id="9223" name="TextBox 5"/>
          <p:cNvSpPr txBox="1">
            <a:spLocks noChangeArrowheads="1"/>
          </p:cNvSpPr>
          <p:nvPr/>
        </p:nvSpPr>
        <p:spPr bwMode="auto">
          <a:xfrm>
            <a:off x="2987675" y="1268413"/>
            <a:ext cx="3725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2800">
                <a:solidFill>
                  <a:srgbClr val="FF0000"/>
                </a:solidFill>
                <a:latin typeface="Calibri" pitchFamily="34" charset="0"/>
              </a:rPr>
              <a:t>Jāatrisina: (B </a:t>
            </a:r>
            <a:r>
              <a:rPr lang="lv-LV" sz="280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 B</a:t>
            </a:r>
            <a:r>
              <a:rPr lang="lv-LV" sz="2800" baseline="3000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T</a:t>
            </a:r>
            <a:r>
              <a:rPr lang="lv-LV" sz="280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)w = Bz.</a:t>
            </a:r>
            <a:endParaRPr lang="lv-LV" sz="280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619250" y="3644900"/>
          <a:ext cx="4924425" cy="1754188"/>
        </p:xfrm>
        <a:graphic>
          <a:graphicData uri="http://schemas.openxmlformats.org/presentationml/2006/ole">
            <p:oleObj spid="_x0000_s9220" name="Equation" r:id="rId5" imgW="2565360" imgH="914400" progId="Equation.3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492500" y="5589588"/>
          <a:ext cx="2303463" cy="863600"/>
        </p:xfrm>
        <a:graphic>
          <a:graphicData uri="http://schemas.openxmlformats.org/presentationml/2006/ole">
            <p:oleObj spid="_x0000_s9221" name="Equation" r:id="rId6" imgW="1218960" imgH="457200" progId="Equation.3">
              <p:embed/>
            </p:oleObj>
          </a:graphicData>
        </a:graphic>
      </p:graphicFrame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1619250" y="5732463"/>
            <a:ext cx="18605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3200">
                <a:solidFill>
                  <a:srgbClr val="FF0000"/>
                </a:solidFill>
                <a:latin typeface="Calibri" pitchFamily="34" charset="0"/>
              </a:rPr>
              <a:t>Jāatrisina: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289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Symbol</vt:lpstr>
      <vt:lpstr>Office Theme</vt:lpstr>
      <vt:lpstr>Equation</vt:lpstr>
      <vt:lpstr>Lineārās programmas piemērs</vt:lpstr>
      <vt:lpstr>Standartforma</vt:lpstr>
      <vt:lpstr>1. solis</vt:lpstr>
      <vt:lpstr>2. solis</vt:lpstr>
      <vt:lpstr>3. solis</vt:lpstr>
      <vt:lpstr>4. solis</vt:lpstr>
      <vt:lpstr>5. solis</vt:lpstr>
      <vt:lpstr>Projekcijas formulas</vt:lpstr>
      <vt:lpstr>Piemērs</vt:lpstr>
      <vt:lpstr>Piemērs</vt:lpstr>
      <vt:lpstr>Projekcija</vt:lpstr>
      <vt:lpstr>6. solis</vt:lpstr>
      <vt:lpstr>7. solis</vt:lpstr>
      <vt:lpstr>Rezultāts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Lineārās programmas piemērs</dc:title>
  <dc:creator>LU1</dc:creator>
  <cp:lastModifiedBy>Andris Ambainis</cp:lastModifiedBy>
  <cp:revision>23</cp:revision>
  <dcterms:created xsi:type="dcterms:W3CDTF">2010-11-08T11:36:11Z</dcterms:created>
  <dcterms:modified xsi:type="dcterms:W3CDTF">2010-11-08T19:31:10Z</dcterms:modified>
</cp:coreProperties>
</file>