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7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DEAB-F8B7-4853-955F-DD9EE9111D76}" type="datetimeFigureOut">
              <a:rPr lang="lv-LV" smtClean="0"/>
              <a:pPr/>
              <a:t>2010.09.27.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78B7-929A-4595-AF13-2BAFF285D2E1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JPEG formāts</a:t>
            </a:r>
            <a:endParaRPr lang="lv-LV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7. solis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pPr>
              <a:buNone/>
            </a:pPr>
            <a:r>
              <a:rPr lang="lv-LV" dirty="0" smtClean="0"/>
              <a:t>Pārējās komponentes: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Run length encoding (RLE):</a:t>
            </a:r>
            <a:endParaRPr lang="lv-LV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708920"/>
            <a:ext cx="419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x, x, x, y, y, z, z, z, z, ...</a:t>
            </a:r>
            <a:endParaRPr lang="lv-LV" sz="3600" dirty="0"/>
          </a:p>
        </p:txBody>
      </p:sp>
      <p:sp>
        <p:nvSpPr>
          <p:cNvPr id="5" name="Down Arrow 4"/>
          <p:cNvSpPr/>
          <p:nvPr/>
        </p:nvSpPr>
        <p:spPr>
          <a:xfrm>
            <a:off x="3923928" y="3356992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2123728" y="3861048"/>
            <a:ext cx="395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(x, 3), (y, 2), (z, 4), ...</a:t>
            </a:r>
            <a:endParaRPr lang="lv-LV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4509120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lv-LV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Huffman/arithmetic.</a:t>
            </a:r>
            <a:endParaRPr kumimoji="0" lang="lv-LV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lv-LV" dirty="0" smtClean="0"/>
              <a:t>Izejas dati</a:t>
            </a:r>
            <a:endParaRPr lang="lv-LV" dirty="0"/>
          </a:p>
        </p:txBody>
      </p:sp>
      <p:sp>
        <p:nvSpPr>
          <p:cNvPr id="4" name="Oval 3"/>
          <p:cNvSpPr/>
          <p:nvPr/>
        </p:nvSpPr>
        <p:spPr>
          <a:xfrm>
            <a:off x="827584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" name="Oval 4"/>
          <p:cNvSpPr/>
          <p:nvPr/>
        </p:nvSpPr>
        <p:spPr>
          <a:xfrm>
            <a:off x="1187624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Oval 5"/>
          <p:cNvSpPr/>
          <p:nvPr/>
        </p:nvSpPr>
        <p:spPr>
          <a:xfrm>
            <a:off x="827584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Oval 6"/>
          <p:cNvSpPr/>
          <p:nvPr/>
        </p:nvSpPr>
        <p:spPr>
          <a:xfrm>
            <a:off x="1187624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Oval 7"/>
          <p:cNvSpPr/>
          <p:nvPr/>
        </p:nvSpPr>
        <p:spPr>
          <a:xfrm>
            <a:off x="827584" y="21328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Oval 8"/>
          <p:cNvSpPr/>
          <p:nvPr/>
        </p:nvSpPr>
        <p:spPr>
          <a:xfrm>
            <a:off x="1187624" y="21328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0" name="Oval 9"/>
          <p:cNvSpPr/>
          <p:nvPr/>
        </p:nvSpPr>
        <p:spPr>
          <a:xfrm>
            <a:off x="1547664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1" name="Oval 10"/>
          <p:cNvSpPr/>
          <p:nvPr/>
        </p:nvSpPr>
        <p:spPr>
          <a:xfrm>
            <a:off x="1547664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Oval 11"/>
          <p:cNvSpPr/>
          <p:nvPr/>
        </p:nvSpPr>
        <p:spPr>
          <a:xfrm>
            <a:off x="1547664" y="21328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3" name="TextBox 12"/>
          <p:cNvSpPr txBox="1"/>
          <p:nvPr/>
        </p:nvSpPr>
        <p:spPr>
          <a:xfrm>
            <a:off x="1835696" y="980728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1340768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1700808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55776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7" name="Oval 16"/>
          <p:cNvSpPr/>
          <p:nvPr/>
        </p:nvSpPr>
        <p:spPr>
          <a:xfrm>
            <a:off x="2555776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8" name="Oval 17"/>
          <p:cNvSpPr/>
          <p:nvPr/>
        </p:nvSpPr>
        <p:spPr>
          <a:xfrm>
            <a:off x="2555776" y="21328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9" name="TextBox 18"/>
          <p:cNvSpPr txBox="1"/>
          <p:nvPr/>
        </p:nvSpPr>
        <p:spPr>
          <a:xfrm>
            <a:off x="755576" y="2132856"/>
            <a:ext cx="2281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 ... ... 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7584" y="29249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Oval 20"/>
          <p:cNvSpPr/>
          <p:nvPr/>
        </p:nvSpPr>
        <p:spPr>
          <a:xfrm>
            <a:off x="1187624" y="29249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2" name="Oval 21"/>
          <p:cNvSpPr/>
          <p:nvPr/>
        </p:nvSpPr>
        <p:spPr>
          <a:xfrm>
            <a:off x="1547664" y="29249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3" name="Oval 22"/>
          <p:cNvSpPr/>
          <p:nvPr/>
        </p:nvSpPr>
        <p:spPr>
          <a:xfrm>
            <a:off x="2555776" y="29249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4" name="TextBox 23"/>
          <p:cNvSpPr txBox="1"/>
          <p:nvPr/>
        </p:nvSpPr>
        <p:spPr>
          <a:xfrm>
            <a:off x="1835696" y="2492896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64088" y="148478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6" name="Oval 25"/>
          <p:cNvSpPr/>
          <p:nvPr/>
        </p:nvSpPr>
        <p:spPr>
          <a:xfrm>
            <a:off x="5724128" y="148478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7" name="Oval 26"/>
          <p:cNvSpPr/>
          <p:nvPr/>
        </p:nvSpPr>
        <p:spPr>
          <a:xfrm>
            <a:off x="5364088" y="184482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8" name="Oval 27"/>
          <p:cNvSpPr/>
          <p:nvPr/>
        </p:nvSpPr>
        <p:spPr>
          <a:xfrm>
            <a:off x="5724128" y="184482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9" name="Oval 28"/>
          <p:cNvSpPr/>
          <p:nvPr/>
        </p:nvSpPr>
        <p:spPr>
          <a:xfrm>
            <a:off x="5364088" y="220486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0" name="Oval 29"/>
          <p:cNvSpPr/>
          <p:nvPr/>
        </p:nvSpPr>
        <p:spPr>
          <a:xfrm>
            <a:off x="5724128" y="220486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1" name="Oval 30"/>
          <p:cNvSpPr/>
          <p:nvPr/>
        </p:nvSpPr>
        <p:spPr>
          <a:xfrm>
            <a:off x="6084168" y="148478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2" name="Oval 31"/>
          <p:cNvSpPr/>
          <p:nvPr/>
        </p:nvSpPr>
        <p:spPr>
          <a:xfrm>
            <a:off x="6084168" y="184482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3" name="Oval 32"/>
          <p:cNvSpPr/>
          <p:nvPr/>
        </p:nvSpPr>
        <p:spPr>
          <a:xfrm>
            <a:off x="6084168" y="220486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4" name="TextBox 33"/>
          <p:cNvSpPr txBox="1"/>
          <p:nvPr/>
        </p:nvSpPr>
        <p:spPr>
          <a:xfrm>
            <a:off x="6372200" y="1052736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FF0000"/>
                </a:solidFill>
              </a:rPr>
              <a:t>...</a:t>
            </a:r>
            <a:endParaRPr lang="lv-LV" sz="4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72200" y="1412776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FF0000"/>
                </a:solidFill>
              </a:rPr>
              <a:t>...</a:t>
            </a:r>
            <a:endParaRPr lang="lv-LV" sz="4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2200" y="1772816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FF0000"/>
                </a:solidFill>
              </a:rPr>
              <a:t>...</a:t>
            </a:r>
            <a:endParaRPr lang="lv-LV" sz="4400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92280" y="148478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Oval 37"/>
          <p:cNvSpPr/>
          <p:nvPr/>
        </p:nvSpPr>
        <p:spPr>
          <a:xfrm>
            <a:off x="7092280" y="184482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9" name="Oval 38"/>
          <p:cNvSpPr/>
          <p:nvPr/>
        </p:nvSpPr>
        <p:spPr>
          <a:xfrm>
            <a:off x="7092280" y="220486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0" name="TextBox 39"/>
          <p:cNvSpPr txBox="1"/>
          <p:nvPr/>
        </p:nvSpPr>
        <p:spPr>
          <a:xfrm>
            <a:off x="5292080" y="2204864"/>
            <a:ext cx="2281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4400" dirty="0" smtClean="0">
                <a:solidFill>
                  <a:srgbClr val="FF0000"/>
                </a:solidFill>
              </a:rPr>
              <a:t>... ... ... ...</a:t>
            </a:r>
            <a:endParaRPr lang="lv-LV" sz="4400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364088" y="299695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2" name="Oval 41"/>
          <p:cNvSpPr/>
          <p:nvPr/>
        </p:nvSpPr>
        <p:spPr>
          <a:xfrm>
            <a:off x="5724128" y="299695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3" name="Oval 42"/>
          <p:cNvSpPr/>
          <p:nvPr/>
        </p:nvSpPr>
        <p:spPr>
          <a:xfrm>
            <a:off x="6084168" y="299695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4" name="Oval 43"/>
          <p:cNvSpPr/>
          <p:nvPr/>
        </p:nvSpPr>
        <p:spPr>
          <a:xfrm>
            <a:off x="7092280" y="299695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5" name="TextBox 44"/>
          <p:cNvSpPr txBox="1"/>
          <p:nvPr/>
        </p:nvSpPr>
        <p:spPr>
          <a:xfrm>
            <a:off x="6372200" y="2564904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FF0000"/>
                </a:solidFill>
              </a:rPr>
              <a:t>...</a:t>
            </a:r>
            <a:endParaRPr lang="lv-LV" sz="44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75856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7" name="Oval 46"/>
          <p:cNvSpPr/>
          <p:nvPr/>
        </p:nvSpPr>
        <p:spPr>
          <a:xfrm>
            <a:off x="3635896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8" name="Oval 47"/>
          <p:cNvSpPr/>
          <p:nvPr/>
        </p:nvSpPr>
        <p:spPr>
          <a:xfrm>
            <a:off x="3275856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9" name="Oval 48"/>
          <p:cNvSpPr/>
          <p:nvPr/>
        </p:nvSpPr>
        <p:spPr>
          <a:xfrm>
            <a:off x="3635896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0" name="Oval 49"/>
          <p:cNvSpPr/>
          <p:nvPr/>
        </p:nvSpPr>
        <p:spPr>
          <a:xfrm>
            <a:off x="3275856" y="42210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1" name="Oval 50"/>
          <p:cNvSpPr/>
          <p:nvPr/>
        </p:nvSpPr>
        <p:spPr>
          <a:xfrm>
            <a:off x="3635896" y="42210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2" name="Oval 51"/>
          <p:cNvSpPr/>
          <p:nvPr/>
        </p:nvSpPr>
        <p:spPr>
          <a:xfrm>
            <a:off x="3995936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3" name="Oval 52"/>
          <p:cNvSpPr/>
          <p:nvPr/>
        </p:nvSpPr>
        <p:spPr>
          <a:xfrm>
            <a:off x="3995936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4" name="Oval 53"/>
          <p:cNvSpPr/>
          <p:nvPr/>
        </p:nvSpPr>
        <p:spPr>
          <a:xfrm>
            <a:off x="3995936" y="42210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5" name="TextBox 54"/>
          <p:cNvSpPr txBox="1"/>
          <p:nvPr/>
        </p:nvSpPr>
        <p:spPr>
          <a:xfrm>
            <a:off x="4283968" y="3068960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B050"/>
                </a:solidFill>
              </a:rPr>
              <a:t>...</a:t>
            </a:r>
            <a:endParaRPr lang="lv-LV" sz="4400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83968" y="3429000"/>
            <a:ext cx="636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b="1" dirty="0" smtClean="0">
                <a:solidFill>
                  <a:srgbClr val="00B050"/>
                </a:solidFill>
              </a:rPr>
              <a:t>...</a:t>
            </a:r>
            <a:endParaRPr lang="lv-LV" sz="4400" b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3968" y="3789040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B050"/>
                </a:solidFill>
              </a:rPr>
              <a:t>...</a:t>
            </a:r>
            <a:endParaRPr lang="lv-LV" sz="4400" dirty="0">
              <a:solidFill>
                <a:srgbClr val="00B05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004048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9" name="Oval 58"/>
          <p:cNvSpPr/>
          <p:nvPr/>
        </p:nvSpPr>
        <p:spPr>
          <a:xfrm>
            <a:off x="5004048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0" name="Oval 59"/>
          <p:cNvSpPr/>
          <p:nvPr/>
        </p:nvSpPr>
        <p:spPr>
          <a:xfrm>
            <a:off x="5004048" y="42210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1" name="TextBox 60"/>
          <p:cNvSpPr txBox="1"/>
          <p:nvPr/>
        </p:nvSpPr>
        <p:spPr>
          <a:xfrm>
            <a:off x="3203848" y="4221088"/>
            <a:ext cx="2281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B050"/>
                </a:solidFill>
              </a:rPr>
              <a:t>... ... ... ...</a:t>
            </a:r>
            <a:endParaRPr lang="lv-LV" sz="4400" dirty="0">
              <a:solidFill>
                <a:srgbClr val="00B05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275856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3" name="Oval 62"/>
          <p:cNvSpPr/>
          <p:nvPr/>
        </p:nvSpPr>
        <p:spPr>
          <a:xfrm>
            <a:off x="3635896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4" name="Oval 63"/>
          <p:cNvSpPr/>
          <p:nvPr/>
        </p:nvSpPr>
        <p:spPr>
          <a:xfrm>
            <a:off x="3995936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5" name="Oval 64"/>
          <p:cNvSpPr/>
          <p:nvPr/>
        </p:nvSpPr>
        <p:spPr>
          <a:xfrm>
            <a:off x="5004048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6" name="TextBox 65"/>
          <p:cNvSpPr txBox="1"/>
          <p:nvPr/>
        </p:nvSpPr>
        <p:spPr>
          <a:xfrm>
            <a:off x="4283968" y="4581128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B050"/>
                </a:solidFill>
              </a:rPr>
              <a:t>...</a:t>
            </a:r>
            <a:endParaRPr lang="lv-LV" sz="4400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75656" y="5733256"/>
            <a:ext cx="7033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8 biti (0-255) katrai no RED, BLUE, GREEN</a:t>
            </a:r>
            <a:endParaRPr lang="lv-LV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JPEG kopsavilkums</a:t>
            </a:r>
            <a:endParaRPr lang="lv-LV" dirty="0"/>
          </a:p>
        </p:txBody>
      </p:sp>
      <p:sp>
        <p:nvSpPr>
          <p:cNvPr id="5" name="Rectangle 4"/>
          <p:cNvSpPr/>
          <p:nvPr/>
        </p:nvSpPr>
        <p:spPr>
          <a:xfrm>
            <a:off x="755576" y="1340768"/>
            <a:ext cx="1944216" cy="1368152"/>
          </a:xfrm>
          <a:prstGeom prst="rect">
            <a:avLst/>
          </a:prstGeom>
          <a:solidFill>
            <a:srgbClr val="F898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B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700808"/>
            <a:ext cx="1944216" cy="12961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Rectangle 6"/>
          <p:cNvSpPr/>
          <p:nvPr/>
        </p:nvSpPr>
        <p:spPr>
          <a:xfrm>
            <a:off x="1547664" y="2060848"/>
            <a:ext cx="1944216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26876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 smtClean="0"/>
              <a:t>R</a:t>
            </a:r>
            <a:endParaRPr lang="lv-LV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700808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 smtClean="0"/>
              <a:t>G</a:t>
            </a:r>
            <a:endParaRPr lang="lv-LV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4" y="2060848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 smtClean="0"/>
              <a:t>B</a:t>
            </a:r>
            <a:endParaRPr lang="lv-LV" sz="2800" dirty="0"/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 smtClean="0">
                <a:solidFill>
                  <a:schemeClr val="tx1"/>
                </a:solidFill>
              </a:rPr>
              <a:t>Y</a:t>
            </a:r>
            <a:endParaRPr lang="lv-LV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2280" y="1412776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 smtClean="0">
                <a:solidFill>
                  <a:schemeClr val="tx1"/>
                </a:solidFill>
              </a:rPr>
              <a:t>I</a:t>
            </a:r>
            <a:endParaRPr lang="lv-LV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92280" y="2708920"/>
            <a:ext cx="1296144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800" dirty="0" smtClean="0">
                <a:solidFill>
                  <a:schemeClr val="tx1"/>
                </a:solidFill>
              </a:rPr>
              <a:t>Q</a:t>
            </a:r>
            <a:endParaRPr lang="lv-LV" sz="28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995936" y="22768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5" name="Down Arrow 14"/>
          <p:cNvSpPr/>
          <p:nvPr/>
        </p:nvSpPr>
        <p:spPr>
          <a:xfrm>
            <a:off x="6516216" y="3645024"/>
            <a:ext cx="4846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6" name="TextBox 15"/>
          <p:cNvSpPr txBox="1"/>
          <p:nvPr/>
        </p:nvSpPr>
        <p:spPr>
          <a:xfrm>
            <a:off x="6156176" y="4509120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8*8 bloki</a:t>
            </a:r>
            <a:endParaRPr lang="lv-LV" sz="3200" dirty="0"/>
          </a:p>
        </p:txBody>
      </p:sp>
      <p:sp>
        <p:nvSpPr>
          <p:cNvPr id="18" name="Left Arrow 17"/>
          <p:cNvSpPr/>
          <p:nvPr/>
        </p:nvSpPr>
        <p:spPr>
          <a:xfrm>
            <a:off x="5796136" y="4581128"/>
            <a:ext cx="40234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9" name="TextBox 18"/>
          <p:cNvSpPr txBox="1"/>
          <p:nvPr/>
        </p:nvSpPr>
        <p:spPr>
          <a:xfrm>
            <a:off x="4788024" y="4509120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DFT</a:t>
            </a:r>
            <a:endParaRPr lang="lv-LV" sz="3600" dirty="0"/>
          </a:p>
        </p:txBody>
      </p:sp>
      <p:sp>
        <p:nvSpPr>
          <p:cNvPr id="20" name="Left Arrow 19"/>
          <p:cNvSpPr/>
          <p:nvPr/>
        </p:nvSpPr>
        <p:spPr>
          <a:xfrm>
            <a:off x="4427984" y="4581128"/>
            <a:ext cx="40234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TextBox 20"/>
          <p:cNvSpPr txBox="1"/>
          <p:nvPr/>
        </p:nvSpPr>
        <p:spPr>
          <a:xfrm>
            <a:off x="1979712" y="4509120"/>
            <a:ext cx="2352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Kvantizācija</a:t>
            </a:r>
            <a:endParaRPr lang="lv-LV" sz="3600" dirty="0"/>
          </a:p>
        </p:txBody>
      </p:sp>
      <p:sp>
        <p:nvSpPr>
          <p:cNvPr id="22" name="Down Arrow 21"/>
          <p:cNvSpPr/>
          <p:nvPr/>
        </p:nvSpPr>
        <p:spPr>
          <a:xfrm>
            <a:off x="2627784" y="5157192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3" name="TextBox 22"/>
          <p:cNvSpPr txBox="1"/>
          <p:nvPr/>
        </p:nvSpPr>
        <p:spPr>
          <a:xfrm>
            <a:off x="1331640" y="5733256"/>
            <a:ext cx="2995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RLE/starpību k.</a:t>
            </a:r>
            <a:endParaRPr lang="lv-LV" sz="3600" dirty="0"/>
          </a:p>
        </p:txBody>
      </p:sp>
      <p:sp>
        <p:nvSpPr>
          <p:cNvPr id="24" name="Right Arrow 23"/>
          <p:cNvSpPr/>
          <p:nvPr/>
        </p:nvSpPr>
        <p:spPr>
          <a:xfrm>
            <a:off x="4283968" y="5733256"/>
            <a:ext cx="648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6" name="TextBox 25"/>
          <p:cNvSpPr txBox="1"/>
          <p:nvPr/>
        </p:nvSpPr>
        <p:spPr>
          <a:xfrm>
            <a:off x="5004048" y="5733256"/>
            <a:ext cx="392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Huffman/arithmetic</a:t>
            </a:r>
            <a:endParaRPr lang="lv-LV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solis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lv-LV" dirty="0" smtClean="0"/>
              <a:t>Y = </a:t>
            </a:r>
            <a:r>
              <a:rPr lang="lv-LV" dirty="0" smtClean="0"/>
              <a:t>0.3 Red + 0.59 </a:t>
            </a:r>
            <a:r>
              <a:rPr lang="lv-LV" dirty="0" smtClean="0"/>
              <a:t>Green + </a:t>
            </a:r>
            <a:r>
              <a:rPr lang="lv-LV" dirty="0" smtClean="0"/>
              <a:t>0.11 </a:t>
            </a:r>
            <a:r>
              <a:rPr lang="lv-LV" dirty="0" smtClean="0"/>
              <a:t>Blue</a:t>
            </a:r>
          </a:p>
          <a:p>
            <a:r>
              <a:rPr lang="lv-LV" dirty="0" smtClean="0"/>
              <a:t>I </a:t>
            </a:r>
            <a:r>
              <a:rPr lang="lv-LV" dirty="0" smtClean="0"/>
              <a:t>= </a:t>
            </a:r>
            <a:r>
              <a:rPr lang="lv-LV" dirty="0" smtClean="0"/>
              <a:t> 0.6 </a:t>
            </a:r>
            <a:r>
              <a:rPr lang="lv-LV" dirty="0" smtClean="0"/>
              <a:t>Red </a:t>
            </a:r>
            <a:r>
              <a:rPr lang="lv-LV" dirty="0" smtClean="0"/>
              <a:t>– 0.27 Green – 0.32 </a:t>
            </a:r>
            <a:r>
              <a:rPr lang="lv-LV" dirty="0" smtClean="0"/>
              <a:t>Blue </a:t>
            </a:r>
            <a:endParaRPr lang="lv-LV" dirty="0" smtClean="0"/>
          </a:p>
          <a:p>
            <a:r>
              <a:rPr lang="lv-LV" dirty="0" smtClean="0"/>
              <a:t>Q</a:t>
            </a:r>
            <a:r>
              <a:rPr lang="lv-LV" smtClean="0"/>
              <a:t>= </a:t>
            </a:r>
            <a:r>
              <a:rPr lang="lv-LV" smtClean="0"/>
              <a:t>0.21 Red – 0.51 Green + 0.3 Blue</a:t>
            </a:r>
            <a:endParaRPr lang="lv-LV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429000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>
                <a:solidFill>
                  <a:srgbClr val="FF0000"/>
                </a:solidFill>
              </a:rPr>
              <a:t>Y – gaišums; I, Q - nokrāsa</a:t>
            </a:r>
            <a:endParaRPr lang="lv-LV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lv-LV" dirty="0" smtClean="0"/>
              <a:t>2. solis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5"/>
            <a:ext cx="8229600" cy="1440160"/>
          </a:xfrm>
        </p:spPr>
        <p:txBody>
          <a:bodyPr/>
          <a:lstStyle/>
          <a:p>
            <a:r>
              <a:rPr lang="lv-LV" dirty="0" smtClean="0"/>
              <a:t>I, Q plaknes izretina;</a:t>
            </a:r>
          </a:p>
          <a:p>
            <a:r>
              <a:rPr lang="lv-LV" dirty="0" smtClean="0"/>
              <a:t>Katru plakni sadala 8*8 blokos.</a:t>
            </a:r>
            <a:endParaRPr lang="lv-LV" dirty="0"/>
          </a:p>
        </p:txBody>
      </p:sp>
      <p:sp>
        <p:nvSpPr>
          <p:cNvPr id="4" name="Oval 3"/>
          <p:cNvSpPr/>
          <p:nvPr/>
        </p:nvSpPr>
        <p:spPr>
          <a:xfrm>
            <a:off x="827584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87624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27584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87624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7584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87624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47664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47664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47664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27584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7624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47664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27584" y="24928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187624" y="24928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47664" y="24928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27584" y="32129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87624" y="32129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47664" y="32129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907704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07704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907704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907704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907704" y="24928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907704" y="32129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267744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267744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267744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267744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267744" y="24928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267744" y="32129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627784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627784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627784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627784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627784" y="24928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627784" y="32129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3275856" y="2060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9" name="Oval 68"/>
          <p:cNvSpPr/>
          <p:nvPr/>
        </p:nvSpPr>
        <p:spPr>
          <a:xfrm>
            <a:off x="4499992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499992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220072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220072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99992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220072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940152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940152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940152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4932040" y="1340768"/>
            <a:ext cx="2232248" cy="1872208"/>
            <a:chOff x="4932040" y="1340768"/>
            <a:chExt cx="2232248" cy="1872208"/>
          </a:xfrm>
        </p:grpSpPr>
        <p:sp>
          <p:nvSpPr>
            <p:cNvPr id="119" name="Rectangle 118"/>
            <p:cNvSpPr/>
            <p:nvPr/>
          </p:nvSpPr>
          <p:spPr>
            <a:xfrm>
              <a:off x="4932040" y="1700808"/>
              <a:ext cx="223224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932040" y="1340768"/>
              <a:ext cx="223224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32040" y="2060848"/>
              <a:ext cx="223224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32040" y="2852936"/>
              <a:ext cx="223224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v-LV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755576" y="1268760"/>
            <a:ext cx="360040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lv-LV" dirty="0" smtClean="0"/>
              <a:t>3. solis</a:t>
            </a:r>
            <a:endParaRPr lang="lv-LV" dirty="0"/>
          </a:p>
        </p:txBody>
      </p:sp>
      <p:sp>
        <p:nvSpPr>
          <p:cNvPr id="4" name="Oval 3"/>
          <p:cNvSpPr/>
          <p:nvPr/>
        </p:nvSpPr>
        <p:spPr>
          <a:xfrm>
            <a:off x="827584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27584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7584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27584" y="292494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79712" y="908720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79712" y="1340768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79712" y="1700808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79712" y="2492896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87624" y="1268760"/>
            <a:ext cx="360040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5" name="Oval 74"/>
          <p:cNvSpPr/>
          <p:nvPr/>
        </p:nvSpPr>
        <p:spPr>
          <a:xfrm>
            <a:off x="1259632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259632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259632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259632" y="292494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619672" y="1268760"/>
            <a:ext cx="360040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0" name="Oval 79"/>
          <p:cNvSpPr/>
          <p:nvPr/>
        </p:nvSpPr>
        <p:spPr>
          <a:xfrm>
            <a:off x="1691680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691680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691680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691680" y="292494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627784" y="1268760"/>
            <a:ext cx="360040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5" name="Oval 84"/>
          <p:cNvSpPr/>
          <p:nvPr/>
        </p:nvSpPr>
        <p:spPr>
          <a:xfrm>
            <a:off x="2699792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2699792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699792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699792" y="292494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5576" y="2132856"/>
            <a:ext cx="2409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 ...  ... 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004048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004048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004048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004048" y="292494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56176" y="1340768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56176" y="1700808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56176" y="2492896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5436096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436096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36096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436096" y="292494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868144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868144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868144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868144" y="292494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876256" y="141277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876256" y="17728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876256" y="21328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876256" y="292494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932040" y="2132856"/>
            <a:ext cx="2409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 ...  ... 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3491880" y="2060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15" name="TextBox 114"/>
          <p:cNvSpPr txBox="1"/>
          <p:nvPr/>
        </p:nvSpPr>
        <p:spPr>
          <a:xfrm>
            <a:off x="6156176" y="980728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076056" y="443711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076056" y="479715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076056" y="515719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076056" y="594928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28184" y="4365104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28184" y="4725144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228184" y="5517232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508104" y="443711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508104" y="479715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5508104" y="515719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5508104" y="594928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940152" y="443711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5940152" y="479715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940152" y="515719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5940152" y="594928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948264" y="443711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48264" y="479715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6948264" y="515719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6948264" y="594928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228184" y="4005064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44" name="Down Arrow 143"/>
          <p:cNvSpPr/>
          <p:nvPr/>
        </p:nvSpPr>
        <p:spPr>
          <a:xfrm>
            <a:off x="5868144" y="3429000"/>
            <a:ext cx="4846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45" name="TextBox 144"/>
          <p:cNvSpPr txBox="1"/>
          <p:nvPr/>
        </p:nvSpPr>
        <p:spPr>
          <a:xfrm>
            <a:off x="5004048" y="5157192"/>
            <a:ext cx="2409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 ...  ... 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491880" y="1340768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DFT</a:t>
            </a:r>
            <a:endParaRPr lang="lv-LV" sz="3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516216" y="3429000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DFT</a:t>
            </a:r>
            <a:endParaRPr lang="lv-LV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9" grpId="0" animBg="1"/>
      <p:bldP spid="84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/>
      <p:bldP spid="97" grpId="0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5" grpId="0"/>
      <p:bldP spid="124" grpId="0" animBg="1"/>
      <p:bldP spid="125" grpId="0" animBg="1"/>
      <p:bldP spid="126" grpId="0" animBg="1"/>
      <p:bldP spid="127" grpId="0" animBg="1"/>
      <p:bldP spid="128" grpId="0"/>
      <p:bldP spid="129" grpId="0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/>
      <p:bldP spid="144" grpId="0" animBg="1"/>
      <p:bldP spid="145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lv-LV" dirty="0" smtClean="0"/>
              <a:t>4. solis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lv-LV" dirty="0" smtClean="0"/>
              <a:t>Kvantizācija, dalot x</a:t>
            </a:r>
            <a:r>
              <a:rPr lang="lv-LV" baseline="-25000" dirty="0" smtClean="0"/>
              <a:t>ij</a:t>
            </a:r>
            <a:r>
              <a:rPr lang="lv-LV" dirty="0" smtClean="0"/>
              <a:t> ar a</a:t>
            </a:r>
            <a:r>
              <a:rPr lang="lv-LV" baseline="-25000" dirty="0" smtClean="0"/>
              <a:t>ij</a:t>
            </a:r>
            <a:r>
              <a:rPr lang="lv-LV" dirty="0" smtClean="0"/>
              <a:t>:</a:t>
            </a:r>
            <a:endParaRPr lang="lv-LV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99592" y="2348880"/>
          <a:ext cx="5727700" cy="3311525"/>
        </p:xfrm>
        <a:graphic>
          <a:graphicData uri="http://schemas.openxmlformats.org/presentationml/2006/ole">
            <p:oleObj spid="_x0000_s1026" name="Equation" r:id="rId3" imgW="3073320" imgH="17776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661248"/>
            <a:ext cx="442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Q-kvalitātes parametrs</a:t>
            </a:r>
            <a:endParaRPr lang="lv-LV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>
            <a:stCxn id="44" idx="7"/>
            <a:endCxn id="43" idx="3"/>
          </p:cNvCxnSpPr>
          <p:nvPr/>
        </p:nvCxnSpPr>
        <p:spPr>
          <a:xfrm rot="5400000" flipH="1" flipV="1">
            <a:off x="1155988" y="4621500"/>
            <a:ext cx="1359416" cy="150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1" idx="3"/>
            <a:endCxn id="29" idx="7"/>
          </p:cNvCxnSpPr>
          <p:nvPr/>
        </p:nvCxnSpPr>
        <p:spPr>
          <a:xfrm rot="5400000">
            <a:off x="1191992" y="4585496"/>
            <a:ext cx="927368" cy="114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lv-LV" dirty="0" smtClean="0"/>
              <a:t>5.solis</a:t>
            </a:r>
            <a:endParaRPr lang="lv-LV" dirty="0"/>
          </a:p>
        </p:txBody>
      </p:sp>
      <p:sp>
        <p:nvSpPr>
          <p:cNvPr id="4" name="Oval 3"/>
          <p:cNvSpPr/>
          <p:nvPr/>
        </p:nvSpPr>
        <p:spPr>
          <a:xfrm>
            <a:off x="899592" y="155679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99592" y="191683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9592" y="227687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99592" y="306896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1484784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1844824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2636912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31640" y="155679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31640" y="191683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31640" y="227687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31640" y="306896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63688" y="155679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63688" y="191683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63688" y="227687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63688" y="306896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71800" y="155679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771800" y="191683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71800" y="227687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1800" y="306896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84" y="2276872"/>
            <a:ext cx="2409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 ...  ... 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419872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5" name="Oval 24"/>
          <p:cNvSpPr/>
          <p:nvPr/>
        </p:nvSpPr>
        <p:spPr>
          <a:xfrm>
            <a:off x="4716016" y="155679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99592" y="522920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9592" y="558924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31640" y="450912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331640" y="522920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331640" y="558924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63688" y="450912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763688" y="522920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95736" y="450912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195736" y="486916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555776" y="450912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99592" y="6021288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1619672" y="3501008"/>
            <a:ext cx="4846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7" name="TextBox 46"/>
          <p:cNvSpPr txBox="1"/>
          <p:nvPr/>
        </p:nvSpPr>
        <p:spPr>
          <a:xfrm>
            <a:off x="2051720" y="1124744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cxnSp>
        <p:nvCxnSpPr>
          <p:cNvPr id="50" name="Straight Connector 49"/>
          <p:cNvCxnSpPr>
            <a:stCxn id="33" idx="3"/>
            <a:endCxn id="27" idx="7"/>
          </p:cNvCxnSpPr>
          <p:nvPr/>
        </p:nvCxnSpPr>
        <p:spPr>
          <a:xfrm rot="5400000">
            <a:off x="1119984" y="4657504"/>
            <a:ext cx="207288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4"/>
            <a:endCxn id="28" idx="0"/>
          </p:cNvCxnSpPr>
          <p:nvPr/>
        </p:nvCxnSpPr>
        <p:spPr>
          <a:xfrm rot="5400000">
            <a:off x="935596" y="515719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8" idx="7"/>
            <a:endCxn id="37" idx="3"/>
          </p:cNvCxnSpPr>
          <p:nvPr/>
        </p:nvCxnSpPr>
        <p:spPr>
          <a:xfrm rot="5400000" flipH="1" flipV="1">
            <a:off x="1155988" y="4621500"/>
            <a:ext cx="567328" cy="71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640" y="486916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stCxn id="37" idx="6"/>
            <a:endCxn id="41" idx="2"/>
          </p:cNvCxnSpPr>
          <p:nvPr/>
        </p:nvCxnSpPr>
        <p:spPr>
          <a:xfrm>
            <a:off x="1979712" y="46171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763688" y="486916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>
            <a:stCxn id="29" idx="4"/>
            <a:endCxn id="44" idx="0"/>
          </p:cNvCxnSpPr>
          <p:nvPr/>
        </p:nvCxnSpPr>
        <p:spPr>
          <a:xfrm rot="5400000">
            <a:off x="899592" y="59132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79712" y="5229200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 smtClean="0">
                <a:solidFill>
                  <a:srgbClr val="0070C0"/>
                </a:solidFill>
              </a:rPr>
              <a:t>...</a:t>
            </a:r>
            <a:endParaRPr lang="lv-LV" sz="44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35896" y="3501008"/>
            <a:ext cx="3354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Katru sastāvdaļu </a:t>
            </a:r>
          </a:p>
          <a:p>
            <a:r>
              <a:rPr lang="lv-LV" sz="3600" dirty="0" smtClean="0"/>
              <a:t>kodē atsevišķi</a:t>
            </a:r>
            <a:endParaRPr lang="lv-LV" sz="3600" dirty="0"/>
          </a:p>
        </p:txBody>
      </p:sp>
      <p:sp>
        <p:nvSpPr>
          <p:cNvPr id="80" name="TextBox 79"/>
          <p:cNvSpPr txBox="1"/>
          <p:nvPr/>
        </p:nvSpPr>
        <p:spPr>
          <a:xfrm>
            <a:off x="3707904" y="5229200"/>
            <a:ext cx="4235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Sagrupē svārstības ar </a:t>
            </a:r>
          </a:p>
          <a:p>
            <a:r>
              <a:rPr lang="lv-LV" sz="3600" dirty="0" smtClean="0"/>
              <a:t>lielu/mazu periodu.</a:t>
            </a:r>
            <a:endParaRPr lang="lv-LV" sz="3600" dirty="0"/>
          </a:p>
        </p:txBody>
      </p:sp>
      <p:cxnSp>
        <p:nvCxnSpPr>
          <p:cNvPr id="82" name="Straight Arrow Connector 81"/>
          <p:cNvCxnSpPr>
            <a:stCxn id="80" idx="1"/>
          </p:cNvCxnSpPr>
          <p:nvPr/>
        </p:nvCxnSpPr>
        <p:spPr>
          <a:xfrm rot="10800000">
            <a:off x="2627784" y="5157193"/>
            <a:ext cx="1080120" cy="6721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6. solis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pPr>
              <a:buNone/>
            </a:pPr>
            <a:r>
              <a:rPr lang="lv-LV" dirty="0" smtClean="0"/>
              <a:t>Stūru komponentes: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Starpību kodēšana:</a:t>
            </a:r>
            <a:endParaRPr lang="lv-LV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708920"/>
            <a:ext cx="298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x, y, z, t, u, v, ...</a:t>
            </a:r>
            <a:endParaRPr lang="lv-LV" sz="3600" dirty="0"/>
          </a:p>
        </p:txBody>
      </p:sp>
      <p:sp>
        <p:nvSpPr>
          <p:cNvPr id="5" name="Down Arrow 4"/>
          <p:cNvSpPr/>
          <p:nvPr/>
        </p:nvSpPr>
        <p:spPr>
          <a:xfrm>
            <a:off x="3923928" y="3356992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2123728" y="3861048"/>
            <a:ext cx="4709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/>
              <a:t>x, y-x, z-y, t-z, u-t, v-u, ...</a:t>
            </a:r>
            <a:endParaRPr lang="lv-LV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4509120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lv-LV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Huffman/arithmetic.</a:t>
            </a:r>
            <a:endParaRPr kumimoji="0" lang="lv-LV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261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JPEG formāts</vt:lpstr>
      <vt:lpstr>Izejas dati</vt:lpstr>
      <vt:lpstr>JPEG kopsavilkums</vt:lpstr>
      <vt:lpstr>1. solis</vt:lpstr>
      <vt:lpstr>2. solis </vt:lpstr>
      <vt:lpstr>3. solis</vt:lpstr>
      <vt:lpstr>4. solis</vt:lpstr>
      <vt:lpstr>5.solis</vt:lpstr>
      <vt:lpstr>6. solis</vt:lpstr>
      <vt:lpstr>7. solis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Valued Acer Customer</cp:lastModifiedBy>
  <cp:revision>23</cp:revision>
  <dcterms:created xsi:type="dcterms:W3CDTF">2010-09-26T13:25:26Z</dcterms:created>
  <dcterms:modified xsi:type="dcterms:W3CDTF">2010-09-27T18:44:42Z</dcterms:modified>
</cp:coreProperties>
</file>