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77" r:id="rId5"/>
    <p:sldId id="279" r:id="rId6"/>
    <p:sldId id="280" r:id="rId7"/>
    <p:sldId id="281" r:id="rId8"/>
    <p:sldId id="278" r:id="rId9"/>
    <p:sldId id="276" r:id="rId10"/>
    <p:sldId id="272" r:id="rId11"/>
    <p:sldId id="274" r:id="rId12"/>
    <p:sldId id="273" r:id="rId13"/>
    <p:sldId id="270" r:id="rId14"/>
    <p:sldId id="275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05" autoAdjust="0"/>
  </p:normalViewPr>
  <p:slideViewPr>
    <p:cSldViewPr snapToGrid="0">
      <p:cViewPr varScale="1">
        <p:scale>
          <a:sx n="99" d="100"/>
          <a:sy n="99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试试渲染光照计算的主要目标就是不断近似或靠近渲染方程的结果。涉及到的演示均用</a:t>
            </a:r>
            <a:r>
              <a:rPr lang="en-US" altLang="zh-CN" dirty="0"/>
              <a:t>unity</a:t>
            </a:r>
          </a:p>
          <a:p>
            <a:r>
              <a:rPr lang="zh-CN" altLang="en-US" dirty="0"/>
              <a:t>引用和参考：</a:t>
            </a:r>
            <a:r>
              <a:rPr lang="en-US" altLang="zh-CN" dirty="0"/>
              <a:t>1.https://en.wikipedia.org/wiki/</a:t>
            </a:r>
            <a:r>
              <a:rPr lang="en-US" altLang="zh-CN" dirty="0" err="1"/>
              <a:t>Rendering_equation</a:t>
            </a:r>
            <a:r>
              <a:rPr lang="en-US" altLang="zh-CN" dirty="0"/>
              <a:t>#:~:text=Rendering%20equation.%20The%20rendering%20equation%20describes%20the%20total,a%20function%20for%20incoming%20light%20and%20a%20BRDF.</a:t>
            </a:r>
          </a:p>
          <a:p>
            <a:r>
              <a:rPr lang="en-US" altLang="zh-CN" dirty="0"/>
              <a:t>2.《</a:t>
            </a:r>
            <a:r>
              <a:rPr lang="zh-CN" altLang="en-US" dirty="0"/>
              <a:t>全局光照技术从离线到实时渲染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3. https://zhuanlan.zhihu.com/p/21489591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5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光照分解为四部分，同样光源也会拆解为四部分，分别作用于四个光照分量。注意，</a:t>
            </a:r>
            <a:r>
              <a:rPr lang="en-US" altLang="zh-CN" dirty="0"/>
              <a:t>ambient</a:t>
            </a:r>
            <a:r>
              <a:rPr lang="zh-CN" altLang="en-US" dirty="0"/>
              <a:t>是用来简单模拟</a:t>
            </a:r>
            <a:r>
              <a:rPr lang="en-US" altLang="zh-CN" dirty="0"/>
              <a:t>indirect light</a:t>
            </a:r>
            <a:r>
              <a:rPr lang="zh-CN" altLang="en-US" dirty="0"/>
              <a:t>的，并且丢失了方向信息，自然也不会乘</a:t>
            </a:r>
            <a:r>
              <a:rPr lang="en-US" altLang="zh-CN" dirty="0"/>
              <a:t>cos</a:t>
            </a:r>
            <a:r>
              <a:rPr lang="zh-CN" altLang="en-US" dirty="0"/>
              <a:t>。而高光中的</a:t>
            </a:r>
            <a:r>
              <a:rPr lang="en-US" altLang="zh-CN" dirty="0"/>
              <a:t>r</a:t>
            </a:r>
            <a:r>
              <a:rPr lang="zh-CN" altLang="en-US" dirty="0"/>
              <a:t>是反射方向。同样乘上</a:t>
            </a:r>
            <a:r>
              <a:rPr lang="en-US" altLang="zh-CN" dirty="0"/>
              <a:t>cos</a:t>
            </a:r>
            <a:r>
              <a:rPr lang="zh-CN" altLang="en-US" dirty="0"/>
              <a:t>系数的时候会用</a:t>
            </a:r>
            <a:r>
              <a:rPr lang="en-US" altLang="zh-CN" dirty="0"/>
              <a:t>max</a:t>
            </a:r>
            <a:r>
              <a:rPr lang="zh-CN" altLang="en-US" dirty="0"/>
              <a:t>来限制角度范围，也就是只有光源在法线半球方向内才会有最终的光照贡献，显然这也是很局限的。</a:t>
            </a:r>
            <a:r>
              <a:rPr lang="en-US" altLang="zh-CN" dirty="0"/>
              <a:t>Ok</a:t>
            </a:r>
            <a:r>
              <a:rPr lang="zh-CN" altLang="en-US" dirty="0"/>
              <a:t>，为什么要乘上</a:t>
            </a:r>
            <a:r>
              <a:rPr lang="en-US" altLang="zh-CN" dirty="0"/>
              <a:t>cos</a:t>
            </a:r>
            <a:r>
              <a:rPr lang="zh-CN" altLang="en-US" dirty="0"/>
              <a:t>呢？引入一个“有效面积“的概念，同时还有一个光照衰减的问题。材质模型，</a:t>
            </a:r>
            <a:r>
              <a:rPr lang="en-US" altLang="zh-CN" dirty="0"/>
              <a:t>uniform struct</a:t>
            </a:r>
            <a:r>
              <a:rPr lang="zh-CN" altLang="en-US" dirty="0"/>
              <a:t>或</a:t>
            </a:r>
            <a:r>
              <a:rPr lang="en-US" altLang="zh-CN" dirty="0"/>
              <a:t>constant buffer</a:t>
            </a:r>
            <a:r>
              <a:rPr lang="zh-CN" altLang="en-US" dirty="0"/>
              <a:t>。</a:t>
            </a:r>
            <a:r>
              <a:rPr lang="en-US" altLang="zh-CN" dirty="0" err="1"/>
              <a:t>emmision</a:t>
            </a:r>
            <a:r>
              <a:rPr lang="zh-CN" altLang="en-US" dirty="0"/>
              <a:t>模拟发光的物体，但是仅限于物体的实际范围，所以还需结合</a:t>
            </a:r>
            <a:r>
              <a:rPr lang="en-US" altLang="zh-CN" dirty="0"/>
              <a:t>bloom</a:t>
            </a:r>
            <a:r>
              <a:rPr lang="zh-CN" altLang="en-US" dirty="0"/>
              <a:t>使用，同时配合</a:t>
            </a:r>
            <a:r>
              <a:rPr lang="en-US" altLang="zh-CN" dirty="0" err="1"/>
              <a:t>hdr</a:t>
            </a:r>
            <a:r>
              <a:rPr lang="zh-CN" altLang="en-US" dirty="0"/>
              <a:t>、</a:t>
            </a:r>
            <a:r>
              <a:rPr lang="en-US" altLang="zh-CN" dirty="0"/>
              <a:t>tone mapping</a:t>
            </a:r>
            <a:r>
              <a:rPr lang="zh-CN" altLang="en-US" dirty="0"/>
              <a:t>更香。</a:t>
            </a:r>
            <a:endParaRPr lang="en-US" altLang="zh-CN" dirty="0"/>
          </a:p>
          <a:p>
            <a:r>
              <a:rPr lang="zh-CN" altLang="en-US" dirty="0"/>
              <a:t>提问：为什么是</a:t>
            </a:r>
            <a:r>
              <a:rPr lang="en-US" altLang="zh-CN" dirty="0"/>
              <a:t>cos</a:t>
            </a:r>
            <a:r>
              <a:rPr lang="zh-CN" altLang="en-US" dirty="0"/>
              <a:t>，单个像素上理解漫反射、高光</a:t>
            </a:r>
            <a:endParaRPr lang="en-US" altLang="zh-CN" dirty="0"/>
          </a:p>
          <a:p>
            <a:r>
              <a:rPr lang="zh-CN" altLang="en-US" dirty="0"/>
              <a:t>引用和参考：</a:t>
            </a:r>
            <a:r>
              <a:rPr lang="en-US" altLang="zh-CN" dirty="0"/>
              <a:t>《unity shader</a:t>
            </a:r>
            <a:r>
              <a:rPr lang="zh-CN" altLang="en-US" dirty="0"/>
              <a:t>入门精要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8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基础的光源类型，不包含</a:t>
            </a:r>
            <a:r>
              <a:rPr lang="en-US" altLang="zh-CN" dirty="0" err="1"/>
              <a:t>ibl</a:t>
            </a:r>
            <a:r>
              <a:rPr lang="zh-CN" altLang="en-US" dirty="0"/>
              <a:t>，</a:t>
            </a:r>
            <a:r>
              <a:rPr lang="en-US" altLang="zh-CN" dirty="0"/>
              <a:t>area light</a:t>
            </a:r>
            <a:r>
              <a:rPr lang="zh-CN" altLang="en-US" dirty="0"/>
              <a:t>。光源模型，方向光可以做</a:t>
            </a:r>
            <a:r>
              <a:rPr lang="en-US" altLang="zh-CN" dirty="0" err="1"/>
              <a:t>tod</a:t>
            </a:r>
            <a:r>
              <a:rPr lang="zh-CN" altLang="en-US" dirty="0"/>
              <a:t>，加上米氏散射和瑞利散射。物理模型是平方反比，但是为了美术更自由的调整引入常数、线性和平方因子。平行光不受影响，因为是主光，模拟的太阳光，为点光源引入</a:t>
            </a:r>
            <a:r>
              <a:rPr lang="en-US" altLang="zh-CN" dirty="0"/>
              <a:t>range</a:t>
            </a:r>
            <a:r>
              <a:rPr lang="zh-CN" altLang="en-US" dirty="0"/>
              <a:t>的概念，是为了优化的考量。聚光灯内部的过渡就有线性变化</a:t>
            </a:r>
            <a:r>
              <a:rPr lang="en-US" altLang="zh-CN" dirty="0"/>
              <a:t>(inner-outer)</a:t>
            </a:r>
            <a:r>
              <a:rPr lang="zh-CN" altLang="en-US" dirty="0"/>
              <a:t>或指数变化的各种实现了。</a:t>
            </a:r>
            <a:endParaRPr lang="en-US" altLang="zh-CN" dirty="0"/>
          </a:p>
          <a:p>
            <a:r>
              <a:rPr lang="zh-CN" altLang="en-US" dirty="0"/>
              <a:t>提问：为什么是平方衰减</a:t>
            </a:r>
            <a:endParaRPr lang="en-US" altLang="zh-CN" dirty="0"/>
          </a:p>
          <a:p>
            <a:r>
              <a:rPr lang="zh-CN" altLang="en-US" dirty="0"/>
              <a:t>引用和参考：</a:t>
            </a:r>
            <a:endParaRPr lang="en-US" altLang="zh-CN" dirty="0"/>
          </a:p>
          <a:p>
            <a:r>
              <a:rPr lang="en-US" altLang="zh-CN" dirty="0"/>
              <a:t>1.https://learnopengl.com/Lighting/Light-casters</a:t>
            </a:r>
          </a:p>
          <a:p>
            <a:r>
              <a:rPr lang="en-US" altLang="zh-CN" dirty="0"/>
              <a:t>2.《Introduction to 3D Game Programming with DirectX 11》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78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虽然将光源拆分更灵活，单也更物理不正确，很不方便调整效果，所以光源会保留一个</a:t>
            </a:r>
            <a:r>
              <a:rPr lang="en-US" altLang="zh-CN" dirty="0"/>
              <a:t>color</a:t>
            </a:r>
            <a:r>
              <a:rPr lang="zh-CN" altLang="en-US" dirty="0"/>
              <a:t>，同时环境光只会保留全局唯一的一个。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Ambient&amp;emission</a:t>
            </a:r>
            <a:r>
              <a:rPr lang="zh-CN" altLang="en-US" dirty="0"/>
              <a:t>首先没有准确的光照信息，效果也很平面，不会给人立体的感觉，环境光</a:t>
            </a:r>
            <a:r>
              <a:rPr lang="en-US" altLang="zh-CN" dirty="0"/>
              <a:t>unity</a:t>
            </a:r>
            <a:r>
              <a:rPr lang="zh-CN" altLang="en-US" dirty="0"/>
              <a:t>中通过</a:t>
            </a:r>
            <a:r>
              <a:rPr lang="en-US" altLang="zh-CN" dirty="0"/>
              <a:t>UNITY_LIGHTMODEL_AMBIENT</a:t>
            </a:r>
            <a:r>
              <a:rPr lang="zh-CN" altLang="en-US" dirty="0"/>
              <a:t>访问</a:t>
            </a:r>
            <a:endParaRPr lang="en-US" altLang="zh-CN" dirty="0"/>
          </a:p>
          <a:p>
            <a:r>
              <a:rPr lang="en-US" altLang="zh-CN" dirty="0"/>
              <a:t>Bloom</a:t>
            </a:r>
            <a:r>
              <a:rPr lang="zh-CN" altLang="en-US" dirty="0"/>
              <a:t>细节，</a:t>
            </a:r>
            <a:r>
              <a:rPr lang="en-US" altLang="zh-CN" dirty="0" err="1"/>
              <a:t>hdr+threshold+kernel</a:t>
            </a:r>
            <a:r>
              <a:rPr lang="zh-CN" altLang="en-US" dirty="0"/>
              <a:t>，正交高斯函数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基础的</a:t>
            </a:r>
            <a:r>
              <a:rPr lang="en-US" altLang="zh-CN" dirty="0"/>
              <a:t>albedo</a:t>
            </a:r>
            <a:r>
              <a:rPr lang="zh-CN" altLang="en-US" dirty="0"/>
              <a:t>是由贴图提供，而高光是单一颜色的，非金属</a:t>
            </a:r>
            <a:r>
              <a:rPr lang="en-US" altLang="zh-CN" dirty="0"/>
              <a:t>(</a:t>
            </a:r>
            <a:r>
              <a:rPr lang="zh-CN" altLang="en-US" dirty="0"/>
              <a:t>电解质</a:t>
            </a:r>
            <a:r>
              <a:rPr lang="en-US" altLang="zh-CN" dirty="0"/>
              <a:t>)</a:t>
            </a:r>
            <a:r>
              <a:rPr lang="zh-CN" altLang="en-US" dirty="0"/>
              <a:t>高光一般没颜色，电解质、金属高光有颜色。这也是推导出来的、光照贴图。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注意一下高光走样问题，</a:t>
            </a:r>
            <a:r>
              <a:rPr lang="en-US" altLang="zh-CN" dirty="0"/>
              <a:t>unity </a:t>
            </a:r>
            <a:r>
              <a:rPr lang="en-US" altLang="zh-CN" dirty="0" err="1"/>
              <a:t>gi</a:t>
            </a:r>
            <a:r>
              <a:rPr lang="en-US" altLang="zh-CN" dirty="0"/>
              <a:t> light</a:t>
            </a:r>
            <a:r>
              <a:rPr lang="zh-CN" altLang="en-US" dirty="0"/>
              <a:t>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从上面的模型我们能得到的效果，光源抽象，材质抽象，代码上</a:t>
            </a:r>
            <a:r>
              <a:rPr lang="en-US" altLang="zh-CN" dirty="0" err="1"/>
              <a:t>cbuffer</a:t>
            </a:r>
            <a:r>
              <a:rPr lang="zh-CN" altLang="en-US" dirty="0"/>
              <a:t>，</a:t>
            </a:r>
            <a:r>
              <a:rPr lang="en-US" altLang="zh-CN" dirty="0"/>
              <a:t>uniform block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15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一些优化和建议，</a:t>
            </a:r>
            <a:r>
              <a:rPr lang="en-US" altLang="zh-CN" dirty="0"/>
              <a:t>Register</a:t>
            </a:r>
            <a:r>
              <a:rPr lang="zh-CN" altLang="en-US" dirty="0"/>
              <a:t>使用问题，插值问题，非同一缩放问题。</a:t>
            </a:r>
            <a:endParaRPr lang="en-US" altLang="zh-CN" dirty="0"/>
          </a:p>
          <a:p>
            <a:r>
              <a:rPr lang="en-US" altLang="zh-CN" dirty="0" err="1"/>
              <a:t>Srpbatcher</a:t>
            </a:r>
            <a:r>
              <a:rPr lang="zh-CN" altLang="en-US" dirty="0"/>
              <a:t>。多光源问题，</a:t>
            </a:r>
            <a:endParaRPr lang="en-US" altLang="zh-CN" dirty="0"/>
          </a:p>
          <a:p>
            <a:r>
              <a:rPr lang="zh-CN" altLang="en-US" dirty="0"/>
              <a:t>实际项目中落地会做的修改，</a:t>
            </a:r>
            <a:r>
              <a:rPr lang="en-US" altLang="zh-CN" dirty="0"/>
              <a:t>Unity</a:t>
            </a:r>
            <a:r>
              <a:rPr lang="zh-CN" altLang="en-US" dirty="0"/>
              <a:t>里的环境光和衰减处理，光源之类的。</a:t>
            </a:r>
            <a:endParaRPr lang="en-US" altLang="zh-CN" dirty="0"/>
          </a:p>
          <a:p>
            <a:r>
              <a:rPr lang="zh-CN" altLang="en-US" dirty="0"/>
              <a:t>说说</a:t>
            </a:r>
            <a:r>
              <a:rPr lang="en-US" altLang="zh-CN" dirty="0"/>
              <a:t>unity</a:t>
            </a:r>
            <a:r>
              <a:rPr lang="zh-CN" altLang="en-US" dirty="0"/>
              <a:t>是如何做的。</a:t>
            </a:r>
            <a:endParaRPr lang="en-US" altLang="zh-CN" dirty="0"/>
          </a:p>
          <a:p>
            <a:r>
              <a:rPr lang="zh-CN" altLang="en-US" dirty="0"/>
              <a:t>高光采样率不足的问题，法线和视差贴图问题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80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Deferred</a:t>
            </a:r>
            <a:r>
              <a:rPr lang="zh-CN" altLang="en-US" dirty="0"/>
              <a:t>光照模型必须统一的问题，</a:t>
            </a:r>
            <a:r>
              <a:rPr lang="en-US" altLang="zh-CN" dirty="0"/>
              <a:t>deferred mat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231981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21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21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21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21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22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23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lid_angle" TargetMode="External"/><Relationship Id="rId3" Type="http://schemas.openxmlformats.org/officeDocument/2006/relationships/hyperlink" Target="https://en.wikipedia.org/wiki/Polar_coordinate_system" TargetMode="External"/><Relationship Id="rId7" Type="http://schemas.openxmlformats.org/officeDocument/2006/relationships/hyperlink" Target="https://blog.csdn.net/sunbobosun56801/article/details/80428845" TargetMode="External"/><Relationship Id="rId2" Type="http://schemas.openxmlformats.org/officeDocument/2006/relationships/hyperlink" Target="https://en.wikipedia.org/wiki/Spherical_coordinate_syste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uanlan.zhihu.com/p/111501020" TargetMode="External"/><Relationship Id="rId5" Type="http://schemas.openxmlformats.org/officeDocument/2006/relationships/hyperlink" Target="https://baike.baidu.com/item/%E7%90%83%E5%9D%90%E6%A0%87%E7%B3%BB/8315363" TargetMode="External"/><Relationship Id="rId4" Type="http://schemas.openxmlformats.org/officeDocument/2006/relationships/hyperlink" Target="https://baike.baidu.com/item/%E6%9E%81%E5%9D%90%E6%A0%8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晋级答辩"/>
          <p:cNvSpPr txBox="1">
            <a:spLocks noGrp="1"/>
          </p:cNvSpPr>
          <p:nvPr>
            <p:ph type="ctrTitle"/>
          </p:nvPr>
        </p:nvSpPr>
        <p:spPr>
          <a:xfrm>
            <a:off x="2209800" y="1465798"/>
            <a:ext cx="8585200" cy="1157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光照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4EF6A8-5034-4F17-A53D-0F9737DF8AA3}"/>
                  </a:ext>
                </a:extLst>
              </p:cNvPr>
              <p:cNvSpPr txBox="1"/>
              <p:nvPr/>
            </p:nvSpPr>
            <p:spPr>
              <a:xfrm>
                <a:off x="642653" y="3918039"/>
                <a:ext cx="11719491" cy="497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𝑜</m:t>
                            </m:r>
                          </m:sub>
                        </m:sSub>
                        <m: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l-GR" altLang="zh-CN" sz="28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el-GR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4EF6A8-5034-4F17-A53D-0F9737DF8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3" y="3918039"/>
                <a:ext cx="11719491" cy="497380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3415F8-3353-4921-A015-CFE1DF37A111}"/>
                  </a:ext>
                </a:extLst>
              </p:cNvPr>
              <p:cNvSpPr txBox="1"/>
              <p:nvPr/>
            </p:nvSpPr>
            <p:spPr>
              <a:xfrm>
                <a:off x="931225" y="5212476"/>
                <a:ext cx="11142346" cy="497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𝐿</m:t>
                    </m:r>
                    <m:d>
                      <m:dPr>
                        <m:ctrlP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altLang="zh-CN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kumimoji="0" lang="en-US" altLang="zh-CN" sz="2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l-GR" altLang="zh-CN" sz="28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el-GR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l-GR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3415F8-3353-4921-A015-CFE1DF37A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25" y="5212476"/>
                <a:ext cx="11142346" cy="497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2AB1DC-9F8C-497B-BBB6-B388F416AF65}"/>
                  </a:ext>
                </a:extLst>
              </p:cNvPr>
              <p:cNvSpPr txBox="1"/>
              <p:nvPr/>
            </p:nvSpPr>
            <p:spPr>
              <a:xfrm>
                <a:off x="3970454" y="6196471"/>
                <a:ext cx="5063887" cy="8810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l-GR" altLang="zh-CN" sz="2800" i="1" smtClean="0"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el-GR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2AB1DC-9F8C-497B-BBB6-B388F416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54" y="6196471"/>
                <a:ext cx="5063887" cy="881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2017年7月通过夏令营进入公司BA项目组实习。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43716" y="3022239"/>
                <a:ext cx="6275527" cy="1991551"/>
              </a:xfrm>
              <a:prstGeom prst="rect">
                <a:avLst/>
              </a:prstGeom>
            </p:spPr>
            <p:txBody>
              <a:bodyPr/>
              <a:lstStyle/>
              <a:p>
                <a:pPr algn="l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7" name="2017年7月通过夏令营进入公司BA项目组实习。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3716" y="3022239"/>
                <a:ext cx="6275527" cy="1991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晋级答辩">
            <a:extLst>
              <a:ext uri="{FF2B5EF4-FFF2-40B4-BE49-F238E27FC236}">
                <a16:creationId xmlns:a16="http://schemas.microsoft.com/office/drawing/2014/main" id="{CEF64728-2F3A-4BC7-A255-8887888613C3}"/>
              </a:ext>
            </a:extLst>
          </p:cNvPr>
          <p:cNvSpPr txBox="1">
            <a:spLocks/>
          </p:cNvSpPr>
          <p:nvPr/>
        </p:nvSpPr>
        <p:spPr>
          <a:xfrm>
            <a:off x="1407972" y="355600"/>
            <a:ext cx="3367227" cy="15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球面坐标系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91EE63-1A2C-4CA2-9DD2-74554C688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63" y="2844807"/>
            <a:ext cx="4236736" cy="3949694"/>
          </a:xfrm>
          <a:prstGeom prst="rect">
            <a:avLst/>
          </a:prstGeom>
        </p:spPr>
      </p:pic>
      <p:sp>
        <p:nvSpPr>
          <p:cNvPr id="5" name="2017年7月通过夏令营进入公司BA项目组实习。…">
            <a:extLst>
              <a:ext uri="{FF2B5EF4-FFF2-40B4-BE49-F238E27FC236}">
                <a16:creationId xmlns:a16="http://schemas.microsoft.com/office/drawing/2014/main" id="{EDDFF3F2-E4C1-4B3B-A03F-304140FF599A}"/>
              </a:ext>
            </a:extLst>
          </p:cNvPr>
          <p:cNvSpPr txBox="1">
            <a:spLocks/>
          </p:cNvSpPr>
          <p:nvPr/>
        </p:nvSpPr>
        <p:spPr>
          <a:xfrm>
            <a:off x="1407973" y="2313322"/>
            <a:ext cx="3626364" cy="7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定义域</a:t>
            </a:r>
          </a:p>
        </p:txBody>
      </p:sp>
      <p:sp>
        <p:nvSpPr>
          <p:cNvPr id="6" name="2017年7月通过夏令营进入公司BA项目组实习。…">
            <a:extLst>
              <a:ext uri="{FF2B5EF4-FFF2-40B4-BE49-F238E27FC236}">
                <a16:creationId xmlns:a16="http://schemas.microsoft.com/office/drawing/2014/main" id="{1710E81F-0611-44CD-8BFF-CDAD45722FDB}"/>
              </a:ext>
            </a:extLst>
          </p:cNvPr>
          <p:cNvSpPr txBox="1">
            <a:spLocks/>
          </p:cNvSpPr>
          <p:nvPr/>
        </p:nvSpPr>
        <p:spPr>
          <a:xfrm>
            <a:off x="4597882" y="2313322"/>
            <a:ext cx="3626364" cy="7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2017年7月通过夏令营进入公司BA项目组实习。…">
                <a:extLst>
                  <a:ext uri="{FF2B5EF4-FFF2-40B4-BE49-F238E27FC236}">
                    <a16:creationId xmlns:a16="http://schemas.microsoft.com/office/drawing/2014/main" id="{46199937-5668-4252-87C3-347ED6926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1479" y="3083883"/>
                <a:ext cx="6275527" cy="19915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t">
                <a:normAutofit/>
              </a:bodyPr>
              <a:lstStyle>
                <a:lvl1pPr marL="0" marR="0" indent="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0" marR="0" indent="2286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0" marR="0" indent="4572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0" marR="0" indent="6858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0" marR="0" indent="9144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7432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2004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6576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1148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algn="l" hangingPunct="1"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𝑟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2017年7月通过夏令营进入公司BA项目组实习。…">
                <a:extLst>
                  <a:ext uri="{FF2B5EF4-FFF2-40B4-BE49-F238E27FC236}">
                    <a16:creationId xmlns:a16="http://schemas.microsoft.com/office/drawing/2014/main" id="{46199937-5668-4252-87C3-347ED69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79" y="3083883"/>
                <a:ext cx="6275527" cy="1991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2017年7月通过夏令营进入公司BA项目组实习。…">
            <a:extLst>
              <a:ext uri="{FF2B5EF4-FFF2-40B4-BE49-F238E27FC236}">
                <a16:creationId xmlns:a16="http://schemas.microsoft.com/office/drawing/2014/main" id="{89950C0C-D51D-4095-A952-51400B80F25B}"/>
              </a:ext>
            </a:extLst>
          </p:cNvPr>
          <p:cNvSpPr txBox="1">
            <a:spLocks/>
          </p:cNvSpPr>
          <p:nvPr/>
        </p:nvSpPr>
        <p:spPr>
          <a:xfrm>
            <a:off x="1443716" y="5667871"/>
            <a:ext cx="3626364" cy="7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2017年7月通过夏令营进入公司BA项目组实习。…">
                <a:extLst>
                  <a:ext uri="{FF2B5EF4-FFF2-40B4-BE49-F238E27FC236}">
                    <a16:creationId xmlns:a16="http://schemas.microsoft.com/office/drawing/2014/main" id="{275C175D-D61E-4E91-8E15-270673BDB0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7972" y="6409150"/>
                <a:ext cx="6275527" cy="19915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t">
                <a:normAutofit/>
              </a:bodyPr>
              <a:lstStyle>
                <a:lvl1pPr marL="0" marR="0" indent="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0" marR="0" indent="2286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0" marR="0" indent="4572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0" marR="0" indent="6858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0" marR="0" indent="9144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7432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2004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6576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1148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func>
                        <m:func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func>
                        <m:func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2017年7月通过夏令营进入公司BA项目组实习。…">
                <a:extLst>
                  <a:ext uri="{FF2B5EF4-FFF2-40B4-BE49-F238E27FC236}">
                    <a16:creationId xmlns:a16="http://schemas.microsoft.com/office/drawing/2014/main" id="{275C175D-D61E-4E91-8E15-270673BDB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72" y="6409150"/>
                <a:ext cx="6275527" cy="1991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8299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2017年7月通过夏令营进入公司BA项目组实习。…"/>
          <p:cNvSpPr txBox="1">
            <a:spLocks noGrp="1"/>
          </p:cNvSpPr>
          <p:nvPr>
            <p:ph type="body" idx="1"/>
          </p:nvPr>
        </p:nvSpPr>
        <p:spPr>
          <a:xfrm>
            <a:off x="1407973" y="2313321"/>
            <a:ext cx="8868054" cy="6012945"/>
          </a:xfrm>
          <a:prstGeom prst="rect">
            <a:avLst/>
          </a:prstGeom>
        </p:spPr>
        <p:txBody>
          <a:bodyPr/>
          <a:lstStyle/>
          <a:p>
            <a:pPr marL="514350" indent="-514350" algn="l">
              <a:lnSpc>
                <a:spcPct val="150000"/>
              </a:lnSpc>
              <a:buAutoNum type="arabicPeriod"/>
              <a:defRPr sz="260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(radiant energy)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辐射能量，单位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，符号表示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514350" indent="-514350" algn="l">
              <a:lnSpc>
                <a:spcPct val="150000"/>
              </a:lnSpc>
              <a:buAutoNum type="arabicPeriod"/>
              <a:defRPr sz="260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(radiant flux)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</a:t>
            </a:r>
          </a:p>
          <a:p>
            <a:pPr algn="l">
              <a:defRPr sz="2600"/>
            </a:pPr>
            <a:endParaRPr dirty="0"/>
          </a:p>
        </p:txBody>
      </p:sp>
      <p:sp>
        <p:nvSpPr>
          <p:cNvPr id="4" name="晋级答辩">
            <a:extLst>
              <a:ext uri="{FF2B5EF4-FFF2-40B4-BE49-F238E27FC236}">
                <a16:creationId xmlns:a16="http://schemas.microsoft.com/office/drawing/2014/main" id="{CEF64728-2F3A-4BC7-A255-8887888613C3}"/>
              </a:ext>
            </a:extLst>
          </p:cNvPr>
          <p:cNvSpPr txBox="1">
            <a:spLocks/>
          </p:cNvSpPr>
          <p:nvPr/>
        </p:nvSpPr>
        <p:spPr>
          <a:xfrm>
            <a:off x="1407972" y="355600"/>
            <a:ext cx="3367227" cy="15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辐射度量学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7252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2017年7月通过夏令营进入公司BA项目组实习。…"/>
          <p:cNvSpPr txBox="1">
            <a:spLocks noGrp="1"/>
          </p:cNvSpPr>
          <p:nvPr>
            <p:ph type="body" idx="1"/>
          </p:nvPr>
        </p:nvSpPr>
        <p:spPr>
          <a:xfrm>
            <a:off x="1407973" y="2313321"/>
            <a:ext cx="8868054" cy="6012945"/>
          </a:xfrm>
          <a:prstGeom prst="rect">
            <a:avLst/>
          </a:prstGeom>
        </p:spPr>
        <p:txBody>
          <a:bodyPr/>
          <a:lstStyle/>
          <a:p>
            <a:pPr marL="514350" indent="-514350" algn="l">
              <a:lnSpc>
                <a:spcPct val="150000"/>
              </a:lnSpc>
              <a:buAutoNum type="arabicPeriod"/>
              <a:defRPr sz="260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(radiant energy)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辐射能量，单位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，符号表示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514350" indent="-514350" algn="l">
              <a:lnSpc>
                <a:spcPct val="150000"/>
              </a:lnSpc>
              <a:buAutoNum type="arabicPeriod"/>
              <a:defRPr sz="260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(radiant flux)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</a:t>
            </a:r>
          </a:p>
          <a:p>
            <a:pPr algn="l">
              <a:defRPr sz="2600"/>
            </a:pPr>
            <a:endParaRPr dirty="0"/>
          </a:p>
        </p:txBody>
      </p:sp>
      <p:sp>
        <p:nvSpPr>
          <p:cNvPr id="4" name="晋级答辩">
            <a:extLst>
              <a:ext uri="{FF2B5EF4-FFF2-40B4-BE49-F238E27FC236}">
                <a16:creationId xmlns:a16="http://schemas.microsoft.com/office/drawing/2014/main" id="{CEF64728-2F3A-4BC7-A255-8887888613C3}"/>
              </a:ext>
            </a:extLst>
          </p:cNvPr>
          <p:cNvSpPr txBox="1">
            <a:spLocks/>
          </p:cNvSpPr>
          <p:nvPr/>
        </p:nvSpPr>
        <p:spPr>
          <a:xfrm>
            <a:off x="1407972" y="355600"/>
            <a:ext cx="3367227" cy="15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光源类型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2308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谢谢"/>
          <p:cNvSpPr txBox="1">
            <a:spLocks noGrp="1"/>
          </p:cNvSpPr>
          <p:nvPr>
            <p:ph type="title"/>
          </p:nvPr>
        </p:nvSpPr>
        <p:spPr>
          <a:xfrm>
            <a:off x="1117600" y="1092200"/>
            <a:ext cx="10782300" cy="701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https://en.wikipedia.org/wiki/Spherical_coordinate_system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https://en.wikipedia.org/wiki/Polar_coordinate_system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https://baike.baidu.com/item/%E6%9E%81%E5%9D%90%E6%A0%87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https://baike.baidu.com/item/%E7%90%83%E5%9D%90%E6%A0%87%E7%B3%BB/8315363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https://zhuanlan.zhihu.com/p/111501020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https://blog.csdn.net/sunbobosun56801/article/details/80428845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https://en.wikipedia.org/wiki/Solid_angle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谢谢">
            <a:extLst>
              <a:ext uri="{FF2B5EF4-FFF2-40B4-BE49-F238E27FC236}">
                <a16:creationId xmlns:a16="http://schemas.microsoft.com/office/drawing/2014/main" id="{846DC519-E110-4773-8D9D-EB9D56EB2944}"/>
              </a:ext>
            </a:extLst>
          </p:cNvPr>
          <p:cNvSpPr txBox="1">
            <a:spLocks/>
          </p:cNvSpPr>
          <p:nvPr/>
        </p:nvSpPr>
        <p:spPr>
          <a:xfrm>
            <a:off x="7048500" y="571500"/>
            <a:ext cx="36830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谢谢"/>
          <p:cNvSpPr txBox="1">
            <a:spLocks noGrp="1"/>
          </p:cNvSpPr>
          <p:nvPr>
            <p:ph type="title"/>
          </p:nvPr>
        </p:nvSpPr>
        <p:spPr>
          <a:xfrm>
            <a:off x="863600" y="2946400"/>
            <a:ext cx="3683000" cy="3302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dirty="0" err="1"/>
              <a:t>谢谢</a:t>
            </a:r>
            <a:endParaRPr dirty="0"/>
          </a:p>
        </p:txBody>
      </p:sp>
      <p:sp>
        <p:nvSpPr>
          <p:cNvPr id="3" name="谢谢">
            <a:extLst>
              <a:ext uri="{FF2B5EF4-FFF2-40B4-BE49-F238E27FC236}">
                <a16:creationId xmlns:a16="http://schemas.microsoft.com/office/drawing/2014/main" id="{846DC519-E110-4773-8D9D-EB9D56EB2944}"/>
              </a:ext>
            </a:extLst>
          </p:cNvPr>
          <p:cNvSpPr txBox="1">
            <a:spLocks/>
          </p:cNvSpPr>
          <p:nvPr/>
        </p:nvSpPr>
        <p:spPr>
          <a:xfrm>
            <a:off x="7048500" y="571500"/>
            <a:ext cx="36830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0504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2017年7月通过夏令营进入公司BA项目组实习。…"/>
          <p:cNvSpPr txBox="1">
            <a:spLocks noGrp="1"/>
          </p:cNvSpPr>
          <p:nvPr>
            <p:ph type="body" idx="1"/>
          </p:nvPr>
        </p:nvSpPr>
        <p:spPr>
          <a:xfrm>
            <a:off x="1407973" y="2313321"/>
            <a:ext cx="8868054" cy="6012945"/>
          </a:xfrm>
          <a:prstGeom prst="rect">
            <a:avLst/>
          </a:prstGeom>
        </p:spPr>
        <p:txBody>
          <a:bodyPr/>
          <a:lstStyle/>
          <a:p>
            <a:pPr marL="514350" indent="-514350" algn="l">
              <a:lnSpc>
                <a:spcPct val="150000"/>
              </a:lnSpc>
              <a:buFontTx/>
              <a:buAutoNum type="arabicPeriod"/>
              <a:defRPr sz="26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经典光照模型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AutoNum type="arabicPeriod"/>
              <a:defRPr sz="26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基于物理光照模型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AutoNum type="arabicPeriod"/>
              <a:defRPr sz="26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全局光照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AutoNum type="arabicPeriod"/>
              <a:defRPr sz="26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光线追踪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AutoNum type="arabicPeriod"/>
              <a:defRPr sz="26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光源管理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defRPr sz="2600"/>
            </a:pPr>
            <a:endParaRPr dirty="0"/>
          </a:p>
        </p:txBody>
      </p:sp>
      <p:sp>
        <p:nvSpPr>
          <p:cNvPr id="4" name="晋级答辩">
            <a:extLst>
              <a:ext uri="{FF2B5EF4-FFF2-40B4-BE49-F238E27FC236}">
                <a16:creationId xmlns:a16="http://schemas.microsoft.com/office/drawing/2014/main" id="{CEF64728-2F3A-4BC7-A255-8887888613C3}"/>
              </a:ext>
            </a:extLst>
          </p:cNvPr>
          <p:cNvSpPr txBox="1">
            <a:spLocks/>
          </p:cNvSpPr>
          <p:nvPr/>
        </p:nvSpPr>
        <p:spPr>
          <a:xfrm>
            <a:off x="1407972" y="355600"/>
            <a:ext cx="3367227" cy="15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晋级答辩"/>
          <p:cNvSpPr txBox="1">
            <a:spLocks noGrp="1"/>
          </p:cNvSpPr>
          <p:nvPr>
            <p:ph type="ctrTitle"/>
          </p:nvPr>
        </p:nvSpPr>
        <p:spPr>
          <a:xfrm>
            <a:off x="2209800" y="4297898"/>
            <a:ext cx="8585200" cy="1157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经典光照模型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832F88-E6EF-4A15-A84C-29B69383326F}"/>
                  </a:ext>
                </a:extLst>
              </p:cNvPr>
              <p:cNvSpPr txBox="1"/>
              <p:nvPr/>
            </p:nvSpPr>
            <p:spPr>
              <a:xfrm>
                <a:off x="496888" y="6234443"/>
                <a:ext cx="12011024" cy="5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𝑒𝑚𝑚𝑖𝑠𝑖𝑜𝑛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ambient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832F88-E6EF-4A15-A84C-29B693833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8" y="6234443"/>
                <a:ext cx="12011024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6776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晋级答辩">
            <a:extLst>
              <a:ext uri="{FF2B5EF4-FFF2-40B4-BE49-F238E27FC236}">
                <a16:creationId xmlns:a16="http://schemas.microsoft.com/office/drawing/2014/main" id="{CEF64728-2F3A-4BC7-A255-8887888613C3}"/>
              </a:ext>
            </a:extLst>
          </p:cNvPr>
          <p:cNvSpPr txBox="1">
            <a:spLocks/>
          </p:cNvSpPr>
          <p:nvPr/>
        </p:nvSpPr>
        <p:spPr>
          <a:xfrm>
            <a:off x="1407972" y="355600"/>
            <a:ext cx="3367227" cy="15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2017年7月通过夏令营进入公司BA项目组实习。…">
            <a:extLst>
              <a:ext uri="{FF2B5EF4-FFF2-40B4-BE49-F238E27FC236}">
                <a16:creationId xmlns:a16="http://schemas.microsoft.com/office/drawing/2014/main" id="{89950C0C-D51D-4095-A952-51400B80F25B}"/>
              </a:ext>
            </a:extLst>
          </p:cNvPr>
          <p:cNvSpPr txBox="1">
            <a:spLocks/>
          </p:cNvSpPr>
          <p:nvPr/>
        </p:nvSpPr>
        <p:spPr>
          <a:xfrm>
            <a:off x="1407971" y="2328770"/>
            <a:ext cx="7129853" cy="3465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将光照拆分为四部分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 hangingPunct="1">
              <a:lnSpc>
                <a:spcPct val="150000"/>
              </a:lnSpc>
              <a:buAutoNum type="arabicPeriod"/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自发光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 hangingPunct="1">
              <a:lnSpc>
                <a:spcPct val="150000"/>
              </a:lnSpc>
              <a:buAutoNum type="arabicPeriod"/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漫反射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 hangingPunct="1">
              <a:lnSpc>
                <a:spcPct val="150000"/>
              </a:lnSpc>
              <a:buAutoNum type="arabicPeriod"/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高光反射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 hangingPunct="1">
              <a:lnSpc>
                <a:spcPct val="150000"/>
              </a:lnSpc>
              <a:buAutoNum type="arabicPeriod"/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D7A817-394E-4B56-B43A-D079181F8772}"/>
              </a:ext>
            </a:extLst>
          </p:cNvPr>
          <p:cNvSpPr txBox="1"/>
          <p:nvPr/>
        </p:nvSpPr>
        <p:spPr>
          <a:xfrm>
            <a:off x="1330503" y="5794625"/>
            <a:ext cx="6503540" cy="62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单光源光照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41FFE31-A685-4783-99C7-44C223F4B5D4}"/>
                  </a:ext>
                </a:extLst>
              </p:cNvPr>
              <p:cNvSpPr txBox="1"/>
              <p:nvPr/>
            </p:nvSpPr>
            <p:spPr>
              <a:xfrm>
                <a:off x="1520822" y="6532478"/>
                <a:ext cx="8356390" cy="2456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𝑒𝑚𝑚𝑖𝑠𝑖𝑜𝑛</m:t>
                          </m:r>
                        </m:sub>
                      </m:sSub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𝑒𝑚𝑚𝑖𝑠𝑖𝑜𝑛</m:t>
                          </m:r>
                        </m:sub>
                      </m:sSub>
                    </m:oMath>
                  </m:oMathPara>
                </a14:m>
                <a:endPara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𝑎𝑚𝑏𝑖𝑒𝑛𝑡</m:t>
                          </m:r>
                        </m:sub>
                      </m:sSub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𝑎𝑚𝑏𝑖𝑒𝑛𝑡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𝑎𝑚𝑏𝑖𝑒𝑛𝑡</m:t>
                          </m:r>
                        </m:sub>
                      </m:sSub>
                    </m:oMath>
                  </m:oMathPara>
                </a14:m>
                <a:endParaRPr kumimoji="0" lang="en-US" altLang="zh-CN" sz="2800" b="0" i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ambria Math" panose="02040503050406030204" pitchFamily="18" charset="0"/>
                  <a:sym typeface="Helvetica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𝑑𝑖𝑓𝑓𝑢𝑠𝑒</m:t>
                          </m:r>
                        </m:sub>
                      </m:sSub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𝑑𝑖𝑓𝑓𝑢𝑠𝑒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𝑑𝑖𝑓𝑓𝑢𝑠𝑒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kumimoji="0" lang="en-US" altLang="zh-CN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⁡(0, 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𝑔𝑙𝑜𝑠𝑠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𝑒𝑚𝑚𝑖𝑠𝑖𝑜𝑛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ambient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41FFE31-A685-4783-99C7-44C223F4B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22" y="6532478"/>
                <a:ext cx="8356390" cy="2456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8675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晋级答辩">
            <a:extLst>
              <a:ext uri="{FF2B5EF4-FFF2-40B4-BE49-F238E27FC236}">
                <a16:creationId xmlns:a16="http://schemas.microsoft.com/office/drawing/2014/main" id="{CEF64728-2F3A-4BC7-A255-8887888613C3}"/>
              </a:ext>
            </a:extLst>
          </p:cNvPr>
          <p:cNvSpPr txBox="1">
            <a:spLocks/>
          </p:cNvSpPr>
          <p:nvPr/>
        </p:nvSpPr>
        <p:spPr>
          <a:xfrm>
            <a:off x="1407972" y="355600"/>
            <a:ext cx="3659328" cy="15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光源模型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2017年7月通过夏令营进入公司BA项目组实习。…">
            <a:extLst>
              <a:ext uri="{FF2B5EF4-FFF2-40B4-BE49-F238E27FC236}">
                <a16:creationId xmlns:a16="http://schemas.microsoft.com/office/drawing/2014/main" id="{89950C0C-D51D-4095-A952-51400B80F25B}"/>
              </a:ext>
            </a:extLst>
          </p:cNvPr>
          <p:cNvSpPr txBox="1">
            <a:spLocks/>
          </p:cNvSpPr>
          <p:nvPr/>
        </p:nvSpPr>
        <p:spPr>
          <a:xfrm>
            <a:off x="1407971" y="2328770"/>
            <a:ext cx="7129853" cy="3465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基础光源类型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 hangingPunct="1">
              <a:lnSpc>
                <a:spcPct val="150000"/>
              </a:lnSpc>
              <a:buAutoNum type="arabicPeriod"/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 hangingPunct="1">
              <a:lnSpc>
                <a:spcPct val="150000"/>
              </a:lnSpc>
              <a:buAutoNum type="arabicPeriod"/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点光源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 hangingPunct="1">
              <a:lnSpc>
                <a:spcPct val="150000"/>
              </a:lnSpc>
              <a:buAutoNum type="arabicPeriod"/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聚光灯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D7A817-394E-4B56-B43A-D079181F8772}"/>
              </a:ext>
            </a:extLst>
          </p:cNvPr>
          <p:cNvSpPr txBox="1"/>
          <p:nvPr/>
        </p:nvSpPr>
        <p:spPr>
          <a:xfrm>
            <a:off x="1330503" y="5242175"/>
            <a:ext cx="9899472" cy="62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光照衰减：在真空中光强度与传播距离的平方成反比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41FFE31-A685-4783-99C7-44C223F4B5D4}"/>
                  </a:ext>
                </a:extLst>
              </p:cNvPr>
              <p:cNvSpPr txBox="1"/>
              <p:nvPr/>
            </p:nvSpPr>
            <p:spPr>
              <a:xfrm>
                <a:off x="1407971" y="6183161"/>
                <a:ext cx="7787773" cy="28121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𝐼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(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𝑑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)=</m:t>
                      </m:r>
                      <m:f>
                        <m:fPr>
                          <m:ctrlP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altLang="zh-CN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𝑟𝑎𝑛𝑔𝑒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ambria Math" panose="02040503050406030204" pitchFamily="18" charset="0"/>
                  <a:sym typeface="Helvetica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spot</m:t>
                          </m:r>
                        </m:sub>
                      </m:sSub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(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∅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)=</m:t>
                      </m:r>
                      <m:sSup>
                        <m:sSupPr>
                          <m:ctrlP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  <m:sup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𝑠</m:t>
                          </m:r>
                        </m:sup>
                      </m:sSup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(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∅≤</m:t>
                      </m:r>
                      <m:sSub>
                        <m:sSubPr>
                          <m:ctrlP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∅</m:t>
                          </m:r>
                        </m:e>
                        <m:sub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𝑚𝑎𝑥</m:t>
                          </m:r>
                        </m:sub>
                      </m:sSub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  <a:p>
                <a:pPr algn="l"/>
                <a:endPara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41FFE31-A685-4783-99C7-44C223F4B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71" y="6183161"/>
                <a:ext cx="7787773" cy="281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599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晋级答辩">
            <a:extLst>
              <a:ext uri="{FF2B5EF4-FFF2-40B4-BE49-F238E27FC236}">
                <a16:creationId xmlns:a16="http://schemas.microsoft.com/office/drawing/2014/main" id="{CEF64728-2F3A-4BC7-A255-8887888613C3}"/>
              </a:ext>
            </a:extLst>
          </p:cNvPr>
          <p:cNvSpPr txBox="1">
            <a:spLocks/>
          </p:cNvSpPr>
          <p:nvPr/>
        </p:nvSpPr>
        <p:spPr>
          <a:xfrm>
            <a:off x="1407972" y="355600"/>
            <a:ext cx="3367227" cy="15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2017年7月通过夏令营进入公司BA项目组实习。…">
            <a:extLst>
              <a:ext uri="{FF2B5EF4-FFF2-40B4-BE49-F238E27FC236}">
                <a16:creationId xmlns:a16="http://schemas.microsoft.com/office/drawing/2014/main" id="{89950C0C-D51D-4095-A952-51400B80F25B}"/>
              </a:ext>
            </a:extLst>
          </p:cNvPr>
          <p:cNvSpPr txBox="1">
            <a:spLocks/>
          </p:cNvSpPr>
          <p:nvPr/>
        </p:nvSpPr>
        <p:spPr>
          <a:xfrm>
            <a:off x="2669501" y="4102132"/>
            <a:ext cx="2441575" cy="62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  <a:defRPr sz="26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emission</a:t>
            </a: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3148F2-E343-46A0-9527-760733073610}"/>
              </a:ext>
            </a:extLst>
          </p:cNvPr>
          <p:cNvSpPr txBox="1"/>
          <p:nvPr/>
        </p:nvSpPr>
        <p:spPr>
          <a:xfrm>
            <a:off x="1391537" y="4707428"/>
            <a:ext cx="6503540" cy="62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加上贴图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3E01DF-D5DC-419A-A1F9-2A4F1193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17" y="2852787"/>
            <a:ext cx="1470000" cy="12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342720-E85E-46F7-A7EC-26F948CCE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59" y="2852787"/>
            <a:ext cx="1463368" cy="1260000"/>
          </a:xfrm>
          <a:prstGeom prst="rect">
            <a:avLst/>
          </a:prstGeom>
        </p:spPr>
      </p:pic>
      <p:sp>
        <p:nvSpPr>
          <p:cNvPr id="10" name="2017年7月通过夏令营进入公司BA项目组实习。…">
            <a:extLst>
              <a:ext uri="{FF2B5EF4-FFF2-40B4-BE49-F238E27FC236}">
                <a16:creationId xmlns:a16="http://schemas.microsoft.com/office/drawing/2014/main" id="{0A2B908F-DE12-4202-843E-F0A5283C896F}"/>
              </a:ext>
            </a:extLst>
          </p:cNvPr>
          <p:cNvSpPr txBox="1">
            <a:spLocks/>
          </p:cNvSpPr>
          <p:nvPr/>
        </p:nvSpPr>
        <p:spPr>
          <a:xfrm>
            <a:off x="4276181" y="4112787"/>
            <a:ext cx="2441575" cy="55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  <a:defRPr sz="26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emission &amp; bloom</a:t>
            </a: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CD71B9-D349-4C2A-8618-0A4AB624A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13" y="2870772"/>
            <a:ext cx="1475856" cy="1260000"/>
          </a:xfrm>
          <a:prstGeom prst="rect">
            <a:avLst/>
          </a:prstGeom>
        </p:spPr>
      </p:pic>
      <p:sp>
        <p:nvSpPr>
          <p:cNvPr id="13" name="2017年7月通过夏令营进入公司BA项目组实习。…">
            <a:extLst>
              <a:ext uri="{FF2B5EF4-FFF2-40B4-BE49-F238E27FC236}">
                <a16:creationId xmlns:a16="http://schemas.microsoft.com/office/drawing/2014/main" id="{43FCCE02-3F16-430E-995B-DEDD5A5EFE1D}"/>
              </a:ext>
            </a:extLst>
          </p:cNvPr>
          <p:cNvSpPr txBox="1">
            <a:spLocks/>
          </p:cNvSpPr>
          <p:nvPr/>
        </p:nvSpPr>
        <p:spPr>
          <a:xfrm>
            <a:off x="862771" y="4135746"/>
            <a:ext cx="2441575" cy="62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  <a:defRPr sz="26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ambient</a:t>
            </a: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46B922-B70F-4163-982D-40F40DE3D5CA}"/>
              </a:ext>
            </a:extLst>
          </p:cNvPr>
          <p:cNvSpPr txBox="1"/>
          <p:nvPr/>
        </p:nvSpPr>
        <p:spPr>
          <a:xfrm>
            <a:off x="1407972" y="2182830"/>
            <a:ext cx="6503540" cy="62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一栈平行光的逐像素光照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312D56F-FE6E-41E4-A573-952590856C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07" y="2852787"/>
            <a:ext cx="1423856" cy="126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42CD007-54A0-4648-A231-936216A3D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156" y="2849187"/>
            <a:ext cx="1802231" cy="1263600"/>
          </a:xfrm>
          <a:prstGeom prst="rect">
            <a:avLst/>
          </a:prstGeom>
        </p:spPr>
      </p:pic>
      <p:sp>
        <p:nvSpPr>
          <p:cNvPr id="23" name="2017年7月通过夏令营进入公司BA项目组实习。…">
            <a:extLst>
              <a:ext uri="{FF2B5EF4-FFF2-40B4-BE49-F238E27FC236}">
                <a16:creationId xmlns:a16="http://schemas.microsoft.com/office/drawing/2014/main" id="{89870101-7A59-47DF-8458-0385CD4A7076}"/>
              </a:ext>
            </a:extLst>
          </p:cNvPr>
          <p:cNvSpPr txBox="1">
            <a:spLocks/>
          </p:cNvSpPr>
          <p:nvPr/>
        </p:nvSpPr>
        <p:spPr>
          <a:xfrm>
            <a:off x="5852747" y="4130772"/>
            <a:ext cx="2441575" cy="62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  <a:defRPr sz="26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diffuse</a:t>
            </a: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2017年7月通过夏令营进入公司BA项目组实习。…">
            <a:extLst>
              <a:ext uri="{FF2B5EF4-FFF2-40B4-BE49-F238E27FC236}">
                <a16:creationId xmlns:a16="http://schemas.microsoft.com/office/drawing/2014/main" id="{4D6F2BC6-8E9C-4110-80A9-396B0A50B5C7}"/>
              </a:ext>
            </a:extLst>
          </p:cNvPr>
          <p:cNvSpPr txBox="1">
            <a:spLocks/>
          </p:cNvSpPr>
          <p:nvPr/>
        </p:nvSpPr>
        <p:spPr>
          <a:xfrm>
            <a:off x="7445766" y="4108350"/>
            <a:ext cx="2441575" cy="62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  <a:defRPr sz="2600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specular</a:t>
            </a: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2017年7月通过夏令营进入公司BA项目组实习。…">
            <a:extLst>
              <a:ext uri="{FF2B5EF4-FFF2-40B4-BE49-F238E27FC236}">
                <a16:creationId xmlns:a16="http://schemas.microsoft.com/office/drawing/2014/main" id="{8FA68BEB-4BC6-4638-A6B1-B6F57283993B}"/>
              </a:ext>
            </a:extLst>
          </p:cNvPr>
          <p:cNvSpPr txBox="1">
            <a:spLocks/>
          </p:cNvSpPr>
          <p:nvPr/>
        </p:nvSpPr>
        <p:spPr>
          <a:xfrm>
            <a:off x="9240483" y="4109899"/>
            <a:ext cx="2441575" cy="62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  <a:defRPr sz="2600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diffuse+specular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6195A0-C809-4F0F-8045-721E033165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37" y="5379152"/>
            <a:ext cx="1528085" cy="126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F912316-2831-4D64-92B5-3392506480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43" y="5379152"/>
            <a:ext cx="1372544" cy="12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99A2193-D53C-4E78-9B6F-F17C154DD4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72" y="5379152"/>
            <a:ext cx="1353698" cy="1260000"/>
          </a:xfrm>
          <a:prstGeom prst="rect">
            <a:avLst/>
          </a:prstGeom>
        </p:spPr>
      </p:pic>
      <p:sp>
        <p:nvSpPr>
          <p:cNvPr id="30" name="2017年7月通过夏令营进入公司BA项目组实习。…">
            <a:extLst>
              <a:ext uri="{FF2B5EF4-FFF2-40B4-BE49-F238E27FC236}">
                <a16:creationId xmlns:a16="http://schemas.microsoft.com/office/drawing/2014/main" id="{9D7B3580-2A26-491D-AD8D-C669EBC7473C}"/>
              </a:ext>
            </a:extLst>
          </p:cNvPr>
          <p:cNvSpPr txBox="1">
            <a:spLocks/>
          </p:cNvSpPr>
          <p:nvPr/>
        </p:nvSpPr>
        <p:spPr>
          <a:xfrm>
            <a:off x="2763768" y="5806050"/>
            <a:ext cx="412124" cy="406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  <a:defRPr sz="26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2017年7月通过夏令营进入公司BA项目组实习。…">
            <a:extLst>
              <a:ext uri="{FF2B5EF4-FFF2-40B4-BE49-F238E27FC236}">
                <a16:creationId xmlns:a16="http://schemas.microsoft.com/office/drawing/2014/main" id="{BABA3331-9225-492D-AD41-DA4ABCA630D3}"/>
              </a:ext>
            </a:extLst>
          </p:cNvPr>
          <p:cNvSpPr txBox="1">
            <a:spLocks/>
          </p:cNvSpPr>
          <p:nvPr/>
        </p:nvSpPr>
        <p:spPr>
          <a:xfrm>
            <a:off x="4528035" y="5796562"/>
            <a:ext cx="412124" cy="406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  <a:defRPr sz="26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2017年7月通过夏令营进入公司BA项目组实习。…">
            <a:extLst>
              <a:ext uri="{FF2B5EF4-FFF2-40B4-BE49-F238E27FC236}">
                <a16:creationId xmlns:a16="http://schemas.microsoft.com/office/drawing/2014/main" id="{86350CCE-3F75-4AD1-9F80-B90B8E8D788B}"/>
              </a:ext>
            </a:extLst>
          </p:cNvPr>
          <p:cNvSpPr txBox="1">
            <a:spLocks/>
          </p:cNvSpPr>
          <p:nvPr/>
        </p:nvSpPr>
        <p:spPr>
          <a:xfrm>
            <a:off x="2627991" y="6655118"/>
            <a:ext cx="2441575" cy="62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50000"/>
              </a:lnSpc>
              <a:defRPr sz="2600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albedo</a:t>
            </a: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B7F8B6-AAAA-4C1E-B208-3B38DAB5278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09" y="2840898"/>
            <a:ext cx="1306600" cy="1260000"/>
          </a:xfrm>
          <a:prstGeom prst="rect">
            <a:avLst/>
          </a:prstGeom>
        </p:spPr>
      </p:pic>
      <p:sp>
        <p:nvSpPr>
          <p:cNvPr id="34" name="2017年7月通过夏令营进入公司BA项目组实习。…">
            <a:extLst>
              <a:ext uri="{FF2B5EF4-FFF2-40B4-BE49-F238E27FC236}">
                <a16:creationId xmlns:a16="http://schemas.microsoft.com/office/drawing/2014/main" id="{08337A1C-63B4-43D4-A1FD-9A5CBE3E739E}"/>
              </a:ext>
            </a:extLst>
          </p:cNvPr>
          <p:cNvSpPr txBox="1">
            <a:spLocks/>
          </p:cNvSpPr>
          <p:nvPr/>
        </p:nvSpPr>
        <p:spPr>
          <a:xfrm>
            <a:off x="1469643" y="7178614"/>
            <a:ext cx="7129853" cy="62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逐顶点还是逐像素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185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7D7A817-394E-4B56-B43A-D079181F8772}"/>
              </a:ext>
            </a:extLst>
          </p:cNvPr>
          <p:cNvSpPr txBox="1"/>
          <p:nvPr/>
        </p:nvSpPr>
        <p:spPr>
          <a:xfrm>
            <a:off x="1407971" y="4258452"/>
            <a:ext cx="6503540" cy="62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视差贴图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3148F2-E343-46A0-9527-760733073610}"/>
              </a:ext>
            </a:extLst>
          </p:cNvPr>
          <p:cNvSpPr txBox="1"/>
          <p:nvPr/>
        </p:nvSpPr>
        <p:spPr>
          <a:xfrm>
            <a:off x="1407971" y="5892704"/>
            <a:ext cx="6503540" cy="62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光照衰减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2017年7月通过夏令营进入公司BA项目组实习。…">
            <a:extLst>
              <a:ext uri="{FF2B5EF4-FFF2-40B4-BE49-F238E27FC236}">
                <a16:creationId xmlns:a16="http://schemas.microsoft.com/office/drawing/2014/main" id="{B22BCB4C-159D-4E80-88E8-038D15E50C6E}"/>
              </a:ext>
            </a:extLst>
          </p:cNvPr>
          <p:cNvSpPr txBox="1">
            <a:spLocks/>
          </p:cNvSpPr>
          <p:nvPr/>
        </p:nvSpPr>
        <p:spPr>
          <a:xfrm>
            <a:off x="1407970" y="931941"/>
            <a:ext cx="7129853" cy="62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插值规则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hangingPunct="1">
              <a:lnSpc>
                <a:spcPct val="150000"/>
              </a:lnSpc>
              <a:defRPr sz="26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5A7E0A-B750-416D-BE34-B30C06862A2D}"/>
              </a:ext>
            </a:extLst>
          </p:cNvPr>
          <p:cNvSpPr txBox="1"/>
          <p:nvPr/>
        </p:nvSpPr>
        <p:spPr>
          <a:xfrm>
            <a:off x="1407971" y="7216069"/>
            <a:ext cx="6503540" cy="62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更丰富的环境光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-skybox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CF66E9-0F7E-4E73-94DD-DFDBE63D1879}"/>
              </a:ext>
            </a:extLst>
          </p:cNvPr>
          <p:cNvSpPr txBox="1"/>
          <p:nvPr/>
        </p:nvSpPr>
        <p:spPr>
          <a:xfrm>
            <a:off x="1407971" y="2479022"/>
            <a:ext cx="6503540" cy="62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寄存器占用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E4ECEA-E122-44A5-AE00-39DCF031E1D5}"/>
              </a:ext>
            </a:extLst>
          </p:cNvPr>
          <p:cNvSpPr txBox="1"/>
          <p:nvPr/>
        </p:nvSpPr>
        <p:spPr>
          <a:xfrm>
            <a:off x="1407971" y="5075578"/>
            <a:ext cx="6503540" cy="62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光照变种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0624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2017年7月通过夏令营进入公司BA项目组实习。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43716" y="3022239"/>
                <a:ext cx="6275527" cy="1991551"/>
              </a:xfrm>
              <a:prstGeom prst="rect">
                <a:avLst/>
              </a:prstGeom>
            </p:spPr>
            <p:txBody>
              <a:bodyPr/>
              <a:lstStyle/>
              <a:p>
                <a:pPr algn="l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7" name="2017年7月通过夏令营进入公司BA项目组实习。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3716" y="3022239"/>
                <a:ext cx="6275527" cy="1991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晋级答辩">
            <a:extLst>
              <a:ext uri="{FF2B5EF4-FFF2-40B4-BE49-F238E27FC236}">
                <a16:creationId xmlns:a16="http://schemas.microsoft.com/office/drawing/2014/main" id="{CEF64728-2F3A-4BC7-A255-8887888613C3}"/>
              </a:ext>
            </a:extLst>
          </p:cNvPr>
          <p:cNvSpPr txBox="1">
            <a:spLocks/>
          </p:cNvSpPr>
          <p:nvPr/>
        </p:nvSpPr>
        <p:spPr>
          <a:xfrm>
            <a:off x="1407972" y="355600"/>
            <a:ext cx="3367227" cy="156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91EE63-1A2C-4CA2-9DD2-74554C688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63" y="2844807"/>
            <a:ext cx="4236736" cy="3949694"/>
          </a:xfrm>
          <a:prstGeom prst="rect">
            <a:avLst/>
          </a:prstGeom>
        </p:spPr>
      </p:pic>
      <p:sp>
        <p:nvSpPr>
          <p:cNvPr id="5" name="2017年7月通过夏令营进入公司BA项目组实习。…">
            <a:extLst>
              <a:ext uri="{FF2B5EF4-FFF2-40B4-BE49-F238E27FC236}">
                <a16:creationId xmlns:a16="http://schemas.microsoft.com/office/drawing/2014/main" id="{EDDFF3F2-E4C1-4B3B-A03F-304140FF599A}"/>
              </a:ext>
            </a:extLst>
          </p:cNvPr>
          <p:cNvSpPr txBox="1">
            <a:spLocks/>
          </p:cNvSpPr>
          <p:nvPr/>
        </p:nvSpPr>
        <p:spPr>
          <a:xfrm>
            <a:off x="1407973" y="2313322"/>
            <a:ext cx="3626364" cy="7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定义域</a:t>
            </a:r>
          </a:p>
        </p:txBody>
      </p:sp>
      <p:sp>
        <p:nvSpPr>
          <p:cNvPr id="6" name="2017年7月通过夏令营进入公司BA项目组实习。…">
            <a:extLst>
              <a:ext uri="{FF2B5EF4-FFF2-40B4-BE49-F238E27FC236}">
                <a16:creationId xmlns:a16="http://schemas.microsoft.com/office/drawing/2014/main" id="{1710E81F-0611-44CD-8BFF-CDAD45722FDB}"/>
              </a:ext>
            </a:extLst>
          </p:cNvPr>
          <p:cNvSpPr txBox="1">
            <a:spLocks/>
          </p:cNvSpPr>
          <p:nvPr/>
        </p:nvSpPr>
        <p:spPr>
          <a:xfrm>
            <a:off x="4597882" y="2313322"/>
            <a:ext cx="3626364" cy="7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2017年7月通过夏令营进入公司BA项目组实习。…">
                <a:extLst>
                  <a:ext uri="{FF2B5EF4-FFF2-40B4-BE49-F238E27FC236}">
                    <a16:creationId xmlns:a16="http://schemas.microsoft.com/office/drawing/2014/main" id="{46199937-5668-4252-87C3-347ED6926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1479" y="3083883"/>
                <a:ext cx="6275527" cy="19915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t">
                <a:normAutofit/>
              </a:bodyPr>
              <a:lstStyle>
                <a:lvl1pPr marL="0" marR="0" indent="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0" marR="0" indent="2286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0" marR="0" indent="4572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0" marR="0" indent="6858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0" marR="0" indent="9144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7432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2004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6576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1148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algn="l" hangingPunct="1"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𝑟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2017年7月通过夏令营进入公司BA项目组实习。…">
                <a:extLst>
                  <a:ext uri="{FF2B5EF4-FFF2-40B4-BE49-F238E27FC236}">
                    <a16:creationId xmlns:a16="http://schemas.microsoft.com/office/drawing/2014/main" id="{46199937-5668-4252-87C3-347ED69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79" y="3083883"/>
                <a:ext cx="6275527" cy="1991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2017年7月通过夏令营进入公司BA项目组实习。…">
            <a:extLst>
              <a:ext uri="{FF2B5EF4-FFF2-40B4-BE49-F238E27FC236}">
                <a16:creationId xmlns:a16="http://schemas.microsoft.com/office/drawing/2014/main" id="{89950C0C-D51D-4095-A952-51400B80F25B}"/>
              </a:ext>
            </a:extLst>
          </p:cNvPr>
          <p:cNvSpPr txBox="1">
            <a:spLocks/>
          </p:cNvSpPr>
          <p:nvPr/>
        </p:nvSpPr>
        <p:spPr>
          <a:xfrm>
            <a:off x="1443716" y="5667871"/>
            <a:ext cx="3626364" cy="7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  <a:defRPr sz="2600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2017年7月通过夏令营进入公司BA项目组实习。…">
                <a:extLst>
                  <a:ext uri="{FF2B5EF4-FFF2-40B4-BE49-F238E27FC236}">
                    <a16:creationId xmlns:a16="http://schemas.microsoft.com/office/drawing/2014/main" id="{275C175D-D61E-4E91-8E15-270673BDB0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7972" y="6409150"/>
                <a:ext cx="6275527" cy="19915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t">
                <a:normAutofit/>
              </a:bodyPr>
              <a:lstStyle>
                <a:lvl1pPr marL="0" marR="0" indent="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0" marR="0" indent="2286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0" marR="0" indent="4572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0" marR="0" indent="6858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0" marR="0" indent="914400" algn="ctr" defTabSz="5842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7432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2004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6576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114800" marR="0" indent="-4572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800" b="0" i="0" u="none" strike="noStrike" cap="none" spc="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func>
                        <m:func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func>
                        <m:func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hangingPunct="1">
                  <a:lnSpc>
                    <a:spcPct val="150000"/>
                  </a:lnSpc>
                  <a:defRPr sz="2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2017年7月通过夏令营进入公司BA项目组实习。…">
                <a:extLst>
                  <a:ext uri="{FF2B5EF4-FFF2-40B4-BE49-F238E27FC236}">
                    <a16:creationId xmlns:a16="http://schemas.microsoft.com/office/drawing/2014/main" id="{275C175D-D61E-4E91-8E15-270673BDB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72" y="6409150"/>
                <a:ext cx="6275527" cy="1991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2785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晋级答辩"/>
          <p:cNvSpPr txBox="1">
            <a:spLocks noGrp="1"/>
          </p:cNvSpPr>
          <p:nvPr>
            <p:ph type="ctrTitle"/>
          </p:nvPr>
        </p:nvSpPr>
        <p:spPr>
          <a:xfrm>
            <a:off x="2209800" y="4297898"/>
            <a:ext cx="8585200" cy="1157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基于物理光照模型</a:t>
            </a:r>
          </a:p>
        </p:txBody>
      </p:sp>
    </p:spTree>
    <p:extLst>
      <p:ext uri="{BB962C8B-B14F-4D97-AF65-F5344CB8AC3E}">
        <p14:creationId xmlns:p14="http://schemas.microsoft.com/office/powerpoint/2010/main" val="2836622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1126</Words>
  <Application>Microsoft Office PowerPoint</Application>
  <PresentationFormat>自定义</PresentationFormat>
  <Paragraphs>116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Helvetica Light</vt:lpstr>
      <vt:lpstr>Helvetica Neue</vt:lpstr>
      <vt:lpstr>微软雅黑</vt:lpstr>
      <vt:lpstr>Cambria Math</vt:lpstr>
      <vt:lpstr>Helvetica</vt:lpstr>
      <vt:lpstr>Gradient</vt:lpstr>
      <vt:lpstr>光照</vt:lpstr>
      <vt:lpstr>PowerPoint 演示文稿</vt:lpstr>
      <vt:lpstr>经典光照模型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基于物理光照模型</vt:lpstr>
      <vt:lpstr>PowerPoint 演示文稿</vt:lpstr>
      <vt:lpstr>PowerPoint 演示文稿</vt:lpstr>
      <vt:lpstr>PowerPoint 演示文稿</vt:lpstr>
      <vt:lpstr>1.https://en.wikipedia.org/wiki/Spherical_coordinate_system 2.https://en.wikipedia.org/wiki/Polar_coordinate_system 3.https://baike.baidu.com/item/%E6%9E%81%E5%9D%90%E6%A0%87 4.https://baike.baidu.com/item/%E7%90%83%E5%9D%90%E6%A0%87%E7%B3%BB/8315363 5. https://zhuanlan.zhihu.com/p/111501020 6. https://blog.csdn.net/sunbobosun56801/article/details/80428845 7. https://en.wikipedia.org/wiki/Solid_angle        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晋级答辩</dc:title>
  <cp:lastModifiedBy>kinro ngzk</cp:lastModifiedBy>
  <cp:revision>133</cp:revision>
  <dcterms:modified xsi:type="dcterms:W3CDTF">2021-05-10T14:43:22Z</dcterms:modified>
</cp:coreProperties>
</file>