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3" r:id="rId6"/>
    <p:sldId id="257" r:id="rId7"/>
    <p:sldId id="259" r:id="rId8"/>
    <p:sldId id="260" r:id="rId9"/>
    <p:sldId id="261" r:id="rId10"/>
    <p:sldId id="262" r:id="rId11"/>
    <p:sldId id="264" r:id="rId1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0A096-104D-47CC-959B-37EEB55B3F46}" v="1" dt="2020-06-23T04:46:04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122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84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井口　黄菜子（DCS　金融マーケット開発部）" userId="S::u072265@dcs-is.in.dcs.co.jp::469e60eb-73cb-44d8-a046-3beb18bd4293" providerId="AD" clId="Web-{8760A096-104D-47CC-959B-37EEB55B3F46}"/>
    <pc:docChg chg="sldOrd">
      <pc:chgData name="井口　黄菜子（DCS　金融マーケット開発部）" userId="S::u072265@dcs-is.in.dcs.co.jp::469e60eb-73cb-44d8-a046-3beb18bd4293" providerId="AD" clId="Web-{8760A096-104D-47CC-959B-37EEB55B3F46}" dt="2020-06-23T04:46:04.671" v="0"/>
      <pc:docMkLst>
        <pc:docMk/>
      </pc:docMkLst>
      <pc:sldChg chg="ord">
        <pc:chgData name="井口　黄菜子（DCS　金融マーケット開発部）" userId="S::u072265@dcs-is.in.dcs.co.jp::469e60eb-73cb-44d8-a046-3beb18bd4293" providerId="AD" clId="Web-{8760A096-104D-47CC-959B-37EEB55B3F46}" dt="2020-06-23T04:46:04.671" v="0"/>
        <pc:sldMkLst>
          <pc:docMk/>
          <pc:sldMk cId="2155332199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D82A-C8F8-47C9-A293-EF752DB0982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8610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/>
              <a:t>Copyright ⓒ Mitsubishi Research Institute DCS Co.,Ltd.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2072-9BEF-4D7E-8735-906A7AB7688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6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7B3F-CE47-4772-B3CC-FC920759ABFB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8610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/>
              <a:t>Copyright ⓒ Mitsubishi Research Institute DCS Co.,Ltd.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EF25-09A8-44D0-81FC-4852DB44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9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EF25-09A8-44D0-81FC-4852DB4442B3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8" descr="背景①psd加工のコピー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89992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0"/>
          <p:cNvSpPr>
            <a:spLocks noChangeShapeType="1"/>
          </p:cNvSpPr>
          <p:nvPr userDrawn="1"/>
        </p:nvSpPr>
        <p:spPr bwMode="auto">
          <a:xfrm>
            <a:off x="-39555" y="6400800"/>
            <a:ext cx="9981672" cy="0"/>
          </a:xfrm>
          <a:prstGeom prst="line">
            <a:avLst/>
          </a:prstGeom>
          <a:noFill/>
          <a:ln w="381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31"/>
          <p:cNvSpPr>
            <a:spLocks noChangeShapeType="1"/>
          </p:cNvSpPr>
          <p:nvPr userDrawn="1"/>
        </p:nvSpPr>
        <p:spPr bwMode="auto">
          <a:xfrm>
            <a:off x="-39555" y="6350000"/>
            <a:ext cx="9981672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" name="Picture 33" descr="DCSロゴ表紙文字和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44" y="6010276"/>
            <a:ext cx="2632500" cy="24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6" descr="DCSロゴ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79" y="100014"/>
            <a:ext cx="92352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 anchor="t"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43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8939" y="2172496"/>
            <a:ext cx="8255001" cy="4136824"/>
          </a:xfrm>
        </p:spPr>
        <p:txBody>
          <a:bodyPr vert="eaVert"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8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" name="Picture 42" descr="背景世界地図 [更新済み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5" y="2205039"/>
            <a:ext cx="707694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10" name="Picture 26" descr="DCSロゴ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4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5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9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796"/>
            <a:ext cx="2228850" cy="5851525"/>
          </a:xfrm>
        </p:spPr>
        <p:txBody>
          <a:bodyPr vert="eaVert"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796"/>
            <a:ext cx="6521450" cy="5851525"/>
          </a:xfrm>
        </p:spPr>
        <p:txBody>
          <a:bodyPr vert="eaVert"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7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8939" y="2172496"/>
            <a:ext cx="8255001" cy="4136824"/>
          </a:xfrm>
        </p:spPr>
        <p:txBody>
          <a:bodyPr/>
          <a:lstStyle>
            <a:lvl1pPr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>
              <a:buClr>
                <a:schemeClr val="tx2"/>
              </a:buClr>
              <a:defRPr baseline="0">
                <a:latin typeface="+mn-lt"/>
                <a:ea typeface="+mn-ea"/>
              </a:defRPr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u"/>
              <a:defRPr baseline="0">
                <a:latin typeface="+mn-lt"/>
                <a:ea typeface="+mn-ea"/>
              </a:defRPr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+mn-lt"/>
                <a:ea typeface="+mn-ea"/>
              </a:defRPr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Ø"/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95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300" baseline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pic>
        <p:nvPicPr>
          <p:cNvPr id="7" name="図 8" descr="背景①psd加工のコピー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89992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0"/>
          <p:cNvSpPr>
            <a:spLocks noChangeShapeType="1"/>
          </p:cNvSpPr>
          <p:nvPr userDrawn="1"/>
        </p:nvSpPr>
        <p:spPr bwMode="auto">
          <a:xfrm>
            <a:off x="-39555" y="6400800"/>
            <a:ext cx="9981672" cy="0"/>
          </a:xfrm>
          <a:prstGeom prst="line">
            <a:avLst/>
          </a:prstGeom>
          <a:noFill/>
          <a:ln w="381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31"/>
          <p:cNvSpPr>
            <a:spLocks noChangeShapeType="1"/>
          </p:cNvSpPr>
          <p:nvPr userDrawn="1"/>
        </p:nvSpPr>
        <p:spPr bwMode="auto">
          <a:xfrm>
            <a:off x="-39555" y="6350000"/>
            <a:ext cx="9981672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" name="Picture 36" descr="DCSロゴ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79" y="100014"/>
            <a:ext cx="92352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2172496"/>
            <a:ext cx="4375150" cy="413682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2172496"/>
            <a:ext cx="4375150" cy="413682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4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0205" y="2177044"/>
            <a:ext cx="437687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60205" y="2816806"/>
            <a:ext cx="4376870" cy="349615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97016" y="2177044"/>
            <a:ext cx="437859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97016" y="2816806"/>
            <a:ext cx="4378590" cy="349615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74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5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8" name="Picture 26" descr="DCSロゴ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0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1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2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3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7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05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2" descr="背景世界地図 [更新済み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5" y="2205039"/>
            <a:ext cx="707694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11" name="Picture 26" descr="DCSロゴ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3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4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5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6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6207"/>
            <a:ext cx="3259006" cy="1162050"/>
          </a:xfrm>
        </p:spPr>
        <p:txBody>
          <a:bodyPr anchor="b">
            <a:normAutofit/>
          </a:bodyPr>
          <a:lstStyle>
            <a:lvl1pPr algn="l">
              <a:defRPr sz="2300" b="1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456208"/>
            <a:ext cx="5537729" cy="5853113"/>
          </a:xfrm>
        </p:spPr>
        <p:txBody>
          <a:bodyPr/>
          <a:lstStyle>
            <a:lvl1pPr>
              <a:defRPr sz="3300" baseline="0">
                <a:latin typeface="+mn-lt"/>
                <a:ea typeface="+mn-ea"/>
              </a:defRPr>
            </a:lvl1pPr>
            <a:lvl2pPr>
              <a:defRPr sz="2800" baseline="0">
                <a:latin typeface="+mn-lt"/>
                <a:ea typeface="+mn-ea"/>
              </a:defRPr>
            </a:lvl2pPr>
            <a:lvl3pPr>
              <a:defRPr sz="2300" baseline="0">
                <a:latin typeface="+mn-lt"/>
                <a:ea typeface="+mn-ea"/>
              </a:defRPr>
            </a:lvl3pPr>
            <a:lvl4pPr>
              <a:defRPr sz="1900" baseline="0">
                <a:latin typeface="+mn-lt"/>
                <a:ea typeface="+mn-ea"/>
              </a:defRPr>
            </a:lvl4pPr>
            <a:lvl5pPr>
              <a:defRPr sz="1900" baseline="0"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618258"/>
            <a:ext cx="3259006" cy="4691063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337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24" name="Picture 26" descr="DCSロゴ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6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7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8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9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3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>
            <a:normAutofit/>
          </a:bodyPr>
          <a:lstStyle>
            <a:lvl1pPr algn="l">
              <a:defRPr sz="2300" b="1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37" name="Picture 42" descr="背景世界地図 [更新済み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5" y="2205039"/>
            <a:ext cx="707694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8940" y="412751"/>
            <a:ext cx="8255000" cy="65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8939" y="1196752"/>
            <a:ext cx="825500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6850" y="6492976"/>
            <a:ext cx="6852300" cy="32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rgbClr val="005BAC"/>
                </a:solidFill>
                <a:latin typeface="+mn-lt"/>
                <a:ea typeface="MS UI Gothic" panose="020B0600070205080204" pitchFamily="50" charset="-128"/>
              </a:defRPr>
            </a:lvl1pPr>
          </a:lstStyle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52763" y="6312960"/>
            <a:ext cx="670800" cy="356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600">
                <a:solidFill>
                  <a:schemeClr val="tx1"/>
                </a:solidFill>
                <a:latin typeface="+mn-lt"/>
                <a:ea typeface="MS UI Gothic" panose="020B0600070205080204" pitchFamily="50" charset="-128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26" name="Picture 26" descr="DCSロゴem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828940" y="1071563"/>
            <a:ext cx="8255000" cy="57150"/>
            <a:chOff x="528" y="888"/>
            <a:chExt cx="4800" cy="36"/>
          </a:xfrm>
        </p:grpSpPr>
        <p:sp>
          <p:nvSpPr>
            <p:cNvPr id="33" name="Line 21"/>
            <p:cNvSpPr>
              <a:spLocks noChangeShapeType="1"/>
            </p:cNvSpPr>
            <p:nvPr userDrawn="1"/>
          </p:nvSpPr>
          <p:spPr bwMode="auto">
            <a:xfrm>
              <a:off x="528" y="888"/>
              <a:ext cx="4800" cy="0"/>
            </a:xfrm>
            <a:prstGeom prst="line">
              <a:avLst/>
            </a:prstGeom>
            <a:noFill/>
            <a:ln w="1905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22"/>
            <p:cNvSpPr>
              <a:spLocks noChangeShapeType="1"/>
            </p:cNvSpPr>
            <p:nvPr userDrawn="1"/>
          </p:nvSpPr>
          <p:spPr bwMode="auto">
            <a:xfrm>
              <a:off x="528" y="924"/>
              <a:ext cx="4800" cy="0"/>
            </a:xfrm>
            <a:prstGeom prst="line">
              <a:avLst/>
            </a:prstGeom>
            <a:noFill/>
            <a:ln w="1905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kern="1200">
          <a:solidFill>
            <a:srgbClr val="005BAC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anose="05000000000000000000" pitchFamily="2" charset="2"/>
        <a:buChar char="p"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65000"/>
        <a:buFont typeface="Wingdings" panose="05000000000000000000" pitchFamily="2" charset="2"/>
        <a:buChar char="u"/>
        <a:defRPr kumimoji="1" sz="2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l"/>
        <a:defRPr kumimoji="1" sz="1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Ø"/>
        <a:defRPr kumimoji="1" sz="1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  Python</a:t>
            </a:r>
            <a:r>
              <a:rPr kumimoji="1" lang="ja-JP" altLang="en-US" dirty="0"/>
              <a:t>初級研修</a:t>
            </a:r>
            <a:br>
              <a:rPr kumimoji="1" lang="en-US" altLang="ja-JP" dirty="0"/>
            </a:br>
            <a:r>
              <a:rPr kumimoji="1" lang="ja-JP" altLang="en-US" dirty="0"/>
              <a:t>修了</a:t>
            </a:r>
            <a:r>
              <a:rPr kumimoji="1" lang="ja-JP" altLang="en-US"/>
              <a:t>判定テスト</a:t>
            </a:r>
            <a:br>
              <a:rPr kumimoji="1" lang="en-US" altLang="ja-JP" dirty="0"/>
            </a:br>
            <a:r>
              <a:rPr kumimoji="1" lang="en-US" altLang="ja-JP" sz="3100" dirty="0"/>
              <a:t>(2020/6/23)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イノベーション事業本部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E1168C-4314-4E86-A07A-DE964FB84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744" y="2215346"/>
            <a:ext cx="2483759" cy="7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52A018-792F-423D-81FB-A9A16F7D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AC7326-FDEB-4952-910A-25C46FB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D754C1A-F563-4B70-B994-26B5A6BAC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939" y="2191324"/>
            <a:ext cx="8255001" cy="733620"/>
          </a:xfrm>
          <a:ln>
            <a:noFill/>
          </a:ln>
        </p:spPr>
        <p:txBody>
          <a:bodyPr/>
          <a:lstStyle/>
          <a:p>
            <a:pPr algn="ctr"/>
            <a:r>
              <a:rPr lang="ja-JP" altLang="en-US" sz="2800" dirty="0"/>
              <a:t>暗記力を試すテストではありません。</a:t>
            </a:r>
            <a:endParaRPr lang="en-US" altLang="ja-JP" sz="2800" dirty="0"/>
          </a:p>
          <a:p>
            <a:pPr algn="ctr"/>
            <a:r>
              <a:rPr lang="ja-JP" altLang="en-US" sz="2800" dirty="0"/>
              <a:t>参考書、</a:t>
            </a:r>
            <a:r>
              <a:rPr lang="en-US" altLang="ja-JP" sz="2800" dirty="0"/>
              <a:t>Web</a:t>
            </a:r>
            <a:r>
              <a:rPr lang="ja-JP" altLang="en-US" sz="2800" dirty="0"/>
              <a:t>など、使えるものは活用してください。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1216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初級</a:t>
            </a:r>
            <a:r>
              <a:rPr lang="ja-JP" altLang="en-US" dirty="0"/>
              <a:t>研修 修了判定テスト</a:t>
            </a:r>
            <a:r>
              <a:rPr lang="en-US" altLang="ja-JP" dirty="0"/>
              <a:t>	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28939" y="2111828"/>
            <a:ext cx="8255001" cy="4333421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/>
              <a:t>簡単</a:t>
            </a:r>
            <a:r>
              <a:rPr kumimoji="1" lang="ja-JP" altLang="en-US" sz="2400" dirty="0"/>
              <a:t>な家計簿を作りたい。仕様は次の通りとする。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入力データは</a:t>
            </a:r>
            <a:r>
              <a:rPr kumimoji="1" lang="en-US" altLang="ja-JP" sz="2000" dirty="0"/>
              <a:t>CSV</a:t>
            </a:r>
            <a:r>
              <a:rPr lang="ja-JP" altLang="en-US" sz="2000" dirty="0"/>
              <a:t>形式</a:t>
            </a:r>
            <a:r>
              <a:rPr kumimoji="1" lang="ja-JP" altLang="en-US" sz="2000" dirty="0"/>
              <a:t>。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1</a:t>
            </a:r>
            <a:r>
              <a:rPr kumimoji="1" lang="ja-JP" altLang="en-US" sz="2000" dirty="0"/>
              <a:t>行目はヘッダが入っても良い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入らない場合も許容する</a:t>
            </a:r>
            <a:r>
              <a:rPr kumimoji="1" lang="en-US" altLang="ja-JP" sz="2000" dirty="0"/>
              <a:t>)</a:t>
            </a:r>
          </a:p>
          <a:p>
            <a:pPr lvl="2"/>
            <a:r>
              <a:rPr lang="ja-JP" altLang="en-US" sz="1800" dirty="0"/>
              <a:t>簡易にするため、「</a:t>
            </a:r>
            <a:r>
              <a:rPr lang="en-US" altLang="ja-JP" sz="1800" dirty="0"/>
              <a:t>1</a:t>
            </a:r>
            <a:r>
              <a:rPr lang="ja-JP" altLang="en-US" sz="1800" dirty="0"/>
              <a:t>レコード目に日付が入っていればデータ行」と見做してよい。</a:t>
            </a:r>
            <a:endParaRPr kumimoji="1" lang="en-US" altLang="ja-JP" sz="1800" dirty="0"/>
          </a:p>
          <a:p>
            <a:pPr lvl="2"/>
            <a:r>
              <a:rPr kumimoji="1" lang="ja-JP" altLang="en-US" sz="1800" dirty="0"/>
              <a:t>入出力例は</a:t>
            </a:r>
            <a:r>
              <a:rPr lang="ja-JP" altLang="en-US" sz="1800" dirty="0"/>
              <a:t>次頁を参照</a:t>
            </a:r>
            <a:r>
              <a:rPr kumimoji="1" lang="ja-JP" altLang="en-US" sz="1800" dirty="0"/>
              <a:t>。</a:t>
            </a:r>
            <a:endParaRPr kumimoji="1" lang="en-US" altLang="ja-JP" sz="1800" dirty="0"/>
          </a:p>
          <a:p>
            <a:pPr lvl="1"/>
            <a:r>
              <a:rPr lang="ja-JP" altLang="en-US" sz="2000" dirty="0"/>
              <a:t>クラス名「</a:t>
            </a:r>
            <a:r>
              <a:rPr lang="en-US" altLang="ja-JP" sz="2000" dirty="0"/>
              <a:t>Accounting</a:t>
            </a:r>
            <a:r>
              <a:rPr lang="ja-JP" altLang="en-US" sz="2000" dirty="0"/>
              <a:t>」として、クラスを定義する。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Accounting</a:t>
            </a:r>
            <a:r>
              <a:rPr kumimoji="1" lang="ja-JP" altLang="en-US" sz="2000" dirty="0"/>
              <a:t>クラスは初期化時に入力ファイルのパスを受け取る。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 </a:t>
            </a:r>
            <a:r>
              <a:rPr kumimoji="1" lang="ja-JP" altLang="en-US" sz="2000" dirty="0"/>
              <a:t>初期化処理の中で</a:t>
            </a:r>
            <a:r>
              <a:rPr kumimoji="1" lang="en-US" altLang="ja-JP" sz="2000" dirty="0"/>
              <a:t>CSV</a:t>
            </a:r>
            <a:r>
              <a:rPr kumimoji="1" lang="ja-JP" altLang="en-US" sz="2000" dirty="0"/>
              <a:t>ファイルを読み込む。</a:t>
            </a:r>
            <a:endParaRPr kumimoji="1" lang="en-US" altLang="ja-JP" sz="2000" dirty="0"/>
          </a:p>
          <a:p>
            <a:pPr lvl="1"/>
            <a:r>
              <a:rPr lang="en-US" altLang="ja-JP" sz="2000" dirty="0"/>
              <a:t>Accounting</a:t>
            </a:r>
            <a:r>
              <a:rPr lang="ja-JP" altLang="en-US" sz="2000" dirty="0"/>
              <a:t>クラスは読み込んだ</a:t>
            </a:r>
            <a:r>
              <a:rPr lang="en-US" altLang="ja-JP" sz="2000" dirty="0"/>
              <a:t>CSV</a:t>
            </a:r>
            <a:r>
              <a:rPr lang="ja-JP" altLang="en-US" sz="2000" dirty="0"/>
              <a:t>ファイルの内容を日付をキーとしたディクショナリ形式で保持する。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   </a:t>
            </a:r>
            <a:r>
              <a:rPr lang="ja-JP" altLang="en-US" sz="2000" dirty="0"/>
              <a:t>値は「品目」と「金額」の配列を保持する。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内容を表示する</a:t>
            </a:r>
            <a:r>
              <a:rPr kumimoji="1" lang="en-US" altLang="ja-JP" sz="2000" dirty="0"/>
              <a:t>print</a:t>
            </a:r>
            <a:r>
              <a:rPr kumimoji="1" lang="ja-JP" altLang="en-US" sz="2000" dirty="0"/>
              <a:t>というメソッドを作る。</a:t>
            </a:r>
            <a:endParaRPr kumimoji="1" lang="en-US" altLang="ja-JP" sz="2000" dirty="0"/>
          </a:p>
          <a:p>
            <a:pPr lvl="2"/>
            <a:r>
              <a:rPr lang="ja-JP" altLang="en-US" sz="1800" dirty="0"/>
              <a:t>位置揃えは必須ではない </a:t>
            </a:r>
            <a:r>
              <a:rPr lang="en-US" altLang="ja-JP" sz="1800" dirty="0"/>
              <a:t>(</a:t>
            </a:r>
            <a:r>
              <a:rPr lang="ja-JP" altLang="en-US" sz="1800" dirty="0"/>
              <a:t>余裕がある方は挑戦して下さい</a:t>
            </a:r>
            <a:r>
              <a:rPr lang="en-US" altLang="ja-JP" sz="1800" dirty="0"/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822061" y="1255220"/>
            <a:ext cx="8261880" cy="837152"/>
          </a:xfrm>
          <a:ln w="38100"/>
        </p:spPr>
        <p:txBody>
          <a:bodyPr wrap="square">
            <a:spAutoFit/>
          </a:bodyPr>
          <a:lstStyle/>
          <a:p>
            <a:r>
              <a:rPr kumimoji="1" lang="en-US" altLang="ja-JP" sz="2200" dirty="0"/>
              <a:t>Python</a:t>
            </a:r>
            <a:r>
              <a:rPr kumimoji="1" lang="ja-JP" altLang="en-US" sz="2200" dirty="0"/>
              <a:t>初級研修で学んだ知識を活用し、プログラムを作成してください。</a:t>
            </a:r>
            <a:endParaRPr kumimoji="1" lang="en-US" altLang="ja-JP" sz="2200" dirty="0"/>
          </a:p>
          <a:p>
            <a:r>
              <a:rPr lang="ja-JP" altLang="en-US" sz="2200" dirty="0"/>
              <a:t>（制限時間</a:t>
            </a:r>
            <a:r>
              <a:rPr kumimoji="1" lang="en-US" altLang="ja-JP" sz="2200" dirty="0"/>
              <a:t>:2</a:t>
            </a:r>
            <a:r>
              <a:rPr kumimoji="1" lang="ja-JP" altLang="en-US" sz="2200" dirty="0"/>
              <a:t>時間）</a:t>
            </a:r>
          </a:p>
        </p:txBody>
      </p:sp>
    </p:spTree>
    <p:extLst>
      <p:ext uri="{BB962C8B-B14F-4D97-AF65-F5344CB8AC3E}">
        <p14:creationId xmlns:p14="http://schemas.microsoft.com/office/powerpoint/2010/main" val="370188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9E88E-DA07-4858-8BEE-E090C2C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入出力例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3AD378A8-9A3B-440E-83A6-5B24BD89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94" y="1255220"/>
            <a:ext cx="4376870" cy="639762"/>
          </a:xfrm>
        </p:spPr>
        <p:txBody>
          <a:bodyPr/>
          <a:lstStyle/>
          <a:p>
            <a:r>
              <a:rPr kumimoji="1" lang="ja-JP" altLang="en-US" sz="2400" dirty="0"/>
              <a:t>入力ファイル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形式：</a:t>
            </a:r>
            <a:r>
              <a:rPr kumimoji="1" lang="en-US" altLang="ja-JP" sz="2000" dirty="0"/>
              <a:t>CSV)</a:t>
            </a:r>
            <a:endParaRPr kumimoji="1" lang="ja-JP" altLang="en-US" sz="2400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31A4A743-CCA1-41EE-A9F1-5A60AB25A3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0420252"/>
              </p:ext>
            </p:extLst>
          </p:nvPr>
        </p:nvGraphicFramePr>
        <p:xfrm>
          <a:off x="430577" y="1894401"/>
          <a:ext cx="4376823" cy="37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41">
                  <a:extLst>
                    <a:ext uri="{9D8B030D-6E8A-4147-A177-3AD203B41FA5}">
                      <a16:colId xmlns:a16="http://schemas.microsoft.com/office/drawing/2014/main" val="506576532"/>
                    </a:ext>
                  </a:extLst>
                </a:gridCol>
                <a:gridCol w="1458941">
                  <a:extLst>
                    <a:ext uri="{9D8B030D-6E8A-4147-A177-3AD203B41FA5}">
                      <a16:colId xmlns:a16="http://schemas.microsoft.com/office/drawing/2014/main" val="1893849940"/>
                    </a:ext>
                  </a:extLst>
                </a:gridCol>
                <a:gridCol w="1458941">
                  <a:extLst>
                    <a:ext uri="{9D8B030D-6E8A-4147-A177-3AD203B41FA5}">
                      <a16:colId xmlns:a16="http://schemas.microsoft.com/office/drawing/2014/main" val="54157186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日付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品目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金額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269305966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2020/4/1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昼食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700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338665089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2020/4/1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お菓子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150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405168638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2020/4/1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お茶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150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236740452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2020/4/2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昼食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700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1774426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2020/4/2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お茶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150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26645365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2020/4/3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昼食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850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30928979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2020/4/3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お茶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150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22310921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2020/4/3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交通費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210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466" marR="5466" marT="72000" marB="36000" anchor="ctr"/>
                </a:tc>
                <a:extLst>
                  <a:ext uri="{0D108BD9-81ED-4DB2-BD59-A6C34878D82A}">
                    <a16:rowId xmlns:a16="http://schemas.microsoft.com/office/drawing/2014/main" val="245719589"/>
                  </a:ext>
                </a:extLst>
              </a:tr>
            </a:tbl>
          </a:graphicData>
        </a:graphic>
      </p:graphicFrame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75B6E4E-DAF3-441A-BFF3-F611E4619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6833" y="1255220"/>
            <a:ext cx="4378590" cy="639762"/>
          </a:xfrm>
        </p:spPr>
        <p:txBody>
          <a:bodyPr/>
          <a:lstStyle/>
          <a:p>
            <a:r>
              <a:rPr kumimoji="1" lang="ja-JP" altLang="en-US" sz="2400" dirty="0"/>
              <a:t>画面出力結果（例）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C54206A5-4F13-4060-81E6-6305591F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54930" y="1923998"/>
            <a:ext cx="4378590" cy="3496154"/>
          </a:xfr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2020/4/1: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昼食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  700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お菓子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150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お茶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  150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2020/4/2: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昼食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  700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お茶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  150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2020/4/3: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昼食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  850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お茶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  150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交通費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   210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A292CC-9795-42A8-817E-908EB6A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67613F-2730-4E6B-9A67-00FF9E40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66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0FBDE-3D80-4AC2-BC45-390E0E6A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作成プログラムのイメージ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28709-82BC-4FCA-9CB1-D1629D6E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39" y="1255220"/>
            <a:ext cx="8255001" cy="5054100"/>
          </a:xfrm>
          <a:solidFill>
            <a:schemeClr val="tx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bg1">
                  <a:lumMod val="9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acct = </a:t>
            </a:r>
          </a:p>
          <a:p>
            <a:pPr marL="0" indent="0">
              <a:buNone/>
            </a:pPr>
            <a:r>
              <a:rPr kumimoji="1" lang="en-US" altLang="ja-JP" sz="2400" dirty="0" err="1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acct.print</a:t>
            </a:r>
            <a: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BF142F-C55D-47E3-B620-76AEE18C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0B59CD-2563-41B3-A6F8-3234080C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6B00B8-F6AC-4AAE-830E-5FCDE18305B0}"/>
              </a:ext>
            </a:extLst>
          </p:cNvPr>
          <p:cNvSpPr txBox="1"/>
          <p:nvPr/>
        </p:nvSpPr>
        <p:spPr>
          <a:xfrm>
            <a:off x="920552" y="1364632"/>
            <a:ext cx="8064896" cy="55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何かライブラリを使うのであれば読み込み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874A42-F125-4D9D-98F7-727A3C35FBA1}"/>
              </a:ext>
            </a:extLst>
          </p:cNvPr>
          <p:cNvSpPr txBox="1"/>
          <p:nvPr/>
        </p:nvSpPr>
        <p:spPr>
          <a:xfrm>
            <a:off x="920552" y="2041592"/>
            <a:ext cx="8064896" cy="24675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Accounting</a:t>
            </a:r>
            <a:r>
              <a:rPr kumimoji="1" lang="ja-JP" altLang="en-US" dirty="0">
                <a:solidFill>
                  <a:srgbClr val="FF0000"/>
                </a:solidFill>
              </a:rPr>
              <a:t>クラスの定義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9305A-F5B7-4AC3-92B1-7FE3DEC8C2A4}"/>
              </a:ext>
            </a:extLst>
          </p:cNvPr>
          <p:cNvSpPr txBox="1"/>
          <p:nvPr/>
        </p:nvSpPr>
        <p:spPr>
          <a:xfrm>
            <a:off x="2000672" y="4852851"/>
            <a:ext cx="4384104" cy="370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Accounting</a:t>
            </a:r>
            <a:r>
              <a:rPr kumimoji="1" lang="ja-JP" altLang="en-US" dirty="0">
                <a:solidFill>
                  <a:srgbClr val="FF0000"/>
                </a:solidFill>
              </a:rPr>
              <a:t>クラスのインスタンス作成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D5F521-A3CB-4BF2-AAB6-9D98763FEAEB}"/>
              </a:ext>
            </a:extLst>
          </p:cNvPr>
          <p:cNvSpPr txBox="1"/>
          <p:nvPr/>
        </p:nvSpPr>
        <p:spPr>
          <a:xfrm>
            <a:off x="3008784" y="5241243"/>
            <a:ext cx="4384104" cy="37091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dirty="0">
                <a:ln w="127">
                  <a:noFill/>
                </a:ln>
                <a:solidFill>
                  <a:srgbClr val="FF7C80"/>
                </a:solidFill>
              </a:rPr>
              <a:t>← 内容表示の実行</a:t>
            </a:r>
          </a:p>
        </p:txBody>
      </p:sp>
    </p:spTree>
    <p:extLst>
      <p:ext uri="{BB962C8B-B14F-4D97-AF65-F5344CB8AC3E}">
        <p14:creationId xmlns:p14="http://schemas.microsoft.com/office/powerpoint/2010/main" val="405870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E344589B-E434-4ABF-A831-5A2A3C43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ヒント①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5E21D619-9BDB-4404-954C-2726D777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39" y="1255220"/>
            <a:ext cx="8255001" cy="3979679"/>
          </a:xfrm>
        </p:spPr>
        <p:txBody>
          <a:bodyPr>
            <a:spAutoFit/>
          </a:bodyPr>
          <a:lstStyle/>
          <a:p>
            <a:r>
              <a:rPr kumimoji="1" lang="ja-JP" altLang="en-US" sz="2400" dirty="0"/>
              <a:t>プログラムは、以下を参考に作成してください。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534988" indent="-169863">
              <a:lnSpc>
                <a:spcPct val="150000"/>
              </a:lnSpc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CSV</a:t>
            </a:r>
            <a:r>
              <a:rPr lang="ja-JP" altLang="en-US" sz="2000" dirty="0"/>
              <a:t>ファイルを読んで、日付ごとにまとめて出力するクラスを作る</a:t>
            </a:r>
          </a:p>
          <a:p>
            <a:pPr marL="534988" indent="-169863">
              <a:lnSpc>
                <a:spcPct val="150000"/>
              </a:lnSpc>
              <a:buNone/>
            </a:pPr>
            <a:r>
              <a:rPr lang="ja-JP" altLang="en-US" sz="2000" dirty="0"/>
              <a:t>・正規表現を使う</a:t>
            </a:r>
          </a:p>
          <a:p>
            <a:pPr marL="534988" indent="-169863">
              <a:lnSpc>
                <a:spcPct val="150000"/>
              </a:lnSpc>
              <a:buNone/>
            </a:pPr>
            <a:r>
              <a:rPr lang="ja-JP" altLang="en-US" sz="2000" dirty="0"/>
              <a:t>・ファイル入出力を使う </a:t>
            </a:r>
            <a:r>
              <a:rPr lang="en-US" altLang="ja-JP" sz="2000" dirty="0"/>
              <a:t>(CSV</a:t>
            </a:r>
            <a:r>
              <a:rPr lang="ja-JP" altLang="en-US" sz="2000" dirty="0"/>
              <a:t>読み込み</a:t>
            </a:r>
            <a:r>
              <a:rPr lang="en-US" altLang="ja-JP" sz="2000" dirty="0"/>
              <a:t>)</a:t>
            </a:r>
          </a:p>
          <a:p>
            <a:pPr marL="534988" indent="-169863">
              <a:lnSpc>
                <a:spcPct val="150000"/>
              </a:lnSpc>
              <a:buNone/>
            </a:pPr>
            <a:r>
              <a:rPr lang="ja-JP" altLang="en-US" sz="2000" dirty="0"/>
              <a:t>・クラスおよびメソッド定義を含める</a:t>
            </a:r>
          </a:p>
          <a:p>
            <a:pPr marL="534988" indent="-169863">
              <a:lnSpc>
                <a:spcPct val="150000"/>
              </a:lnSpc>
              <a:buNone/>
            </a:pPr>
            <a:r>
              <a:rPr lang="ja-JP" altLang="en-US" sz="2000" dirty="0"/>
              <a:t>・複雑なデータ構造を扱う </a:t>
            </a:r>
            <a:r>
              <a:rPr lang="en-US" altLang="ja-JP" sz="2000" dirty="0"/>
              <a:t>(</a:t>
            </a:r>
            <a:r>
              <a:rPr lang="ja-JP" altLang="en-US" sz="2000" dirty="0"/>
              <a:t>リストのディクショナリ</a:t>
            </a:r>
            <a:r>
              <a:rPr lang="en-US" altLang="ja-JP" sz="2000" dirty="0"/>
              <a:t>)</a:t>
            </a:r>
          </a:p>
          <a:p>
            <a:pPr marL="534988" indent="-169863">
              <a:lnSpc>
                <a:spcPct val="150000"/>
              </a:lnSpc>
              <a:buNone/>
            </a:pPr>
            <a:r>
              <a:rPr lang="ja-JP" altLang="en-US" sz="2000" dirty="0"/>
              <a:t>・繰り返し処理を行う</a:t>
            </a:r>
            <a:endParaRPr kumimoji="1" lang="ja-JP" altLang="en-US" sz="200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D44FBD2-3BD5-4B3A-88DA-F08A317D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C71DB7F-C863-4A8F-9C8E-463D47B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4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69E9BF-E5B9-4C02-8551-7D263629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A8E3D6-1DC2-43DA-A4FE-9E455183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8C7F96-6CA2-4A5F-ADA9-2F077E947BDC}"/>
              </a:ext>
            </a:extLst>
          </p:cNvPr>
          <p:cNvSpPr txBox="1"/>
          <p:nvPr/>
        </p:nvSpPr>
        <p:spPr>
          <a:xfrm>
            <a:off x="153343" y="52283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作業用ページ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62883F8-5998-48AB-9095-9353C132748E}"/>
              </a:ext>
            </a:extLst>
          </p:cNvPr>
          <p:cNvSpPr/>
          <p:nvPr/>
        </p:nvSpPr>
        <p:spPr>
          <a:xfrm>
            <a:off x="1208584" y="1453426"/>
            <a:ext cx="4824536" cy="32486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FC5EA-4709-4591-8E68-0276CC635BB7}"/>
              </a:ext>
            </a:extLst>
          </p:cNvPr>
          <p:cNvSpPr txBox="1"/>
          <p:nvPr/>
        </p:nvSpPr>
        <p:spPr>
          <a:xfrm>
            <a:off x="1784648" y="1268760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9D7F6B-8967-4D44-B979-854B986274EA}"/>
              </a:ext>
            </a:extLst>
          </p:cNvPr>
          <p:cNvSpPr txBox="1"/>
          <p:nvPr/>
        </p:nvSpPr>
        <p:spPr>
          <a:xfrm>
            <a:off x="1444939" y="1772816"/>
            <a:ext cx="12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2020/4/1</a:t>
            </a:r>
            <a:endParaRPr kumimoji="1" lang="ja-JP" altLang="en-US" dirty="0"/>
          </a:p>
        </p:txBody>
      </p:sp>
      <p:graphicFrame>
        <p:nvGraphicFramePr>
          <p:cNvPr id="23" name="表 9">
            <a:extLst>
              <a:ext uri="{FF2B5EF4-FFF2-40B4-BE49-F238E27FC236}">
                <a16:creationId xmlns:a16="http://schemas.microsoft.com/office/drawing/2014/main" id="{203A2BD9-0599-4F12-9E95-946392B21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87417"/>
              </p:ext>
            </p:extLst>
          </p:nvPr>
        </p:nvGraphicFramePr>
        <p:xfrm>
          <a:off x="4016896" y="1782655"/>
          <a:ext cx="1776728" cy="1132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64">
                  <a:extLst>
                    <a:ext uri="{9D8B030D-6E8A-4147-A177-3AD203B41FA5}">
                      <a16:colId xmlns:a16="http://schemas.microsoft.com/office/drawing/2014/main" val="2572189662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4139416365"/>
                    </a:ext>
                  </a:extLst>
                </a:gridCol>
              </a:tblGrid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昼食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7961"/>
                  </a:ext>
                </a:extLst>
              </a:tr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お菓子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63042"/>
                  </a:ext>
                </a:extLst>
              </a:tr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0604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845A712-7B98-4D75-A520-091856931618}"/>
              </a:ext>
            </a:extLst>
          </p:cNvPr>
          <p:cNvSpPr txBox="1"/>
          <p:nvPr/>
        </p:nvSpPr>
        <p:spPr>
          <a:xfrm>
            <a:off x="4697511" y="126876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FE0184-BEC5-46D6-8FA2-3F2FFFB68295}"/>
              </a:ext>
            </a:extLst>
          </p:cNvPr>
          <p:cNvSpPr txBox="1"/>
          <p:nvPr/>
        </p:nvSpPr>
        <p:spPr>
          <a:xfrm>
            <a:off x="1444938" y="3347700"/>
            <a:ext cx="12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2020/4/2</a:t>
            </a:r>
            <a:endParaRPr kumimoji="1" lang="ja-JP" altLang="en-US" dirty="0"/>
          </a:p>
        </p:txBody>
      </p:sp>
      <p:graphicFrame>
        <p:nvGraphicFramePr>
          <p:cNvPr id="26" name="表 9">
            <a:extLst>
              <a:ext uri="{FF2B5EF4-FFF2-40B4-BE49-F238E27FC236}">
                <a16:creationId xmlns:a16="http://schemas.microsoft.com/office/drawing/2014/main" id="{1F451B8A-D986-4114-9209-812F87091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0813"/>
              </p:ext>
            </p:extLst>
          </p:nvPr>
        </p:nvGraphicFramePr>
        <p:xfrm>
          <a:off x="4016896" y="3347700"/>
          <a:ext cx="1776728" cy="754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64">
                  <a:extLst>
                    <a:ext uri="{9D8B030D-6E8A-4147-A177-3AD203B41FA5}">
                      <a16:colId xmlns:a16="http://schemas.microsoft.com/office/drawing/2014/main" val="2572189662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4139416365"/>
                    </a:ext>
                  </a:extLst>
                </a:gridCol>
              </a:tblGrid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昼食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7961"/>
                  </a:ext>
                </a:extLst>
              </a:tr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060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CA847D-D0CD-40D0-9AA3-62A83FEB9556}"/>
              </a:ext>
            </a:extLst>
          </p:cNvPr>
          <p:cNvSpPr txBox="1"/>
          <p:nvPr/>
        </p:nvSpPr>
        <p:spPr>
          <a:xfrm>
            <a:off x="1885958" y="435766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38137-E7A9-4F1D-8E7B-16594F1AD7C9}"/>
              </a:ext>
            </a:extLst>
          </p:cNvPr>
          <p:cNvSpPr txBox="1"/>
          <p:nvPr/>
        </p:nvSpPr>
        <p:spPr>
          <a:xfrm>
            <a:off x="4674427" y="439786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A9322AA-2A42-472D-BA04-5EAF5995449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687330" y="1957482"/>
            <a:ext cx="1329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9DE3AE7-6355-41A6-88FF-73D89E412480}"/>
              </a:ext>
            </a:extLst>
          </p:cNvPr>
          <p:cNvCxnSpPr>
            <a:stCxn id="25" idx="3"/>
          </p:cNvCxnSpPr>
          <p:nvPr/>
        </p:nvCxnSpPr>
        <p:spPr>
          <a:xfrm>
            <a:off x="2687329" y="3532366"/>
            <a:ext cx="13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3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E344589B-E434-4ABF-A831-5A2A3C43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ヒント②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5E21D619-9BDB-4404-954C-2726D777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39" y="1255220"/>
            <a:ext cx="8255001" cy="505410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次のようなデータ構造を考えてみてください。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D44FBD2-3BD5-4B3A-88DA-F08A317D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C71DB7F-C863-4A8F-9C8E-463D47B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329-7F25-4A21-8A53-07B5C26434B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918A80-99C1-4E4C-931F-0E28B9D74F3D}"/>
              </a:ext>
            </a:extLst>
          </p:cNvPr>
          <p:cNvSpPr/>
          <p:nvPr/>
        </p:nvSpPr>
        <p:spPr>
          <a:xfrm>
            <a:off x="1712640" y="2105611"/>
            <a:ext cx="4824536" cy="32486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0EBFE0-8030-4CC6-9F82-CD95320FD592}"/>
              </a:ext>
            </a:extLst>
          </p:cNvPr>
          <p:cNvSpPr txBox="1"/>
          <p:nvPr/>
        </p:nvSpPr>
        <p:spPr>
          <a:xfrm>
            <a:off x="2288704" y="1920945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4D8DB7-D7D5-4B34-B629-F89FCE8EA8FF}"/>
              </a:ext>
            </a:extLst>
          </p:cNvPr>
          <p:cNvSpPr txBox="1"/>
          <p:nvPr/>
        </p:nvSpPr>
        <p:spPr>
          <a:xfrm>
            <a:off x="1948995" y="2425001"/>
            <a:ext cx="12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2020/4/1</a:t>
            </a:r>
            <a:endParaRPr kumimoji="1" lang="ja-JP" altLang="en-US" dirty="0"/>
          </a:p>
        </p:txBody>
      </p:sp>
      <p:graphicFrame>
        <p:nvGraphicFramePr>
          <p:cNvPr id="16" name="表 9">
            <a:extLst>
              <a:ext uri="{FF2B5EF4-FFF2-40B4-BE49-F238E27FC236}">
                <a16:creationId xmlns:a16="http://schemas.microsoft.com/office/drawing/2014/main" id="{84430038-AE7C-4F9D-9D5B-F11284AE035A}"/>
              </a:ext>
            </a:extLst>
          </p:cNvPr>
          <p:cNvGraphicFramePr>
            <a:graphicFrameLocks noGrp="1"/>
          </p:cNvGraphicFramePr>
          <p:nvPr/>
        </p:nvGraphicFramePr>
        <p:xfrm>
          <a:off x="4520952" y="2434840"/>
          <a:ext cx="1776728" cy="1132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64">
                  <a:extLst>
                    <a:ext uri="{9D8B030D-6E8A-4147-A177-3AD203B41FA5}">
                      <a16:colId xmlns:a16="http://schemas.microsoft.com/office/drawing/2014/main" val="2572189662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4139416365"/>
                    </a:ext>
                  </a:extLst>
                </a:gridCol>
              </a:tblGrid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昼食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7961"/>
                  </a:ext>
                </a:extLst>
              </a:tr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お菓子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63042"/>
                  </a:ext>
                </a:extLst>
              </a:tr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0604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DECB779-3724-4EF6-A6B3-F3A52277E02F}"/>
              </a:ext>
            </a:extLst>
          </p:cNvPr>
          <p:cNvSpPr txBox="1"/>
          <p:nvPr/>
        </p:nvSpPr>
        <p:spPr>
          <a:xfrm>
            <a:off x="5201567" y="1920945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7B33F-69B5-439A-98CD-1734F72C1C7C}"/>
              </a:ext>
            </a:extLst>
          </p:cNvPr>
          <p:cNvSpPr txBox="1"/>
          <p:nvPr/>
        </p:nvSpPr>
        <p:spPr>
          <a:xfrm>
            <a:off x="1948994" y="3999885"/>
            <a:ext cx="12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2020/4/2</a:t>
            </a:r>
            <a:endParaRPr kumimoji="1" lang="ja-JP" altLang="en-US" dirty="0"/>
          </a:p>
        </p:txBody>
      </p:sp>
      <p:graphicFrame>
        <p:nvGraphicFramePr>
          <p:cNvPr id="19" name="表 9">
            <a:extLst>
              <a:ext uri="{FF2B5EF4-FFF2-40B4-BE49-F238E27FC236}">
                <a16:creationId xmlns:a16="http://schemas.microsoft.com/office/drawing/2014/main" id="{DF99CBB1-901C-46E6-9CFF-9ED64B1FE8F8}"/>
              </a:ext>
            </a:extLst>
          </p:cNvPr>
          <p:cNvGraphicFramePr>
            <a:graphicFrameLocks noGrp="1"/>
          </p:cNvGraphicFramePr>
          <p:nvPr/>
        </p:nvGraphicFramePr>
        <p:xfrm>
          <a:off x="4520952" y="3999885"/>
          <a:ext cx="1776728" cy="754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64">
                  <a:extLst>
                    <a:ext uri="{9D8B030D-6E8A-4147-A177-3AD203B41FA5}">
                      <a16:colId xmlns:a16="http://schemas.microsoft.com/office/drawing/2014/main" val="2572189662"/>
                    </a:ext>
                  </a:extLst>
                </a:gridCol>
                <a:gridCol w="888364">
                  <a:extLst>
                    <a:ext uri="{9D8B030D-6E8A-4147-A177-3AD203B41FA5}">
                      <a16:colId xmlns:a16="http://schemas.microsoft.com/office/drawing/2014/main" val="4139416365"/>
                    </a:ext>
                  </a:extLst>
                </a:gridCol>
              </a:tblGrid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昼食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7961"/>
                  </a:ext>
                </a:extLst>
              </a:tr>
              <a:tr h="3774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06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2B3656-78A3-4974-A519-58C9C577AB58}"/>
              </a:ext>
            </a:extLst>
          </p:cNvPr>
          <p:cNvSpPr txBox="1"/>
          <p:nvPr/>
        </p:nvSpPr>
        <p:spPr>
          <a:xfrm>
            <a:off x="2390014" y="5009853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8CEA5A-F5AD-49C9-9DAA-10194AEE0480}"/>
              </a:ext>
            </a:extLst>
          </p:cNvPr>
          <p:cNvSpPr txBox="1"/>
          <p:nvPr/>
        </p:nvSpPr>
        <p:spPr>
          <a:xfrm>
            <a:off x="5178483" y="505005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3D477C0-1190-4786-BC8A-3005FD7FCC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91386" y="2609667"/>
            <a:ext cx="1329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0272E1A-80DB-4ED3-9A95-F8E1B1939D48}"/>
              </a:ext>
            </a:extLst>
          </p:cNvPr>
          <p:cNvCxnSpPr>
            <a:stCxn id="18" idx="3"/>
          </p:cNvCxnSpPr>
          <p:nvPr/>
        </p:nvCxnSpPr>
        <p:spPr>
          <a:xfrm>
            <a:off x="3191385" y="4184551"/>
            <a:ext cx="13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5698"/>
      </p:ext>
    </p:extLst>
  </p:cSld>
  <p:clrMapOvr>
    <a:masterClrMapping/>
  </p:clrMapOvr>
</p:sld>
</file>

<file path=ppt/theme/theme1.xml><?xml version="1.0" encoding="utf-8"?>
<a:theme xmlns:a="http://schemas.openxmlformats.org/drawingml/2006/main" name="DCS_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S_template_16_改_自推企.potx" id="{80524493-8326-4940-8203-E5F0D10122CB}" vid="{BB41F4A6-7647-4643-A208-F2A21585F1D7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A73DCB2C99E7F45B35FDA53999648E5" ma:contentTypeVersion="6" ma:contentTypeDescription="新しいドキュメントを作成します。" ma:contentTypeScope="" ma:versionID="65448d097b077da47b70f5481721a6d4">
  <xsd:schema xmlns:xsd="http://www.w3.org/2001/XMLSchema" xmlns:xs="http://www.w3.org/2001/XMLSchema" xmlns:p="http://schemas.microsoft.com/office/2006/metadata/properties" xmlns:ns2="808b4843-63d5-4688-a79a-c7113ec9e4e8" targetNamespace="http://schemas.microsoft.com/office/2006/metadata/properties" ma:root="true" ma:fieldsID="a7bf83a090fa7241051a14b1b3a5bc70" ns2:_="">
    <xsd:import namespace="808b4843-63d5-4688-a79a-c7113ec9e4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b4843-63d5-4688-a79a-c7113ec9e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77CDAD-BC3F-4690-8D73-8A81689D11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123303-E3E8-469C-BCA1-9A98B1844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b4843-63d5-4688-a79a-c7113ec9e4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5C696F-82F5-4A60-A2D1-2002982B7E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DCS_template_16_改_事推企</Template>
  <TotalTime>717</TotalTime>
  <Words>456</Words>
  <Application>Microsoft Office PowerPoint</Application>
  <PresentationFormat>A4 210 x 297 mm</PresentationFormat>
  <Paragraphs>135</Paragraphs>
  <Slides>8</Slides>
  <Notes>1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DCS_template_15</vt:lpstr>
      <vt:lpstr>  Python初級研修 修了判定テスト (2020/6/23)</vt:lpstr>
      <vt:lpstr>PowerPoint プレゼンテーション</vt:lpstr>
      <vt:lpstr>Python初級研修 修了判定テスト </vt:lpstr>
      <vt:lpstr>入出力例</vt:lpstr>
      <vt:lpstr>作成プログラムのイメージ</vt:lpstr>
      <vt:lpstr>ヒント①</vt:lpstr>
      <vt:lpstr>PowerPoint プレゼンテーション</vt:lpstr>
      <vt:lpstr>ヒント②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Python初級研修 修了判定テスト (2020/6/23)</dc:title>
  <cp:revision>1</cp:revision>
  <dcterms:created xsi:type="dcterms:W3CDTF">2020-05-11T06:56:47Z</dcterms:created>
  <dcterms:modified xsi:type="dcterms:W3CDTF">2020-06-23T04:46:05Z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0x0101003A73DCB2C99E7F45B35FDA53999648E5</vt:lpwstr>
  </property>
</Properties>
</file>