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handoutMasterIdLst>
    <p:handoutMasterId r:id="rId16"/>
  </p:handoutMasterIdLst>
  <p:sldIdLst>
    <p:sldId id="277" r:id="rId2"/>
    <p:sldId id="256" r:id="rId3"/>
    <p:sldId id="258" r:id="rId4"/>
    <p:sldId id="265" r:id="rId5"/>
    <p:sldId id="257" r:id="rId6"/>
    <p:sldId id="266" r:id="rId7"/>
    <p:sldId id="276" r:id="rId8"/>
    <p:sldId id="270" r:id="rId9"/>
    <p:sldId id="272" r:id="rId10"/>
    <p:sldId id="271" r:id="rId11"/>
    <p:sldId id="273" r:id="rId12"/>
    <p:sldId id="274" r:id="rId13"/>
    <p:sldId id="275" r:id="rId1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5B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68" d="100"/>
          <a:sy n="68" d="100"/>
        </p:scale>
        <p:origin x="1224" y="72"/>
      </p:cViewPr>
      <p:guideLst>
        <p:guide orient="horz" pos="2160"/>
        <p:guide pos="3120"/>
      </p:guideLst>
    </p:cSldViewPr>
  </p:slideViewPr>
  <p:notesTextViewPr>
    <p:cViewPr>
      <p:scale>
        <a:sx n="1" d="1"/>
        <a:sy n="1" d="1"/>
      </p:scale>
      <p:origin x="0" y="0"/>
    </p:cViewPr>
  </p:notesTextViewPr>
  <p:notesViewPr>
    <p:cSldViewPr showGuides="1">
      <p:cViewPr varScale="1">
        <p:scale>
          <a:sx n="53" d="100"/>
          <a:sy n="53"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22D82A-C8F8-47C9-A293-EF752DB0982C}" type="datetimeFigureOut">
              <a:rPr kumimoji="1" lang="ja-JP" altLang="en-US" smtClean="0"/>
              <a:t>2020/6/22</a:t>
            </a:fld>
            <a:endParaRPr kumimoji="1" lang="ja-JP" altLang="en-US"/>
          </a:p>
        </p:txBody>
      </p:sp>
      <p:sp>
        <p:nvSpPr>
          <p:cNvPr id="4" name="フッター プレースホルダー 3"/>
          <p:cNvSpPr>
            <a:spLocks noGrp="1"/>
          </p:cNvSpPr>
          <p:nvPr>
            <p:ph type="ftr" sz="quarter" idx="2"/>
          </p:nvPr>
        </p:nvSpPr>
        <p:spPr>
          <a:xfrm>
            <a:off x="0" y="8685213"/>
            <a:ext cx="3861048" cy="457200"/>
          </a:xfrm>
          <a:prstGeom prst="rect">
            <a:avLst/>
          </a:prstGeom>
        </p:spPr>
        <p:txBody>
          <a:bodyPr vert="horz" lIns="91440" tIns="45720" rIns="91440" bIns="45720" rtlCol="0" anchor="b"/>
          <a:lstStyle>
            <a:lvl1pPr algn="l">
              <a:defRPr sz="1200"/>
            </a:lvl1pPr>
          </a:lstStyle>
          <a:p>
            <a:r>
              <a:rPr lang="en-US" altLang="ja-JP" dirty="0"/>
              <a:t>Copyright ⓒ Mitsubishi Research Institute DCS Co.,Ltd.</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4C2072-9BEF-4D7E-8735-906A7AB76889}" type="slidenum">
              <a:rPr kumimoji="1" lang="ja-JP" altLang="en-US" smtClean="0"/>
              <a:t>‹#›</a:t>
            </a:fld>
            <a:endParaRPr kumimoji="1" lang="ja-JP" altLang="en-US" dirty="0"/>
          </a:p>
        </p:txBody>
      </p:sp>
    </p:spTree>
    <p:extLst>
      <p:ext uri="{BB962C8B-B14F-4D97-AF65-F5344CB8AC3E}">
        <p14:creationId xmlns:p14="http://schemas.microsoft.com/office/powerpoint/2010/main" val="428046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67B3F-CE47-4772-B3CC-FC920759ABFB}" type="datetimeFigureOut">
              <a:rPr kumimoji="1" lang="ja-JP" altLang="en-US" smtClean="0"/>
              <a:t>2020/6/22</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3861048" cy="457200"/>
          </a:xfrm>
          <a:prstGeom prst="rect">
            <a:avLst/>
          </a:prstGeom>
        </p:spPr>
        <p:txBody>
          <a:bodyPr vert="horz" lIns="91440" tIns="45720" rIns="91440" bIns="45720" rtlCol="0" anchor="b"/>
          <a:lstStyle>
            <a:lvl1pPr algn="l">
              <a:defRPr sz="1200"/>
            </a:lvl1pPr>
          </a:lstStyle>
          <a:p>
            <a:r>
              <a:rPr lang="en-US" altLang="ja-JP" dirty="0"/>
              <a:t>Copyright ⓒ Mitsubishi Research Institute DCS Co.,Ltd.</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CEF25-09A8-44D0-81FC-4852DB4442B3}" type="slidenum">
              <a:rPr kumimoji="1" lang="ja-JP" altLang="en-US" smtClean="0"/>
              <a:t>‹#›</a:t>
            </a:fld>
            <a:endParaRPr kumimoji="1" lang="ja-JP" altLang="en-US"/>
          </a:p>
        </p:txBody>
      </p:sp>
    </p:spTree>
    <p:extLst>
      <p:ext uri="{BB962C8B-B14F-4D97-AF65-F5344CB8AC3E}">
        <p14:creationId xmlns:p14="http://schemas.microsoft.com/office/powerpoint/2010/main" val="9583972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AFCEF25-09A8-44D0-81FC-4852DB4442B3}" type="slidenum">
              <a:rPr kumimoji="1" lang="ja-JP" altLang="en-US" smtClean="0"/>
              <a:t>0</a:t>
            </a:fld>
            <a:endParaRPr kumimoji="1" lang="ja-JP" altLang="en-US"/>
          </a:p>
        </p:txBody>
      </p:sp>
    </p:spTree>
    <p:extLst>
      <p:ext uri="{BB962C8B-B14F-4D97-AF65-F5344CB8AC3E}">
        <p14:creationId xmlns:p14="http://schemas.microsoft.com/office/powerpoint/2010/main" val="189399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AFCEF25-09A8-44D0-81FC-4852DB4442B3}" type="slidenum">
              <a:rPr kumimoji="1" lang="ja-JP" altLang="en-US" smtClean="0"/>
              <a:t>1</a:t>
            </a:fld>
            <a:endParaRPr kumimoji="1" lang="ja-JP" altLang="en-US"/>
          </a:p>
        </p:txBody>
      </p:sp>
    </p:spTree>
    <p:extLst>
      <p:ext uri="{BB962C8B-B14F-4D97-AF65-F5344CB8AC3E}">
        <p14:creationId xmlns:p14="http://schemas.microsoft.com/office/powerpoint/2010/main" val="1893992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8" descr="背景①psd加工のコピー.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889992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30"/>
          <p:cNvSpPr>
            <a:spLocks noChangeShapeType="1"/>
          </p:cNvSpPr>
          <p:nvPr userDrawn="1"/>
        </p:nvSpPr>
        <p:spPr bwMode="auto">
          <a:xfrm>
            <a:off x="-39555" y="6400800"/>
            <a:ext cx="9981672" cy="0"/>
          </a:xfrm>
          <a:prstGeom prst="line">
            <a:avLst/>
          </a:prstGeom>
          <a:noFill/>
          <a:ln w="381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 name="Line 31"/>
          <p:cNvSpPr>
            <a:spLocks noChangeShapeType="1"/>
          </p:cNvSpPr>
          <p:nvPr userDrawn="1"/>
        </p:nvSpPr>
        <p:spPr bwMode="auto">
          <a:xfrm>
            <a:off x="-39555" y="6350000"/>
            <a:ext cx="9981672"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10" name="Picture 33" descr="DCSロゴ表紙文字和文"/>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16644" y="6010276"/>
            <a:ext cx="2632500" cy="2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6" descr="DCSロゴ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30879" y="100014"/>
            <a:ext cx="92352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742950" y="2130426"/>
            <a:ext cx="8420100" cy="1470025"/>
          </a:xfrm>
        </p:spPr>
        <p:txBody>
          <a:bodyPr anchor="t"/>
          <a:lstStyle>
            <a:lvl1pPr>
              <a:defRPr baseline="0">
                <a:latin typeface="+mj-lt"/>
                <a:ea typeface="+mj-ea"/>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baseline="0">
                <a:solidFill>
                  <a:schemeClr val="tx1">
                    <a:tint val="75000"/>
                  </a:schemeClr>
                </a:solidFill>
                <a:latin typeface="+mj-lt"/>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5" name="フッター プレースホルダー 4"/>
          <p:cNvSpPr>
            <a:spLocks noGrp="1"/>
          </p:cNvSpPr>
          <p:nvPr>
            <p:ph type="ftr" sz="quarter" idx="11"/>
          </p:nvPr>
        </p:nvSpPr>
        <p:spPr/>
        <p:txBody>
          <a:bodyPr/>
          <a:lstStyle>
            <a:lvl1pPr>
              <a:defRPr baseline="0">
                <a:solidFill>
                  <a:schemeClr val="tx1"/>
                </a:solidFill>
                <a:latin typeface="+mn-lt"/>
                <a:ea typeface="+mn-ea"/>
              </a:defRPr>
            </a:lvl1pPr>
          </a:lstStyle>
          <a:p>
            <a:r>
              <a:rPr lang="en-US" altLang="ja-JP" dirty="0"/>
              <a:t>Copyright ⓒ Mitsubishi Research Institute DCS </a:t>
            </a:r>
            <a:r>
              <a:rPr lang="en-US" altLang="ja-JP" dirty="0" err="1"/>
              <a:t>Co.,Ltd</a:t>
            </a:r>
            <a:r>
              <a:rPr lang="en-US" altLang="ja-JP" dirty="0"/>
              <a:t>.</a:t>
            </a:r>
          </a:p>
        </p:txBody>
      </p:sp>
    </p:spTree>
    <p:extLst>
      <p:ext uri="{BB962C8B-B14F-4D97-AF65-F5344CB8AC3E}">
        <p14:creationId xmlns:p14="http://schemas.microsoft.com/office/powerpoint/2010/main" val="213043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mj-lt"/>
                <a:ea typeface="+mj-ea"/>
              </a:defRPr>
            </a:lvl1pPr>
          </a:lstStyle>
          <a:p>
            <a:r>
              <a:rPr kumimoji="1" lang="ja-JP" altLang="en-US"/>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828939" y="2172496"/>
            <a:ext cx="8255001" cy="4136824"/>
          </a:xfrm>
        </p:spPr>
        <p:txBody>
          <a:bodyPr vert="eaVert"/>
          <a:lstStyle>
            <a:lvl1pPr>
              <a:defRPr baseline="0">
                <a:latin typeface="+mn-lt"/>
                <a:ea typeface="+mn-ea"/>
              </a:defRPr>
            </a:lvl1pPr>
            <a:lvl2pPr>
              <a:defRPr baseline="0">
                <a:latin typeface="+mn-lt"/>
                <a:ea typeface="+mn-ea"/>
              </a:defRPr>
            </a:lvl2pPr>
            <a:lvl3pPr>
              <a:defRPr baseline="0">
                <a:latin typeface="+mn-lt"/>
                <a:ea typeface="+mn-ea"/>
              </a:defRPr>
            </a:lvl3pPr>
            <a:lvl4pPr>
              <a:defRPr baseline="0">
                <a:latin typeface="+mn-lt"/>
                <a:ea typeface="+mn-ea"/>
              </a:defRPr>
            </a:lvl4pPr>
            <a:lvl5pPr>
              <a:defRPr baseline="0">
                <a:latin typeface="+mn-lt"/>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フッター プレースホルダー 4"/>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6" name="スライド番号プレースホルダー 5"/>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7" name="テキスト プレースホルダー 6"/>
          <p:cNvSpPr>
            <a:spLocks noGrp="1"/>
          </p:cNvSpPr>
          <p:nvPr>
            <p:ph type="body" sz="quarter" idx="13"/>
          </p:nvPr>
        </p:nvSpPr>
        <p:spPr>
          <a:xfrm>
            <a:off x="828939" y="1255220"/>
            <a:ext cx="8255001" cy="733620"/>
          </a:xfrm>
          <a:ln>
            <a:solidFill>
              <a:schemeClr val="accent1"/>
            </a:solidFill>
          </a:ln>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33488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8" name="Picture 42" descr="背景世界地図 [更新済み]"/>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3795" y="2205039"/>
            <a:ext cx="7076942"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6"/>
          <p:cNvSpPr>
            <a:spLocks noChangeArrowheads="1"/>
          </p:cNvSpPr>
          <p:nvPr userDrawn="1"/>
        </p:nvSpPr>
        <p:spPr bwMode="auto">
          <a:xfrm>
            <a:off x="0" y="1"/>
            <a:ext cx="9906000" cy="415925"/>
          </a:xfrm>
          <a:prstGeom prst="rect">
            <a:avLst/>
          </a:prstGeom>
          <a:gradFill rotWithShape="1">
            <a:gsLst>
              <a:gs pos="0">
                <a:srgbClr val="005BAC"/>
              </a:gs>
              <a:gs pos="100000">
                <a:srgbClr val="E0EB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ja-JP"/>
          </a:p>
        </p:txBody>
      </p:sp>
      <p:pic>
        <p:nvPicPr>
          <p:cNvPr id="10" name="Picture 26" descr="DCSロゴ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1456" y="30163"/>
            <a:ext cx="742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7"/>
          <p:cNvSpPr>
            <a:spLocks noChangeArrowheads="1"/>
          </p:cNvSpPr>
          <p:nvPr userDrawn="1"/>
        </p:nvSpPr>
        <p:spPr bwMode="auto">
          <a:xfrm>
            <a:off x="225293" y="206375"/>
            <a:ext cx="225292"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2" name="Rectangle 49"/>
          <p:cNvSpPr>
            <a:spLocks noChangeArrowheads="1"/>
          </p:cNvSpPr>
          <p:nvPr userDrawn="1"/>
        </p:nvSpPr>
        <p:spPr bwMode="auto">
          <a:xfrm>
            <a:off x="-1720" y="-3175"/>
            <a:ext cx="225293"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3" name="Rectangle 54"/>
          <p:cNvSpPr>
            <a:spLocks noChangeArrowheads="1"/>
          </p:cNvSpPr>
          <p:nvPr userDrawn="1"/>
        </p:nvSpPr>
        <p:spPr bwMode="auto">
          <a:xfrm>
            <a:off x="225293" y="412750"/>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4" name="Rectangle 57"/>
          <p:cNvSpPr>
            <a:spLocks noChangeArrowheads="1"/>
          </p:cNvSpPr>
          <p:nvPr userDrawn="1"/>
        </p:nvSpPr>
        <p:spPr bwMode="auto">
          <a:xfrm>
            <a:off x="448866" y="206375"/>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5" name="Rectangle 59"/>
          <p:cNvSpPr>
            <a:spLocks noChangeArrowheads="1"/>
          </p:cNvSpPr>
          <p:nvPr userDrawn="1"/>
        </p:nvSpPr>
        <p:spPr bwMode="auto">
          <a:xfrm>
            <a:off x="447147" y="-3175"/>
            <a:ext cx="225293"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9"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 name="縦書きタイトル 1"/>
          <p:cNvSpPr>
            <a:spLocks noGrp="1"/>
          </p:cNvSpPr>
          <p:nvPr>
            <p:ph type="title" orient="vert"/>
          </p:nvPr>
        </p:nvSpPr>
        <p:spPr>
          <a:xfrm>
            <a:off x="7181850" y="457796"/>
            <a:ext cx="2228850" cy="5851525"/>
          </a:xfrm>
        </p:spPr>
        <p:txBody>
          <a:bodyPr vert="eaVert"/>
          <a:lstStyle>
            <a:lvl1pPr>
              <a:defRPr baseline="0">
                <a:latin typeface="+mj-lt"/>
                <a:ea typeface="+mj-ea"/>
              </a:defRPr>
            </a:lvl1pPr>
          </a:lstStyle>
          <a:p>
            <a:r>
              <a:rPr kumimoji="1" lang="ja-JP" altLang="en-US"/>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495300" y="457796"/>
            <a:ext cx="6521450" cy="5851525"/>
          </a:xfrm>
        </p:spPr>
        <p:txBody>
          <a:bodyPr vert="eaVert"/>
          <a:lstStyle>
            <a:lvl1pPr>
              <a:defRPr baseline="0">
                <a:latin typeface="+mn-lt"/>
                <a:ea typeface="+mn-ea"/>
              </a:defRPr>
            </a:lvl1pPr>
            <a:lvl2pPr>
              <a:defRPr baseline="0">
                <a:latin typeface="+mn-lt"/>
                <a:ea typeface="+mn-ea"/>
              </a:defRPr>
            </a:lvl2pPr>
            <a:lvl3pPr>
              <a:defRPr baseline="0">
                <a:latin typeface="+mn-lt"/>
                <a:ea typeface="+mn-ea"/>
              </a:defRPr>
            </a:lvl3pPr>
            <a:lvl4pPr>
              <a:defRPr baseline="0">
                <a:latin typeface="+mn-lt"/>
                <a:ea typeface="+mn-ea"/>
              </a:defRPr>
            </a:lvl4pPr>
            <a:lvl5pPr>
              <a:defRPr baseline="0">
                <a:latin typeface="+mn-lt"/>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フッター プレースホルダー 4"/>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6" name="スライド番号プレースホルダー 5"/>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Tree>
    <p:extLst>
      <p:ext uri="{BB962C8B-B14F-4D97-AF65-F5344CB8AC3E}">
        <p14:creationId xmlns:p14="http://schemas.microsoft.com/office/powerpoint/2010/main" val="231679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mj-lt"/>
                <a:ea typeface="+mj-ea"/>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828939" y="2172496"/>
            <a:ext cx="8255001" cy="4136824"/>
          </a:xfrm>
        </p:spPr>
        <p:txBody>
          <a:bodyPr/>
          <a:lstStyle>
            <a:lvl1pPr>
              <a:buClr>
                <a:schemeClr val="tx2"/>
              </a:buClr>
              <a:defRPr baseline="0">
                <a:latin typeface="+mn-lt"/>
                <a:ea typeface="+mn-ea"/>
              </a:defRPr>
            </a:lvl1pPr>
            <a:lvl2pPr>
              <a:buClr>
                <a:schemeClr val="tx2"/>
              </a:buClr>
              <a:defRPr baseline="0">
                <a:latin typeface="+mn-lt"/>
                <a:ea typeface="+mn-ea"/>
              </a:defRPr>
            </a:lvl2pPr>
            <a:lvl3pPr marL="1143000" indent="-228600">
              <a:buClr>
                <a:schemeClr val="tx2"/>
              </a:buClr>
              <a:buFont typeface="Wingdings" panose="05000000000000000000" pitchFamily="2" charset="2"/>
              <a:buChar char="u"/>
              <a:defRPr baseline="0">
                <a:latin typeface="+mn-lt"/>
                <a:ea typeface="+mn-ea"/>
              </a:defRPr>
            </a:lvl3pPr>
            <a:lvl4pPr marL="1600200" indent="-228600">
              <a:buClr>
                <a:schemeClr val="tx2"/>
              </a:buClr>
              <a:buFont typeface="Wingdings" panose="05000000000000000000" pitchFamily="2" charset="2"/>
              <a:buChar char="l"/>
              <a:defRPr baseline="0">
                <a:latin typeface="+mn-lt"/>
                <a:ea typeface="+mn-ea"/>
              </a:defRPr>
            </a:lvl4pPr>
            <a:lvl5pPr marL="2057400" indent="-228600">
              <a:buClr>
                <a:schemeClr val="tx2"/>
              </a:buClr>
              <a:buFont typeface="Wingdings" panose="05000000000000000000" pitchFamily="2" charset="2"/>
              <a:buChar char="Ø"/>
              <a:defRPr baseline="0">
                <a:latin typeface="+mn-lt"/>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フッター プレースホルダー 4"/>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6" name="スライド番号プレースホルダー 5"/>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7" name="テキスト プレースホルダー 6"/>
          <p:cNvSpPr>
            <a:spLocks noGrp="1"/>
          </p:cNvSpPr>
          <p:nvPr>
            <p:ph type="body" sz="quarter" idx="13"/>
          </p:nvPr>
        </p:nvSpPr>
        <p:spPr>
          <a:xfrm>
            <a:off x="828939" y="1255220"/>
            <a:ext cx="8255001" cy="733620"/>
          </a:xfrm>
          <a:ln>
            <a:solidFill>
              <a:schemeClr val="accent1"/>
            </a:solidFill>
          </a:ln>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04495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baseline="0">
                <a:latin typeface="+mj-lt"/>
                <a:ea typeface="+mj-ea"/>
              </a:defRPr>
            </a:lvl1pPr>
          </a:lstStyle>
          <a:p>
            <a:r>
              <a:rPr kumimoji="1" lang="ja-JP" altLang="en-US"/>
              <a:t>マスター タイトルの書式設定</a:t>
            </a:r>
            <a:endParaRPr kumimoji="1" lang="ja-JP" altLang="en-US" dirty="0"/>
          </a:p>
        </p:txBody>
      </p:sp>
      <p:sp>
        <p:nvSpPr>
          <p:cNvPr id="3" name="テキスト プレースホルダー 2"/>
          <p:cNvSpPr>
            <a:spLocks noGrp="1"/>
          </p:cNvSpPr>
          <p:nvPr>
            <p:ph type="body" idx="1"/>
          </p:nvPr>
        </p:nvSpPr>
        <p:spPr>
          <a:xfrm>
            <a:off x="782506" y="2906713"/>
            <a:ext cx="8420100" cy="1500187"/>
          </a:xfrm>
        </p:spPr>
        <p:txBody>
          <a:bodyPr anchor="b">
            <a:normAutofit/>
          </a:bodyPr>
          <a:lstStyle>
            <a:lvl1pPr marL="0" indent="0">
              <a:buNone/>
              <a:defRPr sz="2300" baseline="0">
                <a:solidFill>
                  <a:schemeClr val="tx1">
                    <a:tint val="75000"/>
                  </a:schemeClr>
                </a:solidFill>
                <a:latin typeface="+mj-lt"/>
                <a:ea typeface="+mj-e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5" name="フッター プレースホルダー 4"/>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pic>
        <p:nvPicPr>
          <p:cNvPr id="7" name="図 8" descr="背景①psd加工のコピー.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889992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30"/>
          <p:cNvSpPr>
            <a:spLocks noChangeShapeType="1"/>
          </p:cNvSpPr>
          <p:nvPr userDrawn="1"/>
        </p:nvSpPr>
        <p:spPr bwMode="auto">
          <a:xfrm>
            <a:off x="-39555" y="6400800"/>
            <a:ext cx="9981672" cy="0"/>
          </a:xfrm>
          <a:prstGeom prst="line">
            <a:avLst/>
          </a:prstGeom>
          <a:noFill/>
          <a:ln w="381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 name="Line 31"/>
          <p:cNvSpPr>
            <a:spLocks noChangeShapeType="1"/>
          </p:cNvSpPr>
          <p:nvPr userDrawn="1"/>
        </p:nvSpPr>
        <p:spPr bwMode="auto">
          <a:xfrm>
            <a:off x="-39555" y="6350000"/>
            <a:ext cx="9981672"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10" name="Picture 36" descr="DCSロゴ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30879" y="100014"/>
            <a:ext cx="92352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0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mj-lt"/>
                <a:ea typeface="+mj-ea"/>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sz="half" idx="1"/>
          </p:nvPr>
        </p:nvSpPr>
        <p:spPr>
          <a:xfrm>
            <a:off x="495300" y="2172496"/>
            <a:ext cx="4375150" cy="4136824"/>
          </a:xfrm>
        </p:spPr>
        <p:txBody>
          <a:bodyPr/>
          <a:lstStyle>
            <a:lvl1pPr>
              <a:defRPr sz="2800" baseline="0">
                <a:latin typeface="+mn-lt"/>
                <a:ea typeface="+mn-ea"/>
              </a:defRPr>
            </a:lvl1pPr>
            <a:lvl2pPr>
              <a:defRPr sz="2300" baseline="0">
                <a:latin typeface="+mn-lt"/>
                <a:ea typeface="+mn-ea"/>
              </a:defRPr>
            </a:lvl2pPr>
            <a:lvl3pPr>
              <a:defRPr sz="1900" baseline="0">
                <a:latin typeface="+mn-lt"/>
                <a:ea typeface="+mn-ea"/>
              </a:defRPr>
            </a:lvl3pPr>
            <a:lvl4pPr>
              <a:defRPr sz="1600" baseline="0">
                <a:latin typeface="+mn-lt"/>
                <a:ea typeface="+mn-ea"/>
              </a:defRPr>
            </a:lvl4pPr>
            <a:lvl5pPr>
              <a:defRPr sz="1600" baseline="0">
                <a:latin typeface="+mn-lt"/>
                <a:ea typeface="+mn-ea"/>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ー 3"/>
          <p:cNvSpPr>
            <a:spLocks noGrp="1"/>
          </p:cNvSpPr>
          <p:nvPr>
            <p:ph sz="half" idx="2"/>
          </p:nvPr>
        </p:nvSpPr>
        <p:spPr>
          <a:xfrm>
            <a:off x="5035550" y="2172496"/>
            <a:ext cx="4375150" cy="4136824"/>
          </a:xfrm>
        </p:spPr>
        <p:txBody>
          <a:bodyPr/>
          <a:lstStyle>
            <a:lvl1pPr>
              <a:defRPr sz="2800" baseline="0">
                <a:latin typeface="+mn-lt"/>
                <a:ea typeface="+mn-ea"/>
              </a:defRPr>
            </a:lvl1pPr>
            <a:lvl2pPr>
              <a:defRPr sz="2300" baseline="0">
                <a:latin typeface="+mn-lt"/>
                <a:ea typeface="+mn-ea"/>
              </a:defRPr>
            </a:lvl2pPr>
            <a:lvl3pPr>
              <a:defRPr sz="1900" baseline="0">
                <a:latin typeface="+mn-lt"/>
                <a:ea typeface="+mn-ea"/>
              </a:defRPr>
            </a:lvl3pPr>
            <a:lvl4pPr>
              <a:defRPr sz="1600" baseline="0">
                <a:latin typeface="+mn-lt"/>
                <a:ea typeface="+mn-ea"/>
              </a:defRPr>
            </a:lvl4pPr>
            <a:lvl5pPr>
              <a:defRPr sz="1600" baseline="0">
                <a:latin typeface="+mn-lt"/>
                <a:ea typeface="+mn-ea"/>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フッター プレースホルダー 5"/>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7" name="スライド番号プレースホルダー 6"/>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8" name="テキスト プレースホルダー 6"/>
          <p:cNvSpPr>
            <a:spLocks noGrp="1"/>
          </p:cNvSpPr>
          <p:nvPr>
            <p:ph type="body" sz="quarter" idx="13"/>
          </p:nvPr>
        </p:nvSpPr>
        <p:spPr>
          <a:xfrm>
            <a:off x="828939" y="1255220"/>
            <a:ext cx="8255001" cy="733620"/>
          </a:xfrm>
          <a:ln>
            <a:solidFill>
              <a:schemeClr val="accent1"/>
            </a:solidFill>
          </a:ln>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216641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mj-lt"/>
                <a:ea typeface="+mj-ea"/>
              </a:defRPr>
            </a:lvl1pPr>
          </a:lstStyle>
          <a:p>
            <a:r>
              <a:rPr kumimoji="1" lang="ja-JP" altLang="en-US"/>
              <a:t>マスター タイトルの書式設定</a:t>
            </a:r>
            <a:endParaRPr kumimoji="1" lang="ja-JP" altLang="en-US" dirty="0"/>
          </a:p>
        </p:txBody>
      </p:sp>
      <p:sp>
        <p:nvSpPr>
          <p:cNvPr id="3" name="テキスト プレースホルダー 2"/>
          <p:cNvSpPr>
            <a:spLocks noGrp="1"/>
          </p:cNvSpPr>
          <p:nvPr>
            <p:ph type="body" idx="1"/>
          </p:nvPr>
        </p:nvSpPr>
        <p:spPr>
          <a:xfrm>
            <a:off x="560205" y="2177044"/>
            <a:ext cx="4376870" cy="639762"/>
          </a:xfrm>
        </p:spPr>
        <p:txBody>
          <a:bodyPr anchor="b">
            <a:noAutofit/>
          </a:bodyPr>
          <a:lstStyle>
            <a:lvl1pPr marL="0" indent="0">
              <a:buNone/>
              <a:defRPr sz="2800" b="1" baseline="0">
                <a:latin typeface="+mj-lt"/>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560205" y="2816806"/>
            <a:ext cx="4376870" cy="3496154"/>
          </a:xfrm>
        </p:spPr>
        <p:txBody>
          <a:bodyPr/>
          <a:lstStyle>
            <a:lvl1pPr>
              <a:defRPr sz="2800" baseline="0">
                <a:latin typeface="+mn-lt"/>
                <a:ea typeface="+mn-ea"/>
              </a:defRPr>
            </a:lvl1pPr>
            <a:lvl2pPr>
              <a:defRPr sz="2300" baseline="0">
                <a:latin typeface="+mn-lt"/>
                <a:ea typeface="+mn-ea"/>
              </a:defRPr>
            </a:lvl2pPr>
            <a:lvl3pPr>
              <a:defRPr sz="1900" baseline="0">
                <a:latin typeface="+mn-lt"/>
                <a:ea typeface="+mn-ea"/>
              </a:defRPr>
            </a:lvl3pPr>
            <a:lvl4pPr>
              <a:defRPr sz="1600" baseline="0">
                <a:latin typeface="+mn-lt"/>
                <a:ea typeface="+mn-ea"/>
              </a:defRPr>
            </a:lvl4pPr>
            <a:lvl5pPr>
              <a:defRPr sz="1600" baseline="0">
                <a:latin typeface="+mn-lt"/>
                <a:ea typeface="+mn-ea"/>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4"/>
          <p:cNvSpPr>
            <a:spLocks noGrp="1"/>
          </p:cNvSpPr>
          <p:nvPr>
            <p:ph type="body" sz="quarter" idx="3"/>
          </p:nvPr>
        </p:nvSpPr>
        <p:spPr>
          <a:xfrm>
            <a:off x="5097016" y="2177044"/>
            <a:ext cx="4378590" cy="639762"/>
          </a:xfrm>
        </p:spPr>
        <p:txBody>
          <a:bodyPr anchor="b">
            <a:noAutofit/>
          </a:bodyPr>
          <a:lstStyle>
            <a:lvl1pPr marL="0" indent="0">
              <a:buNone/>
              <a:defRPr sz="2800" b="1" baseline="0">
                <a:latin typeface="+mj-lt"/>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97016" y="2816806"/>
            <a:ext cx="4378590" cy="3496154"/>
          </a:xfrm>
        </p:spPr>
        <p:txBody>
          <a:bodyPr/>
          <a:lstStyle>
            <a:lvl1pPr>
              <a:defRPr sz="2800" baseline="0">
                <a:latin typeface="+mn-lt"/>
                <a:ea typeface="+mn-ea"/>
              </a:defRPr>
            </a:lvl1pPr>
            <a:lvl2pPr>
              <a:defRPr sz="2300" baseline="0">
                <a:latin typeface="+mn-lt"/>
                <a:ea typeface="+mn-ea"/>
              </a:defRPr>
            </a:lvl2pPr>
            <a:lvl3pPr>
              <a:defRPr sz="1900" baseline="0">
                <a:latin typeface="+mn-lt"/>
                <a:ea typeface="+mn-ea"/>
              </a:defRPr>
            </a:lvl3pPr>
            <a:lvl4pPr>
              <a:defRPr sz="1600" baseline="0">
                <a:latin typeface="+mn-lt"/>
                <a:ea typeface="+mn-ea"/>
              </a:defRPr>
            </a:lvl4pPr>
            <a:lvl5pPr>
              <a:defRPr sz="1600" baseline="0">
                <a:latin typeface="+mn-lt"/>
                <a:ea typeface="+mn-ea"/>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8" name="フッター プレースホルダー 7"/>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9" name="スライド番号プレースホルダー 8"/>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10" name="テキスト プレースホルダー 6"/>
          <p:cNvSpPr>
            <a:spLocks noGrp="1"/>
          </p:cNvSpPr>
          <p:nvPr>
            <p:ph type="body" sz="quarter" idx="13"/>
          </p:nvPr>
        </p:nvSpPr>
        <p:spPr>
          <a:xfrm>
            <a:off x="828939" y="1255220"/>
            <a:ext cx="8255001" cy="733620"/>
          </a:xfrm>
          <a:ln>
            <a:solidFill>
              <a:schemeClr val="accent1"/>
            </a:solidFill>
          </a:ln>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34748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mj-lt"/>
                <a:ea typeface="+mj-ea"/>
              </a:defRPr>
            </a:lvl1pPr>
          </a:lstStyle>
          <a:p>
            <a:r>
              <a:rPr kumimoji="1" lang="ja-JP" altLang="en-US"/>
              <a:t>マスター タイトルの書式設定</a:t>
            </a:r>
            <a:endParaRPr kumimoji="1" lang="ja-JP" altLang="en-US" dirty="0"/>
          </a:p>
        </p:txBody>
      </p:sp>
      <p:sp>
        <p:nvSpPr>
          <p:cNvPr id="4" name="フッター プレースホルダー 3"/>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5" name="スライド番号プレースホルダー 4"/>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6" name="テキスト プレースホルダー 6"/>
          <p:cNvSpPr>
            <a:spLocks noGrp="1"/>
          </p:cNvSpPr>
          <p:nvPr>
            <p:ph type="body" sz="quarter" idx="13"/>
          </p:nvPr>
        </p:nvSpPr>
        <p:spPr>
          <a:xfrm>
            <a:off x="828939" y="1255220"/>
            <a:ext cx="8255001" cy="733620"/>
          </a:xfrm>
          <a:ln>
            <a:solidFill>
              <a:schemeClr val="accent1"/>
            </a:solidFill>
          </a:ln>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90358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4" name="スライド番号プレースホルダー 3"/>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5"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 name="Rectangle 46"/>
          <p:cNvSpPr>
            <a:spLocks noChangeArrowheads="1"/>
          </p:cNvSpPr>
          <p:nvPr userDrawn="1"/>
        </p:nvSpPr>
        <p:spPr bwMode="auto">
          <a:xfrm>
            <a:off x="0" y="1"/>
            <a:ext cx="9906000" cy="415925"/>
          </a:xfrm>
          <a:prstGeom prst="rect">
            <a:avLst/>
          </a:prstGeom>
          <a:gradFill rotWithShape="1">
            <a:gsLst>
              <a:gs pos="0">
                <a:srgbClr val="005BAC"/>
              </a:gs>
              <a:gs pos="100000">
                <a:srgbClr val="E0EB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ja-JP"/>
          </a:p>
        </p:txBody>
      </p:sp>
      <p:pic>
        <p:nvPicPr>
          <p:cNvPr id="8" name="Picture 26" descr="DCSロゴ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11456" y="30163"/>
            <a:ext cx="742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7"/>
          <p:cNvSpPr>
            <a:spLocks noChangeArrowheads="1"/>
          </p:cNvSpPr>
          <p:nvPr userDrawn="1"/>
        </p:nvSpPr>
        <p:spPr bwMode="auto">
          <a:xfrm>
            <a:off x="225293" y="206375"/>
            <a:ext cx="225292"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0" name="Rectangle 49"/>
          <p:cNvSpPr>
            <a:spLocks noChangeArrowheads="1"/>
          </p:cNvSpPr>
          <p:nvPr userDrawn="1"/>
        </p:nvSpPr>
        <p:spPr bwMode="auto">
          <a:xfrm>
            <a:off x="-1720" y="-3175"/>
            <a:ext cx="225293"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1" name="Rectangle 54"/>
          <p:cNvSpPr>
            <a:spLocks noChangeArrowheads="1"/>
          </p:cNvSpPr>
          <p:nvPr userDrawn="1"/>
        </p:nvSpPr>
        <p:spPr bwMode="auto">
          <a:xfrm>
            <a:off x="225293" y="412750"/>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2" name="Rectangle 57"/>
          <p:cNvSpPr>
            <a:spLocks noChangeArrowheads="1"/>
          </p:cNvSpPr>
          <p:nvPr userDrawn="1"/>
        </p:nvSpPr>
        <p:spPr bwMode="auto">
          <a:xfrm>
            <a:off x="448866" y="206375"/>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3" name="Rectangle 59"/>
          <p:cNvSpPr>
            <a:spLocks noChangeArrowheads="1"/>
          </p:cNvSpPr>
          <p:nvPr userDrawn="1"/>
        </p:nvSpPr>
        <p:spPr bwMode="auto">
          <a:xfrm>
            <a:off x="447147" y="-3175"/>
            <a:ext cx="225293"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7"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30305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pic>
        <p:nvPicPr>
          <p:cNvPr id="9" name="Picture 42" descr="背景世界地図 [更新済み]"/>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3795" y="2205039"/>
            <a:ext cx="7076942"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6"/>
          <p:cNvSpPr>
            <a:spLocks noChangeArrowheads="1"/>
          </p:cNvSpPr>
          <p:nvPr userDrawn="1"/>
        </p:nvSpPr>
        <p:spPr bwMode="auto">
          <a:xfrm>
            <a:off x="0" y="1"/>
            <a:ext cx="9906000" cy="415925"/>
          </a:xfrm>
          <a:prstGeom prst="rect">
            <a:avLst/>
          </a:prstGeom>
          <a:gradFill rotWithShape="1">
            <a:gsLst>
              <a:gs pos="0">
                <a:srgbClr val="005BAC"/>
              </a:gs>
              <a:gs pos="100000">
                <a:srgbClr val="E0EB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ja-JP"/>
          </a:p>
        </p:txBody>
      </p:sp>
      <p:pic>
        <p:nvPicPr>
          <p:cNvPr id="11" name="Picture 26" descr="DCSロゴ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1456" y="30163"/>
            <a:ext cx="742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7"/>
          <p:cNvSpPr>
            <a:spLocks noChangeArrowheads="1"/>
          </p:cNvSpPr>
          <p:nvPr userDrawn="1"/>
        </p:nvSpPr>
        <p:spPr bwMode="auto">
          <a:xfrm>
            <a:off x="225293" y="206375"/>
            <a:ext cx="225292"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3" name="Rectangle 49"/>
          <p:cNvSpPr>
            <a:spLocks noChangeArrowheads="1"/>
          </p:cNvSpPr>
          <p:nvPr userDrawn="1"/>
        </p:nvSpPr>
        <p:spPr bwMode="auto">
          <a:xfrm>
            <a:off x="-1720" y="-3175"/>
            <a:ext cx="225293"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4" name="Rectangle 54"/>
          <p:cNvSpPr>
            <a:spLocks noChangeArrowheads="1"/>
          </p:cNvSpPr>
          <p:nvPr userDrawn="1"/>
        </p:nvSpPr>
        <p:spPr bwMode="auto">
          <a:xfrm>
            <a:off x="225293" y="412750"/>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5" name="Rectangle 57"/>
          <p:cNvSpPr>
            <a:spLocks noChangeArrowheads="1"/>
          </p:cNvSpPr>
          <p:nvPr userDrawn="1"/>
        </p:nvSpPr>
        <p:spPr bwMode="auto">
          <a:xfrm>
            <a:off x="448866" y="206375"/>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16" name="Rectangle 59"/>
          <p:cNvSpPr>
            <a:spLocks noChangeArrowheads="1"/>
          </p:cNvSpPr>
          <p:nvPr userDrawn="1"/>
        </p:nvSpPr>
        <p:spPr bwMode="auto">
          <a:xfrm>
            <a:off x="447147" y="-3175"/>
            <a:ext cx="225293"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 name="タイトル 1"/>
          <p:cNvSpPr>
            <a:spLocks noGrp="1"/>
          </p:cNvSpPr>
          <p:nvPr>
            <p:ph type="title"/>
          </p:nvPr>
        </p:nvSpPr>
        <p:spPr>
          <a:xfrm>
            <a:off x="495300" y="456207"/>
            <a:ext cx="3259006" cy="1162050"/>
          </a:xfrm>
        </p:spPr>
        <p:txBody>
          <a:bodyPr anchor="b">
            <a:normAutofit/>
          </a:bodyPr>
          <a:lstStyle>
            <a:lvl1pPr algn="l">
              <a:defRPr sz="2300" b="1" baseline="0">
                <a:latin typeface="+mj-lt"/>
                <a:ea typeface="+mj-ea"/>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3872971" y="456208"/>
            <a:ext cx="5537729" cy="5853113"/>
          </a:xfrm>
        </p:spPr>
        <p:txBody>
          <a:bodyPr/>
          <a:lstStyle>
            <a:lvl1pPr>
              <a:defRPr sz="3300" baseline="0">
                <a:latin typeface="+mn-lt"/>
                <a:ea typeface="+mn-ea"/>
              </a:defRPr>
            </a:lvl1pPr>
            <a:lvl2pPr>
              <a:defRPr sz="2800" baseline="0">
                <a:latin typeface="+mn-lt"/>
                <a:ea typeface="+mn-ea"/>
              </a:defRPr>
            </a:lvl2pPr>
            <a:lvl3pPr>
              <a:defRPr sz="2300" baseline="0">
                <a:latin typeface="+mn-lt"/>
                <a:ea typeface="+mn-ea"/>
              </a:defRPr>
            </a:lvl3pPr>
            <a:lvl4pPr>
              <a:defRPr sz="1900" baseline="0">
                <a:latin typeface="+mn-lt"/>
                <a:ea typeface="+mn-ea"/>
              </a:defRPr>
            </a:lvl4pPr>
            <a:lvl5pPr>
              <a:defRPr sz="1900" baseline="0">
                <a:latin typeface="+mn-lt"/>
                <a:ea typeface="+mn-ea"/>
              </a:defRPr>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テキスト プレースホルダー 3"/>
          <p:cNvSpPr>
            <a:spLocks noGrp="1"/>
          </p:cNvSpPr>
          <p:nvPr>
            <p:ph type="body" sz="half" idx="2"/>
          </p:nvPr>
        </p:nvSpPr>
        <p:spPr>
          <a:xfrm>
            <a:off x="495300" y="1618258"/>
            <a:ext cx="3259006" cy="4691063"/>
          </a:xfrm>
        </p:spPr>
        <p:txBody>
          <a:bodyPr>
            <a:normAutofit/>
          </a:bodyPr>
          <a:lstStyle>
            <a:lvl1pPr marL="0" indent="0">
              <a:buNone/>
              <a:defRPr sz="1600" baseline="0">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6" name="フッター プレースホルダー 5"/>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7" name="スライド番号プレースホルダー 6"/>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
        <p:nvSpPr>
          <p:cNvPr id="8"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0"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252337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1"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 name="Rectangle 46"/>
          <p:cNvSpPr>
            <a:spLocks noChangeArrowheads="1"/>
          </p:cNvSpPr>
          <p:nvPr userDrawn="1"/>
        </p:nvSpPr>
        <p:spPr bwMode="auto">
          <a:xfrm>
            <a:off x="0" y="1"/>
            <a:ext cx="9906000" cy="415925"/>
          </a:xfrm>
          <a:prstGeom prst="rect">
            <a:avLst/>
          </a:prstGeom>
          <a:gradFill rotWithShape="1">
            <a:gsLst>
              <a:gs pos="0">
                <a:srgbClr val="005BAC"/>
              </a:gs>
              <a:gs pos="100000">
                <a:srgbClr val="E0EB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ja-JP"/>
          </a:p>
        </p:txBody>
      </p:sp>
      <p:pic>
        <p:nvPicPr>
          <p:cNvPr id="24" name="Picture 26" descr="DCSロゴ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11456" y="30163"/>
            <a:ext cx="742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47"/>
          <p:cNvSpPr>
            <a:spLocks noChangeArrowheads="1"/>
          </p:cNvSpPr>
          <p:nvPr userDrawn="1"/>
        </p:nvSpPr>
        <p:spPr bwMode="auto">
          <a:xfrm>
            <a:off x="225293" y="206375"/>
            <a:ext cx="225292"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6" name="Rectangle 49"/>
          <p:cNvSpPr>
            <a:spLocks noChangeArrowheads="1"/>
          </p:cNvSpPr>
          <p:nvPr userDrawn="1"/>
        </p:nvSpPr>
        <p:spPr bwMode="auto">
          <a:xfrm>
            <a:off x="-1720" y="-3175"/>
            <a:ext cx="225293"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7" name="Rectangle 54"/>
          <p:cNvSpPr>
            <a:spLocks noChangeArrowheads="1"/>
          </p:cNvSpPr>
          <p:nvPr userDrawn="1"/>
        </p:nvSpPr>
        <p:spPr bwMode="auto">
          <a:xfrm>
            <a:off x="225293" y="412750"/>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8" name="Rectangle 57"/>
          <p:cNvSpPr>
            <a:spLocks noChangeArrowheads="1"/>
          </p:cNvSpPr>
          <p:nvPr userDrawn="1"/>
        </p:nvSpPr>
        <p:spPr bwMode="auto">
          <a:xfrm>
            <a:off x="448866" y="206375"/>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9" name="Rectangle 59"/>
          <p:cNvSpPr>
            <a:spLocks noChangeArrowheads="1"/>
          </p:cNvSpPr>
          <p:nvPr userDrawn="1"/>
        </p:nvSpPr>
        <p:spPr bwMode="auto">
          <a:xfrm>
            <a:off x="447147" y="-3175"/>
            <a:ext cx="225293"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33" name="Line 40"/>
          <p:cNvSpPr>
            <a:spLocks noChangeShapeType="1"/>
          </p:cNvSpPr>
          <p:nvPr userDrawn="1"/>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 name="タイトル 1"/>
          <p:cNvSpPr>
            <a:spLocks noGrp="1"/>
          </p:cNvSpPr>
          <p:nvPr>
            <p:ph type="title"/>
          </p:nvPr>
        </p:nvSpPr>
        <p:spPr>
          <a:xfrm>
            <a:off x="1941645" y="4800600"/>
            <a:ext cx="5943600" cy="566738"/>
          </a:xfrm>
        </p:spPr>
        <p:txBody>
          <a:bodyPr anchor="b">
            <a:normAutofit/>
          </a:bodyPr>
          <a:lstStyle>
            <a:lvl1pPr algn="l">
              <a:defRPr sz="2300" b="1" baseline="0">
                <a:latin typeface="+mj-lt"/>
                <a:ea typeface="+mj-ea"/>
              </a:defRPr>
            </a:lvl1pPr>
          </a:lstStyle>
          <a:p>
            <a:r>
              <a:rPr kumimoji="1" lang="ja-JP" altLang="en-US"/>
              <a:t>マスター タイトルの書式設定</a:t>
            </a:r>
            <a:endParaRPr kumimoji="1" lang="ja-JP" altLang="en-US" dirty="0"/>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baseline="0">
                <a:latin typeface="+mj-lt"/>
                <a:ea typeface="+mj-ea"/>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endParaRPr kumimoji="1" lang="ja-JP" altLang="en-US" dirty="0"/>
          </a:p>
        </p:txBody>
      </p:sp>
      <p:sp>
        <p:nvSpPr>
          <p:cNvPr id="4" name="テキスト プレースホルダー 3"/>
          <p:cNvSpPr>
            <a:spLocks noGrp="1"/>
          </p:cNvSpPr>
          <p:nvPr>
            <p:ph type="body" sz="half" idx="2"/>
          </p:nvPr>
        </p:nvSpPr>
        <p:spPr>
          <a:xfrm>
            <a:off x="1941645" y="5367338"/>
            <a:ext cx="5943600" cy="804862"/>
          </a:xfrm>
        </p:spPr>
        <p:txBody>
          <a:bodyPr>
            <a:normAutofit/>
          </a:bodyPr>
          <a:lstStyle>
            <a:lvl1pPr marL="0" indent="0">
              <a:buNone/>
              <a:defRPr sz="1600" baseline="0">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6" name="フッター プレースホルダー 5"/>
          <p:cNvSpPr>
            <a:spLocks noGrp="1"/>
          </p:cNvSpPr>
          <p:nvPr>
            <p:ph type="ftr" sz="quarter" idx="11"/>
          </p:nvPr>
        </p:nvSpPr>
        <p:spPr/>
        <p:txBody>
          <a:bodyPr/>
          <a:lstStyle>
            <a:lvl1pPr>
              <a:defRPr baseline="0">
                <a:latin typeface="+mn-lt"/>
                <a:ea typeface="+mn-ea"/>
              </a:defRPr>
            </a:lvl1pPr>
          </a:lstStyle>
          <a:p>
            <a:r>
              <a:rPr lang="en-US" altLang="ja-JP" dirty="0"/>
              <a:t>Copyright ⓒ Mitsubishi Research Institute DCS </a:t>
            </a:r>
            <a:r>
              <a:rPr lang="en-US" altLang="ja-JP" dirty="0" err="1"/>
              <a:t>Co.,Ltd</a:t>
            </a:r>
            <a:r>
              <a:rPr lang="en-US" altLang="ja-JP" dirty="0"/>
              <a:t>.</a:t>
            </a:r>
          </a:p>
        </p:txBody>
      </p:sp>
      <p:sp>
        <p:nvSpPr>
          <p:cNvPr id="7" name="スライド番号プレースホルダー 6"/>
          <p:cNvSpPr>
            <a:spLocks noGrp="1"/>
          </p:cNvSpPr>
          <p:nvPr>
            <p:ph type="sldNum" sz="quarter" idx="12"/>
          </p:nvPr>
        </p:nvSpPr>
        <p:spPr/>
        <p:txBody>
          <a:bodyPr/>
          <a:lstStyle>
            <a:lvl1pPr>
              <a:defRPr baseline="0">
                <a:latin typeface="+mn-lt"/>
                <a:ea typeface="+mn-ea"/>
              </a:defRPr>
            </a:lvl1pPr>
          </a:lstStyle>
          <a:p>
            <a:fld id="{544F5329-7F25-4A21-8A53-07B5C26434B5}" type="slidenum">
              <a:rPr lang="ja-JP" altLang="en-US" smtClean="0"/>
              <a:pPr/>
              <a:t>‹#›</a:t>
            </a:fld>
            <a:endParaRPr lang="ja-JP" altLang="en-US" dirty="0"/>
          </a:p>
        </p:txBody>
      </p:sp>
    </p:spTree>
    <p:extLst>
      <p:ext uri="{BB962C8B-B14F-4D97-AF65-F5344CB8AC3E}">
        <p14:creationId xmlns:p14="http://schemas.microsoft.com/office/powerpoint/2010/main" val="168902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Line 40"/>
          <p:cNvSpPr>
            <a:spLocks noChangeShapeType="1"/>
          </p:cNvSpPr>
          <p:nvPr/>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37" name="Picture 42" descr="背景世界地図 [更新済み]"/>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3795" y="2205039"/>
            <a:ext cx="7076942"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プレースホルダー 1"/>
          <p:cNvSpPr>
            <a:spLocks noGrp="1"/>
          </p:cNvSpPr>
          <p:nvPr>
            <p:ph type="title"/>
          </p:nvPr>
        </p:nvSpPr>
        <p:spPr>
          <a:xfrm>
            <a:off x="828940" y="412751"/>
            <a:ext cx="8255000" cy="65881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28939" y="1196752"/>
            <a:ext cx="8255001" cy="511256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3"/>
          </p:nvPr>
        </p:nvSpPr>
        <p:spPr>
          <a:xfrm>
            <a:off x="1526850" y="6492976"/>
            <a:ext cx="6852300" cy="320400"/>
          </a:xfrm>
          <a:prstGeom prst="rect">
            <a:avLst/>
          </a:prstGeom>
        </p:spPr>
        <p:txBody>
          <a:bodyPr vert="horz" lIns="91440" tIns="45720" rIns="91440" bIns="45720" rtlCol="0" anchor="ctr"/>
          <a:lstStyle>
            <a:lvl1pPr algn="ctr">
              <a:defRPr sz="1500">
                <a:solidFill>
                  <a:srgbClr val="005BAC"/>
                </a:solidFill>
                <a:latin typeface="+mn-lt"/>
                <a:ea typeface="MS UI Gothic" panose="020B0600070205080204" pitchFamily="50" charset="-128"/>
              </a:defRPr>
            </a:lvl1pPr>
          </a:lstStyle>
          <a:p>
            <a:r>
              <a:rPr lang="en-US" altLang="ja-JP"/>
              <a:t>Copyright ⓒ Mitsubishi Research Institute DCS Co.,Ltd.</a:t>
            </a:r>
            <a:endParaRPr lang="en-US" altLang="ja-JP" dirty="0"/>
          </a:p>
        </p:txBody>
      </p:sp>
      <p:sp>
        <p:nvSpPr>
          <p:cNvPr id="6" name="スライド番号プレースホルダー 5"/>
          <p:cNvSpPr>
            <a:spLocks noGrp="1"/>
          </p:cNvSpPr>
          <p:nvPr>
            <p:ph type="sldNum" sz="quarter" idx="4"/>
          </p:nvPr>
        </p:nvSpPr>
        <p:spPr>
          <a:xfrm>
            <a:off x="9352763" y="6312960"/>
            <a:ext cx="670800" cy="356400"/>
          </a:xfrm>
          <a:prstGeom prst="rect">
            <a:avLst/>
          </a:prstGeom>
        </p:spPr>
        <p:txBody>
          <a:bodyPr vert="horz" lIns="91440" tIns="45720" rIns="91440" bIns="45720" rtlCol="0" anchor="t"/>
          <a:lstStyle>
            <a:lvl1pPr algn="ctr">
              <a:defRPr sz="1600">
                <a:solidFill>
                  <a:schemeClr val="tx1"/>
                </a:solidFill>
                <a:latin typeface="+mn-lt"/>
                <a:ea typeface="MS UI Gothic" panose="020B0600070205080204" pitchFamily="50" charset="-128"/>
              </a:defRPr>
            </a:lvl1pPr>
          </a:lstStyle>
          <a:p>
            <a:fld id="{544F5329-7F25-4A21-8A53-07B5C26434B5}" type="slidenum">
              <a:rPr lang="ja-JP" altLang="en-US" smtClean="0"/>
              <a:pPr/>
              <a:t>‹#›</a:t>
            </a:fld>
            <a:endParaRPr lang="ja-JP" altLang="en-US" dirty="0"/>
          </a:p>
        </p:txBody>
      </p:sp>
      <p:sp>
        <p:nvSpPr>
          <p:cNvPr id="25" name="Rectangle 46"/>
          <p:cNvSpPr>
            <a:spLocks noChangeArrowheads="1"/>
          </p:cNvSpPr>
          <p:nvPr/>
        </p:nvSpPr>
        <p:spPr bwMode="auto">
          <a:xfrm>
            <a:off x="0" y="1"/>
            <a:ext cx="9906000" cy="415925"/>
          </a:xfrm>
          <a:prstGeom prst="rect">
            <a:avLst/>
          </a:prstGeom>
          <a:gradFill rotWithShape="1">
            <a:gsLst>
              <a:gs pos="0">
                <a:srgbClr val="005BAC"/>
              </a:gs>
              <a:gs pos="100000">
                <a:srgbClr val="E0EB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ja-JP"/>
          </a:p>
        </p:txBody>
      </p:sp>
      <p:pic>
        <p:nvPicPr>
          <p:cNvPr id="26" name="Picture 26" descr="DCSロゴem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11456" y="30163"/>
            <a:ext cx="742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47"/>
          <p:cNvSpPr>
            <a:spLocks noChangeArrowheads="1"/>
          </p:cNvSpPr>
          <p:nvPr/>
        </p:nvSpPr>
        <p:spPr bwMode="auto">
          <a:xfrm>
            <a:off x="225293" y="206375"/>
            <a:ext cx="225292"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8" name="Rectangle 49"/>
          <p:cNvSpPr>
            <a:spLocks noChangeArrowheads="1"/>
          </p:cNvSpPr>
          <p:nvPr/>
        </p:nvSpPr>
        <p:spPr bwMode="auto">
          <a:xfrm>
            <a:off x="-1720" y="-3175"/>
            <a:ext cx="225293"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29" name="Rectangle 54"/>
          <p:cNvSpPr>
            <a:spLocks noChangeArrowheads="1"/>
          </p:cNvSpPr>
          <p:nvPr/>
        </p:nvSpPr>
        <p:spPr bwMode="auto">
          <a:xfrm>
            <a:off x="225293" y="412750"/>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30" name="Rectangle 57"/>
          <p:cNvSpPr>
            <a:spLocks noChangeArrowheads="1"/>
          </p:cNvSpPr>
          <p:nvPr/>
        </p:nvSpPr>
        <p:spPr bwMode="auto">
          <a:xfrm>
            <a:off x="448866" y="206375"/>
            <a:ext cx="225292" cy="209550"/>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sp>
        <p:nvSpPr>
          <p:cNvPr id="31" name="Rectangle 59"/>
          <p:cNvSpPr>
            <a:spLocks noChangeArrowheads="1"/>
          </p:cNvSpPr>
          <p:nvPr/>
        </p:nvSpPr>
        <p:spPr bwMode="auto">
          <a:xfrm>
            <a:off x="447147" y="-3175"/>
            <a:ext cx="225293" cy="209550"/>
          </a:xfrm>
          <a:prstGeom prst="rect">
            <a:avLst/>
          </a:prstGeom>
          <a:solidFill>
            <a:srgbClr val="C9E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endParaRPr lang="ja-JP" altLang="en-US"/>
          </a:p>
        </p:txBody>
      </p:sp>
      <p:grpSp>
        <p:nvGrpSpPr>
          <p:cNvPr id="32" name="Group 27"/>
          <p:cNvGrpSpPr>
            <a:grpSpLocks/>
          </p:cNvGrpSpPr>
          <p:nvPr/>
        </p:nvGrpSpPr>
        <p:grpSpPr bwMode="auto">
          <a:xfrm>
            <a:off x="828940" y="1071563"/>
            <a:ext cx="8255000" cy="57150"/>
            <a:chOff x="528" y="888"/>
            <a:chExt cx="4800" cy="36"/>
          </a:xfrm>
        </p:grpSpPr>
        <p:sp>
          <p:nvSpPr>
            <p:cNvPr id="33" name="Line 21"/>
            <p:cNvSpPr>
              <a:spLocks noChangeShapeType="1"/>
            </p:cNvSpPr>
            <p:nvPr userDrawn="1"/>
          </p:nvSpPr>
          <p:spPr bwMode="auto">
            <a:xfrm>
              <a:off x="528" y="888"/>
              <a:ext cx="4800" cy="0"/>
            </a:xfrm>
            <a:prstGeom prst="line">
              <a:avLst/>
            </a:prstGeom>
            <a:noFill/>
            <a:ln w="19050">
              <a:solidFill>
                <a:srgbClr val="999999"/>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4" name="Line 22"/>
            <p:cNvSpPr>
              <a:spLocks noChangeShapeType="1"/>
            </p:cNvSpPr>
            <p:nvPr userDrawn="1"/>
          </p:nvSpPr>
          <p:spPr bwMode="auto">
            <a:xfrm>
              <a:off x="528" y="924"/>
              <a:ext cx="4800" cy="0"/>
            </a:xfrm>
            <a:prstGeom prst="line">
              <a:avLst/>
            </a:prstGeom>
            <a:noFill/>
            <a:ln w="19050">
              <a:solidFill>
                <a:srgbClr val="999999"/>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35" name="Line 40"/>
          <p:cNvSpPr>
            <a:spLocks noChangeShapeType="1"/>
          </p:cNvSpPr>
          <p:nvPr/>
        </p:nvSpPr>
        <p:spPr bwMode="auto">
          <a:xfrm>
            <a:off x="0" y="6451600"/>
            <a:ext cx="9462294"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194118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000" kern="1200">
          <a:solidFill>
            <a:srgbClr val="005BAC"/>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Clr>
          <a:schemeClr val="tx2"/>
        </a:buClr>
        <a:buSzPct val="75000"/>
        <a:buFont typeface="Wingdings" panose="05000000000000000000" pitchFamily="2" charset="2"/>
        <a:buChar char="p"/>
        <a:defRPr kumimoji="1" sz="33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Clr>
          <a:schemeClr val="tx2"/>
        </a:buClr>
        <a:buSzPct val="65000"/>
        <a:buFont typeface="Wingdings" panose="05000000000000000000" pitchFamily="2" charset="2"/>
        <a:buChar char="u"/>
        <a:defRPr kumimoji="1" sz="23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Clr>
          <a:schemeClr val="tx2"/>
        </a:buClr>
        <a:buFont typeface="Wingdings" panose="05000000000000000000" pitchFamily="2" charset="2"/>
        <a:buChar char="l"/>
        <a:defRPr kumimoji="1" sz="19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Clr>
          <a:schemeClr val="tx2"/>
        </a:buClr>
        <a:buFont typeface="Wingdings" panose="05000000000000000000" pitchFamily="2" charset="2"/>
        <a:buChar char="Ø"/>
        <a:defRPr kumimoji="1" sz="19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aidemy.net/" TargetMode="External"/><Relationship Id="rId7" Type="http://schemas.openxmlformats.org/officeDocument/2006/relationships/image" Target="../media/image13.jpeg"/><Relationship Id="rId2" Type="http://schemas.openxmlformats.org/officeDocument/2006/relationships/hyperlink" Target="https://pyq.jp/" TargetMode="Externa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hyperlink" Target="https://www.udemy.com/ja/"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docs.python.org/ja/3/tutorial/" TargetMode="External"/><Relationship Id="rId7" Type="http://schemas.openxmlformats.org/officeDocument/2006/relationships/image" Target="../media/image14.jpeg"/><Relationship Id="rId2" Type="http://schemas.openxmlformats.org/officeDocument/2006/relationships/hyperlink" Target="https://www.oreilly.co.jp/books/9784873117539/" TargetMode="External"/><Relationship Id="rId1" Type="http://schemas.openxmlformats.org/officeDocument/2006/relationships/slideLayout" Target="../slideLayouts/slideLayout4.xml"/><Relationship Id="rId6" Type="http://schemas.openxmlformats.org/officeDocument/2006/relationships/hyperlink" Target="https://book.mynavi.jp/ec/products/detail/id=102631" TargetMode="External"/><Relationship Id="rId5" Type="http://schemas.openxmlformats.org/officeDocument/2006/relationships/hyperlink" Target="https://www.shoeisha.co.jp/book/detail/9784798151090" TargetMode="External"/><Relationship Id="rId10" Type="http://schemas.openxmlformats.org/officeDocument/2006/relationships/image" Target="../media/image17.jpeg"/><Relationship Id="rId4" Type="http://schemas.openxmlformats.org/officeDocument/2006/relationships/hyperlink" Target="https://www.shuwasystem.co.jp/book/9784798053820.html" TargetMode="External"/><Relationship Id="rId9"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吹き出し: 角を丸めた四角形 13">
            <a:extLst>
              <a:ext uri="{FF2B5EF4-FFF2-40B4-BE49-F238E27FC236}">
                <a16:creationId xmlns:a16="http://schemas.microsoft.com/office/drawing/2014/main" id="{0359A13F-198B-408B-A0F5-BDD52BABA665}"/>
              </a:ext>
            </a:extLst>
          </p:cNvPr>
          <p:cNvSpPr/>
          <p:nvPr/>
        </p:nvSpPr>
        <p:spPr>
          <a:xfrm>
            <a:off x="1064568" y="3739496"/>
            <a:ext cx="3631700" cy="1165668"/>
          </a:xfrm>
          <a:prstGeom prst="wedgeRoundRectCallout">
            <a:avLst>
              <a:gd name="adj1" fmla="val -4729"/>
              <a:gd name="adj2" fmla="val -83527"/>
              <a:gd name="adj3" fmla="val 16667"/>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t>クリックするとオフ </a:t>
            </a:r>
            <a:r>
              <a:rPr kumimoji="1" lang="en-US" altLang="ja-JP" dirty="0"/>
              <a:t>/ </a:t>
            </a:r>
            <a:r>
              <a:rPr kumimoji="1" lang="ja-JP" altLang="en-US" dirty="0"/>
              <a:t>ミュートになります</a:t>
            </a:r>
          </a:p>
        </p:txBody>
      </p:sp>
      <p:sp>
        <p:nvSpPr>
          <p:cNvPr id="2" name="タイトル 1">
            <a:extLst>
              <a:ext uri="{FF2B5EF4-FFF2-40B4-BE49-F238E27FC236}">
                <a16:creationId xmlns:a16="http://schemas.microsoft.com/office/drawing/2014/main" id="{B9342FE5-D687-4717-9431-9EE2E89376A1}"/>
              </a:ext>
            </a:extLst>
          </p:cNvPr>
          <p:cNvSpPr>
            <a:spLocks noGrp="1"/>
          </p:cNvSpPr>
          <p:nvPr>
            <p:ph type="title"/>
          </p:nvPr>
        </p:nvSpPr>
        <p:spPr/>
        <p:txBody>
          <a:bodyPr>
            <a:normAutofit fontScale="90000"/>
          </a:bodyPr>
          <a:lstStyle/>
          <a:p>
            <a:r>
              <a:rPr kumimoji="1" lang="en-US" altLang="ja-JP" dirty="0"/>
              <a:t>Python</a:t>
            </a:r>
            <a:r>
              <a:rPr kumimoji="1" lang="ja-JP" altLang="en-US" dirty="0"/>
              <a:t>初級研修ラップアップは</a:t>
            </a:r>
            <a:r>
              <a:rPr kumimoji="1" lang="en-US" altLang="ja-JP" dirty="0"/>
              <a:t>16:30</a:t>
            </a:r>
            <a:r>
              <a:rPr kumimoji="1" lang="ja-JP" altLang="en-US" dirty="0"/>
              <a:t>開始</a:t>
            </a:r>
          </a:p>
        </p:txBody>
      </p:sp>
      <p:sp>
        <p:nvSpPr>
          <p:cNvPr id="4" name="コンテンツ プレースホルダー 3">
            <a:extLst>
              <a:ext uri="{FF2B5EF4-FFF2-40B4-BE49-F238E27FC236}">
                <a16:creationId xmlns:a16="http://schemas.microsoft.com/office/drawing/2014/main" id="{1FD05518-9566-4A5E-B3BD-16FF1FC602E0}"/>
              </a:ext>
            </a:extLst>
          </p:cNvPr>
          <p:cNvSpPr>
            <a:spLocks noGrp="1"/>
          </p:cNvSpPr>
          <p:nvPr>
            <p:ph idx="1"/>
          </p:nvPr>
        </p:nvSpPr>
        <p:spPr>
          <a:xfrm>
            <a:off x="828939" y="1255220"/>
            <a:ext cx="8255001" cy="5054100"/>
          </a:xfrm>
        </p:spPr>
        <p:txBody>
          <a:bodyPr/>
          <a:lstStyle/>
          <a:p>
            <a:r>
              <a:rPr kumimoji="1" lang="ja-JP" altLang="en-US" dirty="0"/>
              <a:t>キックオフ開始前に必ずカメラをオフにし、ミュートにしてください</a:t>
            </a:r>
          </a:p>
        </p:txBody>
      </p:sp>
      <p:sp>
        <p:nvSpPr>
          <p:cNvPr id="8" name="フッター プレースホルダー 7"/>
          <p:cNvSpPr>
            <a:spLocks noGrp="1"/>
          </p:cNvSpPr>
          <p:nvPr>
            <p:ph type="ftr" sz="quarter" idx="11"/>
          </p:nvPr>
        </p:nvSpPr>
        <p:spPr/>
        <p:txBody>
          <a:bodyPr/>
          <a:lstStyle/>
          <a:p>
            <a:r>
              <a:rPr lang="en-US" altLang="ja-JP"/>
              <a:t>Copyright ⓒ Mitsubishi Research Institute DCS Co.,Ltd.</a:t>
            </a:r>
            <a:endParaRPr lang="en-US" altLang="ja-JP" dirty="0"/>
          </a:p>
        </p:txBody>
      </p:sp>
      <p:pic>
        <p:nvPicPr>
          <p:cNvPr id="9" name="図 8">
            <a:extLst>
              <a:ext uri="{FF2B5EF4-FFF2-40B4-BE49-F238E27FC236}">
                <a16:creationId xmlns:a16="http://schemas.microsoft.com/office/drawing/2014/main" id="{0ACF7AD1-4ABC-45D5-BB10-62CC8573A9F3}"/>
              </a:ext>
            </a:extLst>
          </p:cNvPr>
          <p:cNvPicPr>
            <a:picLocks noChangeAspect="1"/>
          </p:cNvPicPr>
          <p:nvPr/>
        </p:nvPicPr>
        <p:blipFill rotWithShape="1">
          <a:blip r:embed="rId3"/>
          <a:srcRect l="36480" t="75218" r="31694" b="18185"/>
          <a:stretch/>
        </p:blipFill>
        <p:spPr>
          <a:xfrm>
            <a:off x="1690337" y="2492896"/>
            <a:ext cx="6525326" cy="720080"/>
          </a:xfrm>
          <a:prstGeom prst="rect">
            <a:avLst/>
          </a:prstGeom>
        </p:spPr>
      </p:pic>
      <p:sp>
        <p:nvSpPr>
          <p:cNvPr id="10" name="四角形: 角を丸くする 9">
            <a:extLst>
              <a:ext uri="{FF2B5EF4-FFF2-40B4-BE49-F238E27FC236}">
                <a16:creationId xmlns:a16="http://schemas.microsoft.com/office/drawing/2014/main" id="{9E5E536A-A9A6-43A5-8B5F-F8D561A6A873}"/>
              </a:ext>
            </a:extLst>
          </p:cNvPr>
          <p:cNvSpPr/>
          <p:nvPr/>
        </p:nvSpPr>
        <p:spPr>
          <a:xfrm>
            <a:off x="2720752" y="2348880"/>
            <a:ext cx="1656184"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D2528B78-8CA6-4CB2-8D8F-F41AA75E5828}"/>
              </a:ext>
            </a:extLst>
          </p:cNvPr>
          <p:cNvPicPr>
            <a:picLocks noChangeAspect="1"/>
          </p:cNvPicPr>
          <p:nvPr/>
        </p:nvPicPr>
        <p:blipFill rotWithShape="1">
          <a:blip r:embed="rId4"/>
          <a:srcRect l="40197" t="69659" r="53092" b="18000"/>
          <a:stretch/>
        </p:blipFill>
        <p:spPr>
          <a:xfrm>
            <a:off x="2720752" y="4205680"/>
            <a:ext cx="664763" cy="650739"/>
          </a:xfrm>
          <a:prstGeom prst="rect">
            <a:avLst/>
          </a:prstGeom>
        </p:spPr>
      </p:pic>
      <p:pic>
        <p:nvPicPr>
          <p:cNvPr id="13" name="図 12">
            <a:extLst>
              <a:ext uri="{FF2B5EF4-FFF2-40B4-BE49-F238E27FC236}">
                <a16:creationId xmlns:a16="http://schemas.microsoft.com/office/drawing/2014/main" id="{9B95BFD0-486A-4593-8B70-74F246F70ECD}"/>
              </a:ext>
            </a:extLst>
          </p:cNvPr>
          <p:cNvPicPr>
            <a:picLocks noChangeAspect="1"/>
          </p:cNvPicPr>
          <p:nvPr/>
        </p:nvPicPr>
        <p:blipFill rotWithShape="1">
          <a:blip r:embed="rId5"/>
          <a:srcRect l="45469" t="69761" r="50709" b="17951"/>
          <a:stretch/>
        </p:blipFill>
        <p:spPr>
          <a:xfrm>
            <a:off x="3904180" y="4221224"/>
            <a:ext cx="378662" cy="647935"/>
          </a:xfrm>
          <a:prstGeom prst="rect">
            <a:avLst/>
          </a:prstGeom>
        </p:spPr>
      </p:pic>
      <p:pic>
        <p:nvPicPr>
          <p:cNvPr id="15" name="図 14">
            <a:extLst>
              <a:ext uri="{FF2B5EF4-FFF2-40B4-BE49-F238E27FC236}">
                <a16:creationId xmlns:a16="http://schemas.microsoft.com/office/drawing/2014/main" id="{7155FE08-AA0B-400F-8899-955257E459D5}"/>
              </a:ext>
            </a:extLst>
          </p:cNvPr>
          <p:cNvPicPr>
            <a:picLocks noChangeAspect="1"/>
          </p:cNvPicPr>
          <p:nvPr/>
        </p:nvPicPr>
        <p:blipFill rotWithShape="1">
          <a:blip r:embed="rId6"/>
          <a:srcRect l="36527" t="74773" r="31658" b="17981"/>
          <a:stretch/>
        </p:blipFill>
        <p:spPr>
          <a:xfrm>
            <a:off x="1690337" y="5147103"/>
            <a:ext cx="6525326" cy="791152"/>
          </a:xfrm>
          <a:prstGeom prst="rect">
            <a:avLst/>
          </a:prstGeom>
        </p:spPr>
      </p:pic>
      <p:sp>
        <p:nvSpPr>
          <p:cNvPr id="16" name="四角形: 角を丸くする 15">
            <a:extLst>
              <a:ext uri="{FF2B5EF4-FFF2-40B4-BE49-F238E27FC236}">
                <a16:creationId xmlns:a16="http://schemas.microsoft.com/office/drawing/2014/main" id="{F6B7F078-5F55-4F63-901B-9CC20A592E08}"/>
              </a:ext>
            </a:extLst>
          </p:cNvPr>
          <p:cNvSpPr/>
          <p:nvPr/>
        </p:nvSpPr>
        <p:spPr>
          <a:xfrm>
            <a:off x="2720752" y="5032544"/>
            <a:ext cx="1656184"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57A7BBF0-AC50-494E-8193-13375E78EC69}"/>
              </a:ext>
            </a:extLst>
          </p:cNvPr>
          <p:cNvSpPr/>
          <p:nvPr/>
        </p:nvSpPr>
        <p:spPr>
          <a:xfrm>
            <a:off x="5313040" y="3429000"/>
            <a:ext cx="1296144" cy="1476164"/>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77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A0181AA-7098-4DA5-AA7F-178506172ED4}"/>
              </a:ext>
            </a:extLst>
          </p:cNvPr>
          <p:cNvSpPr>
            <a:spLocks noGrp="1"/>
          </p:cNvSpPr>
          <p:nvPr>
            <p:ph type="title"/>
          </p:nvPr>
        </p:nvSpPr>
        <p:spPr>
          <a:xfrm>
            <a:off x="416496" y="412751"/>
            <a:ext cx="9079888" cy="658813"/>
          </a:xfrm>
        </p:spPr>
        <p:txBody>
          <a:bodyPr>
            <a:noAutofit/>
          </a:bodyPr>
          <a:lstStyle/>
          <a:p>
            <a:r>
              <a:rPr kumimoji="1" lang="en-US" altLang="ja-JP" sz="3100" dirty="0"/>
              <a:t>Python</a:t>
            </a:r>
            <a:r>
              <a:rPr kumimoji="1" lang="ja-JP" altLang="en-US" sz="3100" dirty="0"/>
              <a:t>を忘れないうちに続きを学びたい</a:t>
            </a:r>
            <a:r>
              <a:rPr kumimoji="1" lang="en-US" altLang="ja-JP" sz="3100" dirty="0"/>
              <a:t>! </a:t>
            </a:r>
            <a:r>
              <a:rPr kumimoji="1" lang="ja-JP" altLang="en-US" sz="3100" dirty="0"/>
              <a:t>というあなたへ</a:t>
            </a:r>
          </a:p>
        </p:txBody>
      </p:sp>
      <p:sp>
        <p:nvSpPr>
          <p:cNvPr id="6" name="コンテンツ プレースホルダー 5">
            <a:extLst>
              <a:ext uri="{FF2B5EF4-FFF2-40B4-BE49-F238E27FC236}">
                <a16:creationId xmlns:a16="http://schemas.microsoft.com/office/drawing/2014/main" id="{5B7B11A9-771A-4E10-A53C-9161C4C3E39C}"/>
              </a:ext>
            </a:extLst>
          </p:cNvPr>
          <p:cNvSpPr>
            <a:spLocks noGrp="1"/>
          </p:cNvSpPr>
          <p:nvPr>
            <p:ph idx="1"/>
          </p:nvPr>
        </p:nvSpPr>
        <p:spPr/>
        <p:txBody>
          <a:bodyPr>
            <a:normAutofit fontScale="55000" lnSpcReduction="20000"/>
          </a:bodyPr>
          <a:lstStyle/>
          <a:p>
            <a:r>
              <a:rPr lang="en-US" altLang="ja-JP" dirty="0" err="1"/>
              <a:t>PyQ</a:t>
            </a:r>
            <a:r>
              <a:rPr lang="en-US" altLang="ja-JP" dirty="0"/>
              <a:t> - </a:t>
            </a:r>
            <a:r>
              <a:rPr lang="ja-JP" altLang="en-US" dirty="0"/>
              <a:t>本気でプログラミングを学びたい人の</a:t>
            </a:r>
            <a:r>
              <a:rPr lang="en-US" altLang="ja-JP" dirty="0"/>
              <a:t>Python</a:t>
            </a:r>
            <a:r>
              <a:rPr lang="ja-JP" altLang="en-US" dirty="0"/>
              <a:t>オンライン学習サービス</a:t>
            </a:r>
            <a:endParaRPr lang="en-US" altLang="ja-JP" dirty="0"/>
          </a:p>
          <a:p>
            <a:pPr lvl="1"/>
            <a:r>
              <a:rPr lang="en-US" altLang="ja-JP" dirty="0">
                <a:hlinkClick r:id="rId2"/>
              </a:rPr>
              <a:t>https://pyq.jp/</a:t>
            </a:r>
            <a:endParaRPr lang="en-US" altLang="ja-JP" dirty="0"/>
          </a:p>
          <a:p>
            <a:pPr lvl="1"/>
            <a:r>
              <a:rPr kumimoji="1" lang="ja-JP" altLang="en-US" dirty="0"/>
              <a:t>月額</a:t>
            </a:r>
            <a:r>
              <a:rPr kumimoji="1" lang="en-US" altLang="ja-JP" dirty="0"/>
              <a:t>\2,980.-</a:t>
            </a:r>
            <a:r>
              <a:rPr kumimoji="1" lang="ja-JP" altLang="en-US" dirty="0"/>
              <a:t>～で利用できる</a:t>
            </a:r>
            <a:r>
              <a:rPr kumimoji="1" lang="en-US" altLang="ja-JP" dirty="0"/>
              <a:t>Python e-Learning</a:t>
            </a:r>
            <a:r>
              <a:rPr kumimoji="1" lang="ja-JP" altLang="en-US" dirty="0"/>
              <a:t>サービス</a:t>
            </a:r>
            <a:endParaRPr kumimoji="1" lang="en-US" altLang="ja-JP" dirty="0"/>
          </a:p>
          <a:p>
            <a:pPr lvl="1"/>
            <a:r>
              <a:rPr kumimoji="1" lang="ja-JP" altLang="en-US" dirty="0"/>
              <a:t>データ分析、機械学習、</a:t>
            </a:r>
            <a:r>
              <a:rPr kumimoji="1" lang="en-US" altLang="ja-JP" dirty="0"/>
              <a:t>Web</a:t>
            </a:r>
            <a:r>
              <a:rPr kumimoji="1" lang="ja-JP" altLang="en-US" dirty="0"/>
              <a:t>アプリなどさまざまなテーマのコースを提供</a:t>
            </a:r>
            <a:endParaRPr kumimoji="1" lang="en-US" altLang="ja-JP" dirty="0"/>
          </a:p>
          <a:p>
            <a:r>
              <a:rPr lang="en-US" altLang="ja-JP" dirty="0" err="1"/>
              <a:t>Aidemy</a:t>
            </a:r>
            <a:r>
              <a:rPr lang="en-US" altLang="ja-JP" dirty="0"/>
              <a:t> | 10</a:t>
            </a:r>
            <a:r>
              <a:rPr lang="ja-JP" altLang="en-US" dirty="0"/>
              <a:t>秒で始める</a:t>
            </a:r>
            <a:r>
              <a:rPr lang="en-US" altLang="ja-JP" dirty="0"/>
              <a:t>AI</a:t>
            </a:r>
            <a:r>
              <a:rPr lang="ja-JP" altLang="en-US" dirty="0"/>
              <a:t>プログラミング学習サービス</a:t>
            </a:r>
            <a:r>
              <a:rPr lang="en-US" altLang="ja-JP" dirty="0" err="1"/>
              <a:t>Aidemy</a:t>
            </a:r>
            <a:r>
              <a:rPr lang="ja-JP" altLang="en-US" dirty="0"/>
              <a:t>［アイデミー］</a:t>
            </a:r>
            <a:endParaRPr lang="en-US" altLang="ja-JP" dirty="0"/>
          </a:p>
          <a:p>
            <a:pPr lvl="1"/>
            <a:r>
              <a:rPr lang="en-US" altLang="ja-JP" dirty="0">
                <a:hlinkClick r:id="rId3"/>
              </a:rPr>
              <a:t>https://aidemy.net/</a:t>
            </a:r>
            <a:endParaRPr lang="en-US" altLang="ja-JP" dirty="0"/>
          </a:p>
          <a:p>
            <a:pPr lvl="1"/>
            <a:r>
              <a:rPr kumimoji="1" lang="ja-JP" altLang="en-US" dirty="0"/>
              <a:t>月額</a:t>
            </a:r>
            <a:r>
              <a:rPr kumimoji="1" lang="en-US" altLang="ja-JP" dirty="0"/>
              <a:t>\1,880.-</a:t>
            </a:r>
            <a:r>
              <a:rPr kumimoji="1" lang="ja-JP" altLang="en-US" dirty="0"/>
              <a:t>～で利用できる</a:t>
            </a:r>
            <a:r>
              <a:rPr kumimoji="1" lang="en-US" altLang="ja-JP" dirty="0"/>
              <a:t>AI</a:t>
            </a:r>
            <a:r>
              <a:rPr kumimoji="1" lang="ja-JP" altLang="en-US" dirty="0"/>
              <a:t>に特化した</a:t>
            </a:r>
            <a:r>
              <a:rPr lang="en-US" altLang="ja-JP" dirty="0"/>
              <a:t>Python</a:t>
            </a:r>
            <a:r>
              <a:rPr lang="ja-JP" altLang="en-US" dirty="0"/>
              <a:t>の</a:t>
            </a:r>
            <a:r>
              <a:rPr lang="en-US" altLang="ja-JP" dirty="0"/>
              <a:t>e-Learning</a:t>
            </a:r>
            <a:r>
              <a:rPr lang="ja-JP" altLang="en-US" dirty="0"/>
              <a:t>サービス</a:t>
            </a:r>
            <a:endParaRPr lang="en-US" altLang="ja-JP" dirty="0"/>
          </a:p>
          <a:p>
            <a:pPr lvl="1"/>
            <a:r>
              <a:rPr lang="ja-JP" altLang="en-US" dirty="0"/>
              <a:t>機械学習入門、ディープラーニング基礎までは無料</a:t>
            </a:r>
            <a:endParaRPr lang="en-US" altLang="ja-JP" dirty="0"/>
          </a:p>
          <a:p>
            <a:pPr lvl="1"/>
            <a:r>
              <a:rPr kumimoji="1" lang="en-US" altLang="ja-JP" dirty="0"/>
              <a:t>AI</a:t>
            </a:r>
            <a:r>
              <a:rPr kumimoji="1" lang="ja-JP" altLang="en-US" dirty="0"/>
              <a:t>に特化しているため、他分野への応用の学習は弱い</a:t>
            </a:r>
            <a:endParaRPr kumimoji="1" lang="en-US" altLang="ja-JP" dirty="0"/>
          </a:p>
          <a:p>
            <a:r>
              <a:rPr lang="ja-JP" altLang="en-US" dirty="0"/>
              <a:t>オンラインコース </a:t>
            </a:r>
            <a:r>
              <a:rPr lang="en-US" altLang="ja-JP" dirty="0"/>
              <a:t>- </a:t>
            </a:r>
            <a:r>
              <a:rPr lang="ja-JP" altLang="en-US" dirty="0"/>
              <a:t>いろんなことを、あなたのペースで </a:t>
            </a:r>
            <a:r>
              <a:rPr lang="en-US" altLang="ja-JP" dirty="0"/>
              <a:t>| Udemy</a:t>
            </a:r>
          </a:p>
          <a:p>
            <a:pPr lvl="1"/>
            <a:r>
              <a:rPr lang="en-US" altLang="ja-JP" dirty="0">
                <a:hlinkClick r:id="rId4"/>
              </a:rPr>
              <a:t>https://www.udemy.com/ja/</a:t>
            </a:r>
            <a:endParaRPr lang="en-US" altLang="ja-JP" dirty="0"/>
          </a:p>
          <a:p>
            <a:pPr lvl="1"/>
            <a:r>
              <a:rPr kumimoji="1" lang="en-US" altLang="ja-JP" dirty="0"/>
              <a:t>1</a:t>
            </a:r>
            <a:r>
              <a:rPr kumimoji="1" lang="ja-JP" altLang="en-US" dirty="0"/>
              <a:t>コース</a:t>
            </a:r>
            <a:r>
              <a:rPr kumimoji="1" lang="en-US" altLang="ja-JP" dirty="0"/>
              <a:t>\1,200.-</a:t>
            </a:r>
            <a:r>
              <a:rPr kumimoji="1" lang="ja-JP" altLang="en-US" dirty="0"/>
              <a:t>～で提供している総合</a:t>
            </a:r>
            <a:r>
              <a:rPr kumimoji="1" lang="en-US" altLang="ja-JP" dirty="0"/>
              <a:t>e-Learning</a:t>
            </a:r>
            <a:r>
              <a:rPr kumimoji="1" lang="ja-JP" altLang="en-US" dirty="0"/>
              <a:t>サービス</a:t>
            </a:r>
            <a:endParaRPr kumimoji="1" lang="en-US" altLang="ja-JP" dirty="0"/>
          </a:p>
          <a:p>
            <a:pPr lvl="1"/>
            <a:r>
              <a:rPr lang="en-US" altLang="ja-JP" dirty="0"/>
              <a:t>Python</a:t>
            </a:r>
            <a:r>
              <a:rPr lang="ja-JP" altLang="en-US" dirty="0" err="1"/>
              <a:t>、</a:t>
            </a:r>
            <a:r>
              <a:rPr lang="en-US" altLang="ja-JP" dirty="0"/>
              <a:t>AI</a:t>
            </a:r>
            <a:r>
              <a:rPr lang="ja-JP" altLang="en-US" dirty="0"/>
              <a:t>に限らないコースを用意</a:t>
            </a:r>
            <a:endParaRPr kumimoji="1" lang="ja-JP" altLang="en-US" dirty="0"/>
          </a:p>
        </p:txBody>
      </p:sp>
      <p:sp>
        <p:nvSpPr>
          <p:cNvPr id="4" name="フッター プレースホルダー 3">
            <a:extLst>
              <a:ext uri="{FF2B5EF4-FFF2-40B4-BE49-F238E27FC236}">
                <a16:creationId xmlns:a16="http://schemas.microsoft.com/office/drawing/2014/main" id="{41E4886D-E97F-40FE-BCA3-ECB2BD0A64FB}"/>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7" name="テキスト プレースホルダー 6">
            <a:extLst>
              <a:ext uri="{FF2B5EF4-FFF2-40B4-BE49-F238E27FC236}">
                <a16:creationId xmlns:a16="http://schemas.microsoft.com/office/drawing/2014/main" id="{C9697EB7-3ADD-4896-B8CF-C0C48723DF27}"/>
              </a:ext>
            </a:extLst>
          </p:cNvPr>
          <p:cNvSpPr>
            <a:spLocks noGrp="1"/>
          </p:cNvSpPr>
          <p:nvPr>
            <p:ph type="body" sz="quarter" idx="13"/>
          </p:nvPr>
        </p:nvSpPr>
        <p:spPr/>
        <p:txBody>
          <a:bodyPr/>
          <a:lstStyle/>
          <a:p>
            <a:r>
              <a:rPr kumimoji="1" lang="en-US" altLang="ja-JP" dirty="0"/>
              <a:t>Python</a:t>
            </a:r>
            <a:r>
              <a:rPr kumimoji="1" lang="ja-JP" altLang="en-US" dirty="0"/>
              <a:t>は非常に注目度が高い言語のため、さまざまな学習サービスがリリースされています。これらを利用することで業務時間外でも効率よくスキルアップを目指せます。</a:t>
            </a:r>
          </a:p>
        </p:txBody>
      </p:sp>
      <p:grpSp>
        <p:nvGrpSpPr>
          <p:cNvPr id="14" name="グループ化 13">
            <a:extLst>
              <a:ext uri="{FF2B5EF4-FFF2-40B4-BE49-F238E27FC236}">
                <a16:creationId xmlns:a16="http://schemas.microsoft.com/office/drawing/2014/main" id="{22C5519A-843A-4D3D-92FC-D1EBA78198A8}"/>
              </a:ext>
            </a:extLst>
          </p:cNvPr>
          <p:cNvGrpSpPr/>
          <p:nvPr/>
        </p:nvGrpSpPr>
        <p:grpSpPr>
          <a:xfrm>
            <a:off x="1296144" y="5274955"/>
            <a:ext cx="7329264" cy="1302844"/>
            <a:chOff x="-745697" y="4227127"/>
            <a:chExt cx="10864001" cy="1931176"/>
          </a:xfrm>
        </p:grpSpPr>
        <p:pic>
          <p:nvPicPr>
            <p:cNvPr id="9" name="図 8">
              <a:extLst>
                <a:ext uri="{FF2B5EF4-FFF2-40B4-BE49-F238E27FC236}">
                  <a16:creationId xmlns:a16="http://schemas.microsoft.com/office/drawing/2014/main" id="{B37CCA10-6623-4493-8EC2-F08B2EF6B384}"/>
                </a:ext>
              </a:extLst>
            </p:cNvPr>
            <p:cNvPicPr>
              <a:picLocks noChangeAspect="1"/>
            </p:cNvPicPr>
            <p:nvPr/>
          </p:nvPicPr>
          <p:blipFill>
            <a:blip r:embed="rId5"/>
            <a:stretch>
              <a:fillRect/>
            </a:stretch>
          </p:blipFill>
          <p:spPr>
            <a:xfrm>
              <a:off x="-745697" y="4227127"/>
              <a:ext cx="3623006" cy="1928554"/>
            </a:xfrm>
            <a:prstGeom prst="rect">
              <a:avLst/>
            </a:prstGeom>
          </p:spPr>
        </p:pic>
        <p:pic>
          <p:nvPicPr>
            <p:cNvPr id="11" name="図 10">
              <a:extLst>
                <a:ext uri="{FF2B5EF4-FFF2-40B4-BE49-F238E27FC236}">
                  <a16:creationId xmlns:a16="http://schemas.microsoft.com/office/drawing/2014/main" id="{4DCACA78-2B68-478D-8EFD-33E88F25B404}"/>
                </a:ext>
              </a:extLst>
            </p:cNvPr>
            <p:cNvPicPr>
              <a:picLocks noChangeAspect="1"/>
            </p:cNvPicPr>
            <p:nvPr/>
          </p:nvPicPr>
          <p:blipFill>
            <a:blip r:embed="rId6"/>
            <a:stretch>
              <a:fillRect/>
            </a:stretch>
          </p:blipFill>
          <p:spPr>
            <a:xfrm>
              <a:off x="2882326" y="4229749"/>
              <a:ext cx="3623006" cy="1928554"/>
            </a:xfrm>
            <a:prstGeom prst="rect">
              <a:avLst/>
            </a:prstGeom>
          </p:spPr>
        </p:pic>
        <p:pic>
          <p:nvPicPr>
            <p:cNvPr id="13" name="図 12">
              <a:extLst>
                <a:ext uri="{FF2B5EF4-FFF2-40B4-BE49-F238E27FC236}">
                  <a16:creationId xmlns:a16="http://schemas.microsoft.com/office/drawing/2014/main" id="{86284BBC-2DE8-4756-BE47-76B9651FA6F3}"/>
                </a:ext>
              </a:extLst>
            </p:cNvPr>
            <p:cNvPicPr>
              <a:picLocks noChangeAspect="1"/>
            </p:cNvPicPr>
            <p:nvPr/>
          </p:nvPicPr>
          <p:blipFill>
            <a:blip r:embed="rId7"/>
            <a:stretch>
              <a:fillRect/>
            </a:stretch>
          </p:blipFill>
          <p:spPr>
            <a:xfrm>
              <a:off x="6495298" y="4227127"/>
              <a:ext cx="3623006" cy="1928554"/>
            </a:xfrm>
            <a:prstGeom prst="rect">
              <a:avLst/>
            </a:prstGeom>
          </p:spPr>
        </p:pic>
      </p:grpSp>
    </p:spTree>
    <p:extLst>
      <p:ext uri="{BB962C8B-B14F-4D97-AF65-F5344CB8AC3E}">
        <p14:creationId xmlns:p14="http://schemas.microsoft.com/office/powerpoint/2010/main" val="301170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F160B-82CC-4624-B3D3-D8170630C969}"/>
              </a:ext>
            </a:extLst>
          </p:cNvPr>
          <p:cNvSpPr>
            <a:spLocks noGrp="1"/>
          </p:cNvSpPr>
          <p:nvPr>
            <p:ph type="title"/>
          </p:nvPr>
        </p:nvSpPr>
        <p:spPr/>
        <p:txBody>
          <a:bodyPr>
            <a:normAutofit fontScale="90000"/>
          </a:bodyPr>
          <a:lstStyle/>
          <a:p>
            <a:r>
              <a:rPr kumimoji="1" lang="ja-JP" altLang="en-US" dirty="0"/>
              <a:t>さらに書籍で学ぶ</a:t>
            </a:r>
          </a:p>
        </p:txBody>
      </p:sp>
      <p:sp>
        <p:nvSpPr>
          <p:cNvPr id="3" name="コンテンツ プレースホルダー 2">
            <a:extLst>
              <a:ext uri="{FF2B5EF4-FFF2-40B4-BE49-F238E27FC236}">
                <a16:creationId xmlns:a16="http://schemas.microsoft.com/office/drawing/2014/main" id="{87522E33-BD70-4F1F-8ACE-8B9E364F6B87}"/>
              </a:ext>
            </a:extLst>
          </p:cNvPr>
          <p:cNvSpPr>
            <a:spLocks noGrp="1"/>
          </p:cNvSpPr>
          <p:nvPr>
            <p:ph sz="half" idx="1"/>
          </p:nvPr>
        </p:nvSpPr>
        <p:spPr>
          <a:xfrm>
            <a:off x="495300" y="2172496"/>
            <a:ext cx="7480580" cy="4228652"/>
          </a:xfrm>
        </p:spPr>
        <p:txBody>
          <a:bodyPr>
            <a:normAutofit fontScale="55000" lnSpcReduction="20000"/>
          </a:bodyPr>
          <a:lstStyle/>
          <a:p>
            <a:r>
              <a:rPr kumimoji="1" lang="en-US" altLang="ja-JP" dirty="0"/>
              <a:t>Python</a:t>
            </a:r>
            <a:r>
              <a:rPr kumimoji="1" lang="ja-JP" altLang="en-US" dirty="0"/>
              <a:t>チュートリアル </a:t>
            </a:r>
            <a:r>
              <a:rPr kumimoji="1" lang="en-US" altLang="ja-JP" dirty="0"/>
              <a:t>(O’Reilly)</a:t>
            </a:r>
          </a:p>
          <a:p>
            <a:pPr lvl="1"/>
            <a:r>
              <a:rPr lang="en-US" altLang="ja-JP" dirty="0">
                <a:hlinkClick r:id="rId2"/>
              </a:rPr>
              <a:t>https://www.oreilly.co.jp/books/9784873117539/</a:t>
            </a:r>
            <a:endParaRPr kumimoji="1" lang="en-US" altLang="ja-JP" dirty="0"/>
          </a:p>
          <a:p>
            <a:pPr lvl="1"/>
            <a:r>
              <a:rPr lang="en-US" altLang="ja-JP" dirty="0"/>
              <a:t>ISBN978-4-87311-753-9</a:t>
            </a:r>
          </a:p>
          <a:p>
            <a:pPr lvl="1"/>
            <a:r>
              <a:rPr lang="ja-JP" altLang="en-US" dirty="0"/>
              <a:t>プログラム言語としてより詳しく解説しています</a:t>
            </a:r>
            <a:endParaRPr lang="en-US" altLang="ja-JP" dirty="0"/>
          </a:p>
          <a:p>
            <a:pPr lvl="1"/>
            <a:r>
              <a:rPr lang="ja-JP" altLang="en-US" dirty="0"/>
              <a:t>日本語訳が違いますが、オンラインでも公開されています</a:t>
            </a:r>
            <a:br>
              <a:rPr lang="en-US" altLang="ja-JP" dirty="0"/>
            </a:br>
            <a:r>
              <a:rPr lang="en-US" altLang="ja-JP" dirty="0">
                <a:hlinkClick r:id="rId3"/>
              </a:rPr>
              <a:t>https://docs.python.org/ja/3/tutorial/</a:t>
            </a:r>
            <a:endParaRPr lang="en-US" altLang="ja-JP" dirty="0"/>
          </a:p>
          <a:p>
            <a:r>
              <a:rPr lang="en-US" altLang="ja-JP" dirty="0"/>
              <a:t>Python</a:t>
            </a:r>
            <a:r>
              <a:rPr lang="ja-JP" altLang="en-US" dirty="0"/>
              <a:t>プロフェッショナルプログラミング </a:t>
            </a:r>
            <a:r>
              <a:rPr lang="en-US" altLang="ja-JP" dirty="0"/>
              <a:t>(</a:t>
            </a:r>
            <a:r>
              <a:rPr lang="ja-JP" altLang="en-US" dirty="0"/>
              <a:t>秀和システム</a:t>
            </a:r>
            <a:r>
              <a:rPr lang="en-US" altLang="ja-JP" dirty="0"/>
              <a:t>)</a:t>
            </a:r>
          </a:p>
          <a:p>
            <a:pPr lvl="1"/>
            <a:r>
              <a:rPr lang="en-US" altLang="ja-JP" dirty="0">
                <a:hlinkClick r:id="rId4"/>
              </a:rPr>
              <a:t>https://www.shuwasystem.co.jp/book/9784798053820.html</a:t>
            </a:r>
            <a:endParaRPr lang="en-US" altLang="ja-JP" dirty="0"/>
          </a:p>
          <a:p>
            <a:pPr lvl="1"/>
            <a:r>
              <a:rPr lang="en-US" altLang="ja-JP" dirty="0"/>
              <a:t>ISBN978-4-7980-5382-0</a:t>
            </a:r>
          </a:p>
          <a:p>
            <a:pPr lvl="1"/>
            <a:r>
              <a:rPr kumimoji="1" lang="en-US" altLang="ja-JP" dirty="0"/>
              <a:t>Debian GNU/Linux + Python</a:t>
            </a:r>
            <a:r>
              <a:rPr kumimoji="1" lang="ja-JP" altLang="en-US" dirty="0"/>
              <a:t>で</a:t>
            </a:r>
            <a:r>
              <a:rPr kumimoji="1" lang="en-US" altLang="ja-JP" dirty="0"/>
              <a:t>Web</a:t>
            </a:r>
            <a:r>
              <a:rPr kumimoji="1" lang="ja-JP" altLang="en-US" dirty="0"/>
              <a:t>アプリケーションを開発する技法を解説した本です</a:t>
            </a:r>
            <a:endParaRPr kumimoji="1" lang="en-US" altLang="ja-JP" dirty="0"/>
          </a:p>
          <a:p>
            <a:r>
              <a:rPr kumimoji="1" lang="ja-JP" altLang="en-US" dirty="0"/>
              <a:t>スラスラわかる</a:t>
            </a:r>
            <a:r>
              <a:rPr kumimoji="1" lang="en-US" altLang="ja-JP" dirty="0"/>
              <a:t>Python (</a:t>
            </a:r>
            <a:r>
              <a:rPr kumimoji="1" lang="ja-JP" altLang="en-US" dirty="0"/>
              <a:t>翔泳社</a:t>
            </a:r>
            <a:r>
              <a:rPr kumimoji="1" lang="en-US" altLang="ja-JP" dirty="0"/>
              <a:t>)</a:t>
            </a:r>
          </a:p>
          <a:p>
            <a:pPr lvl="1"/>
            <a:r>
              <a:rPr lang="en-US" altLang="ja-JP" dirty="0">
                <a:hlinkClick r:id="rId5"/>
              </a:rPr>
              <a:t>https://www.shoeisha.co.jp/book/detail/9784798151090</a:t>
            </a:r>
            <a:endParaRPr lang="en-US" altLang="ja-JP" dirty="0"/>
          </a:p>
          <a:p>
            <a:pPr lvl="1"/>
            <a:r>
              <a:rPr lang="en-US" altLang="ja-JP" dirty="0"/>
              <a:t>ISBN978-4-7981-5109-0</a:t>
            </a:r>
          </a:p>
          <a:p>
            <a:pPr lvl="1"/>
            <a:r>
              <a:rPr kumimoji="1" lang="ja-JP" altLang="en-US" dirty="0"/>
              <a:t>今回学んだ範囲との重複が多いとは思いますが、理解を固めるには向いているかもしれません</a:t>
            </a:r>
            <a:endParaRPr kumimoji="1" lang="en-US" altLang="ja-JP" dirty="0"/>
          </a:p>
          <a:p>
            <a:r>
              <a:rPr lang="ja-JP" altLang="en-US" dirty="0"/>
              <a:t>東京大学のデータサイエンティスト育成講座 </a:t>
            </a:r>
            <a:r>
              <a:rPr lang="en-US" altLang="ja-JP" dirty="0"/>
              <a:t>(</a:t>
            </a:r>
            <a:r>
              <a:rPr lang="ja-JP" altLang="en-US" dirty="0"/>
              <a:t>マイナビ</a:t>
            </a:r>
            <a:r>
              <a:rPr lang="en-US" altLang="ja-JP" dirty="0"/>
              <a:t>)</a:t>
            </a:r>
          </a:p>
          <a:p>
            <a:pPr lvl="1"/>
            <a:r>
              <a:rPr lang="en-US" altLang="ja-JP" dirty="0">
                <a:hlinkClick r:id="rId6"/>
              </a:rPr>
              <a:t>https://book.mynavi.jp/ec/products/detail/id=102631</a:t>
            </a:r>
            <a:endParaRPr lang="en-US" altLang="ja-JP" dirty="0"/>
          </a:p>
          <a:p>
            <a:pPr lvl="1"/>
            <a:r>
              <a:rPr lang="en-US" altLang="ja-JP" dirty="0"/>
              <a:t>ISBN978-4-8399-6525-9</a:t>
            </a:r>
          </a:p>
          <a:p>
            <a:pPr lvl="1"/>
            <a:r>
              <a:rPr kumimoji="1" lang="ja-JP" altLang="en-US" dirty="0"/>
              <a:t>「</a:t>
            </a:r>
            <a:r>
              <a:rPr kumimoji="1" lang="en-US" altLang="ja-JP" dirty="0"/>
              <a:t>Python</a:t>
            </a:r>
            <a:r>
              <a:rPr kumimoji="1" lang="ja-JP" altLang="en-US" dirty="0"/>
              <a:t>の基本はもういい</a:t>
            </a:r>
            <a:r>
              <a:rPr kumimoji="1" lang="en-US" altLang="ja-JP" dirty="0"/>
              <a:t>! </a:t>
            </a:r>
            <a:r>
              <a:rPr lang="ja-JP" altLang="en-US" dirty="0"/>
              <a:t>早く</a:t>
            </a:r>
            <a:r>
              <a:rPr lang="en-US" altLang="ja-JP" dirty="0"/>
              <a:t>AI</a:t>
            </a:r>
            <a:r>
              <a:rPr lang="ja-JP" altLang="en-US" dirty="0"/>
              <a:t>と戯れたい</a:t>
            </a:r>
            <a:r>
              <a:rPr kumimoji="1" lang="ja-JP" altLang="en-US" dirty="0"/>
              <a:t>」という、幸運にも</a:t>
            </a:r>
            <a:r>
              <a:rPr kumimoji="1" lang="en-US" altLang="ja-JP" dirty="0"/>
              <a:t>Python</a:t>
            </a:r>
            <a:r>
              <a:rPr kumimoji="1" lang="ja-JP" altLang="en-US" dirty="0"/>
              <a:t>と相性の良かった方が背伸びするのに向いていそうです</a:t>
            </a:r>
            <a:endParaRPr kumimoji="1" lang="en-US" altLang="ja-JP" dirty="0"/>
          </a:p>
          <a:p>
            <a:pPr lvl="1"/>
            <a:r>
              <a:rPr kumimoji="1" lang="ja-JP" altLang="en-US" dirty="0"/>
              <a:t>統計も機械学習もカバーされていますが、高校数学の知識が前提となるため忘れていると難しいかも</a:t>
            </a:r>
            <a:br>
              <a:rPr kumimoji="1" lang="en-US" altLang="ja-JP" dirty="0"/>
            </a:br>
            <a:r>
              <a:rPr kumimoji="1" lang="en-US" altLang="ja-JP" dirty="0"/>
              <a:t>(</a:t>
            </a:r>
            <a:r>
              <a:rPr kumimoji="1" lang="ja-JP" altLang="en-US" dirty="0"/>
              <a:t>行列計算など</a:t>
            </a:r>
            <a:r>
              <a:rPr kumimoji="1" lang="en-US" altLang="ja-JP" dirty="0"/>
              <a:t>)</a:t>
            </a:r>
            <a:endParaRPr kumimoji="1" lang="ja-JP" altLang="en-US" dirty="0"/>
          </a:p>
        </p:txBody>
      </p:sp>
      <p:sp>
        <p:nvSpPr>
          <p:cNvPr id="4" name="フッター プレースホルダー 3">
            <a:extLst>
              <a:ext uri="{FF2B5EF4-FFF2-40B4-BE49-F238E27FC236}">
                <a16:creationId xmlns:a16="http://schemas.microsoft.com/office/drawing/2014/main" id="{382D4E9C-7FC1-4F7E-BF66-ABB0ABAA0696}"/>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4FAEE98B-ECE9-40D2-B01A-260CA57E853A}"/>
              </a:ext>
            </a:extLst>
          </p:cNvPr>
          <p:cNvSpPr>
            <a:spLocks noGrp="1"/>
          </p:cNvSpPr>
          <p:nvPr>
            <p:ph type="sldNum" sz="quarter" idx="12"/>
          </p:nvPr>
        </p:nvSpPr>
        <p:spPr/>
        <p:txBody>
          <a:bodyPr/>
          <a:lstStyle/>
          <a:p>
            <a:fld id="{544F5329-7F25-4A21-8A53-07B5C26434B5}" type="slidenum">
              <a:rPr lang="ja-JP" altLang="en-US" smtClean="0"/>
              <a:pPr/>
              <a:t>10</a:t>
            </a:fld>
            <a:endParaRPr lang="ja-JP" altLang="en-US" dirty="0"/>
          </a:p>
        </p:txBody>
      </p:sp>
      <p:sp>
        <p:nvSpPr>
          <p:cNvPr id="16" name="テキスト プレースホルダー 15">
            <a:extLst>
              <a:ext uri="{FF2B5EF4-FFF2-40B4-BE49-F238E27FC236}">
                <a16:creationId xmlns:a16="http://schemas.microsoft.com/office/drawing/2014/main" id="{75DCDBCE-808E-489C-AAC1-4B9AB76341F5}"/>
              </a:ext>
            </a:extLst>
          </p:cNvPr>
          <p:cNvSpPr>
            <a:spLocks noGrp="1"/>
          </p:cNvSpPr>
          <p:nvPr>
            <p:ph type="body" sz="quarter" idx="13"/>
          </p:nvPr>
        </p:nvSpPr>
        <p:spPr/>
        <p:txBody>
          <a:bodyPr/>
          <a:lstStyle/>
          <a:p>
            <a:r>
              <a:rPr kumimoji="1" lang="ja-JP" altLang="en-US" dirty="0"/>
              <a:t>今回の研修のように書籍を読み進めながら</a:t>
            </a:r>
            <a:r>
              <a:rPr kumimoji="1" lang="en-US" altLang="ja-JP" dirty="0"/>
              <a:t>Python</a:t>
            </a:r>
            <a:r>
              <a:rPr kumimoji="1" lang="ja-JP" altLang="en-US" dirty="0"/>
              <a:t>に詳しくなる方法ももちろんあります。いくつか例を挙げますが、他にも評判の良い本もありますので探してみてください。</a:t>
            </a:r>
          </a:p>
        </p:txBody>
      </p:sp>
      <p:grpSp>
        <p:nvGrpSpPr>
          <p:cNvPr id="33" name="グループ化 32">
            <a:extLst>
              <a:ext uri="{FF2B5EF4-FFF2-40B4-BE49-F238E27FC236}">
                <a16:creationId xmlns:a16="http://schemas.microsoft.com/office/drawing/2014/main" id="{3131EF2F-0E8A-4B6C-838C-56EA526AC1A9}"/>
              </a:ext>
            </a:extLst>
          </p:cNvPr>
          <p:cNvGrpSpPr/>
          <p:nvPr/>
        </p:nvGrpSpPr>
        <p:grpSpPr>
          <a:xfrm>
            <a:off x="7961243" y="2264324"/>
            <a:ext cx="778657" cy="4136824"/>
            <a:chOff x="-1164131" y="908720"/>
            <a:chExt cx="1027425" cy="5458468"/>
          </a:xfrm>
        </p:grpSpPr>
        <p:pic>
          <p:nvPicPr>
            <p:cNvPr id="34" name="図 33">
              <a:extLst>
                <a:ext uri="{FF2B5EF4-FFF2-40B4-BE49-F238E27FC236}">
                  <a16:creationId xmlns:a16="http://schemas.microsoft.com/office/drawing/2014/main" id="{0AC04C35-153D-4465-BCA1-1929B322654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4131" y="908720"/>
              <a:ext cx="1012314" cy="1430679"/>
            </a:xfrm>
            <a:prstGeom prst="rect">
              <a:avLst/>
            </a:prstGeom>
          </p:spPr>
        </p:pic>
        <p:pic>
          <p:nvPicPr>
            <p:cNvPr id="35" name="図 34">
              <a:extLst>
                <a:ext uri="{FF2B5EF4-FFF2-40B4-BE49-F238E27FC236}">
                  <a16:creationId xmlns:a16="http://schemas.microsoft.com/office/drawing/2014/main" id="{A03E4F98-D00E-4B07-8EB8-A676C9385A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4131" y="2339400"/>
              <a:ext cx="1002745" cy="1298555"/>
            </a:xfrm>
            <a:prstGeom prst="rect">
              <a:avLst/>
            </a:prstGeom>
          </p:spPr>
        </p:pic>
        <p:pic>
          <p:nvPicPr>
            <p:cNvPr id="36" name="図 35">
              <a:extLst>
                <a:ext uri="{FF2B5EF4-FFF2-40B4-BE49-F238E27FC236}">
                  <a16:creationId xmlns:a16="http://schemas.microsoft.com/office/drawing/2014/main" id="{613982E7-2D3D-4553-9946-D5E8697E6B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4818" y="3637955"/>
              <a:ext cx="1008112" cy="1430678"/>
            </a:xfrm>
            <a:prstGeom prst="rect">
              <a:avLst/>
            </a:prstGeom>
          </p:spPr>
        </p:pic>
        <p:pic>
          <p:nvPicPr>
            <p:cNvPr id="37" name="図 36">
              <a:extLst>
                <a:ext uri="{FF2B5EF4-FFF2-40B4-BE49-F238E27FC236}">
                  <a16:creationId xmlns:a16="http://schemas.microsoft.com/office/drawing/2014/main" id="{802F4D73-5745-491E-9030-C3587A1B49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4131" y="5068633"/>
              <a:ext cx="1012300" cy="1298555"/>
            </a:xfrm>
            <a:prstGeom prst="rect">
              <a:avLst/>
            </a:prstGeom>
          </p:spPr>
        </p:pic>
      </p:grpSp>
    </p:spTree>
    <p:extLst>
      <p:ext uri="{BB962C8B-B14F-4D97-AF65-F5344CB8AC3E}">
        <p14:creationId xmlns:p14="http://schemas.microsoft.com/office/powerpoint/2010/main" val="367627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2E94C393-9AFF-4807-846A-315FF318DBC7}"/>
              </a:ext>
            </a:extLst>
          </p:cNvPr>
          <p:cNvSpPr>
            <a:spLocks noGrp="1"/>
          </p:cNvSpPr>
          <p:nvPr>
            <p:ph type="title"/>
          </p:nvPr>
        </p:nvSpPr>
        <p:spPr/>
        <p:txBody>
          <a:bodyPr>
            <a:normAutofit fontScale="90000"/>
          </a:bodyPr>
          <a:lstStyle/>
          <a:p>
            <a:r>
              <a:rPr kumimoji="1" lang="ja-JP" altLang="en-US" dirty="0"/>
              <a:t>認定試験を受けてみる</a:t>
            </a:r>
          </a:p>
        </p:txBody>
      </p:sp>
      <p:sp>
        <p:nvSpPr>
          <p:cNvPr id="9" name="コンテンツ プレースホルダー 8">
            <a:extLst>
              <a:ext uri="{FF2B5EF4-FFF2-40B4-BE49-F238E27FC236}">
                <a16:creationId xmlns:a16="http://schemas.microsoft.com/office/drawing/2014/main" id="{A9A60438-7CF7-406E-A463-86BF3A8990F7}"/>
              </a:ext>
            </a:extLst>
          </p:cNvPr>
          <p:cNvSpPr>
            <a:spLocks noGrp="1"/>
          </p:cNvSpPr>
          <p:nvPr>
            <p:ph idx="1"/>
          </p:nvPr>
        </p:nvSpPr>
        <p:spPr/>
        <p:txBody>
          <a:bodyPr>
            <a:normAutofit fontScale="62500" lnSpcReduction="20000"/>
          </a:bodyPr>
          <a:lstStyle/>
          <a:p>
            <a:r>
              <a:rPr kumimoji="1" lang="en-US" altLang="ja-JP" dirty="0"/>
              <a:t>         Python 3 </a:t>
            </a:r>
            <a:r>
              <a:rPr kumimoji="1" lang="ja-JP" altLang="en-US" dirty="0"/>
              <a:t>エンジニア認定試験</a:t>
            </a:r>
            <a:endParaRPr kumimoji="1" lang="en-US" altLang="ja-JP" dirty="0"/>
          </a:p>
          <a:p>
            <a:pPr lvl="1"/>
            <a:r>
              <a:rPr kumimoji="1" lang="en-US" altLang="ja-JP" dirty="0"/>
              <a:t>O’Reilly</a:t>
            </a:r>
            <a:r>
              <a:rPr kumimoji="1" lang="ja-JP" altLang="en-US" dirty="0"/>
              <a:t>の「</a:t>
            </a:r>
            <a:r>
              <a:rPr lang="en-US" altLang="ja-JP" dirty="0"/>
              <a:t>Python</a:t>
            </a:r>
            <a:r>
              <a:rPr lang="ja-JP" altLang="en-US" dirty="0"/>
              <a:t>チュートリアル</a:t>
            </a:r>
            <a:r>
              <a:rPr kumimoji="1" lang="ja-JP" altLang="en-US" dirty="0"/>
              <a:t>」に則った認定試験</a:t>
            </a:r>
            <a:endParaRPr kumimoji="1" lang="en-US" altLang="ja-JP" dirty="0"/>
          </a:p>
          <a:p>
            <a:pPr lvl="1"/>
            <a:r>
              <a:rPr kumimoji="1" lang="ja-JP" altLang="en-US" dirty="0"/>
              <a:t>模擬試験を見たところ「独学プログラマー」では扱っていないような、ややニッチな構文も試験範囲のため、本研修後に追加の学習が必要</a:t>
            </a:r>
            <a:endParaRPr kumimoji="1" lang="en-US" altLang="ja-JP" dirty="0"/>
          </a:p>
          <a:p>
            <a:pPr lvl="1"/>
            <a:r>
              <a:rPr kumimoji="1" lang="en-US" altLang="ja-JP" dirty="0"/>
              <a:t>ITSS</a:t>
            </a:r>
            <a:r>
              <a:rPr kumimoji="1" lang="ja-JP" altLang="en-US" dirty="0"/>
              <a:t>の</a:t>
            </a:r>
            <a:r>
              <a:rPr kumimoji="1" lang="en-US" altLang="ja-JP" dirty="0"/>
              <a:t>IT</a:t>
            </a:r>
            <a:r>
              <a:rPr kumimoji="1" lang="ja-JP" altLang="en-US" dirty="0"/>
              <a:t>スペシャリスト </a:t>
            </a:r>
            <a:r>
              <a:rPr kumimoji="1" lang="en-US" altLang="ja-JP" dirty="0"/>
              <a:t>(</a:t>
            </a:r>
            <a:r>
              <a:rPr kumimoji="1" lang="ja-JP" altLang="en-US" dirty="0"/>
              <a:t>プラットフォーム</a:t>
            </a:r>
            <a:r>
              <a:rPr kumimoji="1" lang="en-US" altLang="ja-JP" dirty="0"/>
              <a:t>) </a:t>
            </a:r>
            <a:r>
              <a:rPr kumimoji="1" lang="ja-JP" altLang="en-US" dirty="0"/>
              <a:t>レベル</a:t>
            </a:r>
            <a:r>
              <a:rPr kumimoji="1" lang="en-US" altLang="ja-JP" dirty="0"/>
              <a:t>4</a:t>
            </a:r>
            <a:r>
              <a:rPr kumimoji="1" lang="ja-JP" altLang="en-US" dirty="0"/>
              <a:t>程度</a:t>
            </a:r>
            <a:br>
              <a:rPr kumimoji="1" lang="en-US" altLang="ja-JP" dirty="0"/>
            </a:br>
            <a:r>
              <a:rPr kumimoji="1" lang="en-US" altLang="ja-JP" dirty="0"/>
              <a:t>※ </a:t>
            </a:r>
            <a:r>
              <a:rPr kumimoji="1" lang="ja-JP" altLang="en-US" dirty="0"/>
              <a:t>研修会社の</a:t>
            </a:r>
            <a:r>
              <a:rPr kumimoji="1" lang="en-US" altLang="ja-JP" dirty="0" err="1"/>
              <a:t>i</a:t>
            </a:r>
            <a:r>
              <a:rPr kumimoji="1" lang="en-US" altLang="ja-JP" dirty="0"/>
              <a:t>-Learning</a:t>
            </a:r>
            <a:r>
              <a:rPr kumimoji="1" lang="ja-JP" altLang="en-US" dirty="0"/>
              <a:t>による</a:t>
            </a:r>
            <a:endParaRPr kumimoji="1" lang="en-US" altLang="ja-JP" dirty="0"/>
          </a:p>
          <a:p>
            <a:r>
              <a:rPr lang="en-US" altLang="ja-JP" dirty="0"/>
              <a:t>         Python 3 </a:t>
            </a:r>
            <a:r>
              <a:rPr lang="ja-JP" altLang="en-US" dirty="0"/>
              <a:t>エンジニア認定データ分析試験</a:t>
            </a:r>
            <a:endParaRPr lang="en-US" altLang="ja-JP" dirty="0"/>
          </a:p>
          <a:p>
            <a:pPr lvl="1"/>
            <a:r>
              <a:rPr kumimoji="1" lang="ja-JP" altLang="en-US" dirty="0"/>
              <a:t>翔泳社の「</a:t>
            </a:r>
            <a:r>
              <a:rPr lang="en-US" altLang="ja-JP" dirty="0"/>
              <a:t>Python</a:t>
            </a:r>
            <a:r>
              <a:rPr lang="ja-JP" altLang="en-US" dirty="0"/>
              <a:t>によるあたらしいデータ分析の教科書</a:t>
            </a:r>
            <a:r>
              <a:rPr kumimoji="1" lang="ja-JP" altLang="en-US" dirty="0"/>
              <a:t>」に則った認定試験</a:t>
            </a:r>
            <a:endParaRPr kumimoji="1" lang="en-US" altLang="ja-JP" dirty="0"/>
          </a:p>
          <a:p>
            <a:pPr lvl="1"/>
            <a:r>
              <a:rPr lang="en-US" altLang="ja-JP" dirty="0"/>
              <a:t>2020</a:t>
            </a:r>
            <a:r>
              <a:rPr lang="ja-JP" altLang="en-US" dirty="0"/>
              <a:t>年春開始に向け準備中 </a:t>
            </a:r>
            <a:r>
              <a:rPr lang="en-US" altLang="ja-JP" dirty="0"/>
              <a:t>(</a:t>
            </a:r>
            <a:r>
              <a:rPr lang="en-US" altLang="ja-JP" dirty="0">
                <a:solidFill>
                  <a:srgbClr val="FF0000"/>
                </a:solidFill>
              </a:rPr>
              <a:t>2020/6/8</a:t>
            </a:r>
            <a:r>
              <a:rPr lang="ja-JP" altLang="en-US" dirty="0">
                <a:solidFill>
                  <a:srgbClr val="FF0000"/>
                </a:solidFill>
              </a:rPr>
              <a:t>開始</a:t>
            </a:r>
            <a:r>
              <a:rPr lang="en-US" altLang="ja-JP" dirty="0">
                <a:solidFill>
                  <a:srgbClr val="FF0000"/>
                </a:solidFill>
              </a:rPr>
              <a:t>!</a:t>
            </a:r>
            <a:r>
              <a:rPr lang="en-US" altLang="ja-JP" dirty="0"/>
              <a:t>)</a:t>
            </a:r>
          </a:p>
          <a:p>
            <a:pPr lvl="1"/>
            <a:r>
              <a:rPr kumimoji="1" lang="en-US" altLang="ja-JP" dirty="0"/>
              <a:t>Python 3 </a:t>
            </a:r>
            <a:r>
              <a:rPr kumimoji="1" lang="ja-JP" altLang="en-US" dirty="0"/>
              <a:t>エンジニア認定試験の上位認定と位置づけられているため、一足跳びに狙うのは難しいか</a:t>
            </a:r>
            <a:r>
              <a:rPr kumimoji="1" lang="en-US" altLang="ja-JP" dirty="0"/>
              <a:t>?</a:t>
            </a:r>
          </a:p>
          <a:p>
            <a:pPr lvl="1"/>
            <a:r>
              <a:rPr lang="ja-JP" altLang="en-US" dirty="0"/>
              <a:t>「プログラム言語として</a:t>
            </a:r>
            <a:r>
              <a:rPr lang="en-US" altLang="ja-JP" dirty="0"/>
              <a:t>Python</a:t>
            </a:r>
            <a:r>
              <a:rPr lang="ja-JP" altLang="en-US" dirty="0"/>
              <a:t>を使えること」は認定の「前提」であり、</a:t>
            </a:r>
            <a:r>
              <a:rPr lang="en-US" altLang="ja-JP" dirty="0"/>
              <a:t>Python</a:t>
            </a:r>
            <a:r>
              <a:rPr lang="ja-JP" altLang="en-US" dirty="0"/>
              <a:t>で「何をするか」の理解の方が重要</a:t>
            </a:r>
            <a:endParaRPr lang="en-US" altLang="ja-JP" dirty="0"/>
          </a:p>
          <a:p>
            <a:pPr lvl="2"/>
            <a:r>
              <a:rPr kumimoji="1" lang="ja-JP" altLang="en-US" dirty="0"/>
              <a:t>本認定に限らず、このあたりから上位の認定は</a:t>
            </a:r>
            <a:r>
              <a:rPr kumimoji="1" lang="en-US" altLang="ja-JP" dirty="0"/>
              <a:t>Python</a:t>
            </a:r>
            <a:r>
              <a:rPr kumimoji="1" lang="ja-JP" altLang="en-US" dirty="0"/>
              <a:t>が使えるだけでは困難</a:t>
            </a:r>
            <a:endParaRPr kumimoji="1" lang="en-US" altLang="ja-JP" dirty="0"/>
          </a:p>
          <a:p>
            <a:pPr lvl="2"/>
            <a:r>
              <a:rPr kumimoji="1" lang="en-US" altLang="ja-JP" dirty="0"/>
              <a:t>Python 3 </a:t>
            </a:r>
            <a:r>
              <a:rPr kumimoji="1" lang="ja-JP" altLang="en-US" dirty="0"/>
              <a:t>エンジニア認定データ分析試験よりも上位を狙うのであれば</a:t>
            </a:r>
            <a:r>
              <a:rPr kumimoji="1" lang="ja-JP" altLang="en-US" b="1" dirty="0"/>
              <a:t>統計検定</a:t>
            </a:r>
            <a:r>
              <a:rPr kumimoji="1" lang="ja-JP" altLang="en-US" dirty="0"/>
              <a:t>、</a:t>
            </a:r>
            <a:r>
              <a:rPr kumimoji="1" lang="en-US" altLang="ja-JP" b="1" dirty="0"/>
              <a:t>JDLA Deep Learning for GENERAL</a:t>
            </a:r>
            <a:r>
              <a:rPr kumimoji="1" lang="ja-JP" altLang="en-US" dirty="0"/>
              <a:t>等もぜひ視野に</a:t>
            </a:r>
          </a:p>
        </p:txBody>
      </p:sp>
      <p:sp>
        <p:nvSpPr>
          <p:cNvPr id="5" name="フッター プレースホルダー 4">
            <a:extLst>
              <a:ext uri="{FF2B5EF4-FFF2-40B4-BE49-F238E27FC236}">
                <a16:creationId xmlns:a16="http://schemas.microsoft.com/office/drawing/2014/main" id="{47E9C15F-F82D-4B16-8674-479C8813FD2E}"/>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6" name="スライド番号プレースホルダー 5">
            <a:extLst>
              <a:ext uri="{FF2B5EF4-FFF2-40B4-BE49-F238E27FC236}">
                <a16:creationId xmlns:a16="http://schemas.microsoft.com/office/drawing/2014/main" id="{DEE25338-0741-4076-8184-D0E150BD5832}"/>
              </a:ext>
            </a:extLst>
          </p:cNvPr>
          <p:cNvSpPr>
            <a:spLocks noGrp="1"/>
          </p:cNvSpPr>
          <p:nvPr>
            <p:ph type="sldNum" sz="quarter" idx="12"/>
          </p:nvPr>
        </p:nvSpPr>
        <p:spPr/>
        <p:txBody>
          <a:bodyPr/>
          <a:lstStyle/>
          <a:p>
            <a:fld id="{544F5329-7F25-4A21-8A53-07B5C26434B5}" type="slidenum">
              <a:rPr lang="ja-JP" altLang="en-US" smtClean="0"/>
              <a:pPr/>
              <a:t>11</a:t>
            </a:fld>
            <a:endParaRPr lang="ja-JP" altLang="en-US" dirty="0"/>
          </a:p>
        </p:txBody>
      </p:sp>
      <p:sp>
        <p:nvSpPr>
          <p:cNvPr id="10" name="テキスト プレースホルダー 9">
            <a:extLst>
              <a:ext uri="{FF2B5EF4-FFF2-40B4-BE49-F238E27FC236}">
                <a16:creationId xmlns:a16="http://schemas.microsoft.com/office/drawing/2014/main" id="{CDD4E204-73E0-465C-A87D-9CD738D13BED}"/>
              </a:ext>
            </a:extLst>
          </p:cNvPr>
          <p:cNvSpPr>
            <a:spLocks noGrp="1"/>
          </p:cNvSpPr>
          <p:nvPr>
            <p:ph type="body" sz="quarter" idx="13"/>
          </p:nvPr>
        </p:nvSpPr>
        <p:spPr/>
        <p:txBody>
          <a:bodyPr/>
          <a:lstStyle/>
          <a:p>
            <a:r>
              <a:rPr kumimoji="1" lang="en-US" altLang="ja-JP" dirty="0"/>
              <a:t>Python</a:t>
            </a:r>
            <a:r>
              <a:rPr kumimoji="1" lang="ja-JP" altLang="en-US" dirty="0"/>
              <a:t>のベンダ認定試験も始まっています。今のところ</a:t>
            </a:r>
            <a:r>
              <a:rPr kumimoji="1" lang="en-US" altLang="ja-JP" dirty="0"/>
              <a:t>Python</a:t>
            </a:r>
            <a:r>
              <a:rPr kumimoji="1" lang="ja-JP" altLang="en-US" dirty="0"/>
              <a:t>の認定試験の取得によるプロフェッショナル認定などはありませんが、第三者によるスキルレベル認定の</a:t>
            </a:r>
            <a:r>
              <a:rPr kumimoji="1" lang="en-US" altLang="ja-JP" dirty="0"/>
              <a:t>1</a:t>
            </a:r>
            <a:r>
              <a:rPr kumimoji="1" lang="ja-JP" altLang="en-US" dirty="0" err="1"/>
              <a:t>つに</a:t>
            </a:r>
            <a:r>
              <a:rPr kumimoji="1" lang="ja-JP" altLang="en-US" dirty="0"/>
              <a:t>なります。</a:t>
            </a:r>
          </a:p>
        </p:txBody>
      </p:sp>
      <p:pic>
        <p:nvPicPr>
          <p:cNvPr id="12" name="図 11">
            <a:extLst>
              <a:ext uri="{FF2B5EF4-FFF2-40B4-BE49-F238E27FC236}">
                <a16:creationId xmlns:a16="http://schemas.microsoft.com/office/drawing/2014/main" id="{A01532C9-29C2-4D5D-BA16-97C99E1005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584" y="2172496"/>
            <a:ext cx="864346" cy="285734"/>
          </a:xfrm>
          <a:prstGeom prst="rect">
            <a:avLst/>
          </a:prstGeom>
        </p:spPr>
      </p:pic>
      <p:pic>
        <p:nvPicPr>
          <p:cNvPr id="13" name="図 12">
            <a:extLst>
              <a:ext uri="{FF2B5EF4-FFF2-40B4-BE49-F238E27FC236}">
                <a16:creationId xmlns:a16="http://schemas.microsoft.com/office/drawing/2014/main" id="{812C47B8-D1AF-4108-975C-98BE010D0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584" y="3738065"/>
            <a:ext cx="864346" cy="285734"/>
          </a:xfrm>
          <a:prstGeom prst="rect">
            <a:avLst/>
          </a:prstGeom>
        </p:spPr>
      </p:pic>
    </p:spTree>
    <p:extLst>
      <p:ext uri="{BB962C8B-B14F-4D97-AF65-F5344CB8AC3E}">
        <p14:creationId xmlns:p14="http://schemas.microsoft.com/office/powerpoint/2010/main" val="154738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D18AC4D4-0FA1-474B-8891-96C7CC4EACE7}"/>
              </a:ext>
            </a:extLst>
          </p:cNvPr>
          <p:cNvSpPr>
            <a:spLocks noGrp="1"/>
          </p:cNvSpPr>
          <p:nvPr>
            <p:ph type="title"/>
          </p:nvPr>
        </p:nvSpPr>
        <p:spPr/>
        <p:txBody>
          <a:bodyPr/>
          <a:lstStyle/>
          <a:p>
            <a:r>
              <a:rPr kumimoji="1" lang="ja-JP" altLang="en-US" dirty="0"/>
              <a:t>質疑応答</a:t>
            </a:r>
          </a:p>
        </p:txBody>
      </p:sp>
      <p:sp>
        <p:nvSpPr>
          <p:cNvPr id="8" name="テキスト プレースホルダー 7">
            <a:extLst>
              <a:ext uri="{FF2B5EF4-FFF2-40B4-BE49-F238E27FC236}">
                <a16:creationId xmlns:a16="http://schemas.microsoft.com/office/drawing/2014/main" id="{0BF1A09F-8963-4E61-9981-8B3D870C3FD6}"/>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AA27AAF-293F-4B45-8412-ABC1F6C39234}"/>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35348F86-1268-4C7A-9505-A42897B5708A}"/>
              </a:ext>
            </a:extLst>
          </p:cNvPr>
          <p:cNvSpPr>
            <a:spLocks noGrp="1"/>
          </p:cNvSpPr>
          <p:nvPr>
            <p:ph type="sldNum" sz="quarter" idx="4294967295"/>
          </p:nvPr>
        </p:nvSpPr>
        <p:spPr>
          <a:xfrm>
            <a:off x="9236075" y="6313488"/>
            <a:ext cx="669925" cy="355600"/>
          </a:xfrm>
        </p:spPr>
        <p:txBody>
          <a:bodyPr/>
          <a:lstStyle/>
          <a:p>
            <a:fld id="{544F5329-7F25-4A21-8A53-07B5C26434B5}" type="slidenum">
              <a:rPr lang="ja-JP" altLang="en-US" smtClean="0"/>
              <a:pPr/>
              <a:t>12</a:t>
            </a:fld>
            <a:endParaRPr lang="ja-JP" altLang="en-US" dirty="0"/>
          </a:p>
        </p:txBody>
      </p:sp>
    </p:spTree>
    <p:extLst>
      <p:ext uri="{BB962C8B-B14F-4D97-AF65-F5344CB8AC3E}">
        <p14:creationId xmlns:p14="http://schemas.microsoft.com/office/powerpoint/2010/main" val="94421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normAutofit fontScale="90000"/>
          </a:bodyPr>
          <a:lstStyle/>
          <a:p>
            <a:r>
              <a:rPr lang="en-US" altLang="ja-JP" dirty="0">
                <a:solidFill>
                  <a:schemeClr val="bg1"/>
                </a:solidFill>
              </a:rPr>
              <a:t> Python</a:t>
            </a:r>
            <a:r>
              <a:rPr lang="ja-JP" altLang="en-US" dirty="0"/>
              <a:t>初級研修</a:t>
            </a:r>
            <a:br>
              <a:rPr lang="en-US" altLang="ja-JP" dirty="0"/>
            </a:br>
            <a:r>
              <a:rPr lang="ja-JP" altLang="en-US" dirty="0"/>
              <a:t>ラップアップ</a:t>
            </a:r>
            <a:br>
              <a:rPr lang="en-US" altLang="ja-JP" dirty="0"/>
            </a:br>
            <a:r>
              <a:rPr lang="en-US" altLang="ja-JP" dirty="0"/>
              <a:t>(2020/6/23)</a:t>
            </a:r>
            <a:endParaRPr kumimoji="1" lang="ja-JP" altLang="en-US" dirty="0"/>
          </a:p>
        </p:txBody>
      </p:sp>
      <p:sp>
        <p:nvSpPr>
          <p:cNvPr id="7" name="サブタイトル 6"/>
          <p:cNvSpPr>
            <a:spLocks noGrp="1"/>
          </p:cNvSpPr>
          <p:nvPr>
            <p:ph type="subTitle" idx="1"/>
          </p:nvPr>
        </p:nvSpPr>
        <p:spPr/>
        <p:txBody>
          <a:bodyPr/>
          <a:lstStyle/>
          <a:p>
            <a:r>
              <a:rPr lang="ja-JP" altLang="en-US" dirty="0"/>
              <a:t>イノベーション事業本部</a:t>
            </a:r>
          </a:p>
        </p:txBody>
      </p:sp>
      <p:sp>
        <p:nvSpPr>
          <p:cNvPr id="8" name="フッター プレースホルダー 7"/>
          <p:cNvSpPr>
            <a:spLocks noGrp="1"/>
          </p:cNvSpPr>
          <p:nvPr>
            <p:ph type="ftr" sz="quarter" idx="11"/>
          </p:nvPr>
        </p:nvSpPr>
        <p:spPr/>
        <p:txBody>
          <a:bodyPr/>
          <a:lstStyle/>
          <a:p>
            <a:r>
              <a:rPr lang="en-US" altLang="ja-JP"/>
              <a:t>Copyright ⓒ Mitsubishi Research Institute DCS Co.,Ltd.</a:t>
            </a:r>
            <a:endParaRPr lang="en-US" altLang="ja-JP" dirty="0"/>
          </a:p>
        </p:txBody>
      </p:sp>
      <p:pic>
        <p:nvPicPr>
          <p:cNvPr id="5" name="グラフィックス 4">
            <a:extLst>
              <a:ext uri="{FF2B5EF4-FFF2-40B4-BE49-F238E27FC236}">
                <a16:creationId xmlns:a16="http://schemas.microsoft.com/office/drawing/2014/main" id="{57BF1CD1-95D9-4C02-B667-51DFBCF66B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8744" y="2215346"/>
            <a:ext cx="2483759" cy="733620"/>
          </a:xfrm>
          <a:prstGeom prst="rect">
            <a:avLst/>
          </a:prstGeom>
        </p:spPr>
      </p:pic>
    </p:spTree>
    <p:extLst>
      <p:ext uri="{BB962C8B-B14F-4D97-AF65-F5344CB8AC3E}">
        <p14:creationId xmlns:p14="http://schemas.microsoft.com/office/powerpoint/2010/main" val="403072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kumimoji="1" lang="ja-JP" altLang="en-US" dirty="0"/>
              <a:t>タイムスケジュール</a:t>
            </a:r>
          </a:p>
        </p:txBody>
      </p:sp>
      <p:sp>
        <p:nvSpPr>
          <p:cNvPr id="7" name="コンテンツ プレースホルダー 6"/>
          <p:cNvSpPr>
            <a:spLocks noGrp="1"/>
          </p:cNvSpPr>
          <p:nvPr>
            <p:ph idx="1"/>
          </p:nvPr>
        </p:nvSpPr>
        <p:spPr>
          <a:xfrm>
            <a:off x="828939" y="1255220"/>
            <a:ext cx="8255001" cy="5054100"/>
          </a:xfrm>
        </p:spPr>
        <p:txBody>
          <a:bodyPr/>
          <a:lstStyle/>
          <a:p>
            <a:r>
              <a:rPr kumimoji="1" lang="en-US" altLang="ja-JP" dirty="0"/>
              <a:t>16:30-16:35	</a:t>
            </a:r>
            <a:r>
              <a:rPr lang="ja-JP" altLang="en-US" dirty="0"/>
              <a:t>本日の進め方</a:t>
            </a:r>
            <a:endParaRPr kumimoji="1" lang="en-US" altLang="ja-JP" dirty="0"/>
          </a:p>
          <a:p>
            <a:r>
              <a:rPr lang="en-US" altLang="ja-JP" dirty="0"/>
              <a:t>16:35-16:45	Python</a:t>
            </a:r>
            <a:r>
              <a:rPr lang="ja-JP" altLang="en-US" dirty="0"/>
              <a:t>初級研修</a:t>
            </a:r>
            <a:br>
              <a:rPr lang="en-US" altLang="ja-JP" dirty="0"/>
            </a:br>
            <a:r>
              <a:rPr lang="en-US" altLang="ja-JP" dirty="0"/>
              <a:t>				</a:t>
            </a:r>
            <a:r>
              <a:rPr lang="ja-JP" altLang="en-US" dirty="0"/>
              <a:t>振り返り</a:t>
            </a:r>
            <a:endParaRPr lang="en-US" altLang="ja-JP" dirty="0"/>
          </a:p>
          <a:p>
            <a:r>
              <a:rPr kumimoji="1" lang="en-US" altLang="ja-JP" dirty="0"/>
              <a:t>16:45-16:55	</a:t>
            </a:r>
            <a:r>
              <a:rPr kumimoji="1" lang="ja-JP" altLang="en-US" dirty="0"/>
              <a:t>質問のあったところ、</a:t>
            </a:r>
            <a:br>
              <a:rPr kumimoji="1" lang="en-US" altLang="ja-JP" dirty="0"/>
            </a:br>
            <a:r>
              <a:rPr kumimoji="1" lang="en-US" altLang="ja-JP" dirty="0"/>
              <a:t>				</a:t>
            </a:r>
            <a:r>
              <a:rPr kumimoji="1" lang="ja-JP" altLang="en-US" dirty="0"/>
              <a:t>分かりにくかったところ</a:t>
            </a:r>
            <a:br>
              <a:rPr kumimoji="1" lang="en-US" altLang="ja-JP" dirty="0"/>
            </a:br>
            <a:r>
              <a:rPr kumimoji="1" lang="en-US" altLang="ja-JP" dirty="0"/>
              <a:t>				</a:t>
            </a:r>
            <a:r>
              <a:rPr kumimoji="1" lang="ja-JP" altLang="en-US" dirty="0"/>
              <a:t>ピックアップ</a:t>
            </a:r>
            <a:endParaRPr kumimoji="1" lang="en-US" altLang="ja-JP" dirty="0"/>
          </a:p>
          <a:p>
            <a:r>
              <a:rPr lang="en-US" altLang="ja-JP" dirty="0"/>
              <a:t>16:55-17:05	</a:t>
            </a:r>
            <a:r>
              <a:rPr lang="ja-JP" altLang="en-US" dirty="0"/>
              <a:t>ステップアップに向けて</a:t>
            </a:r>
            <a:endParaRPr kumimoji="1" lang="en-US" altLang="ja-JP" dirty="0"/>
          </a:p>
          <a:p>
            <a:r>
              <a:rPr lang="en-US" altLang="ja-JP" dirty="0"/>
              <a:t>17:05-17:15	</a:t>
            </a:r>
            <a:r>
              <a:rPr lang="ja-JP" altLang="en-US" dirty="0"/>
              <a:t>質疑応答</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p:cNvSpPr>
            <a:spLocks noGrp="1"/>
          </p:cNvSpPr>
          <p:nvPr>
            <p:ph type="sldNum" sz="quarter" idx="12"/>
          </p:nvPr>
        </p:nvSpPr>
        <p:spPr/>
        <p:txBody>
          <a:bodyPr/>
          <a:lstStyle/>
          <a:p>
            <a:fld id="{544F5329-7F25-4A21-8A53-07B5C26434B5}" type="slidenum">
              <a:rPr kumimoji="1" lang="ja-JP" altLang="en-US" smtClean="0"/>
              <a:t>2</a:t>
            </a:fld>
            <a:endParaRPr kumimoji="1" lang="ja-JP" altLang="en-US"/>
          </a:p>
        </p:txBody>
      </p:sp>
    </p:spTree>
    <p:extLst>
      <p:ext uri="{BB962C8B-B14F-4D97-AF65-F5344CB8AC3E}">
        <p14:creationId xmlns:p14="http://schemas.microsoft.com/office/powerpoint/2010/main" val="13164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9B9AC80-9A08-4153-902B-2316C1EEE505}"/>
              </a:ext>
            </a:extLst>
          </p:cNvPr>
          <p:cNvSpPr>
            <a:spLocks noGrp="1"/>
          </p:cNvSpPr>
          <p:nvPr>
            <p:ph type="title"/>
          </p:nvPr>
        </p:nvSpPr>
        <p:spPr/>
        <p:txBody>
          <a:bodyPr/>
          <a:lstStyle/>
          <a:p>
            <a:r>
              <a:rPr lang="en-US" altLang="ja-JP" dirty="0"/>
              <a:t>Python</a:t>
            </a:r>
            <a:r>
              <a:rPr lang="ja-JP" altLang="en-US" dirty="0"/>
              <a:t>初級研修振り返り</a:t>
            </a:r>
            <a:endParaRPr kumimoji="1" lang="ja-JP" altLang="en-US" dirty="0"/>
          </a:p>
        </p:txBody>
      </p:sp>
      <p:sp>
        <p:nvSpPr>
          <p:cNvPr id="8" name="テキスト プレースホルダー 7">
            <a:extLst>
              <a:ext uri="{FF2B5EF4-FFF2-40B4-BE49-F238E27FC236}">
                <a16:creationId xmlns:a16="http://schemas.microsoft.com/office/drawing/2014/main" id="{2AF57E73-FFD5-4667-879F-D5AF224DCB58}"/>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A1CFA239-034E-477C-8EAD-391379079CC7}"/>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FFD20A7F-F3BF-464C-BD6D-F0B72557B36E}"/>
              </a:ext>
            </a:extLst>
          </p:cNvPr>
          <p:cNvSpPr>
            <a:spLocks noGrp="1"/>
          </p:cNvSpPr>
          <p:nvPr>
            <p:ph type="sldNum" sz="quarter" idx="4294967295"/>
          </p:nvPr>
        </p:nvSpPr>
        <p:spPr>
          <a:xfrm>
            <a:off x="9236075" y="6313488"/>
            <a:ext cx="669925" cy="355600"/>
          </a:xfrm>
        </p:spPr>
        <p:txBody>
          <a:bodyPr/>
          <a:lstStyle/>
          <a:p>
            <a:fld id="{544F5329-7F25-4A21-8A53-07B5C26434B5}" type="slidenum">
              <a:rPr lang="ja-JP" altLang="en-US" smtClean="0"/>
              <a:pPr/>
              <a:t>3</a:t>
            </a:fld>
            <a:endParaRPr lang="ja-JP" altLang="en-US" dirty="0"/>
          </a:p>
        </p:txBody>
      </p:sp>
    </p:spTree>
    <p:extLst>
      <p:ext uri="{BB962C8B-B14F-4D97-AF65-F5344CB8AC3E}">
        <p14:creationId xmlns:p14="http://schemas.microsoft.com/office/powerpoint/2010/main" val="332498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kumimoji="1" lang="en-US" altLang="ja-JP" dirty="0"/>
              <a:t>Python</a:t>
            </a:r>
            <a:r>
              <a:rPr kumimoji="1" lang="ja-JP" altLang="en-US" dirty="0"/>
              <a:t>とはどんな言語だったか</a:t>
            </a:r>
            <a:r>
              <a:rPr kumimoji="1" lang="en-US" altLang="ja-JP" dirty="0"/>
              <a:t>?</a:t>
            </a:r>
            <a:endParaRPr kumimoji="1" lang="ja-JP" altLang="en-US" dirty="0"/>
          </a:p>
        </p:txBody>
      </p:sp>
      <p:sp>
        <p:nvSpPr>
          <p:cNvPr id="7" name="コンテンツ プレースホルダー 6"/>
          <p:cNvSpPr>
            <a:spLocks noGrp="1"/>
          </p:cNvSpPr>
          <p:nvPr>
            <p:ph idx="1"/>
          </p:nvPr>
        </p:nvSpPr>
        <p:spPr/>
        <p:txBody>
          <a:bodyPr>
            <a:normAutofit lnSpcReduction="10000"/>
          </a:bodyPr>
          <a:lstStyle/>
          <a:p>
            <a:r>
              <a:rPr kumimoji="1" lang="ja-JP" altLang="en-US" dirty="0"/>
              <a:t>「易しい言語」と言われますが、今まで学んだことのあるほかの言語と比べるとどのような点</a:t>
            </a:r>
            <a:r>
              <a:rPr lang="ja-JP" altLang="en-US" dirty="0"/>
              <a:t>が</a:t>
            </a:r>
            <a:r>
              <a:rPr kumimoji="1" lang="ja-JP" altLang="en-US" dirty="0"/>
              <a:t>「易しい」と感じましたか</a:t>
            </a:r>
            <a:r>
              <a:rPr kumimoji="1" lang="en-US" altLang="ja-JP" dirty="0"/>
              <a:t>?</a:t>
            </a:r>
          </a:p>
          <a:p>
            <a:r>
              <a:rPr lang="ja-JP" altLang="en-US" dirty="0"/>
              <a:t>逆に「ここは</a:t>
            </a:r>
            <a:r>
              <a:rPr lang="en-US" altLang="ja-JP" dirty="0"/>
              <a:t>Java</a:t>
            </a:r>
            <a:r>
              <a:rPr lang="ja-JP" altLang="en-US" dirty="0"/>
              <a:t>の方が楽」「これは</a:t>
            </a:r>
            <a:r>
              <a:rPr lang="en-US" altLang="ja-JP" dirty="0"/>
              <a:t>COBOL</a:t>
            </a:r>
            <a:r>
              <a:rPr lang="ja-JP" altLang="en-US" dirty="0"/>
              <a:t>の方がシンプル」といった、</a:t>
            </a:r>
            <a:r>
              <a:rPr lang="en-US" altLang="ja-JP" dirty="0"/>
              <a:t>Python</a:t>
            </a:r>
            <a:r>
              <a:rPr lang="ja-JP" altLang="en-US" dirty="0"/>
              <a:t>の苦手な部分はありましたか</a:t>
            </a:r>
            <a:r>
              <a:rPr lang="en-US" altLang="ja-JP" dirty="0"/>
              <a:t>?</a:t>
            </a:r>
          </a:p>
          <a:p>
            <a:r>
              <a:rPr kumimoji="1" lang="ja-JP" altLang="en-US" dirty="0"/>
              <a:t>「あの時</a:t>
            </a:r>
            <a:r>
              <a:rPr kumimoji="1" lang="en-US" altLang="ja-JP" dirty="0"/>
              <a:t>Python</a:t>
            </a:r>
            <a:r>
              <a:rPr lang="ja-JP" altLang="en-US" dirty="0"/>
              <a:t>が使えれば便利だったのに</a:t>
            </a:r>
            <a:r>
              <a:rPr kumimoji="1" lang="ja-JP" altLang="en-US" dirty="0"/>
              <a:t>」という経験に気が付いたら紹介してください</a:t>
            </a:r>
          </a:p>
        </p:txBody>
      </p:sp>
      <p:sp>
        <p:nvSpPr>
          <p:cNvPr id="4" name="フッター プレースホルダー 3"/>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p:cNvSpPr>
            <a:spLocks noGrp="1"/>
          </p:cNvSpPr>
          <p:nvPr>
            <p:ph type="sldNum" sz="quarter" idx="12"/>
          </p:nvPr>
        </p:nvSpPr>
        <p:spPr/>
        <p:txBody>
          <a:bodyPr/>
          <a:lstStyle/>
          <a:p>
            <a:fld id="{544F5329-7F25-4A21-8A53-07B5C26434B5}" type="slidenum">
              <a:rPr kumimoji="1" lang="ja-JP" altLang="en-US" smtClean="0"/>
              <a:t>4</a:t>
            </a:fld>
            <a:endParaRPr kumimoji="1" lang="ja-JP" altLang="en-US"/>
          </a:p>
        </p:txBody>
      </p:sp>
      <p:sp>
        <p:nvSpPr>
          <p:cNvPr id="8" name="テキスト プレースホルダー 7"/>
          <p:cNvSpPr>
            <a:spLocks noGrp="1"/>
          </p:cNvSpPr>
          <p:nvPr>
            <p:ph type="body" sz="quarter" idx="13"/>
          </p:nvPr>
        </p:nvSpPr>
        <p:spPr/>
        <p:txBody>
          <a:bodyPr/>
          <a:lstStyle/>
          <a:p>
            <a:r>
              <a:rPr kumimoji="1" lang="ja-JP" altLang="en-US" dirty="0"/>
              <a:t>どんな印象を持ったか教えてください。</a:t>
            </a:r>
          </a:p>
        </p:txBody>
      </p:sp>
    </p:spTree>
    <p:extLst>
      <p:ext uri="{BB962C8B-B14F-4D97-AF65-F5344CB8AC3E}">
        <p14:creationId xmlns:p14="http://schemas.microsoft.com/office/powerpoint/2010/main" val="370188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030B0-F2D1-4DF3-A921-A26ADEDE668C}"/>
              </a:ext>
            </a:extLst>
          </p:cNvPr>
          <p:cNvSpPr>
            <a:spLocks noGrp="1"/>
          </p:cNvSpPr>
          <p:nvPr>
            <p:ph type="title"/>
          </p:nvPr>
        </p:nvSpPr>
        <p:spPr/>
        <p:txBody>
          <a:bodyPr>
            <a:normAutofit fontScale="90000"/>
          </a:bodyPr>
          <a:lstStyle/>
          <a:p>
            <a:r>
              <a:rPr kumimoji="1" lang="ja-JP" altLang="en-US" dirty="0"/>
              <a:t>例えば</a:t>
            </a:r>
            <a:r>
              <a:rPr kumimoji="1" lang="en-US" altLang="ja-JP" dirty="0"/>
              <a:t>: </a:t>
            </a:r>
            <a:r>
              <a:rPr kumimoji="1" lang="ja-JP" altLang="en-US" dirty="0"/>
              <a:t>研修スタッフの持った印象</a:t>
            </a:r>
          </a:p>
        </p:txBody>
      </p:sp>
      <p:sp>
        <p:nvSpPr>
          <p:cNvPr id="3" name="コンテンツ プレースホルダー 2">
            <a:extLst>
              <a:ext uri="{FF2B5EF4-FFF2-40B4-BE49-F238E27FC236}">
                <a16:creationId xmlns:a16="http://schemas.microsoft.com/office/drawing/2014/main" id="{6C5224CF-901B-46FB-B63B-2317873A554B}"/>
              </a:ext>
            </a:extLst>
          </p:cNvPr>
          <p:cNvSpPr>
            <a:spLocks noGrp="1"/>
          </p:cNvSpPr>
          <p:nvPr>
            <p:ph idx="1"/>
          </p:nvPr>
        </p:nvSpPr>
        <p:spPr>
          <a:xfrm>
            <a:off x="828939" y="1268760"/>
            <a:ext cx="8255001" cy="5040560"/>
          </a:xfrm>
        </p:spPr>
        <p:txBody>
          <a:bodyPr>
            <a:normAutofit fontScale="62500" lnSpcReduction="20000"/>
          </a:bodyPr>
          <a:lstStyle/>
          <a:p>
            <a:r>
              <a:rPr kumimoji="1" lang="en-US" altLang="ja-JP" dirty="0"/>
              <a:t>C/C++</a:t>
            </a:r>
            <a:r>
              <a:rPr kumimoji="1" lang="ja-JP" altLang="en-US" dirty="0"/>
              <a:t>や</a:t>
            </a:r>
            <a:r>
              <a:rPr kumimoji="1" lang="en-US" altLang="ja-JP" dirty="0"/>
              <a:t>Java</a:t>
            </a:r>
            <a:r>
              <a:rPr lang="ja-JP" altLang="en-US" dirty="0"/>
              <a:t>と違って明示的な</a:t>
            </a:r>
            <a:r>
              <a:rPr lang="en-US" altLang="ja-JP" dirty="0"/>
              <a:t>main()</a:t>
            </a:r>
            <a:r>
              <a:rPr lang="ja-JP" altLang="en-US" dirty="0"/>
              <a:t>を宣言しなくてよい。特に</a:t>
            </a:r>
            <a:r>
              <a:rPr lang="en-US" altLang="ja-JP" dirty="0"/>
              <a:t>Java</a:t>
            </a:r>
            <a:r>
              <a:rPr lang="ja-JP" altLang="en-US" dirty="0"/>
              <a:t>の場合はクラス宣言をした上で</a:t>
            </a:r>
            <a:r>
              <a:rPr lang="en-US" altLang="ja-JP" dirty="0"/>
              <a:t>main()</a:t>
            </a:r>
            <a:r>
              <a:rPr lang="ja-JP" altLang="en-US" dirty="0"/>
              <a:t>を書かねばならず、すごく面倒</a:t>
            </a:r>
            <a:endParaRPr lang="en-US" altLang="ja-JP" dirty="0"/>
          </a:p>
          <a:p>
            <a:pPr lvl="1"/>
            <a:r>
              <a:rPr kumimoji="1" lang="ja-JP" altLang="en-US" dirty="0"/>
              <a:t>しかもファイル名を変えたらクラス名も変えなければいけないのでコード流用するにも手間が多いので</a:t>
            </a:r>
            <a:r>
              <a:rPr kumimoji="1" lang="en-US" altLang="ja-JP" dirty="0"/>
              <a:t>Java</a:t>
            </a:r>
            <a:r>
              <a:rPr kumimoji="1" lang="ja-JP" altLang="en-US" dirty="0"/>
              <a:t>は面倒な言語</a:t>
            </a:r>
            <a:endParaRPr kumimoji="1" lang="en-US" altLang="ja-JP" dirty="0"/>
          </a:p>
          <a:p>
            <a:r>
              <a:rPr lang="ja-JP" altLang="en-US" dirty="0"/>
              <a:t>文字列処理が優秀。</a:t>
            </a:r>
            <a:r>
              <a:rPr lang="en-US" altLang="ja-JP" dirty="0"/>
              <a:t>C</a:t>
            </a:r>
            <a:r>
              <a:rPr lang="ja-JP" altLang="en-US" dirty="0"/>
              <a:t>と違って</a:t>
            </a:r>
            <a:r>
              <a:rPr lang="en-US" altLang="ja-JP" dirty="0"/>
              <a:t>malloc()</a:t>
            </a:r>
            <a:r>
              <a:rPr lang="ja-JP" altLang="en-US" dirty="0"/>
              <a:t>しなくてよいし、「</a:t>
            </a:r>
            <a:r>
              <a:rPr lang="en-US" altLang="ja-JP" dirty="0"/>
              <a:t>+</a:t>
            </a:r>
            <a:r>
              <a:rPr lang="ja-JP" altLang="en-US" dirty="0"/>
              <a:t>」演算子で連結できるので直感的</a:t>
            </a:r>
            <a:endParaRPr lang="en-US" altLang="ja-JP" dirty="0"/>
          </a:p>
          <a:p>
            <a:r>
              <a:rPr kumimoji="1" lang="ja-JP" altLang="en-US" dirty="0"/>
              <a:t>ブロック構造の定義に「</a:t>
            </a:r>
            <a:r>
              <a:rPr kumimoji="1" lang="en-US" altLang="ja-JP" dirty="0"/>
              <a:t>{}</a:t>
            </a:r>
            <a:r>
              <a:rPr kumimoji="1" lang="ja-JP" altLang="en-US" dirty="0"/>
              <a:t>」を使わないためソースコードがすっきりする。「</a:t>
            </a:r>
            <a:r>
              <a:rPr kumimoji="1" lang="en-US" altLang="ja-JP" dirty="0"/>
              <a:t>{}</a:t>
            </a:r>
            <a:r>
              <a:rPr kumimoji="1" lang="ja-JP" altLang="en-US" dirty="0"/>
              <a:t>」の前後で改行を入れる、入れないといったコーディングルールの混乱も起きにくい</a:t>
            </a:r>
            <a:endParaRPr kumimoji="1" lang="en-US" altLang="ja-JP" dirty="0"/>
          </a:p>
          <a:p>
            <a:pPr lvl="1"/>
            <a:r>
              <a:rPr kumimoji="1" lang="en-US" altLang="ja-JP" dirty="0"/>
              <a:t>Ruby</a:t>
            </a:r>
            <a:r>
              <a:rPr kumimoji="1" lang="ja-JP" altLang="en-US" dirty="0"/>
              <a:t>などは制御構造は「</a:t>
            </a:r>
            <a:r>
              <a:rPr kumimoji="1" lang="en-US" altLang="ja-JP" dirty="0"/>
              <a:t>if ~ end</a:t>
            </a:r>
            <a:r>
              <a:rPr kumimoji="1" lang="ja-JP" altLang="en-US" dirty="0"/>
              <a:t>」、イテレータは「</a:t>
            </a:r>
            <a:r>
              <a:rPr kumimoji="1" lang="en-US" altLang="ja-JP" dirty="0"/>
              <a:t>{}</a:t>
            </a:r>
            <a:r>
              <a:rPr kumimoji="1" lang="ja-JP" altLang="en-US" dirty="0"/>
              <a:t>」のように複数の記法が混じっており、この点も</a:t>
            </a:r>
            <a:r>
              <a:rPr kumimoji="1" lang="en-US" altLang="ja-JP" dirty="0"/>
              <a:t>Python</a:t>
            </a:r>
            <a:r>
              <a:rPr kumimoji="1" lang="ja-JP" altLang="en-US" dirty="0"/>
              <a:t>はシンプル</a:t>
            </a:r>
            <a:endParaRPr kumimoji="1" lang="en-US" altLang="ja-JP" dirty="0"/>
          </a:p>
          <a:p>
            <a:r>
              <a:rPr lang="ja-JP" altLang="en-US" dirty="0"/>
              <a:t>一方でブロック構造を表現するためにインデントを正しく行う必要があり、エディタの支援機能を前提にしないと現実的に開発できない</a:t>
            </a:r>
            <a:endParaRPr lang="en-US" altLang="ja-JP" dirty="0"/>
          </a:p>
          <a:p>
            <a:pPr lvl="1"/>
            <a:r>
              <a:rPr kumimoji="1" lang="ja-JP" altLang="en-US" dirty="0"/>
              <a:t>環境によってタブ文字がスペース</a:t>
            </a:r>
            <a:r>
              <a:rPr kumimoji="1" lang="en-US" altLang="ja-JP" dirty="0"/>
              <a:t>4</a:t>
            </a:r>
            <a:r>
              <a:rPr kumimoji="1" lang="ja-JP" altLang="en-US" dirty="0"/>
              <a:t>文字分だったり</a:t>
            </a:r>
            <a:r>
              <a:rPr kumimoji="1" lang="en-US" altLang="ja-JP" dirty="0"/>
              <a:t>8</a:t>
            </a:r>
            <a:r>
              <a:rPr kumimoji="1" lang="ja-JP" altLang="en-US" dirty="0"/>
              <a:t>文字分だったりとゆらぎがあるため、事前のすり合わせが必須 </a:t>
            </a:r>
            <a:r>
              <a:rPr kumimoji="1" lang="en-US" altLang="ja-JP" dirty="0"/>
              <a:t>(</a:t>
            </a:r>
            <a:r>
              <a:rPr kumimoji="1" lang="ja-JP" altLang="en-US" dirty="0"/>
              <a:t>致命傷になりかねない</a:t>
            </a:r>
            <a:r>
              <a:rPr kumimoji="1" lang="en-US" altLang="ja-JP" dirty="0"/>
              <a:t>)</a:t>
            </a:r>
          </a:p>
          <a:p>
            <a:r>
              <a:rPr lang="en-US" altLang="ja-JP" dirty="0"/>
              <a:t>C/C++/Java</a:t>
            </a:r>
            <a:r>
              <a:rPr lang="ja-JP" altLang="en-US" dirty="0"/>
              <a:t>の</a:t>
            </a:r>
            <a:r>
              <a:rPr lang="en-US" altLang="ja-JP" dirty="0"/>
              <a:t>static</a:t>
            </a:r>
            <a:r>
              <a:rPr lang="ja-JP" altLang="en-US" dirty="0" err="1"/>
              <a:t>、</a:t>
            </a:r>
            <a:r>
              <a:rPr lang="en-US" altLang="ja-JP" dirty="0"/>
              <a:t>Ruby</a:t>
            </a:r>
            <a:r>
              <a:rPr lang="ja-JP" altLang="en-US" dirty="0"/>
              <a:t>のクラス変数のようなオーバーライド防止の仕組みが無い</a:t>
            </a:r>
            <a:endParaRPr lang="en-US" altLang="ja-JP" dirty="0"/>
          </a:p>
          <a:p>
            <a:pPr lvl="1"/>
            <a:r>
              <a:rPr kumimoji="1" lang="ja-JP" altLang="en-US" dirty="0"/>
              <a:t>このため「正しいお作法」を身に着ける必要がある</a:t>
            </a:r>
          </a:p>
        </p:txBody>
      </p:sp>
      <p:sp>
        <p:nvSpPr>
          <p:cNvPr id="4" name="フッター プレースホルダー 3">
            <a:extLst>
              <a:ext uri="{FF2B5EF4-FFF2-40B4-BE49-F238E27FC236}">
                <a16:creationId xmlns:a16="http://schemas.microsoft.com/office/drawing/2014/main" id="{91530FD4-24CE-441B-AB2C-E8423348CF05}"/>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E91469D2-2280-414E-BE10-B9C9FB9FAA9A}"/>
              </a:ext>
            </a:extLst>
          </p:cNvPr>
          <p:cNvSpPr>
            <a:spLocks noGrp="1"/>
          </p:cNvSpPr>
          <p:nvPr>
            <p:ph type="sldNum" sz="quarter" idx="12"/>
          </p:nvPr>
        </p:nvSpPr>
        <p:spPr/>
        <p:txBody>
          <a:bodyPr/>
          <a:lstStyle/>
          <a:p>
            <a:fld id="{544F5329-7F25-4A21-8A53-07B5C26434B5}" type="slidenum">
              <a:rPr lang="ja-JP" altLang="en-US" smtClean="0"/>
              <a:pPr/>
              <a:t>5</a:t>
            </a:fld>
            <a:endParaRPr lang="ja-JP" altLang="en-US" dirty="0"/>
          </a:p>
        </p:txBody>
      </p:sp>
      <p:sp>
        <p:nvSpPr>
          <p:cNvPr id="6" name="テキスト ボックス 5">
            <a:extLst>
              <a:ext uri="{FF2B5EF4-FFF2-40B4-BE49-F238E27FC236}">
                <a16:creationId xmlns:a16="http://schemas.microsoft.com/office/drawing/2014/main" id="{37509C2E-C40B-4307-BC28-12977C7634A2}"/>
              </a:ext>
            </a:extLst>
          </p:cNvPr>
          <p:cNvSpPr txBox="1"/>
          <p:nvPr/>
        </p:nvSpPr>
        <p:spPr>
          <a:xfrm>
            <a:off x="5818873" y="959081"/>
            <a:ext cx="3921963" cy="408623"/>
          </a:xfrm>
          <a:prstGeom prst="roundRect">
            <a:avLst/>
          </a:prstGeom>
          <a:gradFill>
            <a:gsLst>
              <a:gs pos="0">
                <a:schemeClr val="accent6">
                  <a:tint val="50000"/>
                  <a:satMod val="300000"/>
                  <a:alpha val="40000"/>
                </a:schemeClr>
              </a:gs>
              <a:gs pos="35000">
                <a:schemeClr val="accent6">
                  <a:tint val="37000"/>
                  <a:satMod val="300000"/>
                  <a:alpha val="40000"/>
                </a:schemeClr>
              </a:gs>
              <a:gs pos="100000">
                <a:schemeClr val="accent6">
                  <a:tint val="15000"/>
                  <a:satMod val="350000"/>
                  <a:alpha val="40000"/>
                </a:schemeClr>
              </a:gs>
            </a:gsLst>
          </a:gradFill>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en-US" altLang="ja-JP" dirty="0"/>
              <a:t>※ </a:t>
            </a:r>
            <a:r>
              <a:rPr kumimoji="1" lang="ja-JP" altLang="en-US" dirty="0"/>
              <a:t>若干プログラム言語マニア的観点です</a:t>
            </a:r>
          </a:p>
        </p:txBody>
      </p:sp>
    </p:spTree>
    <p:extLst>
      <p:ext uri="{BB962C8B-B14F-4D97-AF65-F5344CB8AC3E}">
        <p14:creationId xmlns:p14="http://schemas.microsoft.com/office/powerpoint/2010/main" val="155117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AC516-95D2-42A5-8C0E-BEB741893D71}"/>
              </a:ext>
            </a:extLst>
          </p:cNvPr>
          <p:cNvSpPr>
            <a:spLocks noGrp="1"/>
          </p:cNvSpPr>
          <p:nvPr>
            <p:ph type="title"/>
          </p:nvPr>
        </p:nvSpPr>
        <p:spPr/>
        <p:txBody>
          <a:bodyPr>
            <a:normAutofit fontScale="90000"/>
          </a:bodyPr>
          <a:lstStyle/>
          <a:p>
            <a:r>
              <a:rPr kumimoji="1" lang="ja-JP" altLang="en-US" dirty="0"/>
              <a:t>今だから言えるこの質問</a:t>
            </a:r>
          </a:p>
        </p:txBody>
      </p:sp>
      <p:sp>
        <p:nvSpPr>
          <p:cNvPr id="3" name="コンテンツ プレースホルダー 2">
            <a:extLst>
              <a:ext uri="{FF2B5EF4-FFF2-40B4-BE49-F238E27FC236}">
                <a16:creationId xmlns:a16="http://schemas.microsoft.com/office/drawing/2014/main" id="{F97171C5-FE85-4D65-BDFA-6F21B1E63F8F}"/>
              </a:ext>
            </a:extLst>
          </p:cNvPr>
          <p:cNvSpPr>
            <a:spLocks noGrp="1"/>
          </p:cNvSpPr>
          <p:nvPr>
            <p:ph idx="1"/>
          </p:nvPr>
        </p:nvSpPr>
        <p:spPr>
          <a:xfrm>
            <a:off x="828939" y="1268760"/>
            <a:ext cx="8255001" cy="5040560"/>
          </a:xfrm>
        </p:spPr>
        <p:txBody>
          <a:bodyPr/>
          <a:lstStyle/>
          <a:p>
            <a:r>
              <a:rPr kumimoji="1" lang="ja-JP" altLang="en-US" dirty="0"/>
              <a:t>飛び込みの質問をお願いします</a:t>
            </a:r>
            <a:r>
              <a:rPr kumimoji="1" lang="en-US" altLang="ja-JP" dirty="0"/>
              <a:t>!</a:t>
            </a:r>
            <a:endParaRPr kumimoji="1" lang="ja-JP" altLang="en-US" dirty="0"/>
          </a:p>
        </p:txBody>
      </p:sp>
      <p:sp>
        <p:nvSpPr>
          <p:cNvPr id="4" name="フッター プレースホルダー 3">
            <a:extLst>
              <a:ext uri="{FF2B5EF4-FFF2-40B4-BE49-F238E27FC236}">
                <a16:creationId xmlns:a16="http://schemas.microsoft.com/office/drawing/2014/main" id="{D9E5999F-BAEA-4344-922A-7432CAA99193}"/>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862E1257-7DB6-4F20-8A7C-AF4D1A2CEDCF}"/>
              </a:ext>
            </a:extLst>
          </p:cNvPr>
          <p:cNvSpPr>
            <a:spLocks noGrp="1"/>
          </p:cNvSpPr>
          <p:nvPr>
            <p:ph type="sldNum" sz="quarter" idx="12"/>
          </p:nvPr>
        </p:nvSpPr>
        <p:spPr/>
        <p:txBody>
          <a:bodyPr/>
          <a:lstStyle/>
          <a:p>
            <a:fld id="{544F5329-7F25-4A21-8A53-07B5C26434B5}" type="slidenum">
              <a:rPr lang="ja-JP" altLang="en-US" smtClean="0"/>
              <a:pPr/>
              <a:t>6</a:t>
            </a:fld>
            <a:endParaRPr lang="ja-JP" altLang="en-US" dirty="0"/>
          </a:p>
        </p:txBody>
      </p:sp>
    </p:spTree>
    <p:extLst>
      <p:ext uri="{BB962C8B-B14F-4D97-AF65-F5344CB8AC3E}">
        <p14:creationId xmlns:p14="http://schemas.microsoft.com/office/powerpoint/2010/main" val="422941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D18AC4D4-0FA1-474B-8891-96C7CC4EACE7}"/>
              </a:ext>
            </a:extLst>
          </p:cNvPr>
          <p:cNvSpPr>
            <a:spLocks noGrp="1"/>
          </p:cNvSpPr>
          <p:nvPr>
            <p:ph type="title"/>
          </p:nvPr>
        </p:nvSpPr>
        <p:spPr/>
        <p:txBody>
          <a:bodyPr/>
          <a:lstStyle/>
          <a:p>
            <a:r>
              <a:rPr kumimoji="1" lang="ja-JP" altLang="en-US" dirty="0"/>
              <a:t>ステップアップに向けて</a:t>
            </a:r>
          </a:p>
        </p:txBody>
      </p:sp>
      <p:sp>
        <p:nvSpPr>
          <p:cNvPr id="8" name="テキスト プレースホルダー 7">
            <a:extLst>
              <a:ext uri="{FF2B5EF4-FFF2-40B4-BE49-F238E27FC236}">
                <a16:creationId xmlns:a16="http://schemas.microsoft.com/office/drawing/2014/main" id="{0BF1A09F-8963-4E61-9981-8B3D870C3FD6}"/>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AA27AAF-293F-4B45-8412-ABC1F6C39234}"/>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35348F86-1268-4C7A-9505-A42897B5708A}"/>
              </a:ext>
            </a:extLst>
          </p:cNvPr>
          <p:cNvSpPr>
            <a:spLocks noGrp="1"/>
          </p:cNvSpPr>
          <p:nvPr>
            <p:ph type="sldNum" sz="quarter" idx="4294967295"/>
          </p:nvPr>
        </p:nvSpPr>
        <p:spPr>
          <a:xfrm>
            <a:off x="9236075" y="6313488"/>
            <a:ext cx="669925" cy="355600"/>
          </a:xfrm>
        </p:spPr>
        <p:txBody>
          <a:bodyPr/>
          <a:lstStyle/>
          <a:p>
            <a:fld id="{544F5329-7F25-4A21-8A53-07B5C26434B5}" type="slidenum">
              <a:rPr lang="ja-JP" altLang="en-US" smtClean="0"/>
              <a:pPr/>
              <a:t>7</a:t>
            </a:fld>
            <a:endParaRPr lang="ja-JP" altLang="en-US" dirty="0"/>
          </a:p>
        </p:txBody>
      </p:sp>
    </p:spTree>
    <p:extLst>
      <p:ext uri="{BB962C8B-B14F-4D97-AF65-F5344CB8AC3E}">
        <p14:creationId xmlns:p14="http://schemas.microsoft.com/office/powerpoint/2010/main" val="85782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04464-70E1-456D-BDAF-422B23BA646E}"/>
              </a:ext>
            </a:extLst>
          </p:cNvPr>
          <p:cNvSpPr>
            <a:spLocks noGrp="1"/>
          </p:cNvSpPr>
          <p:nvPr>
            <p:ph type="title"/>
          </p:nvPr>
        </p:nvSpPr>
        <p:spPr/>
        <p:txBody>
          <a:bodyPr>
            <a:normAutofit fontScale="90000"/>
          </a:bodyPr>
          <a:lstStyle/>
          <a:p>
            <a:r>
              <a:rPr lang="en-US" altLang="ja-JP" dirty="0"/>
              <a:t>(</a:t>
            </a:r>
            <a:r>
              <a:rPr lang="ja-JP" altLang="en-US" dirty="0"/>
              <a:t>再掲</a:t>
            </a:r>
            <a:r>
              <a:rPr lang="en-US" altLang="ja-JP" dirty="0"/>
              <a:t>) </a:t>
            </a:r>
            <a:r>
              <a:rPr lang="ja-JP" altLang="en-US" dirty="0"/>
              <a:t>この研修で目指すゴール</a:t>
            </a:r>
            <a:endParaRPr kumimoji="1" lang="ja-JP" altLang="en-US" dirty="0"/>
          </a:p>
        </p:txBody>
      </p:sp>
      <p:sp>
        <p:nvSpPr>
          <p:cNvPr id="4" name="フッター プレースホルダー 3">
            <a:extLst>
              <a:ext uri="{FF2B5EF4-FFF2-40B4-BE49-F238E27FC236}">
                <a16:creationId xmlns:a16="http://schemas.microsoft.com/office/drawing/2014/main" id="{60CC1CAB-9E9A-4EA1-A44C-8E70177AC5B0}"/>
              </a:ext>
            </a:extLst>
          </p:cNvPr>
          <p:cNvSpPr>
            <a:spLocks noGrp="1"/>
          </p:cNvSpPr>
          <p:nvPr>
            <p:ph type="ftr" sz="quarter" idx="11"/>
          </p:nvPr>
        </p:nvSpPr>
        <p:spPr/>
        <p:txBody>
          <a:bodyPr/>
          <a:lstStyle/>
          <a:p>
            <a:r>
              <a:rPr lang="en-US" altLang="ja-JP"/>
              <a:t>Copyright ⓒ Mitsubishi Research Institute DCS Co.,Ltd.</a:t>
            </a:r>
            <a:endParaRPr lang="en-US" altLang="ja-JP" dirty="0"/>
          </a:p>
        </p:txBody>
      </p:sp>
      <p:sp>
        <p:nvSpPr>
          <p:cNvPr id="5" name="スライド番号プレースホルダー 4">
            <a:extLst>
              <a:ext uri="{FF2B5EF4-FFF2-40B4-BE49-F238E27FC236}">
                <a16:creationId xmlns:a16="http://schemas.microsoft.com/office/drawing/2014/main" id="{4745AF6D-D4B0-4802-A5D5-160E56064B2C}"/>
              </a:ext>
            </a:extLst>
          </p:cNvPr>
          <p:cNvSpPr>
            <a:spLocks noGrp="1"/>
          </p:cNvSpPr>
          <p:nvPr>
            <p:ph type="sldNum" sz="quarter" idx="12"/>
          </p:nvPr>
        </p:nvSpPr>
        <p:spPr/>
        <p:txBody>
          <a:bodyPr/>
          <a:lstStyle/>
          <a:p>
            <a:fld id="{544F5329-7F25-4A21-8A53-07B5C26434B5}" type="slidenum">
              <a:rPr lang="ja-JP" altLang="en-US" smtClean="0"/>
              <a:pPr/>
              <a:t>8</a:t>
            </a:fld>
            <a:endParaRPr lang="ja-JP" altLang="en-US" dirty="0"/>
          </a:p>
        </p:txBody>
      </p:sp>
      <p:sp>
        <p:nvSpPr>
          <p:cNvPr id="6" name="テキスト プレースホルダー 5">
            <a:extLst>
              <a:ext uri="{FF2B5EF4-FFF2-40B4-BE49-F238E27FC236}">
                <a16:creationId xmlns:a16="http://schemas.microsoft.com/office/drawing/2014/main" id="{1F33E5CA-6BE2-40F6-9121-DEE11561EF5B}"/>
              </a:ext>
            </a:extLst>
          </p:cNvPr>
          <p:cNvSpPr>
            <a:spLocks noGrp="1"/>
          </p:cNvSpPr>
          <p:nvPr>
            <p:ph type="body" sz="quarter" idx="13"/>
          </p:nvPr>
        </p:nvSpPr>
        <p:spPr/>
        <p:txBody>
          <a:bodyPr/>
          <a:lstStyle/>
          <a:p>
            <a:r>
              <a:rPr lang="ja-JP" altLang="en-US" dirty="0"/>
              <a:t>この研修では</a:t>
            </a:r>
            <a:r>
              <a:rPr lang="en-US" altLang="ja-JP" dirty="0"/>
              <a:t>Python</a:t>
            </a:r>
            <a:r>
              <a:rPr lang="ja-JP" altLang="en-US" dirty="0"/>
              <a:t>を使った基本的な開発技法を習得します。将来データ分析や機械学習のエンジニアとして活躍するための基礎を身に付けます。</a:t>
            </a:r>
          </a:p>
        </p:txBody>
      </p:sp>
      <p:grpSp>
        <p:nvGrpSpPr>
          <p:cNvPr id="44" name="グループ化 43">
            <a:extLst>
              <a:ext uri="{FF2B5EF4-FFF2-40B4-BE49-F238E27FC236}">
                <a16:creationId xmlns:a16="http://schemas.microsoft.com/office/drawing/2014/main" id="{42EF0763-2DCA-43F0-9591-AAEE1544B44D}"/>
              </a:ext>
            </a:extLst>
          </p:cNvPr>
          <p:cNvGrpSpPr/>
          <p:nvPr/>
        </p:nvGrpSpPr>
        <p:grpSpPr>
          <a:xfrm>
            <a:off x="1042144" y="1988840"/>
            <a:ext cx="7821712" cy="4384149"/>
            <a:chOff x="1042144" y="1988840"/>
            <a:chExt cx="7821712" cy="4384149"/>
          </a:xfrm>
        </p:grpSpPr>
        <p:sp>
          <p:nvSpPr>
            <p:cNvPr id="45" name="テキスト ボックス 44">
              <a:extLst>
                <a:ext uri="{FF2B5EF4-FFF2-40B4-BE49-F238E27FC236}">
                  <a16:creationId xmlns:a16="http://schemas.microsoft.com/office/drawing/2014/main" id="{0295B429-A170-4ABA-A567-04AC54CF6ED0}"/>
                </a:ext>
              </a:extLst>
            </p:cNvPr>
            <p:cNvSpPr txBox="1"/>
            <p:nvPr/>
          </p:nvSpPr>
          <p:spPr>
            <a:xfrm>
              <a:off x="1854834" y="1999040"/>
              <a:ext cx="2371577" cy="400110"/>
            </a:xfrm>
            <a:prstGeom prst="rect">
              <a:avLst/>
            </a:prstGeom>
            <a:noFill/>
          </p:spPr>
          <p:txBody>
            <a:bodyPr wrap="square" rtlCol="0">
              <a:spAutoFit/>
            </a:bodyPr>
            <a:lstStyle/>
            <a:p>
              <a:pPr algn="ctr"/>
              <a:r>
                <a:rPr kumimoji="1" lang="en-US" altLang="ja-JP" sz="2000" dirty="0">
                  <a:latin typeface="Meiryo UI" panose="020B0604030504040204" pitchFamily="50" charset="-128"/>
                  <a:ea typeface="Meiryo UI" panose="020B0604030504040204" pitchFamily="50" charset="-128"/>
                </a:rPr>
                <a:t>Data Analytics</a:t>
              </a:r>
              <a:endParaRPr kumimoji="1" lang="ja-JP" altLang="en-US" sz="2000" dirty="0">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18C9909D-CE8F-46A0-9497-1AB1477BCB2C}"/>
                </a:ext>
              </a:extLst>
            </p:cNvPr>
            <p:cNvSpPr txBox="1"/>
            <p:nvPr/>
          </p:nvSpPr>
          <p:spPr>
            <a:xfrm>
              <a:off x="5510705" y="1988840"/>
              <a:ext cx="2516215" cy="400110"/>
            </a:xfrm>
            <a:prstGeom prst="rect">
              <a:avLst/>
            </a:prstGeom>
            <a:noFill/>
          </p:spPr>
          <p:txBody>
            <a:bodyPr wrap="square" rtlCol="0">
              <a:spAutoFit/>
            </a:bodyPr>
            <a:lstStyle/>
            <a:p>
              <a:pPr algn="ctr"/>
              <a:r>
                <a:rPr kumimoji="1" lang="en-US" altLang="ja-JP" sz="2000" dirty="0">
                  <a:latin typeface="Meiryo UI" panose="020B0604030504040204" pitchFamily="50" charset="-128"/>
                  <a:ea typeface="Meiryo UI" panose="020B0604030504040204" pitchFamily="50" charset="-128"/>
                </a:rPr>
                <a:t>Machine</a:t>
              </a:r>
              <a:r>
                <a:rPr kumimoji="1" lang="ja-JP" altLang="en-US" sz="2000" dirty="0">
                  <a:latin typeface="Meiryo UI" panose="020B0604030504040204" pitchFamily="50" charset="-128"/>
                  <a:ea typeface="Meiryo UI" panose="020B0604030504040204" pitchFamily="50" charset="-128"/>
                </a:rPr>
                <a:t> </a:t>
              </a:r>
              <a:r>
                <a:rPr kumimoji="1" lang="en-US" altLang="ja-JP" sz="2000" dirty="0">
                  <a:latin typeface="Meiryo UI" panose="020B0604030504040204" pitchFamily="50" charset="-128"/>
                  <a:ea typeface="Meiryo UI" panose="020B0604030504040204" pitchFamily="50" charset="-128"/>
                </a:rPr>
                <a:t>Learning</a:t>
              </a:r>
              <a:endParaRPr kumimoji="1" lang="ja-JP" altLang="en-US" sz="2000" dirty="0">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5B62D68B-48DE-4996-AA3C-283DFFB44B9A}"/>
                </a:ext>
              </a:extLst>
            </p:cNvPr>
            <p:cNvSpPr/>
            <p:nvPr/>
          </p:nvSpPr>
          <p:spPr>
            <a:xfrm>
              <a:off x="2464351" y="2443994"/>
              <a:ext cx="4572523" cy="749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a:solidFill>
                    <a:schemeClr val="tx2">
                      <a:lumMod val="75000"/>
                    </a:schemeClr>
                  </a:solidFill>
                  <a:latin typeface="Meiryo UI" panose="020B0604030504040204" pitchFamily="50" charset="-128"/>
                  <a:ea typeface="Meiryo UI" panose="020B0604030504040204" pitchFamily="50" charset="-128"/>
                </a:rPr>
                <a:t>モデル構築</a:t>
              </a:r>
            </a:p>
          </p:txBody>
        </p:sp>
        <p:sp>
          <p:nvSpPr>
            <p:cNvPr id="48" name="正方形/長方形 47">
              <a:extLst>
                <a:ext uri="{FF2B5EF4-FFF2-40B4-BE49-F238E27FC236}">
                  <a16:creationId xmlns:a16="http://schemas.microsoft.com/office/drawing/2014/main" id="{C5189D5F-9523-4F6A-AEC5-4B95379C44C0}"/>
                </a:ext>
              </a:extLst>
            </p:cNvPr>
            <p:cNvSpPr/>
            <p:nvPr/>
          </p:nvSpPr>
          <p:spPr>
            <a:xfrm>
              <a:off x="4947574" y="3279184"/>
              <a:ext cx="2099215" cy="12801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a:solidFill>
                    <a:schemeClr val="tx2">
                      <a:lumMod val="75000"/>
                    </a:schemeClr>
                  </a:solidFill>
                  <a:latin typeface="Meiryo UI" panose="020B0604030504040204" pitchFamily="50" charset="-128"/>
                  <a:ea typeface="Meiryo UI" panose="020B0604030504040204" pitchFamily="50" charset="-128"/>
                </a:rPr>
                <a:t>モデル実装</a:t>
              </a:r>
              <a:endParaRPr kumimoji="1" lang="en-US" altLang="ja-JP" dirty="0">
                <a:solidFill>
                  <a:schemeClr val="tx2">
                    <a:lumMod val="75000"/>
                  </a:schemeClr>
                </a:solidFill>
                <a:latin typeface="Meiryo UI" panose="020B0604030504040204" pitchFamily="50" charset="-128"/>
                <a:ea typeface="Meiryo UI" panose="020B0604030504040204" pitchFamily="50" charset="-128"/>
              </a:endParaRPr>
            </a:p>
            <a:p>
              <a:pPr algn="ctr"/>
              <a:r>
                <a:rPr lang="en-US" altLang="ja-JP" dirty="0">
                  <a:solidFill>
                    <a:schemeClr val="tx2">
                      <a:lumMod val="75000"/>
                    </a:schemeClr>
                  </a:solidFill>
                  <a:latin typeface="Meiryo UI" panose="020B0604030504040204" pitchFamily="50" charset="-128"/>
                  <a:ea typeface="Meiryo UI" panose="020B0604030504040204" pitchFamily="50" charset="-128"/>
                </a:rPr>
                <a:t>/</a:t>
              </a:r>
              <a:r>
                <a:rPr lang="ja-JP" altLang="en-US" dirty="0">
                  <a:solidFill>
                    <a:schemeClr val="tx2">
                      <a:lumMod val="75000"/>
                    </a:schemeClr>
                  </a:solidFill>
                  <a:latin typeface="Meiryo UI" panose="020B0604030504040204" pitchFamily="50" charset="-128"/>
                  <a:ea typeface="Meiryo UI" panose="020B0604030504040204" pitchFamily="50" charset="-128"/>
                </a:rPr>
                <a:t>データハンドリング</a:t>
              </a:r>
              <a:endParaRPr kumimoji="1" lang="en-US" altLang="ja-JP" dirty="0">
                <a:solidFill>
                  <a:schemeClr val="tx2">
                    <a:lumMod val="75000"/>
                  </a:schemeClr>
                </a:solidFill>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E94FE582-8026-49C2-886D-2AF4430EA0A4}"/>
                </a:ext>
              </a:extLst>
            </p:cNvPr>
            <p:cNvSpPr/>
            <p:nvPr/>
          </p:nvSpPr>
          <p:spPr>
            <a:xfrm>
              <a:off x="2464351" y="3282278"/>
              <a:ext cx="2371577" cy="911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a:solidFill>
                    <a:schemeClr val="tx2">
                      <a:lumMod val="75000"/>
                    </a:schemeClr>
                  </a:solidFill>
                  <a:latin typeface="Meiryo UI" panose="020B0604030504040204" pitchFamily="50" charset="-128"/>
                  <a:ea typeface="Meiryo UI" panose="020B0604030504040204" pitchFamily="50" charset="-128"/>
                </a:rPr>
                <a:t>解析</a:t>
              </a:r>
            </a:p>
          </p:txBody>
        </p:sp>
        <p:sp>
          <p:nvSpPr>
            <p:cNvPr id="50" name="正方形/長方形 49">
              <a:extLst>
                <a:ext uri="{FF2B5EF4-FFF2-40B4-BE49-F238E27FC236}">
                  <a16:creationId xmlns:a16="http://schemas.microsoft.com/office/drawing/2014/main" id="{F2487109-5AF6-43EF-B299-02E016E55ADF}"/>
                </a:ext>
              </a:extLst>
            </p:cNvPr>
            <p:cNvSpPr/>
            <p:nvPr/>
          </p:nvSpPr>
          <p:spPr>
            <a:xfrm>
              <a:off x="2464351" y="4239289"/>
              <a:ext cx="2371577" cy="14936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12000" rtlCol="0" anchor="ctr" anchorCtr="0"/>
            <a:lstStyle/>
            <a:p>
              <a:pPr algn="ctr"/>
              <a:r>
                <a:rPr kumimoji="1" lang="ja-JP" altLang="en-US" dirty="0">
                  <a:solidFill>
                    <a:schemeClr val="tx2">
                      <a:lumMod val="75000"/>
                    </a:schemeClr>
                  </a:solidFill>
                  <a:latin typeface="Meiryo UI" panose="020B0604030504040204" pitchFamily="50" charset="-128"/>
                  <a:ea typeface="Meiryo UI" panose="020B0604030504040204" pitchFamily="50" charset="-128"/>
                </a:rPr>
                <a:t>データ加工・集計</a:t>
              </a:r>
              <a:endParaRPr kumimoji="1" lang="en-US" altLang="ja-JP" dirty="0">
                <a:solidFill>
                  <a:schemeClr val="tx2">
                    <a:lumMod val="75000"/>
                  </a:schemeClr>
                </a:solidFill>
                <a:latin typeface="Meiryo UI" panose="020B0604030504040204" pitchFamily="50" charset="-128"/>
                <a:ea typeface="Meiryo UI" panose="020B0604030504040204" pitchFamily="50" charset="-128"/>
              </a:endParaRPr>
            </a:p>
            <a:p>
              <a:pPr algn="ctr"/>
              <a:endParaRPr lang="en-US" altLang="ja-JP" dirty="0">
                <a:solidFill>
                  <a:schemeClr val="tx2">
                    <a:lumMod val="75000"/>
                  </a:schemeClr>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A7617FF2-11C6-4A49-9604-C2DC50B1E9B8}"/>
                </a:ext>
              </a:extLst>
            </p:cNvPr>
            <p:cNvSpPr/>
            <p:nvPr/>
          </p:nvSpPr>
          <p:spPr>
            <a:xfrm>
              <a:off x="1042146" y="5857666"/>
              <a:ext cx="3792130" cy="515323"/>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2">
                      <a:lumMod val="75000"/>
                    </a:schemeClr>
                  </a:solidFill>
                  <a:latin typeface="Meiryo UI" panose="020B0604030504040204" pitchFamily="50" charset="-128"/>
                  <a:ea typeface="Meiryo UI" panose="020B0604030504040204" pitchFamily="50" charset="-128"/>
                </a:rPr>
                <a:t>Platform</a:t>
              </a:r>
              <a:r>
                <a:rPr lang="ja-JP" altLang="en-US" dirty="0">
                  <a:solidFill>
                    <a:schemeClr val="tx2">
                      <a:lumMod val="75000"/>
                    </a:schemeClr>
                  </a:solidFill>
                  <a:latin typeface="Meiryo UI" panose="020B0604030504040204" pitchFamily="50" charset="-128"/>
                  <a:ea typeface="Meiryo UI" panose="020B0604030504040204" pitchFamily="50" charset="-128"/>
                </a:rPr>
                <a:t>（主に</a:t>
              </a:r>
              <a:r>
                <a:rPr lang="en-US" altLang="ja-JP" dirty="0">
                  <a:solidFill>
                    <a:schemeClr val="tx2">
                      <a:lumMod val="75000"/>
                    </a:schemeClr>
                  </a:solidFill>
                  <a:latin typeface="Meiryo UI" panose="020B0604030504040204" pitchFamily="50" charset="-128"/>
                  <a:ea typeface="Meiryo UI" panose="020B0604030504040204" pitchFamily="50" charset="-128"/>
                </a:rPr>
                <a:t>SAS</a:t>
              </a:r>
              <a:r>
                <a:rPr lang="ja-JP" altLang="en-US" dirty="0">
                  <a:solidFill>
                    <a:schemeClr val="tx2">
                      <a:lumMod val="75000"/>
                    </a:schemeClr>
                  </a:solidFill>
                  <a:latin typeface="Meiryo UI" panose="020B0604030504040204" pitchFamily="50" charset="-128"/>
                  <a:ea typeface="Meiryo UI" panose="020B0604030504040204" pitchFamily="50" charset="-128"/>
                </a:rPr>
                <a:t>）</a:t>
              </a:r>
              <a:endParaRPr kumimoji="1" lang="ja-JP" altLang="en-US" dirty="0">
                <a:solidFill>
                  <a:schemeClr val="tx2">
                    <a:lumMod val="75000"/>
                  </a:schemeClr>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7E991285-D45D-4258-8632-DCBC6C78FD5E}"/>
                </a:ext>
              </a:extLst>
            </p:cNvPr>
            <p:cNvSpPr/>
            <p:nvPr/>
          </p:nvSpPr>
          <p:spPr>
            <a:xfrm>
              <a:off x="4970145" y="5857668"/>
              <a:ext cx="3704845" cy="500898"/>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nchorCtr="0"/>
            <a:lstStyle/>
            <a:p>
              <a:pPr algn="ctr"/>
              <a:r>
                <a:rPr kumimoji="1" lang="en-US" altLang="ja-JP" dirty="0">
                  <a:solidFill>
                    <a:schemeClr val="tx2">
                      <a:lumMod val="75000"/>
                    </a:schemeClr>
                  </a:solidFill>
                  <a:latin typeface="Meiryo UI" panose="020B0604030504040204" pitchFamily="50" charset="-128"/>
                  <a:ea typeface="Meiryo UI" panose="020B0604030504040204" pitchFamily="50" charset="-128"/>
                </a:rPr>
                <a:t>Platform</a:t>
              </a:r>
              <a:r>
                <a:rPr lang="ja-JP" altLang="en-US" dirty="0">
                  <a:solidFill>
                    <a:schemeClr val="tx2">
                      <a:lumMod val="75000"/>
                    </a:schemeClr>
                  </a:solidFill>
                  <a:latin typeface="Meiryo UI" panose="020B0604030504040204" pitchFamily="50" charset="-128"/>
                  <a:ea typeface="Meiryo UI" panose="020B0604030504040204" pitchFamily="50" charset="-128"/>
                </a:rPr>
                <a:t>（主に</a:t>
              </a:r>
              <a:r>
                <a:rPr lang="en-US" altLang="ja-JP" dirty="0">
                  <a:solidFill>
                    <a:schemeClr val="tx2">
                      <a:lumMod val="75000"/>
                    </a:schemeClr>
                  </a:solidFill>
                  <a:latin typeface="Meiryo UI" panose="020B0604030504040204" pitchFamily="50" charset="-128"/>
                  <a:ea typeface="Meiryo UI" panose="020B0604030504040204" pitchFamily="50" charset="-128"/>
                </a:rPr>
                <a:t>AWS</a:t>
              </a:r>
              <a:r>
                <a:rPr lang="ja-JP" altLang="en-US" dirty="0">
                  <a:solidFill>
                    <a:schemeClr val="tx2">
                      <a:lumMod val="75000"/>
                    </a:schemeClr>
                  </a:solidFill>
                  <a:latin typeface="Meiryo UI" panose="020B0604030504040204" pitchFamily="50" charset="-128"/>
                  <a:ea typeface="Meiryo UI" panose="020B0604030504040204" pitchFamily="50" charset="-128"/>
                </a:rPr>
                <a:t>）</a:t>
              </a:r>
              <a:endParaRPr kumimoji="1" lang="ja-JP" altLang="en-US" dirty="0">
                <a:solidFill>
                  <a:schemeClr val="tx2">
                    <a:lumMod val="75000"/>
                  </a:schemeClr>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8E0F1E7B-C229-4AB9-8DB4-1969011E9DD5}"/>
                </a:ext>
              </a:extLst>
            </p:cNvPr>
            <p:cNvSpPr/>
            <p:nvPr/>
          </p:nvSpPr>
          <p:spPr>
            <a:xfrm>
              <a:off x="1042144" y="3727283"/>
              <a:ext cx="1320474" cy="2048176"/>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a:solidFill>
                    <a:schemeClr val="tx2">
                      <a:lumMod val="75000"/>
                    </a:schemeClr>
                  </a:solidFill>
                  <a:latin typeface="Meiryo UI" panose="020B0604030504040204" pitchFamily="50" charset="-128"/>
                  <a:ea typeface="Meiryo UI" panose="020B0604030504040204" pitchFamily="50" charset="-128"/>
                </a:rPr>
                <a:t>SAS</a:t>
              </a:r>
            </a:p>
            <a:p>
              <a:pPr algn="ctr"/>
              <a:r>
                <a:rPr kumimoji="1" lang="en-US" altLang="ja-JP" dirty="0">
                  <a:solidFill>
                    <a:schemeClr val="tx2">
                      <a:lumMod val="75000"/>
                    </a:schemeClr>
                  </a:solidFill>
                  <a:latin typeface="Meiryo UI" panose="020B0604030504040204" pitchFamily="50" charset="-128"/>
                  <a:ea typeface="Meiryo UI" panose="020B0604030504040204" pitchFamily="50" charset="-128"/>
                </a:rPr>
                <a:t>DI/BI</a:t>
              </a:r>
              <a:endParaRPr kumimoji="1" lang="ja-JP" altLang="en-US" dirty="0">
                <a:solidFill>
                  <a:schemeClr val="tx2">
                    <a:lumMod val="75000"/>
                  </a:schemeClr>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F8ACBE42-7619-4150-9113-E414A41F5EC8}"/>
                </a:ext>
              </a:extLst>
            </p:cNvPr>
            <p:cNvSpPr/>
            <p:nvPr/>
          </p:nvSpPr>
          <p:spPr>
            <a:xfrm>
              <a:off x="7137504" y="3727285"/>
              <a:ext cx="1502178" cy="2048176"/>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600" dirty="0">
                  <a:solidFill>
                    <a:schemeClr val="tx2">
                      <a:lumMod val="75000"/>
                    </a:schemeClr>
                  </a:solidFill>
                  <a:latin typeface="Meiryo UI" panose="020B0604030504040204" pitchFamily="50" charset="-128"/>
                  <a:ea typeface="Meiryo UI" panose="020B0604030504040204" pitchFamily="50" charset="-128"/>
                </a:rPr>
                <a:t>ミドルサービス</a:t>
              </a:r>
              <a:endParaRPr lang="en-US" altLang="ja-JP" sz="1600" dirty="0">
                <a:solidFill>
                  <a:schemeClr val="tx2">
                    <a:lumMod val="75000"/>
                  </a:schemeClr>
                </a:solidFill>
                <a:latin typeface="Meiryo UI" panose="020B0604030504040204" pitchFamily="50" charset="-128"/>
                <a:ea typeface="Meiryo UI" panose="020B0604030504040204" pitchFamily="50" charset="-128"/>
              </a:endParaRPr>
            </a:p>
            <a:p>
              <a:pPr algn="ctr"/>
              <a:r>
                <a:rPr lang="ja-JP" altLang="en-US" sz="1400" dirty="0">
                  <a:solidFill>
                    <a:schemeClr val="tx2">
                      <a:lumMod val="75000"/>
                    </a:schemeClr>
                  </a:solidFill>
                  <a:latin typeface="Meiryo UI" panose="020B0604030504040204" pitchFamily="50" charset="-128"/>
                  <a:ea typeface="Meiryo UI" panose="020B0604030504040204" pitchFamily="50" charset="-128"/>
                </a:rPr>
                <a:t>（主に</a:t>
              </a:r>
              <a:r>
                <a:rPr lang="en-US" altLang="ja-JP" sz="1400" dirty="0">
                  <a:solidFill>
                    <a:schemeClr val="tx2">
                      <a:lumMod val="75000"/>
                    </a:schemeClr>
                  </a:solidFill>
                  <a:latin typeface="Meiryo UI" panose="020B0604030504040204" pitchFamily="50" charset="-128"/>
                  <a:ea typeface="Meiryo UI" panose="020B0604030504040204" pitchFamily="50" charset="-128"/>
                </a:rPr>
                <a:t>AWS</a:t>
              </a:r>
              <a:r>
                <a:rPr lang="ja-JP" altLang="en-US" sz="1400" dirty="0">
                  <a:solidFill>
                    <a:schemeClr val="tx2">
                      <a:lumMod val="75000"/>
                    </a:schemeClr>
                  </a:solidFill>
                  <a:latin typeface="Meiryo UI" panose="020B0604030504040204" pitchFamily="50" charset="-128"/>
                  <a:ea typeface="Meiryo UI" panose="020B0604030504040204" pitchFamily="50" charset="-128"/>
                </a:rPr>
                <a:t>）</a:t>
              </a:r>
              <a:endParaRPr lang="en-US" altLang="ja-JP" sz="1400" dirty="0">
                <a:solidFill>
                  <a:schemeClr val="tx2">
                    <a:lumMod val="75000"/>
                  </a:schemeClr>
                </a:solidFill>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A5377B1A-A09C-4136-A612-0F442EEE9766}"/>
                </a:ext>
              </a:extLst>
            </p:cNvPr>
            <p:cNvSpPr/>
            <p:nvPr/>
          </p:nvSpPr>
          <p:spPr>
            <a:xfrm>
              <a:off x="4937660" y="4641532"/>
              <a:ext cx="2099215" cy="1133926"/>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600" dirty="0">
                  <a:solidFill>
                    <a:schemeClr val="tx2">
                      <a:lumMod val="75000"/>
                    </a:schemeClr>
                  </a:solidFill>
                  <a:latin typeface="Meiryo UI" panose="020B0604030504040204" pitchFamily="50" charset="-128"/>
                  <a:ea typeface="Meiryo UI" panose="020B0604030504040204" pitchFamily="50" charset="-128"/>
                </a:rPr>
                <a:t>本番プログラム開発</a:t>
              </a:r>
              <a:endParaRPr lang="en-US" altLang="ja-JP" sz="1600" dirty="0">
                <a:solidFill>
                  <a:schemeClr val="tx2">
                    <a:lumMod val="75000"/>
                  </a:schemeClr>
                </a:solidFill>
                <a:latin typeface="Meiryo UI" panose="020B0604030504040204" pitchFamily="50" charset="-128"/>
                <a:ea typeface="Meiryo UI" panose="020B0604030504040204" pitchFamily="50" charset="-128"/>
              </a:endParaRPr>
            </a:p>
            <a:p>
              <a:pPr algn="ctr"/>
              <a:r>
                <a:rPr lang="ja-JP" altLang="en-US" sz="1400" dirty="0">
                  <a:solidFill>
                    <a:schemeClr val="tx2">
                      <a:lumMod val="75000"/>
                    </a:schemeClr>
                  </a:solidFill>
                  <a:latin typeface="Meiryo UI" panose="020B0604030504040204" pitchFamily="50" charset="-128"/>
                  <a:ea typeface="Meiryo UI" panose="020B0604030504040204" pitchFamily="50" charset="-128"/>
                </a:rPr>
                <a:t>（主に</a:t>
              </a:r>
              <a:r>
                <a:rPr lang="en-US" altLang="ja-JP" sz="1400" dirty="0">
                  <a:solidFill>
                    <a:schemeClr val="tx2">
                      <a:lumMod val="75000"/>
                    </a:schemeClr>
                  </a:solidFill>
                  <a:latin typeface="Meiryo UI" panose="020B0604030504040204" pitchFamily="50" charset="-128"/>
                  <a:ea typeface="Meiryo UI" panose="020B0604030504040204" pitchFamily="50" charset="-128"/>
                </a:rPr>
                <a:t>Python</a:t>
              </a:r>
              <a:r>
                <a:rPr lang="ja-JP" altLang="en-US" sz="1400" dirty="0">
                  <a:solidFill>
                    <a:schemeClr val="tx2">
                      <a:lumMod val="75000"/>
                    </a:schemeClr>
                  </a:solidFill>
                  <a:latin typeface="Meiryo UI" panose="020B0604030504040204" pitchFamily="50" charset="-128"/>
                  <a:ea typeface="Meiryo UI" panose="020B0604030504040204" pitchFamily="50" charset="-128"/>
                </a:rPr>
                <a:t>）</a:t>
              </a:r>
              <a:endParaRPr lang="en-US" altLang="ja-JP" sz="1400" dirty="0">
                <a:solidFill>
                  <a:schemeClr val="tx2">
                    <a:lumMod val="75000"/>
                  </a:schemeClr>
                </a:solidFill>
                <a:latin typeface="Meiryo UI" panose="020B0604030504040204" pitchFamily="50" charset="-128"/>
                <a:ea typeface="Meiryo UI" panose="020B0604030504040204" pitchFamily="50" charset="-128"/>
              </a:endParaRPr>
            </a:p>
          </p:txBody>
        </p:sp>
        <p:cxnSp>
          <p:nvCxnSpPr>
            <p:cNvPr id="56" name="直線コネクタ 55">
              <a:extLst>
                <a:ext uri="{FF2B5EF4-FFF2-40B4-BE49-F238E27FC236}">
                  <a16:creationId xmlns:a16="http://schemas.microsoft.com/office/drawing/2014/main" id="{AE19130E-50F3-40F2-A5BD-7108B2ACEA95}"/>
                </a:ext>
              </a:extLst>
            </p:cNvPr>
            <p:cNvCxnSpPr/>
            <p:nvPr/>
          </p:nvCxnSpPr>
          <p:spPr>
            <a:xfrm>
              <a:off x="1042144" y="2354693"/>
              <a:ext cx="372441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7AC69C2-2E1C-485E-A6F7-DB13D245C0D9}"/>
                </a:ext>
              </a:extLst>
            </p:cNvPr>
            <p:cNvCxnSpPr/>
            <p:nvPr/>
          </p:nvCxnSpPr>
          <p:spPr>
            <a:xfrm>
              <a:off x="5037868" y="2354693"/>
              <a:ext cx="38259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8EC14844-ED6D-4EAC-85AB-BE1538D7B5C7}"/>
                </a:ext>
              </a:extLst>
            </p:cNvPr>
            <p:cNvSpPr/>
            <p:nvPr/>
          </p:nvSpPr>
          <p:spPr>
            <a:xfrm>
              <a:off x="2261178" y="5135388"/>
              <a:ext cx="1651984" cy="501284"/>
            </a:xfrm>
            <a:prstGeom prst="rect">
              <a:avLst/>
            </a:prstGeom>
            <a:solidFill>
              <a:srgbClr val="FBFCD0">
                <a:alpha val="78000"/>
              </a:srgb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tx1"/>
                  </a:solidFill>
                  <a:latin typeface="Meiryo UI" panose="020B0604030504040204" pitchFamily="50" charset="-128"/>
                  <a:ea typeface="Meiryo UI" panose="020B0604030504040204" pitchFamily="50" charset="-128"/>
                </a:rPr>
                <a:t>SAS</a:t>
              </a:r>
            </a:p>
            <a:p>
              <a:pPr algn="ctr"/>
              <a:r>
                <a:rPr kumimoji="1" lang="ja-JP" altLang="en-US" sz="1600" b="1" dirty="0">
                  <a:solidFill>
                    <a:schemeClr val="tx1"/>
                  </a:solidFill>
                  <a:latin typeface="Meiryo UI" panose="020B0604030504040204" pitchFamily="50" charset="-128"/>
                  <a:ea typeface="Meiryo UI" panose="020B0604030504040204" pitchFamily="50" charset="-128"/>
                </a:rPr>
                <a:t>プログラミング</a:t>
              </a:r>
              <a:endParaRPr kumimoji="1" lang="en-US" altLang="ja-JP" sz="1600" b="1" dirty="0">
                <a:solidFill>
                  <a:schemeClr val="tx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C6B3D644-C1A9-412F-9B12-6FD86C024037}"/>
                </a:ext>
              </a:extLst>
            </p:cNvPr>
            <p:cNvSpPr/>
            <p:nvPr/>
          </p:nvSpPr>
          <p:spPr>
            <a:xfrm>
              <a:off x="5849512" y="5135388"/>
              <a:ext cx="1557842" cy="448000"/>
            </a:xfrm>
            <a:prstGeom prst="rect">
              <a:avLst/>
            </a:prstGeom>
            <a:solidFill>
              <a:srgbClr val="FFCCCC"/>
            </a:solidFill>
            <a:ln w="76200" cmpd="dbl">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tx1"/>
                  </a:solidFill>
                  <a:latin typeface="Meiryo UI" panose="020B0604030504040204" pitchFamily="50" charset="-128"/>
                  <a:ea typeface="Meiryo UI" panose="020B0604030504040204" pitchFamily="50" charset="-128"/>
                </a:rPr>
                <a:t>Python</a:t>
              </a:r>
              <a:br>
                <a:rPr lang="en-US" altLang="ja-JP" sz="1400" b="1" dirty="0">
                  <a:solidFill>
                    <a:schemeClr val="tx1"/>
                  </a:solidFill>
                  <a:latin typeface="Meiryo UI" panose="020B0604030504040204" pitchFamily="50" charset="-128"/>
                  <a:ea typeface="Meiryo UI" panose="020B0604030504040204" pitchFamily="50" charset="-128"/>
                </a:rPr>
              </a:br>
              <a:r>
                <a:rPr lang="ja-JP" altLang="en-US" sz="1400" b="1" dirty="0">
                  <a:solidFill>
                    <a:schemeClr val="tx1"/>
                  </a:solidFill>
                  <a:latin typeface="Meiryo UI" panose="020B0604030504040204" pitchFamily="50" charset="-128"/>
                  <a:ea typeface="Meiryo UI" panose="020B0604030504040204" pitchFamily="50" charset="-128"/>
                </a:rPr>
                <a:t>初級研修</a:t>
              </a:r>
            </a:p>
          </p:txBody>
        </p:sp>
        <p:sp>
          <p:nvSpPr>
            <p:cNvPr id="60" name="正方形/長方形 59">
              <a:extLst>
                <a:ext uri="{FF2B5EF4-FFF2-40B4-BE49-F238E27FC236}">
                  <a16:creationId xmlns:a16="http://schemas.microsoft.com/office/drawing/2014/main" id="{3BF6D657-E593-4453-81DB-419B111991B1}"/>
                </a:ext>
              </a:extLst>
            </p:cNvPr>
            <p:cNvSpPr/>
            <p:nvPr/>
          </p:nvSpPr>
          <p:spPr>
            <a:xfrm>
              <a:off x="7239079" y="2447090"/>
              <a:ext cx="1291897" cy="258737"/>
            </a:xfrm>
            <a:prstGeom prst="rect">
              <a:avLst/>
            </a:prstGeom>
            <a:solidFill>
              <a:srgbClr val="FBFCD0">
                <a:alpha val="78000"/>
              </a:srgb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Meiryo UI" panose="020B0604030504040204" pitchFamily="50" charset="-128"/>
                  <a:ea typeface="Meiryo UI" panose="020B0604030504040204" pitchFamily="50" charset="-128"/>
                </a:rPr>
                <a:t>実施中</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4C4749FB-CB6A-45E0-AD3C-DB1426CAD194}"/>
                </a:ext>
              </a:extLst>
            </p:cNvPr>
            <p:cNvSpPr/>
            <p:nvPr/>
          </p:nvSpPr>
          <p:spPr>
            <a:xfrm>
              <a:off x="7239079" y="2820418"/>
              <a:ext cx="1291897" cy="258737"/>
            </a:xfrm>
            <a:prstGeom prst="rect">
              <a:avLst/>
            </a:prstGeom>
            <a:solidFill>
              <a:srgbClr val="CCECFF">
                <a:alpha val="78000"/>
              </a:srgbClr>
            </a:solidFill>
            <a:ln>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Meiryo UI" panose="020B0604030504040204" pitchFamily="50" charset="-128"/>
                  <a:ea typeface="Meiryo UI" panose="020B0604030504040204" pitchFamily="50" charset="-128"/>
                </a:rPr>
                <a:t>準備中</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62" name="正方形/長方形 61">
              <a:extLst>
                <a:ext uri="{FF2B5EF4-FFF2-40B4-BE49-F238E27FC236}">
                  <a16:creationId xmlns:a16="http://schemas.microsoft.com/office/drawing/2014/main" id="{1CA43D10-DEC7-4233-AC7A-2F55F03C21E3}"/>
                </a:ext>
              </a:extLst>
            </p:cNvPr>
            <p:cNvSpPr/>
            <p:nvPr/>
          </p:nvSpPr>
          <p:spPr>
            <a:xfrm>
              <a:off x="4428351" y="5135388"/>
              <a:ext cx="1082542" cy="448000"/>
            </a:xfrm>
            <a:prstGeom prst="rect">
              <a:avLst/>
            </a:prstGeom>
            <a:solidFill>
              <a:srgbClr val="FCFDDA">
                <a:alpha val="78000"/>
              </a:srgbClr>
            </a:solidFill>
            <a:ln>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tx1"/>
                  </a:solidFill>
                  <a:latin typeface="Meiryo UI" panose="020B0604030504040204" pitchFamily="50" charset="-128"/>
                  <a:ea typeface="Meiryo UI" panose="020B0604030504040204" pitchFamily="50" charset="-128"/>
                </a:rPr>
                <a:t>Python</a:t>
              </a:r>
            </a:p>
            <a:p>
              <a:pPr algn="ctr"/>
              <a:r>
                <a:rPr lang="ja-JP" altLang="en-US" sz="1400" b="1" dirty="0">
                  <a:solidFill>
                    <a:schemeClr val="tx1"/>
                  </a:solidFill>
                  <a:latin typeface="Meiryo UI" panose="020B0604030504040204" pitchFamily="50" charset="-128"/>
                  <a:ea typeface="Meiryo UI" panose="020B0604030504040204" pitchFamily="50" charset="-128"/>
                </a:rPr>
                <a:t>データ加工</a:t>
              </a:r>
            </a:p>
          </p:txBody>
        </p:sp>
        <p:cxnSp>
          <p:nvCxnSpPr>
            <p:cNvPr id="63" name="直線矢印コネクタ 62">
              <a:extLst>
                <a:ext uri="{FF2B5EF4-FFF2-40B4-BE49-F238E27FC236}">
                  <a16:creationId xmlns:a16="http://schemas.microsoft.com/office/drawing/2014/main" id="{2B52BFC4-93F9-4E19-91DC-3C5349D8FF30}"/>
                </a:ext>
              </a:extLst>
            </p:cNvPr>
            <p:cNvCxnSpPr>
              <a:cxnSpLocks/>
            </p:cNvCxnSpPr>
            <p:nvPr/>
          </p:nvCxnSpPr>
          <p:spPr>
            <a:xfrm flipV="1">
              <a:off x="3344764" y="3663225"/>
              <a:ext cx="0" cy="256000"/>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FE99EDCE-15A3-427A-8DD7-7549AD65534A}"/>
                </a:ext>
              </a:extLst>
            </p:cNvPr>
            <p:cNvCxnSpPr>
              <a:cxnSpLocks/>
              <a:stCxn id="58" idx="1"/>
            </p:cNvCxnSpPr>
            <p:nvPr/>
          </p:nvCxnSpPr>
          <p:spPr>
            <a:xfrm flipH="1">
              <a:off x="1854834" y="5386031"/>
              <a:ext cx="406345" cy="0"/>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BEE15CAC-9597-49FF-B8F0-5CA6B801FA05}"/>
                </a:ext>
              </a:extLst>
            </p:cNvPr>
            <p:cNvCxnSpPr>
              <a:cxnSpLocks/>
              <a:stCxn id="58" idx="2"/>
            </p:cNvCxnSpPr>
            <p:nvPr/>
          </p:nvCxnSpPr>
          <p:spPr>
            <a:xfrm>
              <a:off x="3087170" y="5636673"/>
              <a:ext cx="0" cy="640000"/>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F7265940-E59F-42BF-A605-C89C40F3F915}"/>
                </a:ext>
              </a:extLst>
            </p:cNvPr>
            <p:cNvCxnSpPr>
              <a:cxnSpLocks/>
            </p:cNvCxnSpPr>
            <p:nvPr/>
          </p:nvCxnSpPr>
          <p:spPr>
            <a:xfrm flipV="1">
              <a:off x="5241040" y="2959146"/>
              <a:ext cx="0" cy="960079"/>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9879E598-9D5B-4F03-9C02-B721C1B5483B}"/>
                </a:ext>
              </a:extLst>
            </p:cNvPr>
            <p:cNvCxnSpPr>
              <a:cxnSpLocks/>
              <a:stCxn id="59" idx="1"/>
              <a:endCxn id="62" idx="3"/>
            </p:cNvCxnSpPr>
            <p:nvPr/>
          </p:nvCxnSpPr>
          <p:spPr>
            <a:xfrm flipH="1">
              <a:off x="5510893" y="5359388"/>
              <a:ext cx="338620" cy="0"/>
            </a:xfrm>
            <a:prstGeom prst="straightConnector1">
              <a:avLst/>
            </a:prstGeom>
            <a:ln w="50800">
              <a:solidFill>
                <a:schemeClr val="accent3">
                  <a:lumMod val="50000"/>
                </a:schemeClr>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8393F826-0ACD-4D5C-A1F8-4AC92CF2A22E}"/>
                </a:ext>
              </a:extLst>
            </p:cNvPr>
            <p:cNvCxnSpPr>
              <a:cxnSpLocks/>
            </p:cNvCxnSpPr>
            <p:nvPr/>
          </p:nvCxnSpPr>
          <p:spPr>
            <a:xfrm flipV="1">
              <a:off x="5241040" y="4495317"/>
              <a:ext cx="0" cy="639986"/>
            </a:xfrm>
            <a:prstGeom prst="straightConnector1">
              <a:avLst/>
            </a:prstGeom>
            <a:ln w="50800">
              <a:solidFill>
                <a:schemeClr val="accent3">
                  <a:lumMod val="50000"/>
                </a:schemeClr>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06E3650B-BF70-42A1-A0B6-E757ADF9BE83}"/>
                </a:ext>
              </a:extLst>
            </p:cNvPr>
            <p:cNvCxnSpPr>
              <a:cxnSpLocks/>
            </p:cNvCxnSpPr>
            <p:nvPr/>
          </p:nvCxnSpPr>
          <p:spPr>
            <a:xfrm flipV="1">
              <a:off x="3344764" y="2959211"/>
              <a:ext cx="0" cy="576000"/>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616D5B77-B053-427D-90BB-D19032467F1F}"/>
                </a:ext>
              </a:extLst>
            </p:cNvPr>
            <p:cNvSpPr/>
            <p:nvPr/>
          </p:nvSpPr>
          <p:spPr>
            <a:xfrm>
              <a:off x="2708642" y="3940740"/>
              <a:ext cx="1651984" cy="554577"/>
            </a:xfrm>
            <a:prstGeom prst="rect">
              <a:avLst/>
            </a:prstGeom>
            <a:solidFill>
              <a:srgbClr val="FBFCD0">
                <a:alpha val="78000"/>
              </a:srgb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Meiryo UI" panose="020B0604030504040204" pitchFamily="50" charset="-128"/>
                  <a:ea typeface="Meiryo UI" panose="020B0604030504040204" pitchFamily="50" charset="-128"/>
                </a:rPr>
                <a:t>統計</a:t>
              </a:r>
              <a:r>
                <a:rPr lang="en-US" altLang="ja-JP" sz="1600" b="1" dirty="0">
                  <a:solidFill>
                    <a:schemeClr val="tx1"/>
                  </a:solidFill>
                  <a:latin typeface="Meiryo UI" panose="020B0604030504040204" pitchFamily="50" charset="-128"/>
                  <a:ea typeface="Meiryo UI" panose="020B0604030504040204" pitchFamily="50" charset="-128"/>
                </a:rPr>
                <a:t>/</a:t>
              </a:r>
            </a:p>
            <a:p>
              <a:pPr algn="ctr"/>
              <a:r>
                <a:rPr lang="ja-JP" altLang="en-US" sz="1600" b="1" dirty="0">
                  <a:solidFill>
                    <a:schemeClr val="tx1"/>
                  </a:solidFill>
                  <a:latin typeface="Meiryo UI" panose="020B0604030504040204" pitchFamily="50" charset="-128"/>
                  <a:ea typeface="Meiryo UI" panose="020B0604030504040204" pitchFamily="50" charset="-128"/>
                </a:rPr>
                <a:t>データ解析</a:t>
              </a:r>
              <a:endParaRPr kumimoji="1" lang="en-US" altLang="ja-JP" sz="1600" b="1" dirty="0">
                <a:solidFill>
                  <a:schemeClr val="tx1"/>
                </a:solidFill>
                <a:latin typeface="Meiryo UI" panose="020B0604030504040204" pitchFamily="50" charset="-128"/>
                <a:ea typeface="Meiryo UI" panose="020B0604030504040204" pitchFamily="50" charset="-128"/>
              </a:endParaRPr>
            </a:p>
          </p:txBody>
        </p:sp>
        <p:cxnSp>
          <p:nvCxnSpPr>
            <p:cNvPr id="71" name="コネクタ: カギ線 70">
              <a:extLst>
                <a:ext uri="{FF2B5EF4-FFF2-40B4-BE49-F238E27FC236}">
                  <a16:creationId xmlns:a16="http://schemas.microsoft.com/office/drawing/2014/main" id="{8BB31877-7B3E-4E0D-9E01-C1ED50C47C34}"/>
                </a:ext>
              </a:extLst>
            </p:cNvPr>
            <p:cNvCxnSpPr>
              <a:cxnSpLocks/>
              <a:stCxn id="62" idx="1"/>
            </p:cNvCxnSpPr>
            <p:nvPr/>
          </p:nvCxnSpPr>
          <p:spPr>
            <a:xfrm rot="10800000">
              <a:off x="4089730" y="4623315"/>
              <a:ext cx="338621" cy="736074"/>
            </a:xfrm>
            <a:prstGeom prst="bentConnector2">
              <a:avLst/>
            </a:prstGeom>
            <a:ln w="50800">
              <a:solidFill>
                <a:schemeClr val="accent3">
                  <a:lumMod val="50000"/>
                </a:schemeClr>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BBA9332-8F10-4686-B8E9-A1BFDFCDA24B}"/>
                </a:ext>
              </a:extLst>
            </p:cNvPr>
            <p:cNvCxnSpPr>
              <a:cxnSpLocks/>
            </p:cNvCxnSpPr>
            <p:nvPr/>
          </p:nvCxnSpPr>
          <p:spPr>
            <a:xfrm>
              <a:off x="3344764" y="3599218"/>
              <a:ext cx="1828348" cy="1"/>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0A3FEF4F-7C46-4B73-A106-E20211EC1395}"/>
                </a:ext>
              </a:extLst>
            </p:cNvPr>
            <p:cNvCxnSpPr>
              <a:cxnSpLocks/>
            </p:cNvCxnSpPr>
            <p:nvPr/>
          </p:nvCxnSpPr>
          <p:spPr>
            <a:xfrm>
              <a:off x="4360626" y="4360210"/>
              <a:ext cx="677242" cy="0"/>
            </a:xfrm>
            <a:prstGeom prst="straightConnector1">
              <a:avLst/>
            </a:prstGeom>
            <a:ln w="508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AA42B60E-92D0-4039-A36A-A50C73E9E388}"/>
                </a:ext>
              </a:extLst>
            </p:cNvPr>
            <p:cNvSpPr/>
            <p:nvPr/>
          </p:nvSpPr>
          <p:spPr>
            <a:xfrm>
              <a:off x="1064948" y="2511098"/>
              <a:ext cx="1185041" cy="32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dirty="0">
                  <a:solidFill>
                    <a:schemeClr val="tx2">
                      <a:lumMod val="75000"/>
                    </a:schemeClr>
                  </a:solidFill>
                  <a:latin typeface="Meiryo UI" panose="020B0604030504040204" pitchFamily="50" charset="-128"/>
                  <a:ea typeface="Meiryo UI" panose="020B0604030504040204" pitchFamily="50" charset="-128"/>
                </a:rPr>
                <a:t>データ分析</a:t>
              </a:r>
            </a:p>
          </p:txBody>
        </p:sp>
        <p:sp>
          <p:nvSpPr>
            <p:cNvPr id="75" name="正方形/長方形 74">
              <a:extLst>
                <a:ext uri="{FF2B5EF4-FFF2-40B4-BE49-F238E27FC236}">
                  <a16:creationId xmlns:a16="http://schemas.microsoft.com/office/drawing/2014/main" id="{323EA0B7-C5CA-41B4-B0B5-353FFBA94807}"/>
                </a:ext>
              </a:extLst>
            </p:cNvPr>
            <p:cNvSpPr/>
            <p:nvPr/>
          </p:nvSpPr>
          <p:spPr>
            <a:xfrm>
              <a:off x="1064948" y="2895139"/>
              <a:ext cx="1185041" cy="32000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dirty="0">
                  <a:solidFill>
                    <a:schemeClr val="tx2">
                      <a:lumMod val="75000"/>
                    </a:schemeClr>
                  </a:solidFill>
                  <a:latin typeface="Meiryo UI" panose="020B0604030504040204" pitchFamily="50" charset="-128"/>
                  <a:ea typeface="Meiryo UI" panose="020B0604030504040204" pitchFamily="50" charset="-128"/>
                </a:rPr>
                <a:t>システム開発</a:t>
              </a:r>
            </a:p>
          </p:txBody>
        </p:sp>
        <p:sp>
          <p:nvSpPr>
            <p:cNvPr id="76" name="正方形/長方形 75">
              <a:extLst>
                <a:ext uri="{FF2B5EF4-FFF2-40B4-BE49-F238E27FC236}">
                  <a16:creationId xmlns:a16="http://schemas.microsoft.com/office/drawing/2014/main" id="{B0E23388-BEAE-4F49-87D9-B43F26DFAC8B}"/>
                </a:ext>
              </a:extLst>
            </p:cNvPr>
            <p:cNvSpPr/>
            <p:nvPr/>
          </p:nvSpPr>
          <p:spPr>
            <a:xfrm>
              <a:off x="5111069" y="3963197"/>
              <a:ext cx="1147377" cy="448000"/>
            </a:xfrm>
            <a:prstGeom prst="rect">
              <a:avLst/>
            </a:prstGeom>
            <a:solidFill>
              <a:srgbClr val="FCFDDA">
                <a:alpha val="78000"/>
              </a:srgbClr>
            </a:solidFill>
            <a:ln>
              <a:solidFill>
                <a:schemeClr val="accent3">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tx1"/>
                  </a:solidFill>
                  <a:latin typeface="Meiryo UI" panose="020B0604030504040204" pitchFamily="50" charset="-128"/>
                  <a:ea typeface="Meiryo UI" panose="020B0604030504040204" pitchFamily="50" charset="-128"/>
                </a:rPr>
                <a:t>AI</a:t>
              </a:r>
              <a:r>
                <a:rPr lang="ja-JP" altLang="en-US" sz="1400" b="1" dirty="0">
                  <a:solidFill>
                    <a:schemeClr val="tx1"/>
                  </a:solidFill>
                  <a:latin typeface="Meiryo UI" panose="020B0604030504040204" pitchFamily="50" charset="-128"/>
                  <a:ea typeface="Meiryo UI" panose="020B0604030504040204" pitchFamily="50" charset="-128"/>
                </a:rPr>
                <a:t>開発道場</a:t>
              </a:r>
            </a:p>
          </p:txBody>
        </p:sp>
      </p:grpSp>
      <p:grpSp>
        <p:nvGrpSpPr>
          <p:cNvPr id="77" name="グループ化 76">
            <a:extLst>
              <a:ext uri="{FF2B5EF4-FFF2-40B4-BE49-F238E27FC236}">
                <a16:creationId xmlns:a16="http://schemas.microsoft.com/office/drawing/2014/main" id="{A18CB486-4B96-42D4-80A2-0885E1749678}"/>
              </a:ext>
            </a:extLst>
          </p:cNvPr>
          <p:cNvGrpSpPr/>
          <p:nvPr/>
        </p:nvGrpSpPr>
        <p:grpSpPr>
          <a:xfrm>
            <a:off x="2354314" y="2425796"/>
            <a:ext cx="4697113" cy="2699144"/>
            <a:chOff x="2354314" y="2425796"/>
            <a:chExt cx="4697113" cy="2699144"/>
          </a:xfrm>
        </p:grpSpPr>
        <p:sp>
          <p:nvSpPr>
            <p:cNvPr id="78" name="矢印: 上 38">
              <a:extLst>
                <a:ext uri="{FF2B5EF4-FFF2-40B4-BE49-F238E27FC236}">
                  <a16:creationId xmlns:a16="http://schemas.microsoft.com/office/drawing/2014/main" id="{461E451F-D44A-43C2-BDCD-B8C249D8A241}"/>
                </a:ext>
              </a:extLst>
            </p:cNvPr>
            <p:cNvSpPr/>
            <p:nvPr/>
          </p:nvSpPr>
          <p:spPr>
            <a:xfrm>
              <a:off x="5345366" y="2904665"/>
              <a:ext cx="570633" cy="2202282"/>
            </a:xfrm>
            <a:custGeom>
              <a:avLst/>
              <a:gdLst>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205989 h 2205989"/>
                <a:gd name="connsiteX6" fmla="*/ 132738 w 530952"/>
                <a:gd name="connsiteY6" fmla="*/ 265476 h 2205989"/>
                <a:gd name="connsiteX7" fmla="*/ 0 w 530952"/>
                <a:gd name="connsiteY7"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65476 h 2205989"/>
                <a:gd name="connsiteX1" fmla="*/ 265476 w 530952"/>
                <a:gd name="connsiteY1" fmla="*/ 0 h 2205989"/>
                <a:gd name="connsiteX2" fmla="*/ 530952 w 530952"/>
                <a:gd name="connsiteY2" fmla="*/ 265476 h 2205989"/>
                <a:gd name="connsiteX3" fmla="*/ 398214 w 530952"/>
                <a:gd name="connsiteY3" fmla="*/ 265476 h 2205989"/>
                <a:gd name="connsiteX4" fmla="*/ 398214 w 530952"/>
                <a:gd name="connsiteY4" fmla="*/ 2205989 h 2205989"/>
                <a:gd name="connsiteX5" fmla="*/ 132738 w 530952"/>
                <a:gd name="connsiteY5" fmla="*/ 265476 h 2205989"/>
                <a:gd name="connsiteX6" fmla="*/ 0 w 530952"/>
                <a:gd name="connsiteY6" fmla="*/ 265476 h 2205989"/>
                <a:gd name="connsiteX0" fmla="*/ 0 w 530952"/>
                <a:gd name="connsiteY0" fmla="*/ 255951 h 2196464"/>
                <a:gd name="connsiteX1" fmla="*/ 332151 w 530952"/>
                <a:gd name="connsiteY1" fmla="*/ 0 h 2196464"/>
                <a:gd name="connsiteX2" fmla="*/ 530952 w 530952"/>
                <a:gd name="connsiteY2" fmla="*/ 255951 h 2196464"/>
                <a:gd name="connsiteX3" fmla="*/ 398214 w 530952"/>
                <a:gd name="connsiteY3" fmla="*/ 255951 h 2196464"/>
                <a:gd name="connsiteX4" fmla="*/ 398214 w 530952"/>
                <a:gd name="connsiteY4" fmla="*/ 2196464 h 2196464"/>
                <a:gd name="connsiteX5" fmla="*/ 132738 w 530952"/>
                <a:gd name="connsiteY5" fmla="*/ 255951 h 2196464"/>
                <a:gd name="connsiteX6" fmla="*/ 0 w 530952"/>
                <a:gd name="connsiteY6" fmla="*/ 255951 h 2196464"/>
                <a:gd name="connsiteX0" fmla="*/ 39681 w 570633"/>
                <a:gd name="connsiteY0" fmla="*/ 255951 h 2202282"/>
                <a:gd name="connsiteX1" fmla="*/ 371832 w 570633"/>
                <a:gd name="connsiteY1" fmla="*/ 0 h 2202282"/>
                <a:gd name="connsiteX2" fmla="*/ 570633 w 570633"/>
                <a:gd name="connsiteY2" fmla="*/ 255951 h 2202282"/>
                <a:gd name="connsiteX3" fmla="*/ 437895 w 570633"/>
                <a:gd name="connsiteY3" fmla="*/ 255951 h 2202282"/>
                <a:gd name="connsiteX4" fmla="*/ 437895 w 570633"/>
                <a:gd name="connsiteY4" fmla="*/ 2196464 h 2202282"/>
                <a:gd name="connsiteX5" fmla="*/ 172419 w 570633"/>
                <a:gd name="connsiteY5" fmla="*/ 255951 h 2202282"/>
                <a:gd name="connsiteX6" fmla="*/ 39681 w 570633"/>
                <a:gd name="connsiteY6" fmla="*/ 255951 h 2202282"/>
                <a:gd name="connsiteX0" fmla="*/ 39681 w 570633"/>
                <a:gd name="connsiteY0" fmla="*/ 255951 h 2202282"/>
                <a:gd name="connsiteX1" fmla="*/ 371832 w 570633"/>
                <a:gd name="connsiteY1" fmla="*/ 0 h 2202282"/>
                <a:gd name="connsiteX2" fmla="*/ 570633 w 570633"/>
                <a:gd name="connsiteY2" fmla="*/ 255951 h 2202282"/>
                <a:gd name="connsiteX3" fmla="*/ 437895 w 570633"/>
                <a:gd name="connsiteY3" fmla="*/ 255951 h 2202282"/>
                <a:gd name="connsiteX4" fmla="*/ 437895 w 570633"/>
                <a:gd name="connsiteY4" fmla="*/ 2196464 h 2202282"/>
                <a:gd name="connsiteX5" fmla="*/ 172419 w 570633"/>
                <a:gd name="connsiteY5" fmla="*/ 255951 h 2202282"/>
                <a:gd name="connsiteX6" fmla="*/ 39681 w 570633"/>
                <a:gd name="connsiteY6" fmla="*/ 255951 h 220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633" h="2202282">
                  <a:moveTo>
                    <a:pt x="39681" y="255951"/>
                  </a:moveTo>
                  <a:lnTo>
                    <a:pt x="371832" y="0"/>
                  </a:lnTo>
                  <a:lnTo>
                    <a:pt x="570633" y="255951"/>
                  </a:lnTo>
                  <a:lnTo>
                    <a:pt x="437895" y="255951"/>
                  </a:lnTo>
                  <a:cubicBezTo>
                    <a:pt x="171195" y="978989"/>
                    <a:pt x="-224092" y="2149701"/>
                    <a:pt x="437895" y="2196464"/>
                  </a:cubicBezTo>
                  <a:cubicBezTo>
                    <a:pt x="-317347" y="2292576"/>
                    <a:pt x="122799" y="1179014"/>
                    <a:pt x="172419" y="255951"/>
                  </a:cubicBezTo>
                  <a:lnTo>
                    <a:pt x="39681" y="2559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9" name="矢印: 上 39">
              <a:extLst>
                <a:ext uri="{FF2B5EF4-FFF2-40B4-BE49-F238E27FC236}">
                  <a16:creationId xmlns:a16="http://schemas.microsoft.com/office/drawing/2014/main" id="{28D7AAF1-57DF-4244-9ED5-9B8088815EDE}"/>
                </a:ext>
              </a:extLst>
            </p:cNvPr>
            <p:cNvSpPr/>
            <p:nvPr/>
          </p:nvSpPr>
          <p:spPr>
            <a:xfrm>
              <a:off x="4131161" y="2895139"/>
              <a:ext cx="1632033" cy="2229801"/>
            </a:xfrm>
            <a:custGeom>
              <a:avLst/>
              <a:gdLst>
                <a:gd name="connsiteX0" fmla="*/ 0 w 677444"/>
                <a:gd name="connsiteY0" fmla="*/ 338722 h 2105976"/>
                <a:gd name="connsiteX1" fmla="*/ 338722 w 677444"/>
                <a:gd name="connsiteY1" fmla="*/ 0 h 2105976"/>
                <a:gd name="connsiteX2" fmla="*/ 677444 w 677444"/>
                <a:gd name="connsiteY2" fmla="*/ 338722 h 2105976"/>
                <a:gd name="connsiteX3" fmla="*/ 508083 w 677444"/>
                <a:gd name="connsiteY3" fmla="*/ 338722 h 2105976"/>
                <a:gd name="connsiteX4" fmla="*/ 508083 w 677444"/>
                <a:gd name="connsiteY4" fmla="*/ 2105976 h 2105976"/>
                <a:gd name="connsiteX5" fmla="*/ 169361 w 677444"/>
                <a:gd name="connsiteY5" fmla="*/ 2105976 h 2105976"/>
                <a:gd name="connsiteX6" fmla="*/ 169361 w 677444"/>
                <a:gd name="connsiteY6" fmla="*/ 338722 h 2105976"/>
                <a:gd name="connsiteX7" fmla="*/ 0 w 677444"/>
                <a:gd name="connsiteY7" fmla="*/ 338722 h 2105976"/>
                <a:gd name="connsiteX0" fmla="*/ 0 w 677444"/>
                <a:gd name="connsiteY0" fmla="*/ 338722 h 2105976"/>
                <a:gd name="connsiteX1" fmla="*/ 338722 w 677444"/>
                <a:gd name="connsiteY1" fmla="*/ 0 h 2105976"/>
                <a:gd name="connsiteX2" fmla="*/ 677444 w 677444"/>
                <a:gd name="connsiteY2" fmla="*/ 338722 h 2105976"/>
                <a:gd name="connsiteX3" fmla="*/ 508083 w 677444"/>
                <a:gd name="connsiteY3" fmla="*/ 338722 h 2105976"/>
                <a:gd name="connsiteX4" fmla="*/ 508083 w 677444"/>
                <a:gd name="connsiteY4" fmla="*/ 2105976 h 2105976"/>
                <a:gd name="connsiteX5" fmla="*/ 169361 w 677444"/>
                <a:gd name="connsiteY5" fmla="*/ 338722 h 2105976"/>
                <a:gd name="connsiteX6" fmla="*/ 0 w 677444"/>
                <a:gd name="connsiteY6" fmla="*/ 338722 h 2105976"/>
                <a:gd name="connsiteX0" fmla="*/ 0 w 1536783"/>
                <a:gd name="connsiteY0" fmla="*/ 338722 h 2220276"/>
                <a:gd name="connsiteX1" fmla="*/ 338722 w 1536783"/>
                <a:gd name="connsiteY1" fmla="*/ 0 h 2220276"/>
                <a:gd name="connsiteX2" fmla="*/ 677444 w 1536783"/>
                <a:gd name="connsiteY2" fmla="*/ 338722 h 2220276"/>
                <a:gd name="connsiteX3" fmla="*/ 508083 w 1536783"/>
                <a:gd name="connsiteY3" fmla="*/ 338722 h 2220276"/>
                <a:gd name="connsiteX4" fmla="*/ 1536783 w 1536783"/>
                <a:gd name="connsiteY4" fmla="*/ 2220276 h 2220276"/>
                <a:gd name="connsiteX5" fmla="*/ 169361 w 1536783"/>
                <a:gd name="connsiteY5" fmla="*/ 338722 h 2220276"/>
                <a:gd name="connsiteX6" fmla="*/ 0 w 1536783"/>
                <a:gd name="connsiteY6" fmla="*/ 338722 h 2220276"/>
                <a:gd name="connsiteX0" fmla="*/ 0 w 1536783"/>
                <a:gd name="connsiteY0" fmla="*/ 338722 h 2220276"/>
                <a:gd name="connsiteX1" fmla="*/ 338722 w 1536783"/>
                <a:gd name="connsiteY1" fmla="*/ 0 h 2220276"/>
                <a:gd name="connsiteX2" fmla="*/ 677444 w 1536783"/>
                <a:gd name="connsiteY2" fmla="*/ 338722 h 2220276"/>
                <a:gd name="connsiteX3" fmla="*/ 508083 w 1536783"/>
                <a:gd name="connsiteY3" fmla="*/ 338722 h 2220276"/>
                <a:gd name="connsiteX4" fmla="*/ 1536783 w 1536783"/>
                <a:gd name="connsiteY4" fmla="*/ 2220276 h 2220276"/>
                <a:gd name="connsiteX5" fmla="*/ 169361 w 1536783"/>
                <a:gd name="connsiteY5" fmla="*/ 338722 h 2220276"/>
                <a:gd name="connsiteX6" fmla="*/ 0 w 1536783"/>
                <a:gd name="connsiteY6" fmla="*/ 338722 h 2220276"/>
                <a:gd name="connsiteX0" fmla="*/ 0 w 1536783"/>
                <a:gd name="connsiteY0" fmla="*/ 338722 h 2220276"/>
                <a:gd name="connsiteX1" fmla="*/ 338722 w 1536783"/>
                <a:gd name="connsiteY1" fmla="*/ 0 h 2220276"/>
                <a:gd name="connsiteX2" fmla="*/ 677444 w 1536783"/>
                <a:gd name="connsiteY2" fmla="*/ 338722 h 2220276"/>
                <a:gd name="connsiteX3" fmla="*/ 508083 w 1536783"/>
                <a:gd name="connsiteY3" fmla="*/ 338722 h 2220276"/>
                <a:gd name="connsiteX4" fmla="*/ 1536783 w 1536783"/>
                <a:gd name="connsiteY4" fmla="*/ 2220276 h 2220276"/>
                <a:gd name="connsiteX5" fmla="*/ 169361 w 1536783"/>
                <a:gd name="connsiteY5" fmla="*/ 338722 h 2220276"/>
                <a:gd name="connsiteX6" fmla="*/ 0 w 1536783"/>
                <a:gd name="connsiteY6" fmla="*/ 338722 h 2220276"/>
                <a:gd name="connsiteX0" fmla="*/ 0 w 1536783"/>
                <a:gd name="connsiteY0" fmla="*/ 338722 h 2220276"/>
                <a:gd name="connsiteX1" fmla="*/ 338722 w 1536783"/>
                <a:gd name="connsiteY1" fmla="*/ 0 h 2220276"/>
                <a:gd name="connsiteX2" fmla="*/ 677444 w 1536783"/>
                <a:gd name="connsiteY2" fmla="*/ 338722 h 2220276"/>
                <a:gd name="connsiteX3" fmla="*/ 508083 w 1536783"/>
                <a:gd name="connsiteY3" fmla="*/ 338722 h 2220276"/>
                <a:gd name="connsiteX4" fmla="*/ 1536783 w 1536783"/>
                <a:gd name="connsiteY4" fmla="*/ 2220276 h 2220276"/>
                <a:gd name="connsiteX5" fmla="*/ 169361 w 1536783"/>
                <a:gd name="connsiteY5" fmla="*/ 338722 h 2220276"/>
                <a:gd name="connsiteX6" fmla="*/ 0 w 1536783"/>
                <a:gd name="connsiteY6" fmla="*/ 338722 h 2220276"/>
                <a:gd name="connsiteX0" fmla="*/ 0 w 1536783"/>
                <a:gd name="connsiteY0" fmla="*/ 348247 h 2229801"/>
                <a:gd name="connsiteX1" fmla="*/ 100597 w 1536783"/>
                <a:gd name="connsiteY1" fmla="*/ 0 h 2229801"/>
                <a:gd name="connsiteX2" fmla="*/ 677444 w 1536783"/>
                <a:gd name="connsiteY2" fmla="*/ 348247 h 2229801"/>
                <a:gd name="connsiteX3" fmla="*/ 508083 w 1536783"/>
                <a:gd name="connsiteY3" fmla="*/ 348247 h 2229801"/>
                <a:gd name="connsiteX4" fmla="*/ 1536783 w 1536783"/>
                <a:gd name="connsiteY4" fmla="*/ 2229801 h 2229801"/>
                <a:gd name="connsiteX5" fmla="*/ 169361 w 1536783"/>
                <a:gd name="connsiteY5" fmla="*/ 348247 h 2229801"/>
                <a:gd name="connsiteX6" fmla="*/ 0 w 1536783"/>
                <a:gd name="connsiteY6" fmla="*/ 348247 h 2229801"/>
                <a:gd name="connsiteX0" fmla="*/ 0 w 1632033"/>
                <a:gd name="connsiteY0" fmla="*/ 557797 h 2229801"/>
                <a:gd name="connsiteX1" fmla="*/ 195847 w 1632033"/>
                <a:gd name="connsiteY1" fmla="*/ 0 h 2229801"/>
                <a:gd name="connsiteX2" fmla="*/ 772694 w 1632033"/>
                <a:gd name="connsiteY2" fmla="*/ 348247 h 2229801"/>
                <a:gd name="connsiteX3" fmla="*/ 603333 w 1632033"/>
                <a:gd name="connsiteY3" fmla="*/ 348247 h 2229801"/>
                <a:gd name="connsiteX4" fmla="*/ 1632033 w 1632033"/>
                <a:gd name="connsiteY4" fmla="*/ 2229801 h 2229801"/>
                <a:gd name="connsiteX5" fmla="*/ 264611 w 1632033"/>
                <a:gd name="connsiteY5" fmla="*/ 348247 h 2229801"/>
                <a:gd name="connsiteX6" fmla="*/ 0 w 1632033"/>
                <a:gd name="connsiteY6" fmla="*/ 557797 h 2229801"/>
                <a:gd name="connsiteX0" fmla="*/ 0 w 1632033"/>
                <a:gd name="connsiteY0" fmla="*/ 557797 h 2229801"/>
                <a:gd name="connsiteX1" fmla="*/ 195847 w 1632033"/>
                <a:gd name="connsiteY1" fmla="*/ 0 h 2229801"/>
                <a:gd name="connsiteX2" fmla="*/ 772694 w 1632033"/>
                <a:gd name="connsiteY2" fmla="*/ 348247 h 2229801"/>
                <a:gd name="connsiteX3" fmla="*/ 431883 w 1632033"/>
                <a:gd name="connsiteY3" fmla="*/ 300622 h 2229801"/>
                <a:gd name="connsiteX4" fmla="*/ 1632033 w 1632033"/>
                <a:gd name="connsiteY4" fmla="*/ 2229801 h 2229801"/>
                <a:gd name="connsiteX5" fmla="*/ 264611 w 1632033"/>
                <a:gd name="connsiteY5" fmla="*/ 348247 h 2229801"/>
                <a:gd name="connsiteX6" fmla="*/ 0 w 1632033"/>
                <a:gd name="connsiteY6" fmla="*/ 557797 h 2229801"/>
                <a:gd name="connsiteX0" fmla="*/ 0 w 1632033"/>
                <a:gd name="connsiteY0" fmla="*/ 557797 h 2229801"/>
                <a:gd name="connsiteX1" fmla="*/ 195847 w 1632033"/>
                <a:gd name="connsiteY1" fmla="*/ 0 h 2229801"/>
                <a:gd name="connsiteX2" fmla="*/ 772694 w 1632033"/>
                <a:gd name="connsiteY2" fmla="*/ 348247 h 2229801"/>
                <a:gd name="connsiteX3" fmla="*/ 431883 w 1632033"/>
                <a:gd name="connsiteY3" fmla="*/ 300622 h 2229801"/>
                <a:gd name="connsiteX4" fmla="*/ 1632033 w 1632033"/>
                <a:gd name="connsiteY4" fmla="*/ 2229801 h 2229801"/>
                <a:gd name="connsiteX5" fmla="*/ 264611 w 1632033"/>
                <a:gd name="connsiteY5" fmla="*/ 348247 h 2229801"/>
                <a:gd name="connsiteX6" fmla="*/ 0 w 1632033"/>
                <a:gd name="connsiteY6" fmla="*/ 557797 h 2229801"/>
                <a:gd name="connsiteX0" fmla="*/ 0 w 1632033"/>
                <a:gd name="connsiteY0" fmla="*/ 557797 h 2229801"/>
                <a:gd name="connsiteX1" fmla="*/ 195847 w 1632033"/>
                <a:gd name="connsiteY1" fmla="*/ 0 h 2229801"/>
                <a:gd name="connsiteX2" fmla="*/ 772694 w 1632033"/>
                <a:gd name="connsiteY2" fmla="*/ 348247 h 2229801"/>
                <a:gd name="connsiteX3" fmla="*/ 431883 w 1632033"/>
                <a:gd name="connsiteY3" fmla="*/ 300622 h 2229801"/>
                <a:gd name="connsiteX4" fmla="*/ 1632033 w 1632033"/>
                <a:gd name="connsiteY4" fmla="*/ 2229801 h 2229801"/>
                <a:gd name="connsiteX5" fmla="*/ 264611 w 1632033"/>
                <a:gd name="connsiteY5" fmla="*/ 348247 h 2229801"/>
                <a:gd name="connsiteX6" fmla="*/ 0 w 1632033"/>
                <a:gd name="connsiteY6" fmla="*/ 557797 h 2229801"/>
                <a:gd name="connsiteX0" fmla="*/ 0 w 1632033"/>
                <a:gd name="connsiteY0" fmla="*/ 557797 h 2229801"/>
                <a:gd name="connsiteX1" fmla="*/ 195847 w 1632033"/>
                <a:gd name="connsiteY1" fmla="*/ 0 h 2229801"/>
                <a:gd name="connsiteX2" fmla="*/ 772694 w 1632033"/>
                <a:gd name="connsiteY2" fmla="*/ 348247 h 2229801"/>
                <a:gd name="connsiteX3" fmla="*/ 431883 w 1632033"/>
                <a:gd name="connsiteY3" fmla="*/ 300622 h 2229801"/>
                <a:gd name="connsiteX4" fmla="*/ 1632033 w 1632033"/>
                <a:gd name="connsiteY4" fmla="*/ 2229801 h 2229801"/>
                <a:gd name="connsiteX5" fmla="*/ 264611 w 1632033"/>
                <a:gd name="connsiteY5" fmla="*/ 348247 h 2229801"/>
                <a:gd name="connsiteX6" fmla="*/ 0 w 1632033"/>
                <a:gd name="connsiteY6" fmla="*/ 557797 h 2229801"/>
                <a:gd name="connsiteX0" fmla="*/ 0 w 1632033"/>
                <a:gd name="connsiteY0" fmla="*/ 557797 h 2229801"/>
                <a:gd name="connsiteX1" fmla="*/ 195847 w 1632033"/>
                <a:gd name="connsiteY1" fmla="*/ 0 h 2229801"/>
                <a:gd name="connsiteX2" fmla="*/ 772694 w 1632033"/>
                <a:gd name="connsiteY2" fmla="*/ 348247 h 2229801"/>
                <a:gd name="connsiteX3" fmla="*/ 431883 w 1632033"/>
                <a:gd name="connsiteY3" fmla="*/ 300622 h 2229801"/>
                <a:gd name="connsiteX4" fmla="*/ 1632033 w 1632033"/>
                <a:gd name="connsiteY4" fmla="*/ 2229801 h 2229801"/>
                <a:gd name="connsiteX5" fmla="*/ 207461 w 1632033"/>
                <a:gd name="connsiteY5" fmla="*/ 443497 h 2229801"/>
                <a:gd name="connsiteX6" fmla="*/ 0 w 1632033"/>
                <a:gd name="connsiteY6" fmla="*/ 557797 h 2229801"/>
                <a:gd name="connsiteX0" fmla="*/ 0 w 1632033"/>
                <a:gd name="connsiteY0" fmla="*/ 557797 h 2229801"/>
                <a:gd name="connsiteX1" fmla="*/ 195847 w 1632033"/>
                <a:gd name="connsiteY1" fmla="*/ 0 h 2229801"/>
                <a:gd name="connsiteX2" fmla="*/ 772694 w 1632033"/>
                <a:gd name="connsiteY2" fmla="*/ 348247 h 2229801"/>
                <a:gd name="connsiteX3" fmla="*/ 346158 w 1632033"/>
                <a:gd name="connsiteY3" fmla="*/ 291097 h 2229801"/>
                <a:gd name="connsiteX4" fmla="*/ 1632033 w 1632033"/>
                <a:gd name="connsiteY4" fmla="*/ 2229801 h 2229801"/>
                <a:gd name="connsiteX5" fmla="*/ 207461 w 1632033"/>
                <a:gd name="connsiteY5" fmla="*/ 443497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207461 w 1632033"/>
                <a:gd name="connsiteY5" fmla="*/ 443497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188411 w 1632033"/>
                <a:gd name="connsiteY5" fmla="*/ 405397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188411 w 1632033"/>
                <a:gd name="connsiteY5" fmla="*/ 405397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188411 w 1632033"/>
                <a:gd name="connsiteY5" fmla="*/ 405397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132993 w 1632033"/>
                <a:gd name="connsiteY5" fmla="*/ 446961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132993 w 1632033"/>
                <a:gd name="connsiteY5" fmla="*/ 446961 h 2229801"/>
                <a:gd name="connsiteX6" fmla="*/ 0 w 1632033"/>
                <a:gd name="connsiteY6" fmla="*/ 557797 h 2229801"/>
                <a:gd name="connsiteX0" fmla="*/ 0 w 1632033"/>
                <a:gd name="connsiteY0" fmla="*/ 557797 h 2229801"/>
                <a:gd name="connsiteX1" fmla="*/ 195847 w 1632033"/>
                <a:gd name="connsiteY1" fmla="*/ 0 h 2229801"/>
                <a:gd name="connsiteX2" fmla="*/ 639344 w 1632033"/>
                <a:gd name="connsiteY2" fmla="*/ 214897 h 2229801"/>
                <a:gd name="connsiteX3" fmla="*/ 346158 w 1632033"/>
                <a:gd name="connsiteY3" fmla="*/ 291097 h 2229801"/>
                <a:gd name="connsiteX4" fmla="*/ 1632033 w 1632033"/>
                <a:gd name="connsiteY4" fmla="*/ 2229801 h 2229801"/>
                <a:gd name="connsiteX5" fmla="*/ 132993 w 1632033"/>
                <a:gd name="connsiteY5" fmla="*/ 446961 h 2229801"/>
                <a:gd name="connsiteX6" fmla="*/ 0 w 1632033"/>
                <a:gd name="connsiteY6" fmla="*/ 557797 h 2229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33" h="2229801">
                  <a:moveTo>
                    <a:pt x="0" y="557797"/>
                  </a:moveTo>
                  <a:lnTo>
                    <a:pt x="195847" y="0"/>
                  </a:lnTo>
                  <a:lnTo>
                    <a:pt x="639344" y="214897"/>
                  </a:lnTo>
                  <a:lnTo>
                    <a:pt x="346158" y="291097"/>
                  </a:lnTo>
                  <a:cubicBezTo>
                    <a:pt x="393783" y="708732"/>
                    <a:pt x="317583" y="2040766"/>
                    <a:pt x="1632033" y="2229801"/>
                  </a:cubicBezTo>
                  <a:cubicBezTo>
                    <a:pt x="-138224" y="2069341"/>
                    <a:pt x="387909" y="726050"/>
                    <a:pt x="132993" y="446961"/>
                  </a:cubicBezTo>
                  <a:lnTo>
                    <a:pt x="0" y="557797"/>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EDB3089-5B6F-46EB-9E2A-2DF258BA7C11}"/>
                </a:ext>
              </a:extLst>
            </p:cNvPr>
            <p:cNvSpPr txBox="1"/>
            <p:nvPr/>
          </p:nvSpPr>
          <p:spPr>
            <a:xfrm>
              <a:off x="2354314" y="2447083"/>
              <a:ext cx="2189902" cy="490776"/>
            </a:xfrm>
            <a:prstGeom prst="bevel">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r>
                <a:rPr kumimoji="1" lang="ja-JP" altLang="en-US" dirty="0"/>
                <a:t>データ分析エンジニア</a:t>
              </a:r>
            </a:p>
          </p:txBody>
        </p:sp>
        <p:sp>
          <p:nvSpPr>
            <p:cNvPr id="81" name="テキスト ボックス 80">
              <a:extLst>
                <a:ext uri="{FF2B5EF4-FFF2-40B4-BE49-F238E27FC236}">
                  <a16:creationId xmlns:a16="http://schemas.microsoft.com/office/drawing/2014/main" id="{25F086D2-FD72-49C1-A505-3AE961ADDFE3}"/>
                </a:ext>
              </a:extLst>
            </p:cNvPr>
            <p:cNvSpPr txBox="1"/>
            <p:nvPr/>
          </p:nvSpPr>
          <p:spPr>
            <a:xfrm>
              <a:off x="4942934" y="2425796"/>
              <a:ext cx="2108493" cy="490776"/>
            </a:xfrm>
            <a:prstGeom prst="bevel">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r>
                <a:rPr kumimoji="1" lang="ja-JP" altLang="en-US" dirty="0"/>
                <a:t>機械学習エンジニア</a:t>
              </a:r>
            </a:p>
          </p:txBody>
        </p:sp>
      </p:grpSp>
    </p:spTree>
    <p:extLst>
      <p:ext uri="{BB962C8B-B14F-4D97-AF65-F5344CB8AC3E}">
        <p14:creationId xmlns:p14="http://schemas.microsoft.com/office/powerpoint/2010/main" val="28442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CS_template_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CS_template_16_改_自推企.potx" id="{80524493-8326-4940-8203-E5F0D10122CB}" vid="{BB41F4A6-7647-4643-A208-F2A21585F1D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A73DCB2C99E7F45B35FDA53999648E5" ma:contentTypeVersion="6" ma:contentTypeDescription="新しいドキュメントを作成します。" ma:contentTypeScope="" ma:versionID="65448d097b077da47b70f5481721a6d4">
  <xsd:schema xmlns:xsd="http://www.w3.org/2001/XMLSchema" xmlns:xs="http://www.w3.org/2001/XMLSchema" xmlns:p="http://schemas.microsoft.com/office/2006/metadata/properties" xmlns:ns2="808b4843-63d5-4688-a79a-c7113ec9e4e8" targetNamespace="http://schemas.microsoft.com/office/2006/metadata/properties" ma:root="true" ma:fieldsID="a7bf83a090fa7241051a14b1b3a5bc70" ns2:_="">
    <xsd:import namespace="808b4843-63d5-4688-a79a-c7113ec9e4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8b4843-63d5-4688-a79a-c7113ec9e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34B9B-5889-43FB-BB29-47351434C645}"/>
</file>

<file path=customXml/itemProps2.xml><?xml version="1.0" encoding="utf-8"?>
<ds:datastoreItem xmlns:ds="http://schemas.openxmlformats.org/officeDocument/2006/customXml" ds:itemID="{885F59F2-B712-449E-9201-C92D745ED06D}"/>
</file>

<file path=customXml/itemProps3.xml><?xml version="1.0" encoding="utf-8"?>
<ds:datastoreItem xmlns:ds="http://schemas.openxmlformats.org/officeDocument/2006/customXml" ds:itemID="{1126269F-AFA1-4DD3-8EEF-5D547557EF49}"/>
</file>

<file path=docProps/app.xml><?xml version="1.0" encoding="utf-8"?>
<Properties xmlns="http://schemas.openxmlformats.org/officeDocument/2006/extended-properties" xmlns:vt="http://schemas.openxmlformats.org/officeDocument/2006/docPropsVTypes">
  <Template>DCS_template_16_改_事推企</Template>
  <TotalTime>1386</TotalTime>
  <Words>1053</Words>
  <Application>Microsoft Office PowerPoint</Application>
  <PresentationFormat>A4 210 x 297 mm</PresentationFormat>
  <Paragraphs>136</Paragraphs>
  <Slides>13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Arial</vt:lpstr>
      <vt:lpstr>Calibri</vt:lpstr>
      <vt:lpstr>Verdana</vt:lpstr>
      <vt:lpstr>Wingdings</vt:lpstr>
      <vt:lpstr>DCS_template_15</vt:lpstr>
      <vt:lpstr>Python初級研修ラップアップは16:30開始</vt:lpstr>
      <vt:lpstr> Python初級研修 ラップアップ (2020/6/23)</vt:lpstr>
      <vt:lpstr>タイムスケジュール</vt:lpstr>
      <vt:lpstr>Python初級研修振り返り</vt:lpstr>
      <vt:lpstr>Pythonとはどんな言語だったか?</vt:lpstr>
      <vt:lpstr>例えば: 研修スタッフの持った印象</vt:lpstr>
      <vt:lpstr>今だから言えるこの質問</vt:lpstr>
      <vt:lpstr>ステップアップに向けて</vt:lpstr>
      <vt:lpstr>(再掲) この研修で目指すゴール</vt:lpstr>
      <vt:lpstr>Pythonを忘れないうちに続きを学びたい! というあなたへ</vt:lpstr>
      <vt:lpstr>さらに書籍で学ぶ</vt:lpstr>
      <vt:lpstr>認定試験を受けてみる</vt:lpstr>
      <vt:lpstr>質疑応答</vt:lpstr>
    </vt:vector>
  </TitlesOfParts>
  <Company>三菱総研DCS株式会社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Python初級研修 ラップアップ (2019/6/26)</dc:title>
  <dc:creator>藍澤　雄一郎（DCS　イノベーション企画部）</dc:creator>
  <cp:lastModifiedBy>藍澤　雄一郎（DCS　データサイエンス事業部）</cp:lastModifiedBy>
  <cp:revision>57</cp:revision>
  <dcterms:created xsi:type="dcterms:W3CDTF">2019-06-13T04:31:54Z</dcterms:created>
  <dcterms:modified xsi:type="dcterms:W3CDTF">2020-06-22T09:23:38Z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0x0101003A73DCB2C99E7F45B35FDA53999648E5</vt:lpwstr>
  </property>
</Properties>
</file>