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855" r:id="rId4"/>
  </p:sldMasterIdLst>
  <p:notesMasterIdLst>
    <p:notesMasterId r:id="rId31"/>
  </p:notesMasterIdLst>
  <p:handoutMasterIdLst>
    <p:handoutMasterId r:id="rId32"/>
  </p:handoutMasterIdLst>
  <p:sldIdLst>
    <p:sldId id="497" r:id="rId5"/>
    <p:sldId id="536" r:id="rId6"/>
    <p:sldId id="602" r:id="rId7"/>
    <p:sldId id="582" r:id="rId8"/>
    <p:sldId id="583" r:id="rId9"/>
    <p:sldId id="615" r:id="rId10"/>
    <p:sldId id="618" r:id="rId11"/>
    <p:sldId id="616" r:id="rId12"/>
    <p:sldId id="617" r:id="rId13"/>
    <p:sldId id="619" r:id="rId14"/>
    <p:sldId id="586" r:id="rId15"/>
    <p:sldId id="580" r:id="rId16"/>
    <p:sldId id="604" r:id="rId17"/>
    <p:sldId id="581" r:id="rId18"/>
    <p:sldId id="584" r:id="rId19"/>
    <p:sldId id="620" r:id="rId20"/>
    <p:sldId id="597" r:id="rId21"/>
    <p:sldId id="622" r:id="rId22"/>
    <p:sldId id="623" r:id="rId23"/>
    <p:sldId id="627" r:id="rId24"/>
    <p:sldId id="578" r:id="rId25"/>
    <p:sldId id="624" r:id="rId26"/>
    <p:sldId id="609" r:id="rId27"/>
    <p:sldId id="612" r:id="rId28"/>
    <p:sldId id="626" r:id="rId29"/>
    <p:sldId id="625" r:id="rId30"/>
  </p:sldIdLst>
  <p:sldSz cx="12192000" cy="6858000"/>
  <p:notesSz cx="6883400" cy="10007600"/>
  <p:defaultTextStyle>
    <a:defPPr>
      <a:defRPr lang="ja-JP"/>
    </a:defPPr>
    <a:lvl1pPr algn="l" rtl="0" fontAlgn="base">
      <a:spcBef>
        <a:spcPct val="0"/>
      </a:spcBef>
      <a:spcAft>
        <a:spcPct val="0"/>
      </a:spcAft>
      <a:defRPr kumimoji="1" kern="1200">
        <a:solidFill>
          <a:schemeClr val="tx1"/>
        </a:solidFill>
        <a:latin typeface="Verdana" pitchFamily="34" charset="0"/>
        <a:ea typeface="ＭＳ Ｐゴシック" charset="-128"/>
        <a:cs typeface="+mn-cs"/>
      </a:defRPr>
    </a:lvl1pPr>
    <a:lvl2pPr marL="457200" algn="l" rtl="0" fontAlgn="base">
      <a:spcBef>
        <a:spcPct val="0"/>
      </a:spcBef>
      <a:spcAft>
        <a:spcPct val="0"/>
      </a:spcAft>
      <a:defRPr kumimoji="1" kern="1200">
        <a:solidFill>
          <a:schemeClr val="tx1"/>
        </a:solidFill>
        <a:latin typeface="Verdana" pitchFamily="34" charset="0"/>
        <a:ea typeface="ＭＳ Ｐゴシック" charset="-128"/>
        <a:cs typeface="+mn-cs"/>
      </a:defRPr>
    </a:lvl2pPr>
    <a:lvl3pPr marL="914400" algn="l" rtl="0" fontAlgn="base">
      <a:spcBef>
        <a:spcPct val="0"/>
      </a:spcBef>
      <a:spcAft>
        <a:spcPct val="0"/>
      </a:spcAft>
      <a:defRPr kumimoji="1" kern="1200">
        <a:solidFill>
          <a:schemeClr val="tx1"/>
        </a:solidFill>
        <a:latin typeface="Verdana" pitchFamily="34" charset="0"/>
        <a:ea typeface="ＭＳ Ｐゴシック" charset="-128"/>
        <a:cs typeface="+mn-cs"/>
      </a:defRPr>
    </a:lvl3pPr>
    <a:lvl4pPr marL="1371600" algn="l" rtl="0" fontAlgn="base">
      <a:spcBef>
        <a:spcPct val="0"/>
      </a:spcBef>
      <a:spcAft>
        <a:spcPct val="0"/>
      </a:spcAft>
      <a:defRPr kumimoji="1" kern="1200">
        <a:solidFill>
          <a:schemeClr val="tx1"/>
        </a:solidFill>
        <a:latin typeface="Verdana" pitchFamily="34" charset="0"/>
        <a:ea typeface="ＭＳ Ｐゴシック" charset="-128"/>
        <a:cs typeface="+mn-cs"/>
      </a:defRPr>
    </a:lvl4pPr>
    <a:lvl5pPr marL="1828800" algn="l" rtl="0" fontAlgn="base">
      <a:spcBef>
        <a:spcPct val="0"/>
      </a:spcBef>
      <a:spcAft>
        <a:spcPct val="0"/>
      </a:spcAft>
      <a:defRPr kumimoji="1" kern="1200">
        <a:solidFill>
          <a:schemeClr val="tx1"/>
        </a:solidFill>
        <a:latin typeface="Verdana" pitchFamily="34" charset="0"/>
        <a:ea typeface="ＭＳ Ｐゴシック" charset="-128"/>
        <a:cs typeface="+mn-cs"/>
      </a:defRPr>
    </a:lvl5pPr>
    <a:lvl6pPr marL="2286000" algn="l" defTabSz="914400" rtl="0" eaLnBrk="1" latinLnBrk="0" hangingPunct="1">
      <a:defRPr kumimoji="1" kern="1200">
        <a:solidFill>
          <a:schemeClr val="tx1"/>
        </a:solidFill>
        <a:latin typeface="Verdana" pitchFamily="34" charset="0"/>
        <a:ea typeface="ＭＳ Ｐゴシック" charset="-128"/>
        <a:cs typeface="+mn-cs"/>
      </a:defRPr>
    </a:lvl6pPr>
    <a:lvl7pPr marL="2743200" algn="l" defTabSz="914400" rtl="0" eaLnBrk="1" latinLnBrk="0" hangingPunct="1">
      <a:defRPr kumimoji="1" kern="1200">
        <a:solidFill>
          <a:schemeClr val="tx1"/>
        </a:solidFill>
        <a:latin typeface="Verdana" pitchFamily="34" charset="0"/>
        <a:ea typeface="ＭＳ Ｐゴシック" charset="-128"/>
        <a:cs typeface="+mn-cs"/>
      </a:defRPr>
    </a:lvl7pPr>
    <a:lvl8pPr marL="3200400" algn="l" defTabSz="914400" rtl="0" eaLnBrk="1" latinLnBrk="0" hangingPunct="1">
      <a:defRPr kumimoji="1" kern="1200">
        <a:solidFill>
          <a:schemeClr val="tx1"/>
        </a:solidFill>
        <a:latin typeface="Verdana" pitchFamily="34" charset="0"/>
        <a:ea typeface="ＭＳ Ｐゴシック" charset="-128"/>
        <a:cs typeface="+mn-cs"/>
      </a:defRPr>
    </a:lvl8pPr>
    <a:lvl9pPr marL="3657600" algn="l" defTabSz="914400" rtl="0" eaLnBrk="1" latinLnBrk="0" hangingPunct="1">
      <a:defRPr kumimoji="1" kern="1200">
        <a:solidFill>
          <a:schemeClr val="tx1"/>
        </a:solidFill>
        <a:latin typeface="Verdana" pitchFamily="34"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FF"/>
    <a:srgbClr val="0033CC"/>
    <a:srgbClr val="000099"/>
    <a:srgbClr val="3333CC"/>
    <a:srgbClr val="0000CC"/>
    <a:srgbClr val="F8BCB3"/>
    <a:srgbClr val="FFBCB3"/>
    <a:srgbClr val="710ED4"/>
    <a:srgbClr val="E580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86" autoAdjust="0"/>
    <p:restoredTop sz="94660" autoAdjust="0"/>
  </p:normalViewPr>
  <p:slideViewPr>
    <p:cSldViewPr>
      <p:cViewPr varScale="1">
        <p:scale>
          <a:sx n="85" d="100"/>
          <a:sy n="85" d="100"/>
        </p:scale>
        <p:origin x="864" y="67"/>
      </p:cViewPr>
      <p:guideLst>
        <p:guide orient="horz" pos="2160"/>
        <p:guide pos="38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4546" name="Rectangle 2"/>
          <p:cNvSpPr>
            <a:spLocks noGrp="1" noChangeArrowheads="1"/>
          </p:cNvSpPr>
          <p:nvPr>
            <p:ph type="hdr" sz="quarter"/>
          </p:nvPr>
        </p:nvSpPr>
        <p:spPr bwMode="auto">
          <a:xfrm>
            <a:off x="0" y="0"/>
            <a:ext cx="2982913" cy="500063"/>
          </a:xfrm>
          <a:prstGeom prst="rect">
            <a:avLst/>
          </a:prstGeom>
          <a:noFill/>
          <a:ln w="9525">
            <a:noFill/>
            <a:miter lim="800000"/>
            <a:headEnd/>
            <a:tailEnd/>
          </a:ln>
          <a:effectLst/>
        </p:spPr>
        <p:txBody>
          <a:bodyPr vert="horz" wrap="square" lIns="91905" tIns="45953" rIns="91905" bIns="45953" numCol="1" anchor="t" anchorCtr="0" compatLnSpc="1">
            <a:prstTxWarp prst="textNoShape">
              <a:avLst/>
            </a:prstTxWarp>
          </a:bodyPr>
          <a:lstStyle>
            <a:lvl1pPr algn="l" defTabSz="919163">
              <a:defRPr sz="1200">
                <a:latin typeface="Arial" charset="0"/>
                <a:ea typeface="ＭＳ Ｐゴシック" pitchFamily="50" charset="-128"/>
              </a:defRPr>
            </a:lvl1pPr>
          </a:lstStyle>
          <a:p>
            <a:pPr>
              <a:defRPr/>
            </a:pPr>
            <a:r>
              <a:rPr lang="en-US" altLang="ja-JP"/>
              <a:t>DCS_</a:t>
            </a:r>
            <a:r>
              <a:rPr lang="ja-JP" altLang="en-US"/>
              <a:t>テンプレート</a:t>
            </a:r>
            <a:endParaRPr lang="en-US" altLang="ja-JP"/>
          </a:p>
        </p:txBody>
      </p:sp>
      <p:sp>
        <p:nvSpPr>
          <p:cNvPr id="364547" name="Rectangle 3"/>
          <p:cNvSpPr>
            <a:spLocks noGrp="1" noChangeArrowheads="1"/>
          </p:cNvSpPr>
          <p:nvPr>
            <p:ph type="dt" sz="quarter" idx="1"/>
          </p:nvPr>
        </p:nvSpPr>
        <p:spPr bwMode="auto">
          <a:xfrm>
            <a:off x="3898900" y="0"/>
            <a:ext cx="2982913" cy="500063"/>
          </a:xfrm>
          <a:prstGeom prst="rect">
            <a:avLst/>
          </a:prstGeom>
          <a:noFill/>
          <a:ln w="9525">
            <a:noFill/>
            <a:miter lim="800000"/>
            <a:headEnd/>
            <a:tailEnd/>
          </a:ln>
          <a:effectLst/>
        </p:spPr>
        <p:txBody>
          <a:bodyPr vert="horz" wrap="square" lIns="91905" tIns="45953" rIns="91905" bIns="45953" numCol="1" anchor="t" anchorCtr="0" compatLnSpc="1">
            <a:prstTxWarp prst="textNoShape">
              <a:avLst/>
            </a:prstTxWarp>
          </a:bodyPr>
          <a:lstStyle>
            <a:lvl1pPr algn="r" defTabSz="919163">
              <a:defRPr sz="1200">
                <a:latin typeface="Arial" charset="0"/>
                <a:ea typeface="ＭＳ Ｐゴシック" pitchFamily="50" charset="-128"/>
              </a:defRPr>
            </a:lvl1pPr>
          </a:lstStyle>
          <a:p>
            <a:pPr>
              <a:defRPr/>
            </a:pPr>
            <a:r>
              <a:rPr lang="en-US" altLang="ja-JP"/>
              <a:t>office97-2003</a:t>
            </a:r>
          </a:p>
        </p:txBody>
      </p:sp>
      <p:sp>
        <p:nvSpPr>
          <p:cNvPr id="364548" name="Rectangle 4"/>
          <p:cNvSpPr>
            <a:spLocks noGrp="1" noChangeArrowheads="1"/>
          </p:cNvSpPr>
          <p:nvPr>
            <p:ph type="ftr" sz="quarter" idx="2"/>
          </p:nvPr>
        </p:nvSpPr>
        <p:spPr bwMode="auto">
          <a:xfrm>
            <a:off x="0" y="9505950"/>
            <a:ext cx="2982913" cy="500063"/>
          </a:xfrm>
          <a:prstGeom prst="rect">
            <a:avLst/>
          </a:prstGeom>
          <a:noFill/>
          <a:ln w="9525">
            <a:noFill/>
            <a:miter lim="800000"/>
            <a:headEnd/>
            <a:tailEnd/>
          </a:ln>
          <a:effectLst/>
        </p:spPr>
        <p:txBody>
          <a:bodyPr vert="horz" wrap="square" lIns="91905" tIns="45953" rIns="91905" bIns="45953" numCol="1" anchor="b" anchorCtr="0" compatLnSpc="1">
            <a:prstTxWarp prst="textNoShape">
              <a:avLst/>
            </a:prstTxWarp>
          </a:bodyPr>
          <a:lstStyle>
            <a:lvl1pPr algn="l" defTabSz="919163">
              <a:defRPr sz="1200">
                <a:latin typeface="Arial" charset="0"/>
                <a:ea typeface="ＭＳ Ｐゴシック" pitchFamily="50" charset="-128"/>
              </a:defRPr>
            </a:lvl1pPr>
          </a:lstStyle>
          <a:p>
            <a:pPr>
              <a:defRPr/>
            </a:pPr>
            <a:endParaRPr lang="en-US" altLang="ja-JP"/>
          </a:p>
        </p:txBody>
      </p:sp>
      <p:sp>
        <p:nvSpPr>
          <p:cNvPr id="364549" name="Rectangle 5"/>
          <p:cNvSpPr>
            <a:spLocks noGrp="1" noChangeArrowheads="1"/>
          </p:cNvSpPr>
          <p:nvPr>
            <p:ph type="sldNum" sz="quarter" idx="3"/>
          </p:nvPr>
        </p:nvSpPr>
        <p:spPr bwMode="auto">
          <a:xfrm>
            <a:off x="3898900" y="9505950"/>
            <a:ext cx="2982913" cy="500063"/>
          </a:xfrm>
          <a:prstGeom prst="rect">
            <a:avLst/>
          </a:prstGeom>
          <a:noFill/>
          <a:ln w="9525">
            <a:noFill/>
            <a:miter lim="800000"/>
            <a:headEnd/>
            <a:tailEnd/>
          </a:ln>
          <a:effectLst/>
        </p:spPr>
        <p:txBody>
          <a:bodyPr vert="horz" wrap="square" lIns="91905" tIns="45953" rIns="91905" bIns="45953" numCol="1" anchor="b" anchorCtr="0" compatLnSpc="1">
            <a:prstTxWarp prst="textNoShape">
              <a:avLst/>
            </a:prstTxWarp>
          </a:bodyPr>
          <a:lstStyle>
            <a:lvl1pPr algn="r" defTabSz="919163">
              <a:defRPr sz="1200">
                <a:latin typeface="Arial" charset="0"/>
                <a:ea typeface="ＭＳ Ｐゴシック" pitchFamily="50" charset="-128"/>
              </a:defRPr>
            </a:lvl1pPr>
          </a:lstStyle>
          <a:p>
            <a:pPr>
              <a:defRPr/>
            </a:pPr>
            <a:fld id="{3429D90E-CE72-4180-958E-2409BFD7AD60}" type="slidenum">
              <a:rPr lang="en-US" altLang="ja-JP"/>
              <a:pPr>
                <a:defRPr/>
              </a:pPr>
              <a:t>‹#›</a:t>
            </a:fld>
            <a:endParaRPr lang="en-US" altLang="ja-JP"/>
          </a:p>
        </p:txBody>
      </p:sp>
    </p:spTree>
    <p:extLst>
      <p:ext uri="{BB962C8B-B14F-4D97-AF65-F5344CB8AC3E}">
        <p14:creationId xmlns:p14="http://schemas.microsoft.com/office/powerpoint/2010/main" val="93745698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bwMode="auto">
          <a:xfrm>
            <a:off x="0" y="0"/>
            <a:ext cx="2982913" cy="500063"/>
          </a:xfrm>
          <a:prstGeom prst="rect">
            <a:avLst/>
          </a:prstGeom>
          <a:noFill/>
          <a:ln w="9525">
            <a:noFill/>
            <a:miter lim="800000"/>
            <a:headEnd/>
            <a:tailEnd/>
          </a:ln>
          <a:effectLst/>
        </p:spPr>
        <p:txBody>
          <a:bodyPr vert="horz" wrap="square" lIns="91905" tIns="45953" rIns="91905" bIns="45953" numCol="1" anchor="t" anchorCtr="0" compatLnSpc="1">
            <a:prstTxWarp prst="textNoShape">
              <a:avLst/>
            </a:prstTxWarp>
          </a:bodyPr>
          <a:lstStyle>
            <a:lvl1pPr algn="l" defTabSz="919163">
              <a:defRPr sz="1200">
                <a:latin typeface="Arial" charset="0"/>
                <a:ea typeface="ＭＳ Ｐゴシック" pitchFamily="50" charset="-128"/>
              </a:defRPr>
            </a:lvl1pPr>
          </a:lstStyle>
          <a:p>
            <a:pPr>
              <a:defRPr/>
            </a:pPr>
            <a:r>
              <a:rPr lang="en-US" altLang="ja-JP"/>
              <a:t>DCS_</a:t>
            </a:r>
            <a:r>
              <a:rPr lang="ja-JP" altLang="en-US"/>
              <a:t>テンプレート</a:t>
            </a:r>
            <a:endParaRPr lang="en-US" altLang="ja-JP"/>
          </a:p>
        </p:txBody>
      </p:sp>
      <p:sp>
        <p:nvSpPr>
          <p:cNvPr id="174083" name="Rectangle 3"/>
          <p:cNvSpPr>
            <a:spLocks noGrp="1" noChangeArrowheads="1"/>
          </p:cNvSpPr>
          <p:nvPr>
            <p:ph type="dt" idx="1"/>
          </p:nvPr>
        </p:nvSpPr>
        <p:spPr bwMode="auto">
          <a:xfrm>
            <a:off x="3898900" y="0"/>
            <a:ext cx="2982913" cy="500063"/>
          </a:xfrm>
          <a:prstGeom prst="rect">
            <a:avLst/>
          </a:prstGeom>
          <a:noFill/>
          <a:ln w="9525">
            <a:noFill/>
            <a:miter lim="800000"/>
            <a:headEnd/>
            <a:tailEnd/>
          </a:ln>
          <a:effectLst/>
        </p:spPr>
        <p:txBody>
          <a:bodyPr vert="horz" wrap="square" lIns="91905" tIns="45953" rIns="91905" bIns="45953" numCol="1" anchor="t" anchorCtr="0" compatLnSpc="1">
            <a:prstTxWarp prst="textNoShape">
              <a:avLst/>
            </a:prstTxWarp>
          </a:bodyPr>
          <a:lstStyle>
            <a:lvl1pPr algn="r" defTabSz="919163">
              <a:defRPr sz="1200">
                <a:latin typeface="Arial" charset="0"/>
                <a:ea typeface="ＭＳ Ｐゴシック" pitchFamily="50" charset="-128"/>
              </a:defRPr>
            </a:lvl1pPr>
          </a:lstStyle>
          <a:p>
            <a:pPr>
              <a:defRPr/>
            </a:pPr>
            <a:r>
              <a:rPr lang="en-US" altLang="ja-JP"/>
              <a:t>office97-2003</a:t>
            </a:r>
          </a:p>
        </p:txBody>
      </p:sp>
      <p:sp>
        <p:nvSpPr>
          <p:cNvPr id="13316" name="Rectangle 4"/>
          <p:cNvSpPr>
            <a:spLocks noGrp="1" noRot="1" noChangeAspect="1" noChangeArrowheads="1" noTextEdit="1"/>
          </p:cNvSpPr>
          <p:nvPr>
            <p:ph type="sldImg" idx="2"/>
          </p:nvPr>
        </p:nvSpPr>
        <p:spPr bwMode="auto">
          <a:xfrm>
            <a:off x="107950" y="750888"/>
            <a:ext cx="6670675" cy="3752850"/>
          </a:xfrm>
          <a:prstGeom prst="rect">
            <a:avLst/>
          </a:prstGeom>
          <a:noFill/>
          <a:ln w="9525">
            <a:solidFill>
              <a:srgbClr val="000000"/>
            </a:solidFill>
            <a:miter lim="800000"/>
            <a:headEnd/>
            <a:tailEnd/>
          </a:ln>
        </p:spPr>
      </p:sp>
      <p:sp>
        <p:nvSpPr>
          <p:cNvPr id="174085" name="Rectangle 5"/>
          <p:cNvSpPr>
            <a:spLocks noGrp="1" noChangeArrowheads="1"/>
          </p:cNvSpPr>
          <p:nvPr>
            <p:ph type="body" sz="quarter" idx="3"/>
          </p:nvPr>
        </p:nvSpPr>
        <p:spPr bwMode="auto">
          <a:xfrm>
            <a:off x="687388" y="4752975"/>
            <a:ext cx="5508625" cy="4503738"/>
          </a:xfrm>
          <a:prstGeom prst="rect">
            <a:avLst/>
          </a:prstGeom>
          <a:noFill/>
          <a:ln w="9525">
            <a:noFill/>
            <a:miter lim="800000"/>
            <a:headEnd/>
            <a:tailEnd/>
          </a:ln>
          <a:effectLst/>
        </p:spPr>
        <p:txBody>
          <a:bodyPr vert="horz" wrap="square" lIns="91905" tIns="45953" rIns="91905" bIns="45953"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74086" name="Rectangle 6"/>
          <p:cNvSpPr>
            <a:spLocks noGrp="1" noChangeArrowheads="1"/>
          </p:cNvSpPr>
          <p:nvPr>
            <p:ph type="ftr" sz="quarter" idx="4"/>
          </p:nvPr>
        </p:nvSpPr>
        <p:spPr bwMode="auto">
          <a:xfrm>
            <a:off x="0" y="9505950"/>
            <a:ext cx="2982913" cy="500063"/>
          </a:xfrm>
          <a:prstGeom prst="rect">
            <a:avLst/>
          </a:prstGeom>
          <a:noFill/>
          <a:ln w="9525">
            <a:noFill/>
            <a:miter lim="800000"/>
            <a:headEnd/>
            <a:tailEnd/>
          </a:ln>
          <a:effectLst/>
        </p:spPr>
        <p:txBody>
          <a:bodyPr vert="horz" wrap="square" lIns="91905" tIns="45953" rIns="91905" bIns="45953" numCol="1" anchor="b" anchorCtr="0" compatLnSpc="1">
            <a:prstTxWarp prst="textNoShape">
              <a:avLst/>
            </a:prstTxWarp>
          </a:bodyPr>
          <a:lstStyle>
            <a:lvl1pPr algn="l" defTabSz="919163">
              <a:defRPr sz="1200">
                <a:latin typeface="Arial" charset="0"/>
                <a:ea typeface="ＭＳ Ｐゴシック" pitchFamily="50" charset="-128"/>
              </a:defRPr>
            </a:lvl1pPr>
          </a:lstStyle>
          <a:p>
            <a:pPr>
              <a:defRPr/>
            </a:pPr>
            <a:endParaRPr lang="en-US" altLang="ja-JP"/>
          </a:p>
        </p:txBody>
      </p:sp>
      <p:sp>
        <p:nvSpPr>
          <p:cNvPr id="174087" name="Rectangle 7"/>
          <p:cNvSpPr>
            <a:spLocks noGrp="1" noChangeArrowheads="1"/>
          </p:cNvSpPr>
          <p:nvPr>
            <p:ph type="sldNum" sz="quarter" idx="5"/>
          </p:nvPr>
        </p:nvSpPr>
        <p:spPr bwMode="auto">
          <a:xfrm>
            <a:off x="3898900" y="9505950"/>
            <a:ext cx="2982913" cy="500063"/>
          </a:xfrm>
          <a:prstGeom prst="rect">
            <a:avLst/>
          </a:prstGeom>
          <a:noFill/>
          <a:ln w="9525">
            <a:noFill/>
            <a:miter lim="800000"/>
            <a:headEnd/>
            <a:tailEnd/>
          </a:ln>
          <a:effectLst/>
        </p:spPr>
        <p:txBody>
          <a:bodyPr vert="horz" wrap="square" lIns="91905" tIns="45953" rIns="91905" bIns="45953" numCol="1" anchor="b" anchorCtr="0" compatLnSpc="1">
            <a:prstTxWarp prst="textNoShape">
              <a:avLst/>
            </a:prstTxWarp>
          </a:bodyPr>
          <a:lstStyle>
            <a:lvl1pPr algn="r" defTabSz="919163">
              <a:defRPr sz="1200">
                <a:latin typeface="Arial" charset="0"/>
                <a:ea typeface="ＭＳ Ｐゴシック" pitchFamily="50" charset="-128"/>
              </a:defRPr>
            </a:lvl1pPr>
          </a:lstStyle>
          <a:p>
            <a:pPr>
              <a:defRPr/>
            </a:pPr>
            <a:fld id="{0D6B41E7-6EE2-4AB0-8853-DCFBA3A68102}" type="slidenum">
              <a:rPr lang="en-US" altLang="ja-JP"/>
              <a:pPr>
                <a:defRPr/>
              </a:pPr>
              <a:t>‹#›</a:t>
            </a:fld>
            <a:endParaRPr lang="en-US" altLang="ja-JP"/>
          </a:p>
        </p:txBody>
      </p:sp>
    </p:spTree>
    <p:extLst>
      <p:ext uri="{BB962C8B-B14F-4D97-AF65-F5344CB8AC3E}">
        <p14:creationId xmlns:p14="http://schemas.microsoft.com/office/powerpoint/2010/main" val="290127838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a:noFill/>
        </p:spPr>
        <p:txBody>
          <a:bodyPr/>
          <a:lstStyle/>
          <a:p>
            <a:r>
              <a:rPr lang="en-US" altLang="ja-JP">
                <a:ea typeface="ＭＳ Ｐゴシック" charset="-128"/>
              </a:rPr>
              <a:t>DCS_</a:t>
            </a:r>
            <a:r>
              <a:rPr lang="ja-JP" altLang="en-US">
                <a:ea typeface="ＭＳ Ｐゴシック" charset="-128"/>
              </a:rPr>
              <a:t>テンプレート</a:t>
            </a:r>
            <a:endParaRPr lang="en-US" altLang="ja-JP">
              <a:ea typeface="ＭＳ Ｐゴシック" charset="-128"/>
            </a:endParaRPr>
          </a:p>
        </p:txBody>
      </p:sp>
      <p:sp>
        <p:nvSpPr>
          <p:cNvPr id="14339" name="Rectangle 7"/>
          <p:cNvSpPr>
            <a:spLocks noGrp="1" noChangeArrowheads="1"/>
          </p:cNvSpPr>
          <p:nvPr>
            <p:ph type="sldNum" sz="quarter" idx="5"/>
          </p:nvPr>
        </p:nvSpPr>
        <p:spPr>
          <a:noFill/>
        </p:spPr>
        <p:txBody>
          <a:bodyPr/>
          <a:lstStyle/>
          <a:p>
            <a:fld id="{3D89D72D-8C76-4E56-A489-C1C65D107856}" type="slidenum">
              <a:rPr lang="en-US" altLang="ja-JP" smtClean="0">
                <a:ea typeface="ＭＳ Ｐゴシック" charset="-128"/>
              </a:rPr>
              <a:pPr/>
              <a:t>0</a:t>
            </a:fld>
            <a:endParaRPr lang="en-US" altLang="ja-JP">
              <a:ea typeface="ＭＳ Ｐゴシック" charset="-128"/>
            </a:endParaRPr>
          </a:p>
        </p:txBody>
      </p:sp>
      <p:sp>
        <p:nvSpPr>
          <p:cNvPr id="14340" name="Rectangle 2"/>
          <p:cNvSpPr>
            <a:spLocks noGrp="1" noRot="1" noChangeAspect="1" noChangeArrowheads="1" noTextEdit="1"/>
          </p:cNvSpPr>
          <p:nvPr>
            <p:ph type="sldImg"/>
          </p:nvPr>
        </p:nvSpPr>
        <p:spPr>
          <a:xfrm>
            <a:off x="107950" y="750888"/>
            <a:ext cx="6670675" cy="3752850"/>
          </a:xfrm>
          <a:ln/>
        </p:spPr>
      </p:sp>
      <p:sp>
        <p:nvSpPr>
          <p:cNvPr id="14341"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
        <p:nvSpPr>
          <p:cNvPr id="14342" name="日付プレースホルダ 5"/>
          <p:cNvSpPr>
            <a:spLocks noGrp="1"/>
          </p:cNvSpPr>
          <p:nvPr>
            <p:ph type="dt" sz="quarter" idx="1"/>
          </p:nvPr>
        </p:nvSpPr>
        <p:spPr>
          <a:noFill/>
        </p:spPr>
        <p:txBody>
          <a:bodyPr/>
          <a:lstStyle/>
          <a:p>
            <a:r>
              <a:rPr lang="en-US" altLang="ja-JP">
                <a:ea typeface="ＭＳ Ｐゴシック" charset="-128"/>
              </a:rPr>
              <a:t>office97-2003</a:t>
            </a:r>
          </a:p>
        </p:txBody>
      </p:sp>
      <p:sp>
        <p:nvSpPr>
          <p:cNvPr id="14343" name="フッター プレースホルダ 6"/>
          <p:cNvSpPr>
            <a:spLocks noGrp="1"/>
          </p:cNvSpPr>
          <p:nvPr>
            <p:ph type="ftr" sz="quarter" idx="4"/>
          </p:nvPr>
        </p:nvSpPr>
        <p:spPr>
          <a:noFill/>
        </p:spPr>
        <p:txBody>
          <a:bodyPr/>
          <a:lstStyle/>
          <a:p>
            <a:endParaRPr lang="en-US" altLang="ja-JP">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26A1B1F-DA16-4E85-A69F-BCCD77A03C95}"/>
              </a:ext>
            </a:extLst>
          </p:cNvPr>
          <p:cNvSpPr>
            <a:spLocks noChangeArrowheads="1"/>
          </p:cNvSpPr>
          <p:nvPr userDrawn="1"/>
        </p:nvSpPr>
        <p:spPr bwMode="auto">
          <a:xfrm>
            <a:off x="191345" y="6474619"/>
            <a:ext cx="11709912" cy="279400"/>
          </a:xfrm>
          <a:prstGeom prst="rect">
            <a:avLst/>
          </a:prstGeom>
          <a:noFill/>
          <a:ln w="9525">
            <a:noFill/>
            <a:miter lim="800000"/>
            <a:headEnd/>
            <a:tailEnd/>
          </a:ln>
        </p:spPr>
        <p:txBody>
          <a:bodyPr anchor="b"/>
          <a:lstStyle>
            <a:lvl1pPr algn="r">
              <a:defRPr sz="1400">
                <a:ea typeface="+mn-ea"/>
              </a:defRPr>
            </a:lvl1pPr>
          </a:lstStyle>
          <a:p>
            <a:pPr algn="ctr">
              <a:defRPr/>
            </a:pPr>
            <a:fld id="{F2A86F97-08F3-4929-8934-2A277C788649}" type="slidenum">
              <a:rPr lang="en-US" altLang="ja-JP" sz="1400" b="0">
                <a:solidFill>
                  <a:schemeClr val="tx1"/>
                </a:solidFill>
                <a:latin typeface="Arial" charset="0"/>
              </a:rPr>
              <a:pPr algn="ctr">
                <a:defRPr/>
              </a:pPr>
              <a:t>‹#›</a:t>
            </a:fld>
            <a:endParaRPr lang="en-US" altLang="ja-JP" sz="1400" b="0" dirty="0">
              <a:solidFill>
                <a:schemeClr val="tx1"/>
              </a:solidFill>
              <a:latin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タイトル スライド">
    <p:bg>
      <p:bgRef idx="1001">
        <a:schemeClr val="bg1"/>
      </p:bgRef>
    </p:bg>
    <p:spTree>
      <p:nvGrpSpPr>
        <p:cNvPr id="1" name=""/>
        <p:cNvGrpSpPr/>
        <p:nvPr/>
      </p:nvGrpSpPr>
      <p:grpSpPr>
        <a:xfrm>
          <a:off x="0" y="0"/>
          <a:ext cx="0" cy="0"/>
          <a:chOff x="0" y="0"/>
          <a:chExt cx="0" cy="0"/>
        </a:xfrm>
      </p:grpSpPr>
      <p:sp>
        <p:nvSpPr>
          <p:cNvPr id="8" name="Line 40"/>
          <p:cNvSpPr>
            <a:spLocks noChangeShapeType="1"/>
          </p:cNvSpPr>
          <p:nvPr userDrawn="1"/>
        </p:nvSpPr>
        <p:spPr bwMode="auto">
          <a:xfrm>
            <a:off x="191344" y="6453400"/>
            <a:ext cx="11716791" cy="8568"/>
          </a:xfrm>
          <a:prstGeom prst="line">
            <a:avLst/>
          </a:prstGeom>
          <a:noFill/>
          <a:ln w="28575">
            <a:solidFill>
              <a:schemeClr val="tx2">
                <a:lumMod val="50000"/>
              </a:schemeClr>
            </a:solidFill>
            <a:round/>
            <a:headEnd/>
            <a:tailEnd/>
          </a:ln>
          <a:effectLst/>
        </p:spPr>
        <p:txBody>
          <a:bodyPr/>
          <a:lstStyle/>
          <a:p>
            <a:pPr algn="ctr">
              <a:defRPr/>
            </a:pPr>
            <a:endParaRPr lang="ja-JP" altLang="en-US">
              <a:ea typeface="ＭＳ Ｐゴシック" pitchFamily="50" charset="-128"/>
            </a:endParaRPr>
          </a:p>
        </p:txBody>
      </p:sp>
      <p:sp>
        <p:nvSpPr>
          <p:cNvPr id="9" name="Rectangle 2"/>
          <p:cNvSpPr>
            <a:spLocks noChangeArrowheads="1"/>
          </p:cNvSpPr>
          <p:nvPr/>
        </p:nvSpPr>
        <p:spPr bwMode="auto">
          <a:xfrm>
            <a:off x="334434" y="452439"/>
            <a:ext cx="11315700" cy="587375"/>
          </a:xfrm>
          <a:prstGeom prst="rect">
            <a:avLst/>
          </a:prstGeom>
          <a:noFill/>
          <a:ln w="9525">
            <a:noFill/>
            <a:miter lim="800000"/>
            <a:headEnd/>
            <a:tailEnd/>
          </a:ln>
        </p:spPr>
        <p:txBody>
          <a:bodyPr anchor="b"/>
          <a:lstStyle/>
          <a:p>
            <a:pPr algn="ctr" eaLnBrk="0" hangingPunct="0">
              <a:defRPr/>
            </a:pPr>
            <a:r>
              <a:rPr lang="en-US" altLang="ja-JP" sz="3200">
                <a:solidFill>
                  <a:srgbClr val="990033"/>
                </a:solidFill>
                <a:latin typeface="Calibri" pitchFamily="34" charset="0"/>
              </a:rPr>
              <a:t> </a:t>
            </a:r>
            <a:endParaRPr lang="ja-JP" altLang="en-US" sz="3200">
              <a:solidFill>
                <a:srgbClr val="990033"/>
              </a:solidFill>
              <a:latin typeface="Calibri" pitchFamily="34" charset="0"/>
            </a:endParaRPr>
          </a:p>
        </p:txBody>
      </p:sp>
      <p:pic>
        <p:nvPicPr>
          <p:cNvPr id="11" name="Picture 9" descr="社名グレイ"/>
          <p:cNvPicPr>
            <a:picLocks noChangeAspect="1" noChangeArrowheads="1"/>
          </p:cNvPicPr>
          <p:nvPr userDrawn="1"/>
        </p:nvPicPr>
        <p:blipFill>
          <a:blip r:embed="rId2" cstate="print"/>
          <a:srcRect/>
          <a:stretch>
            <a:fillRect/>
          </a:stretch>
        </p:blipFill>
        <p:spPr bwMode="auto">
          <a:xfrm>
            <a:off x="191344" y="6542088"/>
            <a:ext cx="1656184" cy="150340"/>
          </a:xfrm>
          <a:prstGeom prst="rect">
            <a:avLst/>
          </a:prstGeom>
          <a:noFill/>
          <a:ln w="9525">
            <a:noFill/>
            <a:miter lim="800000"/>
            <a:headEnd/>
            <a:tailEnd/>
          </a:ln>
        </p:spPr>
      </p:pic>
      <p:sp>
        <p:nvSpPr>
          <p:cNvPr id="12" name="Text Box 6"/>
          <p:cNvSpPr txBox="1">
            <a:spLocks noChangeArrowheads="1"/>
          </p:cNvSpPr>
          <p:nvPr userDrawn="1"/>
        </p:nvSpPr>
        <p:spPr bwMode="auto">
          <a:xfrm>
            <a:off x="6586181" y="6534040"/>
            <a:ext cx="5342467" cy="138499"/>
          </a:xfrm>
          <a:prstGeom prst="rect">
            <a:avLst/>
          </a:prstGeom>
          <a:noFill/>
          <a:ln w="9525">
            <a:noFill/>
            <a:miter lim="800000"/>
            <a:headEnd/>
            <a:tailEnd/>
          </a:ln>
        </p:spPr>
        <p:txBody>
          <a:bodyPr tIns="0" bIns="0" anchor="b">
            <a:spAutoFit/>
          </a:bodyPr>
          <a:lstStyle/>
          <a:p>
            <a:pPr algn="r">
              <a:defRPr/>
            </a:pPr>
            <a:r>
              <a:rPr lang="en-US" altLang="ja-JP" sz="900" dirty="0">
                <a:solidFill>
                  <a:srgbClr val="808080"/>
                </a:solidFill>
              </a:rPr>
              <a:t>Copyright© Mitsubishi Research Institute DCS Co., Ltd.</a:t>
            </a:r>
          </a:p>
        </p:txBody>
      </p:sp>
      <p:sp>
        <p:nvSpPr>
          <p:cNvPr id="21" name="タイトル 1"/>
          <p:cNvSpPr>
            <a:spLocks noGrp="1"/>
          </p:cNvSpPr>
          <p:nvPr>
            <p:ph type="title"/>
          </p:nvPr>
        </p:nvSpPr>
        <p:spPr>
          <a:xfrm>
            <a:off x="191344" y="237624"/>
            <a:ext cx="10513169" cy="432048"/>
          </a:xfrm>
          <a:prstGeom prst="rect">
            <a:avLst/>
          </a:prstGeom>
        </p:spPr>
        <p:txBody>
          <a:bodyPr>
            <a:noAutofit/>
          </a:bodyPr>
          <a:lstStyle>
            <a:lvl1pPr algn="l">
              <a:defRPr sz="2400">
                <a:solidFill>
                  <a:schemeClr val="tx2">
                    <a:lumMod val="50000"/>
                  </a:schemeClr>
                </a:solidFill>
                <a:latin typeface="游ゴシック Medium" panose="020B0500000000000000" pitchFamily="50" charset="-128"/>
                <a:ea typeface="游ゴシック Medium" panose="020B0500000000000000" pitchFamily="50" charset="-128"/>
              </a:defRPr>
            </a:lvl1pPr>
          </a:lstStyle>
          <a:p>
            <a:r>
              <a:rPr lang="ja-JP" altLang="en-US" dirty="0"/>
              <a:t>マスター タイトルの書式設定</a:t>
            </a:r>
          </a:p>
        </p:txBody>
      </p:sp>
      <p:sp>
        <p:nvSpPr>
          <p:cNvPr id="22" name="コンテンツ プレースホルダ 2"/>
          <p:cNvSpPr>
            <a:spLocks noGrp="1"/>
          </p:cNvSpPr>
          <p:nvPr>
            <p:ph idx="1"/>
          </p:nvPr>
        </p:nvSpPr>
        <p:spPr>
          <a:xfrm>
            <a:off x="191344" y="1412776"/>
            <a:ext cx="11716791" cy="4968552"/>
          </a:xfrm>
          <a:prstGeom prst="rect">
            <a:avLst/>
          </a:prstGeom>
        </p:spPr>
        <p:txBody>
          <a:bodyPr/>
          <a:lstStyle>
            <a:lvl1pPr marL="177800" indent="-177800">
              <a:buClrTx/>
              <a:buFont typeface="Wingdings" pitchFamily="2" charset="2"/>
              <a:buChar char="u"/>
              <a:defRPr sz="1600">
                <a:latin typeface="游ゴシック" panose="020B0400000000000000" pitchFamily="50" charset="-128"/>
                <a:ea typeface="游ゴシック" panose="020B0400000000000000" pitchFamily="50" charset="-128"/>
                <a:cs typeface="Meiryo UI" panose="020B0604030504040204" pitchFamily="50" charset="-128"/>
              </a:defRPr>
            </a:lvl1pPr>
            <a:lvl2pPr marL="444500" indent="-173038">
              <a:buClrTx/>
              <a:buFont typeface="Meiryo UI" panose="020B0604030504040204" pitchFamily="50" charset="-128"/>
              <a:buChar char="‑"/>
              <a:defRPr sz="1400">
                <a:latin typeface="游ゴシック" panose="020B0400000000000000" pitchFamily="50" charset="-128"/>
                <a:ea typeface="游ゴシック" panose="020B0400000000000000" pitchFamily="50" charset="-128"/>
                <a:cs typeface="Meiryo UI" panose="020B0604030504040204" pitchFamily="50" charset="-128"/>
              </a:defRPr>
            </a:lvl2pPr>
            <a:lvl3pPr marL="719138" indent="-141288">
              <a:buClrTx/>
              <a:buSzPct val="100000"/>
              <a:buFont typeface="MS UI Gothic" pitchFamily="50" charset="-128"/>
              <a:buChar char="‣"/>
              <a:defRPr sz="1400">
                <a:latin typeface="游ゴシック" panose="020B0400000000000000" pitchFamily="50" charset="-128"/>
                <a:ea typeface="游ゴシック" panose="020B0400000000000000" pitchFamily="50" charset="-128"/>
                <a:cs typeface="Meiryo UI" panose="020B0604030504040204" pitchFamily="50" charset="-128"/>
              </a:defRPr>
            </a:lvl3pPr>
            <a:lvl4pPr marL="985838" indent="-138113">
              <a:buClrTx/>
              <a:defRPr sz="1200">
                <a:latin typeface="游ゴシック" panose="020B0400000000000000" pitchFamily="50" charset="-128"/>
                <a:ea typeface="游ゴシック" panose="020B0400000000000000" pitchFamily="50" charset="-128"/>
                <a:cs typeface="Meiryo UI" panose="020B0604030504040204" pitchFamily="50" charset="-128"/>
              </a:defRPr>
            </a:lvl4pPr>
            <a:lvl5pPr marL="1252538" indent="-142875">
              <a:buClrTx/>
              <a:defRPr sz="1200">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9" name="テキスト プレースホルダ 23"/>
          <p:cNvSpPr>
            <a:spLocks noGrp="1"/>
          </p:cNvSpPr>
          <p:nvPr>
            <p:ph type="body" sz="quarter" idx="10"/>
          </p:nvPr>
        </p:nvSpPr>
        <p:spPr>
          <a:xfrm>
            <a:off x="191344" y="764704"/>
            <a:ext cx="11716791" cy="576000"/>
          </a:xfrm>
          <a:prstGeom prst="rect">
            <a:avLst/>
          </a:prstGeom>
          <a:solidFill>
            <a:srgbClr val="E9EDF4"/>
          </a:solidFill>
        </p:spPr>
        <p:txBody>
          <a:bodyPr/>
          <a:lstStyle>
            <a:lvl1pPr marL="88900" indent="-88900">
              <a:buClr>
                <a:schemeClr val="tx2"/>
              </a:buClr>
              <a:buFont typeface="Wingdings" panose="05000000000000000000" pitchFamily="2" charset="2"/>
              <a:buChar char="Ø"/>
              <a:defRPr sz="1800" baseline="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pPr lvl="0"/>
            <a:r>
              <a:rPr lang="ja-JP" altLang="en-US" dirty="0"/>
              <a:t>マスター テキストの書式設定</a:t>
            </a:r>
          </a:p>
        </p:txBody>
      </p:sp>
      <p:sp>
        <p:nvSpPr>
          <p:cNvPr id="15" name="Rectangle 6"/>
          <p:cNvSpPr>
            <a:spLocks noChangeArrowheads="1"/>
          </p:cNvSpPr>
          <p:nvPr userDrawn="1"/>
        </p:nvSpPr>
        <p:spPr bwMode="auto">
          <a:xfrm>
            <a:off x="191345" y="6474619"/>
            <a:ext cx="11709912" cy="279400"/>
          </a:xfrm>
          <a:prstGeom prst="rect">
            <a:avLst/>
          </a:prstGeom>
          <a:noFill/>
          <a:ln w="9525">
            <a:noFill/>
            <a:miter lim="800000"/>
            <a:headEnd/>
            <a:tailEnd/>
          </a:ln>
        </p:spPr>
        <p:txBody>
          <a:bodyPr anchor="b"/>
          <a:lstStyle>
            <a:lvl1pPr algn="r">
              <a:defRPr sz="1400">
                <a:ea typeface="+mn-ea"/>
              </a:defRPr>
            </a:lvl1pPr>
          </a:lstStyle>
          <a:p>
            <a:pPr algn="ctr">
              <a:defRPr/>
            </a:pPr>
            <a:fld id="{F2A86F97-08F3-4929-8934-2A277C788649}" type="slidenum">
              <a:rPr lang="en-US" altLang="ja-JP" sz="1400" b="0">
                <a:solidFill>
                  <a:schemeClr val="tx1"/>
                </a:solidFill>
                <a:latin typeface="Arial" charset="0"/>
              </a:rPr>
              <a:pPr algn="ctr">
                <a:defRPr/>
              </a:pPr>
              <a:t>‹#›</a:t>
            </a:fld>
            <a:endParaRPr lang="en-US" altLang="ja-JP" sz="1400" b="0" dirty="0">
              <a:solidFill>
                <a:schemeClr val="tx1"/>
              </a:solidFill>
              <a:latin typeface="Arial" charset="0"/>
            </a:endParaRPr>
          </a:p>
        </p:txBody>
      </p:sp>
      <p:sp>
        <p:nvSpPr>
          <p:cNvPr id="20" name="Line 40"/>
          <p:cNvSpPr>
            <a:spLocks noChangeShapeType="1"/>
          </p:cNvSpPr>
          <p:nvPr userDrawn="1"/>
        </p:nvSpPr>
        <p:spPr bwMode="auto">
          <a:xfrm>
            <a:off x="191344" y="690723"/>
            <a:ext cx="11716791" cy="10605"/>
          </a:xfrm>
          <a:prstGeom prst="line">
            <a:avLst/>
          </a:prstGeom>
          <a:noFill/>
          <a:ln w="28575">
            <a:solidFill>
              <a:schemeClr val="tx2">
                <a:lumMod val="75000"/>
              </a:schemeClr>
            </a:solidFill>
            <a:round/>
            <a:headEnd/>
            <a:tailEnd/>
          </a:ln>
          <a:effectLst/>
        </p:spPr>
        <p:txBody>
          <a:bodyPr/>
          <a:lstStyle/>
          <a:p>
            <a:pPr algn="ctr">
              <a:defRPr/>
            </a:pPr>
            <a:endParaRPr lang="ja-JP" altLang="en-US">
              <a:ea typeface="ＭＳ Ｐゴシック" pitchFamily="50" charset="-128"/>
            </a:endParaRPr>
          </a:p>
        </p:txBody>
      </p:sp>
      <p:pic>
        <p:nvPicPr>
          <p:cNvPr id="13" name="Picture 36" descr="DCSロゴemf">
            <a:extLst>
              <a:ext uri="{FF2B5EF4-FFF2-40B4-BE49-F238E27FC236}">
                <a16:creationId xmlns:a16="http://schemas.microsoft.com/office/drawing/2014/main" id="{4E600EB6-EC5B-438F-B009-068F8251D48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04517" y="260648"/>
            <a:ext cx="993118" cy="40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タイトル スライド">
    <p:bg>
      <p:bgRef idx="1001">
        <a:schemeClr val="bg1"/>
      </p:bgRef>
    </p:bg>
    <p:spTree>
      <p:nvGrpSpPr>
        <p:cNvPr id="1" name=""/>
        <p:cNvGrpSpPr/>
        <p:nvPr/>
      </p:nvGrpSpPr>
      <p:grpSpPr>
        <a:xfrm>
          <a:off x="0" y="0"/>
          <a:ext cx="0" cy="0"/>
          <a:chOff x="0" y="0"/>
          <a:chExt cx="0" cy="0"/>
        </a:xfrm>
      </p:grpSpPr>
      <p:sp>
        <p:nvSpPr>
          <p:cNvPr id="8" name="Line 40"/>
          <p:cNvSpPr>
            <a:spLocks noChangeShapeType="1"/>
          </p:cNvSpPr>
          <p:nvPr userDrawn="1"/>
        </p:nvSpPr>
        <p:spPr bwMode="auto">
          <a:xfrm>
            <a:off x="191344" y="6453400"/>
            <a:ext cx="11716791" cy="8568"/>
          </a:xfrm>
          <a:prstGeom prst="line">
            <a:avLst/>
          </a:prstGeom>
          <a:noFill/>
          <a:ln w="28575">
            <a:solidFill>
              <a:schemeClr val="tx2">
                <a:lumMod val="50000"/>
              </a:schemeClr>
            </a:solidFill>
            <a:round/>
            <a:headEnd/>
            <a:tailEnd/>
          </a:ln>
          <a:effectLst/>
        </p:spPr>
        <p:txBody>
          <a:bodyPr/>
          <a:lstStyle/>
          <a:p>
            <a:pPr algn="ctr">
              <a:defRPr/>
            </a:pPr>
            <a:endParaRPr lang="ja-JP" altLang="en-US">
              <a:ea typeface="ＭＳ Ｐゴシック" pitchFamily="50" charset="-128"/>
            </a:endParaRPr>
          </a:p>
        </p:txBody>
      </p:sp>
      <p:sp>
        <p:nvSpPr>
          <p:cNvPr id="9" name="Rectangle 2"/>
          <p:cNvSpPr>
            <a:spLocks noChangeArrowheads="1"/>
          </p:cNvSpPr>
          <p:nvPr/>
        </p:nvSpPr>
        <p:spPr bwMode="auto">
          <a:xfrm>
            <a:off x="334434" y="452439"/>
            <a:ext cx="11315700" cy="587375"/>
          </a:xfrm>
          <a:prstGeom prst="rect">
            <a:avLst/>
          </a:prstGeom>
          <a:noFill/>
          <a:ln w="9525">
            <a:noFill/>
            <a:miter lim="800000"/>
            <a:headEnd/>
            <a:tailEnd/>
          </a:ln>
        </p:spPr>
        <p:txBody>
          <a:bodyPr anchor="b"/>
          <a:lstStyle/>
          <a:p>
            <a:pPr algn="ctr" eaLnBrk="0" hangingPunct="0">
              <a:defRPr/>
            </a:pPr>
            <a:r>
              <a:rPr lang="en-US" altLang="ja-JP" sz="3200">
                <a:solidFill>
                  <a:srgbClr val="990033"/>
                </a:solidFill>
                <a:latin typeface="Calibri" pitchFamily="34" charset="0"/>
              </a:rPr>
              <a:t> </a:t>
            </a:r>
            <a:endParaRPr lang="ja-JP" altLang="en-US" sz="3200">
              <a:solidFill>
                <a:srgbClr val="990033"/>
              </a:solidFill>
              <a:latin typeface="Calibri" pitchFamily="34" charset="0"/>
            </a:endParaRPr>
          </a:p>
        </p:txBody>
      </p:sp>
      <p:pic>
        <p:nvPicPr>
          <p:cNvPr id="11" name="Picture 9" descr="社名グレイ"/>
          <p:cNvPicPr>
            <a:picLocks noChangeAspect="1" noChangeArrowheads="1"/>
          </p:cNvPicPr>
          <p:nvPr userDrawn="1"/>
        </p:nvPicPr>
        <p:blipFill>
          <a:blip r:embed="rId2" cstate="print"/>
          <a:srcRect/>
          <a:stretch>
            <a:fillRect/>
          </a:stretch>
        </p:blipFill>
        <p:spPr bwMode="auto">
          <a:xfrm>
            <a:off x="191344" y="6542088"/>
            <a:ext cx="1656184" cy="150340"/>
          </a:xfrm>
          <a:prstGeom prst="rect">
            <a:avLst/>
          </a:prstGeom>
          <a:noFill/>
          <a:ln w="9525">
            <a:noFill/>
            <a:miter lim="800000"/>
            <a:headEnd/>
            <a:tailEnd/>
          </a:ln>
        </p:spPr>
      </p:pic>
      <p:sp>
        <p:nvSpPr>
          <p:cNvPr id="12" name="Text Box 6"/>
          <p:cNvSpPr txBox="1">
            <a:spLocks noChangeArrowheads="1"/>
          </p:cNvSpPr>
          <p:nvPr userDrawn="1"/>
        </p:nvSpPr>
        <p:spPr bwMode="auto">
          <a:xfrm>
            <a:off x="6586181" y="6534040"/>
            <a:ext cx="5342467" cy="138499"/>
          </a:xfrm>
          <a:prstGeom prst="rect">
            <a:avLst/>
          </a:prstGeom>
          <a:noFill/>
          <a:ln w="9525">
            <a:noFill/>
            <a:miter lim="800000"/>
            <a:headEnd/>
            <a:tailEnd/>
          </a:ln>
        </p:spPr>
        <p:txBody>
          <a:bodyPr tIns="0" bIns="0" anchor="b">
            <a:spAutoFit/>
          </a:bodyPr>
          <a:lstStyle/>
          <a:p>
            <a:pPr algn="r">
              <a:defRPr/>
            </a:pPr>
            <a:r>
              <a:rPr lang="en-US" altLang="ja-JP" sz="900" dirty="0">
                <a:solidFill>
                  <a:srgbClr val="808080"/>
                </a:solidFill>
              </a:rPr>
              <a:t>Copyright© Mitsubishi Research Institute DCS Co., Ltd.</a:t>
            </a:r>
          </a:p>
        </p:txBody>
      </p:sp>
      <p:sp>
        <p:nvSpPr>
          <p:cNvPr id="21" name="タイトル 1"/>
          <p:cNvSpPr>
            <a:spLocks noGrp="1"/>
          </p:cNvSpPr>
          <p:nvPr>
            <p:ph type="title"/>
          </p:nvPr>
        </p:nvSpPr>
        <p:spPr>
          <a:xfrm>
            <a:off x="191344" y="237624"/>
            <a:ext cx="10513169" cy="432048"/>
          </a:xfrm>
          <a:prstGeom prst="rect">
            <a:avLst/>
          </a:prstGeom>
        </p:spPr>
        <p:txBody>
          <a:bodyPr>
            <a:noAutofit/>
          </a:bodyPr>
          <a:lstStyle>
            <a:lvl1pPr algn="l">
              <a:defRPr sz="2400">
                <a:solidFill>
                  <a:schemeClr val="tx2">
                    <a:lumMod val="50000"/>
                  </a:schemeClr>
                </a:solidFill>
                <a:latin typeface="游ゴシック Medium" panose="020B0500000000000000" pitchFamily="50" charset="-128"/>
                <a:ea typeface="游ゴシック Medium" panose="020B0500000000000000" pitchFamily="50" charset="-128"/>
              </a:defRPr>
            </a:lvl1pPr>
          </a:lstStyle>
          <a:p>
            <a:r>
              <a:rPr lang="ja-JP" altLang="en-US" dirty="0"/>
              <a:t>マスター タイトルの書式設定</a:t>
            </a:r>
          </a:p>
        </p:txBody>
      </p:sp>
      <p:sp>
        <p:nvSpPr>
          <p:cNvPr id="22" name="コンテンツ プレースホルダ 2"/>
          <p:cNvSpPr>
            <a:spLocks noGrp="1"/>
          </p:cNvSpPr>
          <p:nvPr>
            <p:ph idx="1"/>
          </p:nvPr>
        </p:nvSpPr>
        <p:spPr>
          <a:xfrm>
            <a:off x="191344" y="1412776"/>
            <a:ext cx="3600400" cy="4608512"/>
          </a:xfrm>
          <a:prstGeom prst="rect">
            <a:avLst/>
          </a:prstGeom>
        </p:spPr>
        <p:txBody>
          <a:bodyPr/>
          <a:lstStyle>
            <a:lvl1pPr marL="177800" indent="-177800">
              <a:buClrTx/>
              <a:buFont typeface="Wingdings" pitchFamily="2" charset="2"/>
              <a:buChar char="u"/>
              <a:defRPr sz="1600">
                <a:latin typeface="游ゴシック" panose="020B0400000000000000" pitchFamily="50" charset="-128"/>
                <a:ea typeface="游ゴシック" panose="020B0400000000000000" pitchFamily="50" charset="-128"/>
                <a:cs typeface="Meiryo UI" panose="020B0604030504040204" pitchFamily="50" charset="-128"/>
              </a:defRPr>
            </a:lvl1pPr>
            <a:lvl2pPr marL="444500" indent="-173038">
              <a:buClrTx/>
              <a:buFont typeface="Meiryo UI" panose="020B0604030504040204" pitchFamily="50" charset="-128"/>
              <a:buChar char="‑"/>
              <a:defRPr sz="1400">
                <a:latin typeface="游ゴシック" panose="020B0400000000000000" pitchFamily="50" charset="-128"/>
                <a:ea typeface="游ゴシック" panose="020B0400000000000000" pitchFamily="50" charset="-128"/>
                <a:cs typeface="Meiryo UI" panose="020B0604030504040204" pitchFamily="50" charset="-128"/>
              </a:defRPr>
            </a:lvl2pPr>
            <a:lvl3pPr marL="719138" indent="-141288">
              <a:buClrTx/>
              <a:buSzPct val="100000"/>
              <a:buFont typeface="MS UI Gothic" pitchFamily="50" charset="-128"/>
              <a:buChar char="‣"/>
              <a:defRPr sz="1400">
                <a:latin typeface="游ゴシック" panose="020B0400000000000000" pitchFamily="50" charset="-128"/>
                <a:ea typeface="游ゴシック" panose="020B0400000000000000" pitchFamily="50" charset="-128"/>
                <a:cs typeface="Meiryo UI" panose="020B0604030504040204" pitchFamily="50" charset="-128"/>
              </a:defRPr>
            </a:lvl3pPr>
            <a:lvl4pPr marL="985838" indent="-138113">
              <a:buClrTx/>
              <a:defRPr sz="1200">
                <a:latin typeface="游ゴシック" panose="020B0400000000000000" pitchFamily="50" charset="-128"/>
                <a:ea typeface="游ゴシック" panose="020B0400000000000000" pitchFamily="50" charset="-128"/>
                <a:cs typeface="Meiryo UI" panose="020B0604030504040204" pitchFamily="50" charset="-128"/>
              </a:defRPr>
            </a:lvl4pPr>
            <a:lvl5pPr marL="1252538" indent="-142875">
              <a:buClrTx/>
              <a:defRPr sz="1200">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9" name="テキスト プレースホルダ 23"/>
          <p:cNvSpPr>
            <a:spLocks noGrp="1"/>
          </p:cNvSpPr>
          <p:nvPr>
            <p:ph type="body" sz="quarter" idx="10"/>
          </p:nvPr>
        </p:nvSpPr>
        <p:spPr>
          <a:xfrm>
            <a:off x="191344" y="764704"/>
            <a:ext cx="11716791" cy="576000"/>
          </a:xfrm>
          <a:prstGeom prst="rect">
            <a:avLst/>
          </a:prstGeom>
          <a:solidFill>
            <a:srgbClr val="E9EDF4"/>
          </a:solidFill>
        </p:spPr>
        <p:txBody>
          <a:bodyPr/>
          <a:lstStyle>
            <a:lvl1pPr marL="88900" indent="-88900">
              <a:buClr>
                <a:schemeClr val="tx2"/>
              </a:buClr>
              <a:buFont typeface="Wingdings" panose="05000000000000000000" pitchFamily="2" charset="2"/>
              <a:buChar char="Ø"/>
              <a:defRPr sz="1800" baseline="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pPr lvl="0"/>
            <a:r>
              <a:rPr lang="ja-JP" altLang="en-US" dirty="0"/>
              <a:t>マスター テキストの書式設定</a:t>
            </a:r>
          </a:p>
        </p:txBody>
      </p:sp>
      <p:sp>
        <p:nvSpPr>
          <p:cNvPr id="15" name="Rectangle 6"/>
          <p:cNvSpPr>
            <a:spLocks noChangeArrowheads="1"/>
          </p:cNvSpPr>
          <p:nvPr userDrawn="1"/>
        </p:nvSpPr>
        <p:spPr bwMode="auto">
          <a:xfrm>
            <a:off x="191345" y="6474619"/>
            <a:ext cx="11709912" cy="279400"/>
          </a:xfrm>
          <a:prstGeom prst="rect">
            <a:avLst/>
          </a:prstGeom>
          <a:noFill/>
          <a:ln w="9525">
            <a:noFill/>
            <a:miter lim="800000"/>
            <a:headEnd/>
            <a:tailEnd/>
          </a:ln>
        </p:spPr>
        <p:txBody>
          <a:bodyPr anchor="b"/>
          <a:lstStyle>
            <a:lvl1pPr algn="r">
              <a:defRPr sz="1400">
                <a:ea typeface="+mn-ea"/>
              </a:defRPr>
            </a:lvl1pPr>
          </a:lstStyle>
          <a:p>
            <a:pPr algn="ctr">
              <a:defRPr/>
            </a:pPr>
            <a:fld id="{F2A86F97-08F3-4929-8934-2A277C788649}" type="slidenum">
              <a:rPr lang="en-US" altLang="ja-JP" sz="1400" b="0">
                <a:solidFill>
                  <a:schemeClr val="tx1"/>
                </a:solidFill>
                <a:latin typeface="Arial" charset="0"/>
              </a:rPr>
              <a:pPr algn="ctr">
                <a:defRPr/>
              </a:pPr>
              <a:t>‹#›</a:t>
            </a:fld>
            <a:endParaRPr lang="en-US" altLang="ja-JP" sz="1400" b="0" dirty="0">
              <a:solidFill>
                <a:schemeClr val="tx1"/>
              </a:solidFill>
              <a:latin typeface="Arial" charset="0"/>
            </a:endParaRPr>
          </a:p>
        </p:txBody>
      </p:sp>
      <p:sp>
        <p:nvSpPr>
          <p:cNvPr id="20" name="Line 40"/>
          <p:cNvSpPr>
            <a:spLocks noChangeShapeType="1"/>
          </p:cNvSpPr>
          <p:nvPr userDrawn="1"/>
        </p:nvSpPr>
        <p:spPr bwMode="auto">
          <a:xfrm>
            <a:off x="191344" y="690723"/>
            <a:ext cx="11716791" cy="10605"/>
          </a:xfrm>
          <a:prstGeom prst="line">
            <a:avLst/>
          </a:prstGeom>
          <a:noFill/>
          <a:ln w="28575">
            <a:solidFill>
              <a:schemeClr val="tx2">
                <a:lumMod val="75000"/>
              </a:schemeClr>
            </a:solidFill>
            <a:round/>
            <a:headEnd/>
            <a:tailEnd/>
          </a:ln>
          <a:effectLst/>
        </p:spPr>
        <p:txBody>
          <a:bodyPr/>
          <a:lstStyle/>
          <a:p>
            <a:pPr algn="ctr">
              <a:defRPr/>
            </a:pPr>
            <a:endParaRPr lang="ja-JP" altLang="en-US">
              <a:ea typeface="ＭＳ Ｐゴシック" pitchFamily="50" charset="-128"/>
            </a:endParaRPr>
          </a:p>
        </p:txBody>
      </p:sp>
      <p:pic>
        <p:nvPicPr>
          <p:cNvPr id="13" name="Picture 36" descr="DCSロゴemf">
            <a:extLst>
              <a:ext uri="{FF2B5EF4-FFF2-40B4-BE49-F238E27FC236}">
                <a16:creationId xmlns:a16="http://schemas.microsoft.com/office/drawing/2014/main" id="{4E600EB6-EC5B-438F-B009-068F8251D48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04517" y="260648"/>
            <a:ext cx="993118" cy="40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Content Placeholder 6">
            <a:extLst>
              <a:ext uri="{FF2B5EF4-FFF2-40B4-BE49-F238E27FC236}">
                <a16:creationId xmlns:a16="http://schemas.microsoft.com/office/drawing/2014/main" id="{7ADF779B-AA0E-4BEE-B3F2-6319AE9E5097}"/>
              </a:ext>
            </a:extLst>
          </p:cNvPr>
          <p:cNvGraphicFramePr>
            <a:graphicFrameLocks/>
          </p:cNvGraphicFramePr>
          <p:nvPr userDrawn="1">
            <p:extLst>
              <p:ext uri="{D42A27DB-BD31-4B8C-83A1-F6EECF244321}">
                <p14:modId xmlns:p14="http://schemas.microsoft.com/office/powerpoint/2010/main" val="2650708908"/>
              </p:ext>
            </p:extLst>
          </p:nvPr>
        </p:nvGraphicFramePr>
        <p:xfrm>
          <a:off x="4007768" y="1412776"/>
          <a:ext cx="7900367" cy="4176464"/>
        </p:xfrm>
        <a:graphic>
          <a:graphicData uri="http://schemas.openxmlformats.org/drawingml/2006/table">
            <a:tbl>
              <a:tblPr firstRow="1" bandRow="1">
                <a:tableStyleId>{2D5ABB26-0587-4C30-8999-92F81FD0307C}</a:tableStyleId>
              </a:tblPr>
              <a:tblGrid>
                <a:gridCol w="7900367">
                  <a:extLst>
                    <a:ext uri="{9D8B030D-6E8A-4147-A177-3AD203B41FA5}">
                      <a16:colId xmlns:a16="http://schemas.microsoft.com/office/drawing/2014/main" val="20000"/>
                    </a:ext>
                  </a:extLst>
                </a:gridCol>
              </a:tblGrid>
              <a:tr h="438137">
                <a:tc>
                  <a:txBody>
                    <a:bodyPr/>
                    <a:lstStyle/>
                    <a:p>
                      <a:endParaRPr lang="en-US" sz="1600" b="1" dirty="0">
                        <a:solidFill>
                          <a:schemeClr val="bg1"/>
                        </a:solidFill>
                      </a:endParaRPr>
                    </a:p>
                  </a:txBody>
                  <a:tcPr marT="34290" marB="34290" anchor="ctr">
                    <a:lnL w="6350" cap="flat" cmpd="sng" algn="ctr">
                      <a:solidFill>
                        <a:srgbClr val="5A5A5A"/>
                      </a:solidFill>
                      <a:prstDash val="solid"/>
                      <a:round/>
                      <a:headEnd type="none" w="med" len="med"/>
                      <a:tailEnd type="none" w="med" len="med"/>
                    </a:lnL>
                    <a:lnR w="6350" cap="flat" cmpd="sng" algn="ctr">
                      <a:solidFill>
                        <a:srgbClr val="5A5A5A"/>
                      </a:solidFill>
                      <a:prstDash val="solid"/>
                      <a:round/>
                      <a:headEnd type="none" w="med" len="med"/>
                      <a:tailEnd type="none" w="med" len="med"/>
                    </a:lnR>
                    <a:lnT w="6350" cap="flat" cmpd="sng" algn="ctr">
                      <a:solidFill>
                        <a:srgbClr val="5A5A5A"/>
                      </a:solidFill>
                      <a:prstDash val="solid"/>
                      <a:round/>
                      <a:headEnd type="none" w="med" len="med"/>
                      <a:tailEnd type="none" w="med" len="med"/>
                    </a:lnT>
                    <a:lnB w="6350" cap="flat" cmpd="sng" algn="ctr">
                      <a:solidFill>
                        <a:srgbClr val="5A5A5A"/>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3450039">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endParaRPr lang="en-US" sz="1200" baseline="0" dirty="0"/>
                    </a:p>
                  </a:txBody>
                  <a:tcPr marT="34290" marB="34290">
                    <a:lnL w="6350" cap="flat" cmpd="sng" algn="ctr">
                      <a:solidFill>
                        <a:srgbClr val="5A5A5A"/>
                      </a:solidFill>
                      <a:prstDash val="solid"/>
                      <a:round/>
                      <a:headEnd type="none" w="med" len="med"/>
                      <a:tailEnd type="none" w="med" len="med"/>
                    </a:lnL>
                    <a:lnR w="6350" cap="flat" cmpd="sng" algn="ctr">
                      <a:solidFill>
                        <a:srgbClr val="5A5A5A"/>
                      </a:solidFill>
                      <a:prstDash val="solid"/>
                      <a:round/>
                      <a:headEnd type="none" w="med" len="med"/>
                      <a:tailEnd type="none" w="med" len="med"/>
                    </a:lnR>
                    <a:lnT w="6350" cap="flat" cmpd="sng" algn="ctr">
                      <a:solidFill>
                        <a:srgbClr val="5A5A5A"/>
                      </a:solidFill>
                      <a:prstDash val="solid"/>
                      <a:round/>
                      <a:headEnd type="none" w="med" len="med"/>
                      <a:tailEnd type="none" w="med" len="med"/>
                    </a:lnT>
                    <a:lnB w="6350" cap="flat" cmpd="sng" algn="ctr">
                      <a:solidFill>
                        <a:srgbClr val="5A5A5A"/>
                      </a:solidFill>
                      <a:prstDash val="solid"/>
                      <a:round/>
                      <a:headEnd type="none" w="med" len="med"/>
                      <a:tailEnd type="none" w="med" len="med"/>
                    </a:lnB>
                  </a:tcPr>
                </a:tc>
                <a:extLst>
                  <a:ext uri="{0D108BD9-81ED-4DB2-BD59-A6C34878D82A}">
                    <a16:rowId xmlns:a16="http://schemas.microsoft.com/office/drawing/2014/main" val="10001"/>
                  </a:ext>
                </a:extLst>
              </a:tr>
              <a:tr h="2882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a:p>
                  </a:txBody>
                  <a:tcPr marL="0" marR="0" marT="0" marB="34290" anchor="ctr">
                    <a:lnR>
                      <a:noFill/>
                    </a:lnR>
                    <a:lnT w="6350" cap="flat" cmpd="sng" algn="ctr">
                      <a:solidFill>
                        <a:srgbClr val="5A5A5A"/>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600031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 スライド">
    <p:bg>
      <p:bgRef idx="1001">
        <a:schemeClr val="bg1"/>
      </p:bgRef>
    </p:bg>
    <p:spTree>
      <p:nvGrpSpPr>
        <p:cNvPr id="1" name=""/>
        <p:cNvGrpSpPr/>
        <p:nvPr/>
      </p:nvGrpSpPr>
      <p:grpSpPr>
        <a:xfrm>
          <a:off x="0" y="0"/>
          <a:ext cx="0" cy="0"/>
          <a:chOff x="0" y="0"/>
          <a:chExt cx="0" cy="0"/>
        </a:xfrm>
      </p:grpSpPr>
      <p:sp>
        <p:nvSpPr>
          <p:cNvPr id="16" name="コンテンツ プレースホルダ 2">
            <a:extLst>
              <a:ext uri="{FF2B5EF4-FFF2-40B4-BE49-F238E27FC236}">
                <a16:creationId xmlns:a16="http://schemas.microsoft.com/office/drawing/2014/main" id="{9462E0E9-54CB-4875-A996-E1C09B5F631E}"/>
              </a:ext>
            </a:extLst>
          </p:cNvPr>
          <p:cNvSpPr>
            <a:spLocks noGrp="1"/>
          </p:cNvSpPr>
          <p:nvPr>
            <p:ph idx="1"/>
          </p:nvPr>
        </p:nvSpPr>
        <p:spPr>
          <a:xfrm>
            <a:off x="191345" y="1412776"/>
            <a:ext cx="5616624" cy="4968552"/>
          </a:xfrm>
          <a:prstGeom prst="rect">
            <a:avLst/>
          </a:prstGeom>
        </p:spPr>
        <p:txBody>
          <a:bodyPr/>
          <a:lstStyle>
            <a:lvl1pPr marL="177800" indent="-177800">
              <a:buClrTx/>
              <a:buFont typeface="Wingdings" pitchFamily="2" charset="2"/>
              <a:buChar char="u"/>
              <a:defRPr sz="1600">
                <a:latin typeface="游ゴシック" panose="020B0400000000000000" pitchFamily="50" charset="-128"/>
                <a:ea typeface="游ゴシック" panose="020B0400000000000000" pitchFamily="50" charset="-128"/>
                <a:cs typeface="Meiryo UI" panose="020B0604030504040204" pitchFamily="50" charset="-128"/>
              </a:defRPr>
            </a:lvl1pPr>
            <a:lvl2pPr marL="444500" indent="-173038">
              <a:buClrTx/>
              <a:buFont typeface="Meiryo UI" panose="020B0604030504040204" pitchFamily="50" charset="-128"/>
              <a:buChar char="‑"/>
              <a:defRPr sz="1400">
                <a:latin typeface="游ゴシック" panose="020B0400000000000000" pitchFamily="50" charset="-128"/>
                <a:ea typeface="游ゴシック" panose="020B0400000000000000" pitchFamily="50" charset="-128"/>
                <a:cs typeface="Meiryo UI" panose="020B0604030504040204" pitchFamily="50" charset="-128"/>
              </a:defRPr>
            </a:lvl2pPr>
            <a:lvl3pPr marL="719138" indent="-141288">
              <a:buClrTx/>
              <a:buSzPct val="100000"/>
              <a:buFont typeface="MS UI Gothic" pitchFamily="50" charset="-128"/>
              <a:buChar char="‣"/>
              <a:defRPr sz="1400">
                <a:latin typeface="游ゴシック" panose="020B0400000000000000" pitchFamily="50" charset="-128"/>
                <a:ea typeface="游ゴシック" panose="020B0400000000000000" pitchFamily="50" charset="-128"/>
                <a:cs typeface="Meiryo UI" panose="020B0604030504040204" pitchFamily="50" charset="-128"/>
              </a:defRPr>
            </a:lvl3pPr>
            <a:lvl4pPr marL="985838" indent="-138113">
              <a:buClrTx/>
              <a:defRPr sz="1200">
                <a:latin typeface="游ゴシック" panose="020B0400000000000000" pitchFamily="50" charset="-128"/>
                <a:ea typeface="游ゴシック" panose="020B0400000000000000" pitchFamily="50" charset="-128"/>
                <a:cs typeface="Meiryo UI" panose="020B0604030504040204" pitchFamily="50" charset="-128"/>
              </a:defRPr>
            </a:lvl4pPr>
            <a:lvl5pPr marL="1252538" indent="-142875">
              <a:buClrTx/>
              <a:defRPr sz="1200">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8" name="Line 40"/>
          <p:cNvSpPr>
            <a:spLocks noChangeShapeType="1"/>
          </p:cNvSpPr>
          <p:nvPr userDrawn="1"/>
        </p:nvSpPr>
        <p:spPr bwMode="auto">
          <a:xfrm>
            <a:off x="191344" y="6453400"/>
            <a:ext cx="11716791" cy="8568"/>
          </a:xfrm>
          <a:prstGeom prst="line">
            <a:avLst/>
          </a:prstGeom>
          <a:noFill/>
          <a:ln w="28575">
            <a:solidFill>
              <a:schemeClr val="tx2">
                <a:lumMod val="50000"/>
              </a:schemeClr>
            </a:solidFill>
            <a:round/>
            <a:headEnd/>
            <a:tailEnd/>
          </a:ln>
          <a:effectLst/>
        </p:spPr>
        <p:txBody>
          <a:bodyPr/>
          <a:lstStyle/>
          <a:p>
            <a:pPr algn="ctr">
              <a:defRPr/>
            </a:pPr>
            <a:endParaRPr lang="ja-JP" altLang="en-US">
              <a:ea typeface="ＭＳ Ｐゴシック" pitchFamily="50" charset="-128"/>
            </a:endParaRPr>
          </a:p>
        </p:txBody>
      </p:sp>
      <p:sp>
        <p:nvSpPr>
          <p:cNvPr id="9" name="Rectangle 2"/>
          <p:cNvSpPr>
            <a:spLocks noChangeArrowheads="1"/>
          </p:cNvSpPr>
          <p:nvPr/>
        </p:nvSpPr>
        <p:spPr bwMode="auto">
          <a:xfrm>
            <a:off x="334434" y="452439"/>
            <a:ext cx="11315700" cy="587375"/>
          </a:xfrm>
          <a:prstGeom prst="rect">
            <a:avLst/>
          </a:prstGeom>
          <a:noFill/>
          <a:ln w="9525">
            <a:noFill/>
            <a:miter lim="800000"/>
            <a:headEnd/>
            <a:tailEnd/>
          </a:ln>
        </p:spPr>
        <p:txBody>
          <a:bodyPr anchor="b"/>
          <a:lstStyle/>
          <a:p>
            <a:pPr algn="ctr" eaLnBrk="0" hangingPunct="0">
              <a:defRPr/>
            </a:pPr>
            <a:r>
              <a:rPr lang="en-US" altLang="ja-JP" sz="3200">
                <a:solidFill>
                  <a:srgbClr val="990033"/>
                </a:solidFill>
                <a:latin typeface="Calibri" pitchFamily="34" charset="0"/>
              </a:rPr>
              <a:t> </a:t>
            </a:r>
            <a:endParaRPr lang="ja-JP" altLang="en-US" sz="3200">
              <a:solidFill>
                <a:srgbClr val="990033"/>
              </a:solidFill>
              <a:latin typeface="Calibri" pitchFamily="34" charset="0"/>
            </a:endParaRPr>
          </a:p>
        </p:txBody>
      </p:sp>
      <p:pic>
        <p:nvPicPr>
          <p:cNvPr id="11" name="Picture 9" descr="社名グレイ"/>
          <p:cNvPicPr>
            <a:picLocks noChangeAspect="1" noChangeArrowheads="1"/>
          </p:cNvPicPr>
          <p:nvPr userDrawn="1"/>
        </p:nvPicPr>
        <p:blipFill>
          <a:blip r:embed="rId2" cstate="print"/>
          <a:srcRect/>
          <a:stretch>
            <a:fillRect/>
          </a:stretch>
        </p:blipFill>
        <p:spPr bwMode="auto">
          <a:xfrm>
            <a:off x="191344" y="6542088"/>
            <a:ext cx="1656184" cy="150340"/>
          </a:xfrm>
          <a:prstGeom prst="rect">
            <a:avLst/>
          </a:prstGeom>
          <a:noFill/>
          <a:ln w="9525">
            <a:noFill/>
            <a:miter lim="800000"/>
            <a:headEnd/>
            <a:tailEnd/>
          </a:ln>
        </p:spPr>
      </p:pic>
      <p:sp>
        <p:nvSpPr>
          <p:cNvPr id="12" name="Text Box 6"/>
          <p:cNvSpPr txBox="1">
            <a:spLocks noChangeArrowheads="1"/>
          </p:cNvSpPr>
          <p:nvPr userDrawn="1"/>
        </p:nvSpPr>
        <p:spPr bwMode="auto">
          <a:xfrm>
            <a:off x="6586181" y="6534040"/>
            <a:ext cx="5342467" cy="138499"/>
          </a:xfrm>
          <a:prstGeom prst="rect">
            <a:avLst/>
          </a:prstGeom>
          <a:noFill/>
          <a:ln w="9525">
            <a:noFill/>
            <a:miter lim="800000"/>
            <a:headEnd/>
            <a:tailEnd/>
          </a:ln>
        </p:spPr>
        <p:txBody>
          <a:bodyPr tIns="0" bIns="0" anchor="b">
            <a:spAutoFit/>
          </a:bodyPr>
          <a:lstStyle/>
          <a:p>
            <a:pPr algn="r">
              <a:defRPr/>
            </a:pPr>
            <a:r>
              <a:rPr lang="en-US" altLang="ja-JP" sz="900" dirty="0">
                <a:solidFill>
                  <a:srgbClr val="808080"/>
                </a:solidFill>
              </a:rPr>
              <a:t>Copyright© Mitsubishi Research Institute DCS Co., Ltd.</a:t>
            </a:r>
          </a:p>
        </p:txBody>
      </p:sp>
      <p:sp>
        <p:nvSpPr>
          <p:cNvPr id="21" name="タイトル 1"/>
          <p:cNvSpPr>
            <a:spLocks noGrp="1"/>
          </p:cNvSpPr>
          <p:nvPr>
            <p:ph type="title"/>
          </p:nvPr>
        </p:nvSpPr>
        <p:spPr>
          <a:xfrm>
            <a:off x="191344" y="236156"/>
            <a:ext cx="10513169" cy="432048"/>
          </a:xfrm>
          <a:prstGeom prst="rect">
            <a:avLst/>
          </a:prstGeom>
        </p:spPr>
        <p:txBody>
          <a:bodyPr>
            <a:noAutofit/>
          </a:bodyPr>
          <a:lstStyle>
            <a:lvl1pPr algn="l">
              <a:defRPr sz="2400">
                <a:solidFill>
                  <a:schemeClr val="tx2">
                    <a:lumMod val="50000"/>
                  </a:schemeClr>
                </a:solidFill>
                <a:latin typeface="游ゴシック Medium" panose="020B0500000000000000" pitchFamily="50" charset="-128"/>
                <a:ea typeface="游ゴシック Medium" panose="020B0500000000000000" pitchFamily="50" charset="-128"/>
              </a:defRPr>
            </a:lvl1pPr>
          </a:lstStyle>
          <a:p>
            <a:r>
              <a:rPr lang="ja-JP" altLang="en-US" dirty="0"/>
              <a:t>マスター タイトルの書式設定</a:t>
            </a:r>
          </a:p>
        </p:txBody>
      </p:sp>
      <p:sp>
        <p:nvSpPr>
          <p:cNvPr id="19" name="テキスト プレースホルダ 23"/>
          <p:cNvSpPr>
            <a:spLocks noGrp="1"/>
          </p:cNvSpPr>
          <p:nvPr>
            <p:ph type="body" sz="quarter" idx="10"/>
          </p:nvPr>
        </p:nvSpPr>
        <p:spPr>
          <a:xfrm>
            <a:off x="191344" y="764704"/>
            <a:ext cx="11716791" cy="576000"/>
          </a:xfrm>
          <a:prstGeom prst="rect">
            <a:avLst/>
          </a:prstGeom>
          <a:solidFill>
            <a:schemeClr val="bg1"/>
          </a:solidFill>
          <a:ln w="25400">
            <a:solidFill>
              <a:srgbClr val="17375E"/>
            </a:solidFill>
          </a:ln>
          <a:effectLst>
            <a:softEdge rad="12700"/>
          </a:effectLst>
        </p:spPr>
        <p:txBody>
          <a:bodyPr/>
          <a:lstStyle>
            <a:lvl1pPr marL="88900" indent="-88900">
              <a:buClr>
                <a:schemeClr val="tx2"/>
              </a:buClr>
              <a:buFont typeface="Wingdings" panose="05000000000000000000" pitchFamily="2" charset="2"/>
              <a:buChar char="Ø"/>
              <a:defRPr sz="1800" baseline="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pPr lvl="0"/>
            <a:r>
              <a:rPr lang="ja-JP" altLang="en-US" dirty="0"/>
              <a:t>マスター テキストの書式設定</a:t>
            </a:r>
          </a:p>
        </p:txBody>
      </p:sp>
      <p:sp>
        <p:nvSpPr>
          <p:cNvPr id="15" name="Rectangle 6"/>
          <p:cNvSpPr>
            <a:spLocks noChangeArrowheads="1"/>
          </p:cNvSpPr>
          <p:nvPr userDrawn="1"/>
        </p:nvSpPr>
        <p:spPr bwMode="auto">
          <a:xfrm>
            <a:off x="191345" y="6474619"/>
            <a:ext cx="11709912" cy="279400"/>
          </a:xfrm>
          <a:prstGeom prst="rect">
            <a:avLst/>
          </a:prstGeom>
          <a:noFill/>
          <a:ln w="9525">
            <a:noFill/>
            <a:miter lim="800000"/>
            <a:headEnd/>
            <a:tailEnd/>
          </a:ln>
        </p:spPr>
        <p:txBody>
          <a:bodyPr anchor="b"/>
          <a:lstStyle>
            <a:lvl1pPr algn="r">
              <a:defRPr sz="1400">
                <a:ea typeface="+mn-ea"/>
              </a:defRPr>
            </a:lvl1pPr>
          </a:lstStyle>
          <a:p>
            <a:pPr algn="ctr">
              <a:defRPr/>
            </a:pPr>
            <a:fld id="{F2A86F97-08F3-4929-8934-2A277C788649}" type="slidenum">
              <a:rPr lang="en-US" altLang="ja-JP" sz="1400" b="0">
                <a:solidFill>
                  <a:schemeClr val="tx1"/>
                </a:solidFill>
                <a:latin typeface="Arial" charset="0"/>
              </a:rPr>
              <a:pPr algn="ctr">
                <a:defRPr/>
              </a:pPr>
              <a:t>‹#›</a:t>
            </a:fld>
            <a:endParaRPr lang="en-US" altLang="ja-JP" sz="1400" b="0" dirty="0">
              <a:solidFill>
                <a:schemeClr val="tx1"/>
              </a:solidFill>
              <a:latin typeface="Arial" charset="0"/>
            </a:endParaRPr>
          </a:p>
        </p:txBody>
      </p:sp>
      <p:sp>
        <p:nvSpPr>
          <p:cNvPr id="20" name="Line 40"/>
          <p:cNvSpPr>
            <a:spLocks noChangeShapeType="1"/>
          </p:cNvSpPr>
          <p:nvPr userDrawn="1"/>
        </p:nvSpPr>
        <p:spPr bwMode="auto">
          <a:xfrm>
            <a:off x="191344" y="690723"/>
            <a:ext cx="11716791" cy="10605"/>
          </a:xfrm>
          <a:prstGeom prst="line">
            <a:avLst/>
          </a:prstGeom>
          <a:noFill/>
          <a:ln w="28575">
            <a:solidFill>
              <a:schemeClr val="tx2">
                <a:lumMod val="75000"/>
              </a:schemeClr>
            </a:solidFill>
            <a:round/>
            <a:headEnd/>
            <a:tailEnd/>
          </a:ln>
          <a:effectLst/>
        </p:spPr>
        <p:txBody>
          <a:bodyPr/>
          <a:lstStyle/>
          <a:p>
            <a:pPr algn="ctr">
              <a:defRPr/>
            </a:pPr>
            <a:endParaRPr lang="ja-JP" altLang="en-US">
              <a:ea typeface="ＭＳ Ｐゴシック" pitchFamily="50" charset="-128"/>
            </a:endParaRPr>
          </a:p>
        </p:txBody>
      </p:sp>
      <p:pic>
        <p:nvPicPr>
          <p:cNvPr id="13" name="Picture 36" descr="DCSロゴemf">
            <a:extLst>
              <a:ext uri="{FF2B5EF4-FFF2-40B4-BE49-F238E27FC236}">
                <a16:creationId xmlns:a16="http://schemas.microsoft.com/office/drawing/2014/main" id="{4E600EB6-EC5B-438F-B009-068F8251D48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04517" y="260648"/>
            <a:ext cx="993118" cy="40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正方形/長方形 13">
            <a:extLst>
              <a:ext uri="{FF2B5EF4-FFF2-40B4-BE49-F238E27FC236}">
                <a16:creationId xmlns:a16="http://schemas.microsoft.com/office/drawing/2014/main" id="{F3CB287F-053E-4756-931F-07FDF717CADA}"/>
              </a:ext>
            </a:extLst>
          </p:cNvPr>
          <p:cNvSpPr/>
          <p:nvPr userDrawn="1"/>
        </p:nvSpPr>
        <p:spPr bwMode="auto">
          <a:xfrm>
            <a:off x="5135192" y="5373344"/>
            <a:ext cx="1872208"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17" name="コンテンツ プレースホルダ 2">
            <a:extLst>
              <a:ext uri="{FF2B5EF4-FFF2-40B4-BE49-F238E27FC236}">
                <a16:creationId xmlns:a16="http://schemas.microsoft.com/office/drawing/2014/main" id="{0CA4FCDE-354E-45A7-9E7F-E21DCA634C7D}"/>
              </a:ext>
            </a:extLst>
          </p:cNvPr>
          <p:cNvSpPr>
            <a:spLocks noGrp="1"/>
          </p:cNvSpPr>
          <p:nvPr>
            <p:ph idx="11"/>
          </p:nvPr>
        </p:nvSpPr>
        <p:spPr>
          <a:xfrm>
            <a:off x="6271270" y="1424587"/>
            <a:ext cx="5616624" cy="4968552"/>
          </a:xfrm>
          <a:prstGeom prst="rect">
            <a:avLst/>
          </a:prstGeom>
        </p:spPr>
        <p:txBody>
          <a:bodyPr/>
          <a:lstStyle>
            <a:lvl1pPr marL="177800" indent="-177800">
              <a:buClrTx/>
              <a:buFont typeface="Wingdings" pitchFamily="2" charset="2"/>
              <a:buChar char="u"/>
              <a:defRPr sz="1600">
                <a:latin typeface="游ゴシック" panose="020B0400000000000000" pitchFamily="50" charset="-128"/>
                <a:ea typeface="游ゴシック" panose="020B0400000000000000" pitchFamily="50" charset="-128"/>
                <a:cs typeface="Meiryo UI" panose="020B0604030504040204" pitchFamily="50" charset="-128"/>
              </a:defRPr>
            </a:lvl1pPr>
            <a:lvl2pPr marL="444500" indent="-173038">
              <a:buClrTx/>
              <a:buFont typeface="Meiryo UI" panose="020B0604030504040204" pitchFamily="50" charset="-128"/>
              <a:buChar char="‑"/>
              <a:defRPr sz="1400">
                <a:latin typeface="游ゴシック" panose="020B0400000000000000" pitchFamily="50" charset="-128"/>
                <a:ea typeface="游ゴシック" panose="020B0400000000000000" pitchFamily="50" charset="-128"/>
                <a:cs typeface="Meiryo UI" panose="020B0604030504040204" pitchFamily="50" charset="-128"/>
              </a:defRPr>
            </a:lvl2pPr>
            <a:lvl3pPr marL="719138" indent="-141288">
              <a:buClrTx/>
              <a:buSzPct val="100000"/>
              <a:buFont typeface="MS UI Gothic" pitchFamily="50" charset="-128"/>
              <a:buChar char="‣"/>
              <a:defRPr sz="1400">
                <a:latin typeface="游ゴシック" panose="020B0400000000000000" pitchFamily="50" charset="-128"/>
                <a:ea typeface="游ゴシック" panose="020B0400000000000000" pitchFamily="50" charset="-128"/>
                <a:cs typeface="Meiryo UI" panose="020B0604030504040204" pitchFamily="50" charset="-128"/>
              </a:defRPr>
            </a:lvl3pPr>
            <a:lvl4pPr marL="985838" indent="-138113">
              <a:buClrTx/>
              <a:defRPr sz="1200">
                <a:latin typeface="游ゴシック" panose="020B0400000000000000" pitchFamily="50" charset="-128"/>
                <a:ea typeface="游ゴシック" panose="020B0400000000000000" pitchFamily="50" charset="-128"/>
                <a:cs typeface="Meiryo UI" panose="020B0604030504040204" pitchFamily="50" charset="-128"/>
              </a:defRPr>
            </a:lvl4pPr>
            <a:lvl5pPr marL="1252538" indent="-142875">
              <a:buClrTx/>
              <a:defRPr sz="1200">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186096650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タイトル スライド">
    <p:bg>
      <p:bgRef idx="1001">
        <a:schemeClr val="bg1"/>
      </p:bgRef>
    </p:bg>
    <p:spTree>
      <p:nvGrpSpPr>
        <p:cNvPr id="1" name=""/>
        <p:cNvGrpSpPr/>
        <p:nvPr/>
      </p:nvGrpSpPr>
      <p:grpSpPr>
        <a:xfrm>
          <a:off x="0" y="0"/>
          <a:ext cx="0" cy="0"/>
          <a:chOff x="0" y="0"/>
          <a:chExt cx="0" cy="0"/>
        </a:xfrm>
      </p:grpSpPr>
      <p:grpSp>
        <p:nvGrpSpPr>
          <p:cNvPr id="2" name="Group 27"/>
          <p:cNvGrpSpPr>
            <a:grpSpLocks/>
          </p:cNvGrpSpPr>
          <p:nvPr userDrawn="1"/>
        </p:nvGrpSpPr>
        <p:grpSpPr bwMode="auto">
          <a:xfrm>
            <a:off x="448734" y="692150"/>
            <a:ext cx="11192933" cy="57150"/>
            <a:chOff x="528" y="888"/>
            <a:chExt cx="4800" cy="36"/>
          </a:xfrm>
        </p:grpSpPr>
        <p:sp>
          <p:nvSpPr>
            <p:cNvPr id="6" name="Line 21"/>
            <p:cNvSpPr>
              <a:spLocks noChangeShapeType="1"/>
            </p:cNvSpPr>
            <p:nvPr userDrawn="1"/>
          </p:nvSpPr>
          <p:spPr bwMode="auto">
            <a:xfrm>
              <a:off x="528" y="888"/>
              <a:ext cx="4800" cy="0"/>
            </a:xfrm>
            <a:prstGeom prst="line">
              <a:avLst/>
            </a:prstGeom>
            <a:noFill/>
            <a:ln w="19050">
              <a:solidFill>
                <a:srgbClr val="999999"/>
              </a:solidFill>
              <a:round/>
              <a:headEnd/>
              <a:tailEnd/>
            </a:ln>
            <a:effectLst/>
          </p:spPr>
          <p:txBody>
            <a:bodyPr/>
            <a:lstStyle/>
            <a:p>
              <a:pPr algn="ctr">
                <a:defRPr/>
              </a:pPr>
              <a:endParaRPr lang="ja-JP" altLang="en-US">
                <a:ea typeface="ＭＳ Ｐゴシック" pitchFamily="50" charset="-128"/>
              </a:endParaRPr>
            </a:p>
          </p:txBody>
        </p:sp>
        <p:sp>
          <p:nvSpPr>
            <p:cNvPr id="7" name="Line 22"/>
            <p:cNvSpPr>
              <a:spLocks noChangeShapeType="1"/>
            </p:cNvSpPr>
            <p:nvPr userDrawn="1"/>
          </p:nvSpPr>
          <p:spPr bwMode="auto">
            <a:xfrm>
              <a:off x="528" y="924"/>
              <a:ext cx="4800" cy="0"/>
            </a:xfrm>
            <a:prstGeom prst="line">
              <a:avLst/>
            </a:prstGeom>
            <a:noFill/>
            <a:ln w="19050">
              <a:solidFill>
                <a:srgbClr val="999999"/>
              </a:solidFill>
              <a:round/>
              <a:headEnd/>
              <a:tailEnd/>
            </a:ln>
            <a:effectLst/>
          </p:spPr>
          <p:txBody>
            <a:bodyPr/>
            <a:lstStyle/>
            <a:p>
              <a:pPr algn="ctr">
                <a:defRPr/>
              </a:pPr>
              <a:endParaRPr lang="ja-JP" altLang="en-US">
                <a:ea typeface="ＭＳ Ｐゴシック" pitchFamily="50" charset="-128"/>
              </a:endParaRPr>
            </a:p>
          </p:txBody>
        </p:sp>
      </p:grpSp>
      <p:sp>
        <p:nvSpPr>
          <p:cNvPr id="8" name="Line 40"/>
          <p:cNvSpPr>
            <a:spLocks noChangeShapeType="1"/>
          </p:cNvSpPr>
          <p:nvPr userDrawn="1"/>
        </p:nvSpPr>
        <p:spPr bwMode="auto">
          <a:xfrm flipV="1">
            <a:off x="0" y="6381750"/>
            <a:ext cx="12175067" cy="1588"/>
          </a:xfrm>
          <a:prstGeom prst="line">
            <a:avLst/>
          </a:prstGeom>
          <a:noFill/>
          <a:ln w="12700">
            <a:solidFill>
              <a:srgbClr val="005BAC"/>
            </a:solidFill>
            <a:round/>
            <a:headEnd/>
            <a:tailEnd/>
          </a:ln>
          <a:effectLst/>
        </p:spPr>
        <p:txBody>
          <a:bodyPr/>
          <a:lstStyle/>
          <a:p>
            <a:pPr algn="ctr">
              <a:defRPr/>
            </a:pPr>
            <a:endParaRPr lang="ja-JP" altLang="en-US">
              <a:ea typeface="ＭＳ Ｐゴシック" pitchFamily="50" charset="-128"/>
            </a:endParaRPr>
          </a:p>
        </p:txBody>
      </p:sp>
      <p:sp>
        <p:nvSpPr>
          <p:cNvPr id="9" name="Rectangle 2"/>
          <p:cNvSpPr>
            <a:spLocks noChangeArrowheads="1"/>
          </p:cNvSpPr>
          <p:nvPr/>
        </p:nvSpPr>
        <p:spPr bwMode="auto">
          <a:xfrm>
            <a:off x="334434" y="452439"/>
            <a:ext cx="11315700" cy="587375"/>
          </a:xfrm>
          <a:prstGeom prst="rect">
            <a:avLst/>
          </a:prstGeom>
          <a:noFill/>
          <a:ln w="9525">
            <a:noFill/>
            <a:miter lim="800000"/>
            <a:headEnd/>
            <a:tailEnd/>
          </a:ln>
        </p:spPr>
        <p:txBody>
          <a:bodyPr anchor="b"/>
          <a:lstStyle/>
          <a:p>
            <a:pPr algn="ctr" eaLnBrk="0" hangingPunct="0">
              <a:defRPr/>
            </a:pPr>
            <a:r>
              <a:rPr lang="en-US" altLang="ja-JP" sz="3200">
                <a:solidFill>
                  <a:srgbClr val="990033"/>
                </a:solidFill>
                <a:latin typeface="Calibri" pitchFamily="34" charset="0"/>
              </a:rPr>
              <a:t> </a:t>
            </a:r>
            <a:endParaRPr lang="ja-JP" altLang="en-US" sz="3200">
              <a:solidFill>
                <a:srgbClr val="990033"/>
              </a:solidFill>
              <a:latin typeface="Calibri" pitchFamily="34" charset="0"/>
            </a:endParaRPr>
          </a:p>
        </p:txBody>
      </p:sp>
      <p:pic>
        <p:nvPicPr>
          <p:cNvPr id="11" name="Picture 9" descr="社名グレイ"/>
          <p:cNvPicPr>
            <a:picLocks noChangeAspect="1" noChangeArrowheads="1"/>
          </p:cNvPicPr>
          <p:nvPr userDrawn="1"/>
        </p:nvPicPr>
        <p:blipFill>
          <a:blip r:embed="rId2" cstate="print"/>
          <a:srcRect/>
          <a:stretch>
            <a:fillRect/>
          </a:stretch>
        </p:blipFill>
        <p:spPr bwMode="auto">
          <a:xfrm>
            <a:off x="431371" y="6542088"/>
            <a:ext cx="2334684" cy="144462"/>
          </a:xfrm>
          <a:prstGeom prst="rect">
            <a:avLst/>
          </a:prstGeom>
          <a:noFill/>
          <a:ln w="9525">
            <a:noFill/>
            <a:miter lim="800000"/>
            <a:headEnd/>
            <a:tailEnd/>
          </a:ln>
        </p:spPr>
      </p:pic>
      <p:sp>
        <p:nvSpPr>
          <p:cNvPr id="12" name="Text Box 6"/>
          <p:cNvSpPr txBox="1">
            <a:spLocks noChangeArrowheads="1"/>
          </p:cNvSpPr>
          <p:nvPr userDrawn="1"/>
        </p:nvSpPr>
        <p:spPr bwMode="auto">
          <a:xfrm>
            <a:off x="3695733" y="6523371"/>
            <a:ext cx="5342467" cy="138499"/>
          </a:xfrm>
          <a:prstGeom prst="rect">
            <a:avLst/>
          </a:prstGeom>
          <a:noFill/>
          <a:ln w="9525">
            <a:noFill/>
            <a:miter lim="800000"/>
            <a:headEnd/>
            <a:tailEnd/>
          </a:ln>
        </p:spPr>
        <p:txBody>
          <a:bodyPr tIns="0" bIns="0" anchor="b">
            <a:spAutoFit/>
          </a:bodyPr>
          <a:lstStyle/>
          <a:p>
            <a:pPr algn="r">
              <a:defRPr/>
            </a:pPr>
            <a:r>
              <a:rPr lang="en-US" altLang="ja-JP" sz="900" dirty="0">
                <a:solidFill>
                  <a:srgbClr val="808080"/>
                </a:solidFill>
              </a:rPr>
              <a:t>Copyright© Mitsubishi Research Institute DCS Co., Ltd.</a:t>
            </a:r>
          </a:p>
        </p:txBody>
      </p:sp>
      <p:sp>
        <p:nvSpPr>
          <p:cNvPr id="21" name="タイトル 1"/>
          <p:cNvSpPr>
            <a:spLocks noGrp="1"/>
          </p:cNvSpPr>
          <p:nvPr>
            <p:ph type="title"/>
          </p:nvPr>
        </p:nvSpPr>
        <p:spPr>
          <a:xfrm>
            <a:off x="431371" y="60880"/>
            <a:ext cx="9697076" cy="631817"/>
          </a:xfrm>
          <a:prstGeom prst="rect">
            <a:avLst/>
          </a:prstGeom>
        </p:spPr>
        <p:txBody>
          <a:bodyPr>
            <a:normAutofit/>
          </a:bodyPr>
          <a:lstStyle>
            <a:lvl1pPr algn="l">
              <a:defRPr sz="2400">
                <a:solidFill>
                  <a:srgbClr val="005BAC"/>
                </a:solidFill>
              </a:defRPr>
            </a:lvl1pPr>
          </a:lstStyle>
          <a:p>
            <a:r>
              <a:rPr lang="ja-JP" altLang="en-US"/>
              <a:t>マスター タイトルの書式設定</a:t>
            </a:r>
            <a:endParaRPr lang="ja-JP" altLang="en-US" dirty="0"/>
          </a:p>
        </p:txBody>
      </p:sp>
      <p:sp>
        <p:nvSpPr>
          <p:cNvPr id="15" name="Rectangle 6"/>
          <p:cNvSpPr>
            <a:spLocks noChangeArrowheads="1"/>
          </p:cNvSpPr>
          <p:nvPr userDrawn="1"/>
        </p:nvSpPr>
        <p:spPr bwMode="auto">
          <a:xfrm>
            <a:off x="10704513" y="6461968"/>
            <a:ext cx="958849" cy="279400"/>
          </a:xfrm>
          <a:prstGeom prst="rect">
            <a:avLst/>
          </a:prstGeom>
          <a:noFill/>
          <a:ln w="9525">
            <a:noFill/>
            <a:miter lim="800000"/>
            <a:headEnd/>
            <a:tailEnd/>
          </a:ln>
        </p:spPr>
        <p:txBody>
          <a:bodyPr anchor="b"/>
          <a:lstStyle>
            <a:lvl1pPr algn="r">
              <a:defRPr sz="1400">
                <a:ea typeface="+mn-ea"/>
              </a:defRPr>
            </a:lvl1pPr>
          </a:lstStyle>
          <a:p>
            <a:pPr>
              <a:defRPr/>
            </a:pPr>
            <a:fld id="{F2A86F97-08F3-4929-8934-2A277C788649}" type="slidenum">
              <a:rPr lang="en-US" altLang="ja-JP" sz="1400" b="0">
                <a:solidFill>
                  <a:schemeClr val="tx1"/>
                </a:solidFill>
                <a:latin typeface="Arial" charset="0"/>
              </a:rPr>
              <a:pPr>
                <a:defRPr/>
              </a:pPr>
              <a:t>‹#›</a:t>
            </a:fld>
            <a:endParaRPr lang="en-US" altLang="ja-JP" sz="1400" b="0" dirty="0">
              <a:solidFill>
                <a:schemeClr val="tx1"/>
              </a:solidFill>
              <a:latin typeface="Arial" charset="0"/>
            </a:endParaRPr>
          </a:p>
        </p:txBody>
      </p:sp>
      <p:pic>
        <p:nvPicPr>
          <p:cNvPr id="17" name="Picture 7" descr="DCSロゴ3"/>
          <p:cNvPicPr>
            <a:picLocks noChangeAspect="1" noChangeArrowheads="1"/>
          </p:cNvPicPr>
          <p:nvPr userDrawn="1"/>
        </p:nvPicPr>
        <p:blipFill>
          <a:blip r:embed="rId3" cstate="print"/>
          <a:srcRect/>
          <a:stretch>
            <a:fillRect/>
          </a:stretch>
        </p:blipFill>
        <p:spPr bwMode="auto">
          <a:xfrm>
            <a:off x="10320470" y="116632"/>
            <a:ext cx="1299633" cy="438150"/>
          </a:xfrm>
          <a:prstGeom prst="rect">
            <a:avLst/>
          </a:prstGeom>
          <a:noFill/>
          <a:ln w="9525">
            <a:noFill/>
            <a:miter lim="800000"/>
            <a:headEnd/>
            <a:tailEnd/>
          </a:ln>
        </p:spPr>
      </p:pic>
      <p:sp>
        <p:nvSpPr>
          <p:cNvPr id="14" name="タイトル 1"/>
          <p:cNvSpPr txBox="1">
            <a:spLocks/>
          </p:cNvSpPr>
          <p:nvPr userDrawn="1"/>
        </p:nvSpPr>
        <p:spPr bwMode="auto">
          <a:xfrm>
            <a:off x="914400" y="2130426"/>
            <a:ext cx="10363200" cy="1470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4400" b="0" i="0" u="none" strike="noStrike" kern="0" cap="none" spc="0" normalizeH="0" baseline="0" noProof="0" dirty="0">
                <a:ln>
                  <a:noFill/>
                </a:ln>
                <a:solidFill>
                  <a:srgbClr val="990033"/>
                </a:solidFill>
                <a:effectLst/>
                <a:uLnTx/>
                <a:uFillTx/>
                <a:latin typeface="MS UI Gothic" pitchFamily="50" charset="-128"/>
                <a:ea typeface="MS UI Gothic" pitchFamily="50" charset="-128"/>
                <a:cs typeface="+mj-cs"/>
              </a:rPr>
              <a:t>マスタ タイトルの書式設定</a:t>
            </a:r>
          </a:p>
        </p:txBody>
      </p:sp>
      <p:sp>
        <p:nvSpPr>
          <p:cNvPr id="16" name="サブタイトル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4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2020/10/14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
        <p:nvSpPr>
          <p:cNvPr id="7" name="Rectangle 6">
            <a:extLst>
              <a:ext uri="{FF2B5EF4-FFF2-40B4-BE49-F238E27FC236}">
                <a16:creationId xmlns:a16="http://schemas.microsoft.com/office/drawing/2014/main" id="{304A8ADD-84E9-4370-8195-06F4D566D125}"/>
              </a:ext>
            </a:extLst>
          </p:cNvPr>
          <p:cNvSpPr>
            <a:spLocks noChangeArrowheads="1"/>
          </p:cNvSpPr>
          <p:nvPr userDrawn="1"/>
        </p:nvSpPr>
        <p:spPr bwMode="auto">
          <a:xfrm>
            <a:off x="191345" y="6474619"/>
            <a:ext cx="11709912" cy="279400"/>
          </a:xfrm>
          <a:prstGeom prst="rect">
            <a:avLst/>
          </a:prstGeom>
          <a:noFill/>
          <a:ln w="9525">
            <a:noFill/>
            <a:miter lim="800000"/>
            <a:headEnd/>
            <a:tailEnd/>
          </a:ln>
        </p:spPr>
        <p:txBody>
          <a:bodyPr anchor="b"/>
          <a:lstStyle>
            <a:lvl1pPr algn="r">
              <a:defRPr sz="1400">
                <a:ea typeface="+mn-ea"/>
              </a:defRPr>
            </a:lvl1pPr>
          </a:lstStyle>
          <a:p>
            <a:pPr algn="ctr">
              <a:defRPr/>
            </a:pPr>
            <a:fld id="{F2A86F97-08F3-4929-8934-2A277C788649}" type="slidenum">
              <a:rPr lang="en-US" altLang="ja-JP" sz="1400" b="0">
                <a:solidFill>
                  <a:schemeClr val="tx1"/>
                </a:solidFill>
                <a:latin typeface="Arial" charset="0"/>
              </a:rPr>
              <a:pPr algn="ctr">
                <a:defRPr/>
              </a:pPr>
              <a:t>‹#›</a:t>
            </a:fld>
            <a:endParaRPr lang="en-US" altLang="ja-JP" sz="1400" b="0" dirty="0">
              <a:solidFill>
                <a:schemeClr val="tx1"/>
              </a:solidFill>
              <a:latin typeface="Arial" charset="0"/>
            </a:endParaRPr>
          </a:p>
        </p:txBody>
      </p:sp>
    </p:spTree>
    <p:extLst>
      <p:ext uri="{BB962C8B-B14F-4D97-AF65-F5344CB8AC3E}">
        <p14:creationId xmlns:p14="http://schemas.microsoft.com/office/powerpoint/2010/main" val="6645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2638" name="Line 30"/>
          <p:cNvSpPr>
            <a:spLocks noChangeShapeType="1"/>
          </p:cNvSpPr>
          <p:nvPr userDrawn="1"/>
        </p:nvSpPr>
        <p:spPr bwMode="auto">
          <a:xfrm>
            <a:off x="0" y="6381750"/>
            <a:ext cx="12192000" cy="0"/>
          </a:xfrm>
          <a:prstGeom prst="line">
            <a:avLst/>
          </a:prstGeom>
          <a:noFill/>
          <a:ln w="38100">
            <a:solidFill>
              <a:schemeClr val="accent1">
                <a:lumMod val="50000"/>
              </a:schemeClr>
            </a:solidFill>
            <a:round/>
            <a:headEnd/>
            <a:tailEnd/>
          </a:ln>
          <a:effectLst/>
        </p:spPr>
        <p:txBody>
          <a:bodyPr/>
          <a:lstStyle/>
          <a:p>
            <a:pPr algn="ctr">
              <a:defRPr/>
            </a:pPr>
            <a:endParaRPr lang="ja-JP" altLang="en-US">
              <a:ea typeface="ＭＳ Ｐゴシック" pitchFamily="50" charset="-128"/>
            </a:endParaRPr>
          </a:p>
        </p:txBody>
      </p:sp>
      <p:sp>
        <p:nvSpPr>
          <p:cNvPr id="12" name="Text Box 6"/>
          <p:cNvSpPr txBox="1">
            <a:spLocks noChangeArrowheads="1"/>
          </p:cNvSpPr>
          <p:nvPr userDrawn="1"/>
        </p:nvSpPr>
        <p:spPr bwMode="auto">
          <a:xfrm>
            <a:off x="8256240" y="6522652"/>
            <a:ext cx="3889194" cy="138499"/>
          </a:xfrm>
          <a:prstGeom prst="rect">
            <a:avLst/>
          </a:prstGeom>
          <a:noFill/>
          <a:ln w="9525">
            <a:noFill/>
            <a:miter lim="800000"/>
            <a:headEnd/>
            <a:tailEnd/>
          </a:ln>
        </p:spPr>
        <p:txBody>
          <a:bodyPr wrap="square" tIns="0" bIns="0" anchor="b">
            <a:spAutoFit/>
          </a:bodyPr>
          <a:lstStyle/>
          <a:p>
            <a:pPr algn="r">
              <a:defRPr/>
            </a:pPr>
            <a:r>
              <a:rPr lang="en-US" altLang="ja-JP" sz="900" dirty="0">
                <a:solidFill>
                  <a:srgbClr val="808080"/>
                </a:solidFill>
              </a:rPr>
              <a:t>Copyright© Mitsubishi Research Institute DCS Co., Ltd.</a:t>
            </a:r>
          </a:p>
        </p:txBody>
      </p:sp>
      <p:pic>
        <p:nvPicPr>
          <p:cNvPr id="10" name="Picture 36" descr="DCSロゴemf">
            <a:extLst>
              <a:ext uri="{FF2B5EF4-FFF2-40B4-BE49-F238E27FC236}">
                <a16:creationId xmlns:a16="http://schemas.microsoft.com/office/drawing/2014/main" id="{D9DC5AD3-DD39-4E16-ABEF-B1D74B3EDD3F}"/>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632504" y="116632"/>
            <a:ext cx="1237278"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40">
            <a:extLst>
              <a:ext uri="{FF2B5EF4-FFF2-40B4-BE49-F238E27FC236}">
                <a16:creationId xmlns:a16="http://schemas.microsoft.com/office/drawing/2014/main" id="{DB3E1049-FD66-49EC-B673-ADEDEE407124}"/>
              </a:ext>
            </a:extLst>
          </p:cNvPr>
          <p:cNvSpPr>
            <a:spLocks noChangeShapeType="1"/>
          </p:cNvSpPr>
          <p:nvPr userDrawn="1"/>
        </p:nvSpPr>
        <p:spPr bwMode="auto">
          <a:xfrm>
            <a:off x="0" y="692274"/>
            <a:ext cx="12192000" cy="0"/>
          </a:xfrm>
          <a:prstGeom prst="line">
            <a:avLst/>
          </a:prstGeom>
          <a:noFill/>
          <a:ln w="28575">
            <a:solidFill>
              <a:schemeClr val="tx2">
                <a:lumMod val="75000"/>
              </a:schemeClr>
            </a:solidFill>
            <a:round/>
            <a:headEnd/>
            <a:tailEnd/>
          </a:ln>
          <a:effectLst/>
        </p:spPr>
        <p:txBody>
          <a:bodyPr/>
          <a:lstStyle/>
          <a:p>
            <a:pPr algn="ctr">
              <a:defRPr/>
            </a:pPr>
            <a:endParaRPr lang="ja-JP" altLang="en-US">
              <a:ea typeface="ＭＳ Ｐゴシック" pitchFamily="50" charset="-128"/>
            </a:endParaRPr>
          </a:p>
        </p:txBody>
      </p:sp>
      <p:pic>
        <p:nvPicPr>
          <p:cNvPr id="11" name="Picture 9" descr="社名グレイ">
            <a:extLst>
              <a:ext uri="{FF2B5EF4-FFF2-40B4-BE49-F238E27FC236}">
                <a16:creationId xmlns:a16="http://schemas.microsoft.com/office/drawing/2014/main" id="{042E06F9-174C-49AC-8A42-A1728A611DA1}"/>
              </a:ext>
            </a:extLst>
          </p:cNvPr>
          <p:cNvPicPr>
            <a:picLocks noChangeAspect="1" noChangeArrowheads="1"/>
          </p:cNvPicPr>
          <p:nvPr userDrawn="1"/>
        </p:nvPicPr>
        <p:blipFill>
          <a:blip r:embed="rId9" cstate="print"/>
          <a:srcRect/>
          <a:stretch>
            <a:fillRect/>
          </a:stretch>
        </p:blipFill>
        <p:spPr bwMode="auto">
          <a:xfrm>
            <a:off x="191344" y="6542088"/>
            <a:ext cx="1656184" cy="150340"/>
          </a:xfrm>
          <a:prstGeom prst="rect">
            <a:avLst/>
          </a:prstGeom>
          <a:noFill/>
          <a:ln w="9525">
            <a:noFill/>
            <a:miter lim="800000"/>
            <a:headEnd/>
            <a:tailEnd/>
          </a:ln>
        </p:spPr>
      </p:pic>
      <p:sp>
        <p:nvSpPr>
          <p:cNvPr id="7" name="Rectangle 6">
            <a:extLst>
              <a:ext uri="{FF2B5EF4-FFF2-40B4-BE49-F238E27FC236}">
                <a16:creationId xmlns:a16="http://schemas.microsoft.com/office/drawing/2014/main" id="{B75C7811-05F1-45BF-A466-F07ACB4356FC}"/>
              </a:ext>
            </a:extLst>
          </p:cNvPr>
          <p:cNvSpPr>
            <a:spLocks noChangeArrowheads="1"/>
          </p:cNvSpPr>
          <p:nvPr userDrawn="1"/>
        </p:nvSpPr>
        <p:spPr bwMode="auto">
          <a:xfrm>
            <a:off x="191345" y="6474619"/>
            <a:ext cx="11709912" cy="279400"/>
          </a:xfrm>
          <a:prstGeom prst="rect">
            <a:avLst/>
          </a:prstGeom>
          <a:noFill/>
          <a:ln w="9525">
            <a:noFill/>
            <a:miter lim="800000"/>
            <a:headEnd/>
            <a:tailEnd/>
          </a:ln>
        </p:spPr>
        <p:txBody>
          <a:bodyPr anchor="b"/>
          <a:lstStyle>
            <a:lvl1pPr algn="r">
              <a:defRPr sz="1400">
                <a:ea typeface="+mn-ea"/>
              </a:defRPr>
            </a:lvl1pPr>
          </a:lstStyle>
          <a:p>
            <a:pPr algn="ctr">
              <a:defRPr/>
            </a:pPr>
            <a:fld id="{F2A86F97-08F3-4929-8934-2A277C788649}" type="slidenum">
              <a:rPr lang="en-US" altLang="ja-JP" sz="1400" b="0">
                <a:solidFill>
                  <a:schemeClr val="tx1"/>
                </a:solidFill>
                <a:latin typeface="Arial" charset="0"/>
              </a:rPr>
              <a:pPr algn="ctr">
                <a:defRPr/>
              </a:pPr>
              <a:t>‹#›</a:t>
            </a:fld>
            <a:endParaRPr lang="en-US" altLang="ja-JP" sz="1400" b="0" dirty="0">
              <a:solidFill>
                <a:schemeClr val="tx1"/>
              </a:solidFill>
              <a:latin typeface="Arial" charset="0"/>
            </a:endParaRPr>
          </a:p>
        </p:txBody>
      </p:sp>
    </p:spTree>
  </p:cSld>
  <p:clrMap bg1="lt1" tx1="dk1" bg2="lt2" tx2="dk2" accent1="accent1" accent2="accent2" accent3="accent3" accent4="accent4" accent5="accent5" accent6="accent6" hlink="hlink" folHlink="folHlink"/>
  <p:sldLayoutIdLst>
    <p:sldLayoutId id="2147483957" r:id="rId1"/>
    <p:sldLayoutId id="2147483958" r:id="rId2"/>
    <p:sldLayoutId id="2147483962" r:id="rId3"/>
    <p:sldLayoutId id="2147483961" r:id="rId4"/>
    <p:sldLayoutId id="2147483959" r:id="rId5"/>
    <p:sldLayoutId id="2147483963" r:id="rId6"/>
  </p:sldLayoutIdLst>
  <p:txStyles>
    <p:titleStyle>
      <a:lvl1pPr algn="ctr" rtl="0" eaLnBrk="1" fontAlgn="base" hangingPunct="1">
        <a:spcBef>
          <a:spcPct val="0"/>
        </a:spcBef>
        <a:spcAft>
          <a:spcPct val="0"/>
        </a:spcAft>
        <a:defRPr kumimoji="1" sz="44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p:titleStyle>
    <p:bodyStyle>
      <a:lvl1pPr marL="342900" indent="-342900" algn="l" rtl="0" eaLnBrk="1" fontAlgn="base" hangingPunct="1">
        <a:spcBef>
          <a:spcPct val="20000"/>
        </a:spcBef>
        <a:spcAft>
          <a:spcPct val="0"/>
        </a:spcAft>
        <a:buClr>
          <a:srgbClr val="FF0000"/>
        </a:buClr>
        <a:buSzPct val="75000"/>
        <a:buFont typeface="Wingdings" pitchFamily="2" charset="2"/>
        <a:buChar char="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kumimoji="1" sz="2800">
          <a:solidFill>
            <a:schemeClr val="tx1"/>
          </a:solidFill>
          <a:latin typeface="+mn-ea"/>
          <a:ea typeface="+mn-ea"/>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kumimoji="1" sz="2800">
          <a:solidFill>
            <a:schemeClr val="tx1"/>
          </a:solidFill>
          <a:latin typeface="+mn-ea"/>
          <a:ea typeface="+mn-ea"/>
        </a:defRPr>
      </a:lvl3pPr>
      <a:lvl4pPr marL="1600200" indent="-228600" algn="l" rtl="0" eaLnBrk="1" fontAlgn="base" hangingPunct="1">
        <a:spcBef>
          <a:spcPct val="20000"/>
        </a:spcBef>
        <a:spcAft>
          <a:spcPct val="0"/>
        </a:spcAft>
        <a:buClr>
          <a:schemeClr val="bg2"/>
        </a:buClr>
        <a:buFont typeface="Wingdings" pitchFamily="2" charset="2"/>
        <a:buChar char="§"/>
        <a:defRPr kumimoji="1" sz="2800">
          <a:solidFill>
            <a:schemeClr val="tx1"/>
          </a:solidFill>
          <a:latin typeface="+mn-ea"/>
          <a:ea typeface="+mn-ea"/>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techplay.jp/column/298" TargetMode="External"/><Relationship Id="rId2" Type="http://schemas.openxmlformats.org/officeDocument/2006/relationships/hyperlink" Target="https://markezine.jp/article/detail/29471"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internet.watch.impress.co.jp/docs/news/1237380.html"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edge.ai/reinforcement-learning/" TargetMode="External"/><Relationship Id="rId2" Type="http://schemas.openxmlformats.org/officeDocument/2006/relationships/hyperlink" Target="https://xtrend.nikkei.com/atcl/contents/18/00163/00004/"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hyperlink" Target="https://qiita.com/Hawaii/items/5831e667723b66b46fba" TargetMode="Externa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E470068-79CF-4799-8A0A-DB715C74643F}"/>
              </a:ext>
            </a:extLst>
          </p:cNvPr>
          <p:cNvSpPr txBox="1">
            <a:spLocks noChangeArrowheads="1"/>
          </p:cNvSpPr>
          <p:nvPr/>
        </p:nvSpPr>
        <p:spPr>
          <a:xfrm>
            <a:off x="1775520" y="2348880"/>
            <a:ext cx="8640960" cy="1080119"/>
          </a:xfrm>
          <a:prstGeom prst="rect">
            <a:avLst/>
          </a:prstGeom>
        </p:spPr>
        <p:txBody>
          <a:bodyPr anchor="ctr"/>
          <a:lstStyle>
            <a:lvl1pPr algn="ctr" rtl="0" eaLnBrk="1" fontAlgn="base" hangingPunct="1">
              <a:spcBef>
                <a:spcPct val="0"/>
              </a:spcBef>
              <a:spcAft>
                <a:spcPct val="0"/>
              </a:spcAft>
              <a:defRPr kumimoji="1" sz="44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r>
              <a:rPr lang="ja-JP" altLang="en-US" sz="4000" kern="0">
                <a:latin typeface="メイリオ" panose="020B0604030504040204" pitchFamily="50" charset="-128"/>
                <a:ea typeface="メイリオ" panose="020B0604030504040204" pitchFamily="50" charset="-128"/>
              </a:rPr>
              <a:t>AI開発者研修の報告</a:t>
            </a:r>
            <a:endParaRPr lang="ja-JP" altLang="en-US" sz="4000" kern="0" dirty="0">
              <a:latin typeface="メイリオ" panose="020B0604030504040204" pitchFamily="50" charset="-128"/>
              <a:ea typeface="メイリオ" panose="020B0604030504040204" pitchFamily="50" charset="-128"/>
            </a:endParaRPr>
          </a:p>
        </p:txBody>
      </p:sp>
      <p:sp>
        <p:nvSpPr>
          <p:cNvPr id="5" name="テキスト ボックス 2">
            <a:extLst>
              <a:ext uri="{FF2B5EF4-FFF2-40B4-BE49-F238E27FC236}">
                <a16:creationId xmlns:a16="http://schemas.microsoft.com/office/drawing/2014/main" id="{78652018-968B-4BA8-A945-FC41D3C13F7D}"/>
              </a:ext>
            </a:extLst>
          </p:cNvPr>
          <p:cNvSpPr txBox="1">
            <a:spLocks noChangeArrowheads="1"/>
          </p:cNvSpPr>
          <p:nvPr/>
        </p:nvSpPr>
        <p:spPr bwMode="auto">
          <a:xfrm>
            <a:off x="4476328" y="3719934"/>
            <a:ext cx="3239344" cy="1200329"/>
          </a:xfrm>
          <a:prstGeom prst="rect">
            <a:avLst/>
          </a:prstGeom>
          <a:noFill/>
          <a:ln w="9525">
            <a:noFill/>
            <a:miter lim="800000"/>
            <a:headEnd/>
            <a:tailEnd/>
          </a:ln>
        </p:spPr>
        <p:txBody>
          <a:bodyPr wrap="square">
            <a:spAutoFit/>
          </a:bodyPr>
          <a:lstStyle/>
          <a:p>
            <a:pPr algn="ctr"/>
            <a:r>
              <a:rPr lang="en-US" altLang="ja-JP" sz="2400" dirty="0">
                <a:solidFill>
                  <a:schemeClr val="tx2">
                    <a:lumMod val="50000"/>
                  </a:schemeClr>
                </a:solidFill>
                <a:latin typeface="メイリオ" panose="020B0604030504040204" pitchFamily="50" charset="-128"/>
                <a:ea typeface="メイリオ" panose="020B0604030504040204" pitchFamily="50" charset="-128"/>
                <a:cs typeface="Meiryo UI" panose="020B0604030504040204" pitchFamily="50" charset="-128"/>
              </a:rPr>
              <a:t>2020</a:t>
            </a:r>
            <a:r>
              <a:rPr lang="ja-JP" altLang="en-US" sz="2400" dirty="0">
                <a:solidFill>
                  <a:schemeClr val="tx2">
                    <a:lumMod val="50000"/>
                  </a:schemeClr>
                </a:solidFill>
                <a:latin typeface="メイリオ" panose="020B0604030504040204" pitchFamily="50" charset="-128"/>
                <a:ea typeface="メイリオ" panose="020B0604030504040204" pitchFamily="50" charset="-128"/>
                <a:cs typeface="Meiryo UI" panose="020B0604030504040204" pitchFamily="50" charset="-128"/>
              </a:rPr>
              <a:t>年</a:t>
            </a:r>
            <a:r>
              <a:rPr lang="en-US" altLang="ja-JP" sz="2400" dirty="0">
                <a:solidFill>
                  <a:schemeClr val="tx2">
                    <a:lumMod val="50000"/>
                  </a:schemeClr>
                </a:solidFill>
                <a:latin typeface="メイリオ" panose="020B0604030504040204" pitchFamily="50" charset="-128"/>
                <a:ea typeface="メイリオ" panose="020B0604030504040204" pitchFamily="50" charset="-128"/>
                <a:cs typeface="Meiryo UI" panose="020B0604030504040204" pitchFamily="50" charset="-128"/>
              </a:rPr>
              <a:t>10</a:t>
            </a:r>
            <a:r>
              <a:rPr lang="ja-JP" altLang="en-US" sz="2400" dirty="0">
                <a:solidFill>
                  <a:schemeClr val="tx2">
                    <a:lumMod val="50000"/>
                  </a:schemeClr>
                </a:solidFill>
                <a:latin typeface="メイリオ" panose="020B0604030504040204" pitchFamily="50" charset="-128"/>
                <a:ea typeface="メイリオ" panose="020B0604030504040204" pitchFamily="50" charset="-128"/>
                <a:cs typeface="Meiryo UI" panose="020B0604030504040204" pitchFamily="50" charset="-128"/>
              </a:rPr>
              <a:t>月</a:t>
            </a:r>
            <a:r>
              <a:rPr lang="en-US" altLang="ja-JP" sz="2400" dirty="0">
                <a:solidFill>
                  <a:schemeClr val="tx2">
                    <a:lumMod val="50000"/>
                  </a:schemeClr>
                </a:solidFill>
                <a:latin typeface="メイリオ" panose="020B0604030504040204" pitchFamily="50" charset="-128"/>
                <a:ea typeface="メイリオ" panose="020B0604030504040204" pitchFamily="50" charset="-128"/>
                <a:cs typeface="Meiryo UI" panose="020B0604030504040204" pitchFamily="50" charset="-128"/>
              </a:rPr>
              <a:t>14</a:t>
            </a:r>
            <a:r>
              <a:rPr lang="ja-JP" altLang="en-US" sz="2400" dirty="0">
                <a:solidFill>
                  <a:schemeClr val="tx2">
                    <a:lumMod val="50000"/>
                  </a:schemeClr>
                </a:solidFill>
                <a:latin typeface="メイリオ" panose="020B0604030504040204" pitchFamily="50" charset="-128"/>
                <a:ea typeface="メイリオ" panose="020B0604030504040204" pitchFamily="50" charset="-128"/>
                <a:cs typeface="Meiryo UI" panose="020B0604030504040204" pitchFamily="50" charset="-128"/>
              </a:rPr>
              <a:t>日</a:t>
            </a:r>
            <a:endParaRPr lang="en-US" altLang="ja-JP" sz="2400" dirty="0">
              <a:solidFill>
                <a:schemeClr val="tx2">
                  <a:lumMod val="50000"/>
                </a:schemeClr>
              </a:solidFill>
              <a:latin typeface="メイリオ" panose="020B0604030504040204" pitchFamily="50" charset="-128"/>
              <a:ea typeface="メイリオ" panose="020B0604030504040204" pitchFamily="50" charset="-128"/>
              <a:cs typeface="Meiryo UI" panose="020B0604030504040204" pitchFamily="50" charset="-128"/>
            </a:endParaRPr>
          </a:p>
          <a:p>
            <a:pPr algn="ctr"/>
            <a:r>
              <a:rPr lang="ja-JP" altLang="en-US" sz="2400" dirty="0">
                <a:solidFill>
                  <a:schemeClr val="tx2">
                    <a:lumMod val="50000"/>
                  </a:schemeClr>
                </a:solidFill>
                <a:latin typeface="メイリオ" panose="020B0604030504040204" pitchFamily="50" charset="-128"/>
                <a:ea typeface="メイリオ" panose="020B0604030504040204" pitchFamily="50" charset="-128"/>
                <a:cs typeface="Meiryo UI" panose="020B0604030504040204" pitchFamily="50" charset="-128"/>
              </a:rPr>
              <a:t>井口　黄菜子</a:t>
            </a:r>
            <a:endParaRPr lang="en-US" altLang="ja-JP" sz="2400" dirty="0">
              <a:solidFill>
                <a:schemeClr val="tx2">
                  <a:lumMod val="50000"/>
                </a:schemeClr>
              </a:solidFill>
              <a:latin typeface="メイリオ" panose="020B0604030504040204" pitchFamily="50" charset="-128"/>
              <a:ea typeface="メイリオ" panose="020B0604030504040204" pitchFamily="50" charset="-128"/>
              <a:cs typeface="Meiryo UI" panose="020B0604030504040204" pitchFamily="50" charset="-128"/>
            </a:endParaRPr>
          </a:p>
          <a:p>
            <a:pPr algn="ctr"/>
            <a:endParaRPr lang="en-US" altLang="ja-JP" sz="2400" dirty="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cxnSp>
        <p:nvCxnSpPr>
          <p:cNvPr id="6" name="直線コネクタ 5">
            <a:extLst>
              <a:ext uri="{FF2B5EF4-FFF2-40B4-BE49-F238E27FC236}">
                <a16:creationId xmlns:a16="http://schemas.microsoft.com/office/drawing/2014/main" id="{86FA25E3-1436-4F14-8C10-9B3BBB8C0C68}"/>
              </a:ext>
            </a:extLst>
          </p:cNvPr>
          <p:cNvCxnSpPr>
            <a:cxnSpLocks/>
          </p:cNvCxnSpPr>
          <p:nvPr/>
        </p:nvCxnSpPr>
        <p:spPr bwMode="auto">
          <a:xfrm>
            <a:off x="3145054" y="3284984"/>
            <a:ext cx="5901892" cy="0"/>
          </a:xfrm>
          <a:prstGeom prst="line">
            <a:avLst/>
          </a:prstGeom>
          <a:solidFill>
            <a:schemeClr val="accent1"/>
          </a:solidFill>
          <a:ln w="25400" cap="flat" cmpd="sng" algn="ctr">
            <a:solidFill>
              <a:schemeClr val="bg1">
                <a:lumMod val="50000"/>
              </a:schemeClr>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AF10EF0-6B20-4D2E-B9CA-896A633EBCB0}"/>
              </a:ext>
            </a:extLst>
          </p:cNvPr>
          <p:cNvSpPr/>
          <p:nvPr/>
        </p:nvSpPr>
        <p:spPr>
          <a:xfrm>
            <a:off x="3323692" y="1424394"/>
            <a:ext cx="5544616" cy="4009212"/>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dirty="0">
              <a:solidFill>
                <a:srgbClr val="000000"/>
              </a:solidFill>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3200" b="1" dirty="0">
                <a:solidFill>
                  <a:schemeClr val="tx1"/>
                </a:solidFill>
                <a:latin typeface="メイリオ" panose="020B0604030504040204" pitchFamily="50" charset="-128"/>
                <a:ea typeface="メイリオ" panose="020B0604030504040204" pitchFamily="50" charset="-128"/>
              </a:rPr>
              <a:t>学習内容</a:t>
            </a:r>
            <a:r>
              <a:rPr lang="ja-JP" altLang="en-US" sz="2400" b="1" dirty="0">
                <a:solidFill>
                  <a:schemeClr val="tx1"/>
                </a:solidFill>
                <a:latin typeface="メイリオ" panose="020B0604030504040204" pitchFamily="50" charset="-128"/>
                <a:ea typeface="メイリオ" panose="020B0604030504040204" pitchFamily="50" charset="-128"/>
              </a:rPr>
              <a:t>（</a:t>
            </a:r>
            <a:r>
              <a:rPr lang="en-US" altLang="ja-JP" sz="2400" b="1" dirty="0">
                <a:solidFill>
                  <a:schemeClr val="tx1"/>
                </a:solidFill>
                <a:latin typeface="メイリオ" panose="020B0604030504040204" pitchFamily="50" charset="-128"/>
                <a:ea typeface="メイリオ" panose="020B0604030504040204" pitchFamily="50" charset="-128"/>
                <a:cs typeface="+mn-lt"/>
              </a:rPr>
              <a:t>20</a:t>
            </a:r>
            <a:r>
              <a:rPr lang="ja-JP" altLang="en-US" sz="2400" b="1" dirty="0">
                <a:solidFill>
                  <a:schemeClr val="tx1"/>
                </a:solidFill>
                <a:latin typeface="メイリオ" panose="020B0604030504040204" pitchFamily="50" charset="-128"/>
                <a:ea typeface="メイリオ" panose="020B0604030504040204" pitchFamily="50" charset="-128"/>
                <a:cs typeface="+mn-lt"/>
              </a:rPr>
              <a:t>分）</a:t>
            </a:r>
            <a:endParaRPr lang="en-US" altLang="ja-JP" sz="2400" b="1" dirty="0">
              <a:solidFill>
                <a:schemeClr val="tx1"/>
              </a:solidFill>
              <a:latin typeface="メイリオ" panose="020B0604030504040204" pitchFamily="50" charset="-128"/>
              <a:ea typeface="メイリオ" panose="020B0604030504040204" pitchFamily="50" charset="-128"/>
              <a:cs typeface="+mn-lt"/>
            </a:endParaRPr>
          </a:p>
          <a:p>
            <a:pPr marL="800100" lvl="1" indent="-342900">
              <a:buFont typeface="+mj-lt"/>
              <a:buAutoNum type="arabicPeriod"/>
            </a:pPr>
            <a:r>
              <a:rPr lang="en-US" altLang="ja-JP" sz="2400" dirty="0">
                <a:solidFill>
                  <a:schemeClr val="bg1">
                    <a:lumMod val="65000"/>
                  </a:schemeClr>
                </a:solidFill>
                <a:latin typeface="メイリオ" panose="020B0604030504040204" pitchFamily="50" charset="-128"/>
                <a:ea typeface="メイリオ" panose="020B0604030504040204" pitchFamily="50" charset="-128"/>
              </a:rPr>
              <a:t>P</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ython初級研修</a:t>
            </a:r>
          </a:p>
          <a:p>
            <a:pPr marL="800100" lvl="1" indent="-342900">
              <a:buFont typeface="+mj-lt"/>
              <a:buAutoNum type="arabicPeriod"/>
            </a:pPr>
            <a:r>
              <a:rPr lang="en-US" altLang="ja-JP" sz="2400" dirty="0">
                <a:solidFill>
                  <a:schemeClr val="bg1">
                    <a:lumMod val="65000"/>
                  </a:schemeClr>
                </a:solidFill>
                <a:latin typeface="メイリオ" panose="020B0604030504040204" pitchFamily="50" charset="-128"/>
                <a:ea typeface="メイリオ" panose="020B0604030504040204" pitchFamily="50" charset="-128"/>
              </a:rPr>
              <a:t>P</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ythonデータ加工</a:t>
            </a:r>
            <a:r>
              <a:rPr lang="ja-JP" altLang="en-US" sz="2400" b="1" dirty="0">
                <a:solidFill>
                  <a:schemeClr val="bg1">
                    <a:lumMod val="65000"/>
                  </a:schemeClr>
                </a:solidFill>
                <a:latin typeface="メイリオ" panose="020B0604030504040204" pitchFamily="50" charset="-128"/>
                <a:ea typeface="メイリオ" panose="020B0604030504040204" pitchFamily="50" charset="-128"/>
              </a:rPr>
              <a:t>　</a:t>
            </a:r>
            <a:endParaRPr lang="en-US" altLang="ja-JP" sz="2400" b="1" dirty="0">
              <a:solidFill>
                <a:schemeClr val="bg1">
                  <a:lumMod val="65000"/>
                </a:schemeClr>
              </a:solidFill>
              <a:latin typeface="メイリオ" panose="020B0604030504040204" pitchFamily="50" charset="-128"/>
              <a:ea typeface="メイリオ" panose="020B0604030504040204" pitchFamily="50" charset="-128"/>
            </a:endParaRPr>
          </a:p>
          <a:p>
            <a:pPr marL="800100" lvl="1" indent="-342900">
              <a:buFont typeface="+mj-lt"/>
              <a:buAutoNum type="arabicPeriod"/>
            </a:pPr>
            <a:r>
              <a:rPr lang="ja-JP" altLang="en-US" sz="2400" b="1" dirty="0">
                <a:solidFill>
                  <a:schemeClr val="tx2">
                    <a:lumMod val="60000"/>
                    <a:lumOff val="40000"/>
                  </a:schemeClr>
                </a:solidFill>
                <a:latin typeface="メイリオ" panose="020B0604030504040204" pitchFamily="50" charset="-128"/>
                <a:ea typeface="メイリオ" panose="020B0604030504040204" pitchFamily="50" charset="-128"/>
              </a:rPr>
              <a:t>AI概要</a:t>
            </a:r>
          </a:p>
          <a:p>
            <a:pPr marL="800100" lvl="1" indent="-342900">
              <a:buFont typeface="+mj-lt"/>
              <a:buAutoNum type="arabicPeriod"/>
            </a:pPr>
            <a:r>
              <a:rPr lang="ja-JP" altLang="en-US" sz="2400" dirty="0">
                <a:solidFill>
                  <a:schemeClr val="bg1">
                    <a:lumMod val="65000"/>
                  </a:schemeClr>
                </a:solidFill>
                <a:latin typeface="メイリオ" panose="020B0604030504040204" pitchFamily="50" charset="-128"/>
                <a:ea typeface="メイリオ" panose="020B0604030504040204" pitchFamily="50" charset="-128"/>
              </a:rPr>
              <a:t>AI開発道場　～ライブラリ編～</a:t>
            </a:r>
          </a:p>
          <a:p>
            <a:pPr marL="800100" lvl="1" indent="-342900">
              <a:buFont typeface="+mj-lt"/>
              <a:buAutoNum type="arabicPeriod"/>
            </a:pPr>
            <a:r>
              <a:rPr lang="ja-JP" altLang="ja-JP" sz="2400" dirty="0">
                <a:solidFill>
                  <a:schemeClr val="bg1">
                    <a:lumMod val="65000"/>
                  </a:schemeClr>
                </a:solidFill>
                <a:latin typeface="メイリオ" panose="020B0604030504040204" pitchFamily="50" charset="-128"/>
                <a:ea typeface="メイリオ" panose="020B0604030504040204" pitchFamily="50" charset="-128"/>
                <a:cs typeface="+mn-lt"/>
              </a:rPr>
              <a:t>AI開発道場</a:t>
            </a:r>
            <a:r>
              <a:rPr lang="ja-JP" altLang="en-US" sz="2400" dirty="0">
                <a:solidFill>
                  <a:schemeClr val="bg1">
                    <a:lumMod val="65000"/>
                  </a:schemeClr>
                </a:solidFill>
                <a:latin typeface="メイリオ" panose="020B0604030504040204" pitchFamily="50" charset="-128"/>
                <a:ea typeface="メイリオ" panose="020B0604030504040204" pitchFamily="50" charset="-128"/>
                <a:cs typeface="+mn-lt"/>
              </a:rPr>
              <a:t>　</a:t>
            </a:r>
            <a:r>
              <a:rPr lang="ja-JP" altLang="ja-JP" sz="2400" dirty="0">
                <a:solidFill>
                  <a:schemeClr val="bg1">
                    <a:lumMod val="65000"/>
                  </a:schemeClr>
                </a:solidFill>
                <a:latin typeface="メイリオ" panose="020B0604030504040204" pitchFamily="50" charset="-128"/>
                <a:ea typeface="メイリオ" panose="020B0604030504040204" pitchFamily="50" charset="-128"/>
                <a:cs typeface="+mn-lt"/>
              </a:rPr>
              <a:t>～</a:t>
            </a:r>
            <a:r>
              <a:rPr lang="ja-JP" altLang="en-US" sz="2400" dirty="0">
                <a:solidFill>
                  <a:schemeClr val="bg1">
                    <a:lumMod val="65000"/>
                  </a:schemeClr>
                </a:solidFill>
                <a:latin typeface="メイリオ" panose="020B0604030504040204" pitchFamily="50" charset="-128"/>
                <a:ea typeface="メイリオ" panose="020B0604030504040204" pitchFamily="50" charset="-128"/>
                <a:cs typeface="+mn-lt"/>
              </a:rPr>
              <a:t>クラウ</a:t>
            </a:r>
            <a:r>
              <a:rPr lang="ja-JP" altLang="ja-JP" sz="2400" dirty="0">
                <a:solidFill>
                  <a:schemeClr val="bg1">
                    <a:lumMod val="65000"/>
                  </a:schemeClr>
                </a:solidFill>
                <a:latin typeface="メイリオ" panose="020B0604030504040204" pitchFamily="50" charset="-128"/>
                <a:ea typeface="メイリオ" panose="020B0604030504040204" pitchFamily="50" charset="-128"/>
                <a:cs typeface="+mn-lt"/>
              </a:rPr>
              <a:t>ド編～</a:t>
            </a:r>
            <a:endParaRPr lang="en-US" altLang="ja-JP" sz="2400" dirty="0">
              <a:solidFill>
                <a:schemeClr val="bg1">
                  <a:lumMod val="65000"/>
                </a:schemeClr>
              </a:solidFill>
              <a:latin typeface="メイリオ" panose="020B0604030504040204" pitchFamily="50" charset="-128"/>
              <a:ea typeface="メイリオ" panose="020B0604030504040204" pitchFamily="50" charset="-128"/>
              <a:cs typeface="+mn-lt"/>
            </a:endParaRPr>
          </a:p>
          <a:p>
            <a:pPr lvl="1"/>
            <a:endParaRPr lang="en-US" altLang="ja-JP" sz="2800" dirty="0">
              <a:solidFill>
                <a:schemeClr val="bg1">
                  <a:lumMod val="65000"/>
                </a:schemeClr>
              </a:solidFill>
              <a:latin typeface="メイリオ" panose="020B0604030504040204" pitchFamily="50" charset="-128"/>
              <a:ea typeface="メイリオ" panose="020B0604030504040204" pitchFamily="50" charset="-128"/>
              <a:cs typeface="+mn-lt"/>
            </a:endParaRPr>
          </a:p>
          <a:p>
            <a:pPr marL="342900" indent="-342900">
              <a:buFont typeface="Arial" panose="020B0604020202020204" pitchFamily="34" charset="0"/>
              <a:buChar char="•"/>
            </a:pPr>
            <a:r>
              <a:rPr lang="ja-JP" altLang="en-US" sz="2800" b="1" dirty="0">
                <a:solidFill>
                  <a:schemeClr val="bg1">
                    <a:lumMod val="65000"/>
                  </a:schemeClr>
                </a:solidFill>
                <a:latin typeface="メイリオ" panose="020B0604030504040204" pitchFamily="50" charset="-128"/>
                <a:ea typeface="メイリオ" panose="020B0604030504040204" pitchFamily="50" charset="-128"/>
                <a:cs typeface="+mn-lt"/>
              </a:rPr>
              <a:t>質疑応答</a:t>
            </a:r>
            <a:r>
              <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rPr>
              <a:t>(10</a:t>
            </a:r>
            <a:r>
              <a:rPr lang="ja-JP" altLang="en-US" sz="2400" b="1" dirty="0">
                <a:solidFill>
                  <a:schemeClr val="bg1">
                    <a:lumMod val="65000"/>
                  </a:schemeClr>
                </a:solidFill>
                <a:latin typeface="メイリオ" panose="020B0604030504040204" pitchFamily="50" charset="-128"/>
                <a:ea typeface="メイリオ" panose="020B0604030504040204" pitchFamily="50" charset="-128"/>
                <a:cs typeface="+mn-lt"/>
              </a:rPr>
              <a:t>分</a:t>
            </a:r>
            <a:r>
              <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rPr>
              <a:t>)</a:t>
            </a:r>
            <a:endParaRPr lang="en-US" altLang="ja-JP" sz="2400" b="1" dirty="0">
              <a:solidFill>
                <a:schemeClr val="bg1">
                  <a:lumMod val="65000"/>
                </a:schemeClr>
              </a:solidFill>
              <a:latin typeface="Meiryo UI" panose="020B0604030504040204" pitchFamily="50" charset="-128"/>
              <a:ea typeface="Meiryo UI" panose="020B0604030504040204" pitchFamily="50" charset="-128"/>
            </a:endParaRPr>
          </a:p>
          <a:p>
            <a:endParaRPr lang="ja-JP" altLang="en-US" sz="2800" dirty="0">
              <a:solidFill>
                <a:srgbClr val="000000"/>
              </a:solidFill>
              <a:latin typeface="Meiryo UI" panose="020B0604030504040204" pitchFamily="50" charset="-128"/>
              <a:ea typeface="Meiryo UI" panose="020B0604030504040204" pitchFamily="50" charset="-128"/>
            </a:endParaRPr>
          </a:p>
        </p:txBody>
      </p:sp>
      <p:sp>
        <p:nvSpPr>
          <p:cNvPr id="3" name="タイトル 1">
            <a:extLst>
              <a:ext uri="{FF2B5EF4-FFF2-40B4-BE49-F238E27FC236}">
                <a16:creationId xmlns:a16="http://schemas.microsoft.com/office/drawing/2014/main" id="{E1E4F344-931C-4AD4-9AF7-E99A71E6A610}"/>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3.</a:t>
            </a:r>
            <a:r>
              <a:rPr lang="ja-JP" altLang="en-US" sz="2400" dirty="0">
                <a:solidFill>
                  <a:schemeClr val="tx1"/>
                </a:solidFill>
                <a:latin typeface="メイリオ" panose="020B0604030504040204" pitchFamily="50" charset="-128"/>
                <a:ea typeface="メイリオ" panose="020B0604030504040204" pitchFamily="50" charset="-128"/>
              </a:rPr>
              <a:t> AI概要</a:t>
            </a:r>
            <a:endParaRPr lang="ja-JP" altLang="en-US" sz="2400" kern="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38447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F6126E5-19BA-489F-9BDA-ACD7C8773A62}"/>
              </a:ext>
            </a:extLst>
          </p:cNvPr>
          <p:cNvSpPr>
            <a:spLocks noGrp="1"/>
          </p:cNvSpPr>
          <p:nvPr>
            <p:ph type="title"/>
          </p:nvPr>
        </p:nvSpPr>
        <p:spPr/>
        <p:txBody>
          <a:bodyPr/>
          <a:lstStyle/>
          <a:p>
            <a:r>
              <a:rPr lang="en-US" altLang="ja-JP" dirty="0">
                <a:solidFill>
                  <a:schemeClr val="tx1"/>
                </a:solidFill>
                <a:latin typeface="メイリオ" panose="020B0604030504040204" pitchFamily="50" charset="-128"/>
                <a:ea typeface="メイリオ" panose="020B0604030504040204" pitchFamily="50" charset="-128"/>
              </a:rPr>
              <a:t>3.</a:t>
            </a:r>
            <a:r>
              <a:rPr lang="ja-JP" altLang="en-US" dirty="0">
                <a:solidFill>
                  <a:schemeClr val="tx1"/>
                </a:solidFill>
                <a:latin typeface="メイリオ" panose="020B0604030504040204" pitchFamily="50" charset="-128"/>
                <a:ea typeface="メイリオ" panose="020B0604030504040204" pitchFamily="50" charset="-128"/>
              </a:rPr>
              <a:t> AI概要</a:t>
            </a:r>
            <a:endParaRPr lang="ja-JP" altLang="en-US" dirty="0">
              <a:solidFill>
                <a:schemeClr val="tx1"/>
              </a:solidFill>
            </a:endParaRPr>
          </a:p>
        </p:txBody>
      </p:sp>
      <p:sp>
        <p:nvSpPr>
          <p:cNvPr id="21" name="四角形: 角を丸くする 20">
            <a:extLst>
              <a:ext uri="{FF2B5EF4-FFF2-40B4-BE49-F238E27FC236}">
                <a16:creationId xmlns:a16="http://schemas.microsoft.com/office/drawing/2014/main" id="{DBFED073-C891-4D7C-9570-C39C84C18C2F}"/>
              </a:ext>
            </a:extLst>
          </p:cNvPr>
          <p:cNvSpPr/>
          <p:nvPr/>
        </p:nvSpPr>
        <p:spPr bwMode="auto">
          <a:xfrm>
            <a:off x="8418154" y="2276872"/>
            <a:ext cx="3573500" cy="1815982"/>
          </a:xfrm>
          <a:prstGeom prst="roundRect">
            <a:avLst>
              <a:gd name="adj" fmla="val 8511"/>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ja-JP" altLang="en-US" sz="1400" dirty="0">
                <a:solidFill>
                  <a:schemeClr val="bg1"/>
                </a:solidFill>
                <a:latin typeface="メイリオ" panose="020B0604030504040204" pitchFamily="50" charset="-128"/>
                <a:ea typeface="メイリオ" panose="020B0604030504040204" pitchFamily="50" charset="-128"/>
              </a:rPr>
              <a:t>・</a:t>
            </a:r>
            <a:r>
              <a:rPr lang="en-US" altLang="ja-JP" sz="1400" dirty="0">
                <a:solidFill>
                  <a:schemeClr val="bg1"/>
                </a:solidFill>
                <a:latin typeface="メイリオ" panose="020B0604030504040204" pitchFamily="50" charset="-128"/>
                <a:ea typeface="メイリオ" panose="020B0604030504040204" pitchFamily="50" charset="-128"/>
              </a:rPr>
              <a:t>AI </a:t>
            </a:r>
            <a:r>
              <a:rPr lang="ja-JP" altLang="en-US" sz="1400" dirty="0">
                <a:solidFill>
                  <a:schemeClr val="bg1"/>
                </a:solidFill>
                <a:latin typeface="メイリオ" panose="020B0604030504040204" pitchFamily="50" charset="-128"/>
                <a:ea typeface="メイリオ" panose="020B0604030504040204" pitchFamily="50" charset="-128"/>
              </a:rPr>
              <a:t>＝</a:t>
            </a:r>
            <a:r>
              <a:rPr lang="en-US" altLang="ja-JP" sz="1400" dirty="0">
                <a:solidFill>
                  <a:schemeClr val="bg1"/>
                </a:solidFill>
                <a:latin typeface="メイリオ" panose="020B0604030504040204" pitchFamily="50" charset="-128"/>
                <a:ea typeface="メイリオ" panose="020B0604030504040204" pitchFamily="50" charset="-128"/>
              </a:rPr>
              <a:t> </a:t>
            </a:r>
            <a:r>
              <a:rPr lang="ja-JP" altLang="en-US" sz="1400" dirty="0">
                <a:solidFill>
                  <a:schemeClr val="bg1"/>
                </a:solidFill>
                <a:latin typeface="メイリオ" panose="020B0604030504040204" pitchFamily="50" charset="-128"/>
                <a:ea typeface="メイリオ" panose="020B0604030504040204" pitchFamily="50" charset="-128"/>
              </a:rPr>
              <a:t>機械学習ではない。</a:t>
            </a:r>
          </a:p>
          <a:p>
            <a:r>
              <a:rPr lang="en-US" altLang="ja-JP" sz="1400" dirty="0">
                <a:solidFill>
                  <a:schemeClr val="bg1"/>
                </a:solidFill>
                <a:latin typeface="メイリオ" panose="020B0604030504040204" pitchFamily="50" charset="-128"/>
                <a:ea typeface="メイリオ" panose="020B0604030504040204" pitchFamily="50" charset="-128"/>
              </a:rPr>
              <a:t>AI</a:t>
            </a:r>
            <a:r>
              <a:rPr lang="ja-JP" altLang="en-US" sz="1400" dirty="0">
                <a:solidFill>
                  <a:schemeClr val="bg1"/>
                </a:solidFill>
                <a:latin typeface="メイリオ" panose="020B0604030504040204" pitchFamily="50" charset="-128"/>
                <a:ea typeface="メイリオ" panose="020B0604030504040204" pitchFamily="50" charset="-128"/>
              </a:rPr>
              <a:t>（人口知能）の要素技術の一つに機械学習がある。</a:t>
            </a:r>
          </a:p>
          <a:p>
            <a:r>
              <a:rPr lang="ja-JP" altLang="en-US" sz="1400" dirty="0">
                <a:solidFill>
                  <a:schemeClr val="bg1"/>
                </a:solidFill>
                <a:latin typeface="メイリオ" panose="020B0604030504040204" pitchFamily="50" charset="-128"/>
                <a:ea typeface="メイリオ" panose="020B0604030504040204" pitchFamily="50" charset="-128"/>
              </a:rPr>
              <a:t>・ディープラーニングとは、機械学習のアルゴリズムの一部である人間の脳を仕組みを模したニューラルネットワークを実現するための手法となる。</a:t>
            </a:r>
          </a:p>
        </p:txBody>
      </p:sp>
      <p:grpSp>
        <p:nvGrpSpPr>
          <p:cNvPr id="22" name="グループ化 21">
            <a:extLst>
              <a:ext uri="{FF2B5EF4-FFF2-40B4-BE49-F238E27FC236}">
                <a16:creationId xmlns:a16="http://schemas.microsoft.com/office/drawing/2014/main" id="{32435D0B-92C5-443E-950B-A37A90A3BDBF}"/>
              </a:ext>
            </a:extLst>
          </p:cNvPr>
          <p:cNvGrpSpPr/>
          <p:nvPr/>
        </p:nvGrpSpPr>
        <p:grpSpPr>
          <a:xfrm>
            <a:off x="479376" y="956043"/>
            <a:ext cx="8928992" cy="384721"/>
            <a:chOff x="417821" y="939888"/>
            <a:chExt cx="10225136" cy="328877"/>
          </a:xfrm>
        </p:grpSpPr>
        <p:sp>
          <p:nvSpPr>
            <p:cNvPr id="23" name="テキスト ボックス 22">
              <a:extLst>
                <a:ext uri="{FF2B5EF4-FFF2-40B4-BE49-F238E27FC236}">
                  <a16:creationId xmlns:a16="http://schemas.microsoft.com/office/drawing/2014/main" id="{B6775E6B-2501-4A11-9583-88F0D57D06D5}"/>
                </a:ext>
              </a:extLst>
            </p:cNvPr>
            <p:cNvSpPr txBox="1"/>
            <p:nvPr/>
          </p:nvSpPr>
          <p:spPr>
            <a:xfrm>
              <a:off x="417821" y="939888"/>
              <a:ext cx="10225136" cy="328877"/>
            </a:xfrm>
            <a:prstGeom prst="rect">
              <a:avLst/>
            </a:prstGeom>
            <a:noFill/>
          </p:spPr>
          <p:txBody>
            <a:bodyPr wrap="square" rtlCol="0">
              <a:spAutoFit/>
            </a:bodyPr>
            <a:lstStyle/>
            <a:p>
              <a:r>
                <a:rPr lang="en-US" altLang="ja-JP" sz="1900" b="1" dirty="0"/>
                <a:t>AI</a:t>
              </a:r>
              <a:r>
                <a:rPr lang="ja-JP" altLang="en-US" sz="1900" b="1" dirty="0"/>
                <a:t>、機械学習、ディープラーニング</a:t>
              </a:r>
            </a:p>
          </p:txBody>
        </p:sp>
        <p:cxnSp>
          <p:nvCxnSpPr>
            <p:cNvPr id="24" name="直線コネクタ 23">
              <a:extLst>
                <a:ext uri="{FF2B5EF4-FFF2-40B4-BE49-F238E27FC236}">
                  <a16:creationId xmlns:a16="http://schemas.microsoft.com/office/drawing/2014/main" id="{4FA55C22-5623-45EF-B75E-39CC02AA988B}"/>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
        <p:nvSpPr>
          <p:cNvPr id="30" name="テキスト ボックス 29">
            <a:extLst>
              <a:ext uri="{FF2B5EF4-FFF2-40B4-BE49-F238E27FC236}">
                <a16:creationId xmlns:a16="http://schemas.microsoft.com/office/drawing/2014/main" id="{13ED6189-C848-4B95-AE25-8CE56FD9C411}"/>
              </a:ext>
            </a:extLst>
          </p:cNvPr>
          <p:cNvSpPr txBox="1"/>
          <p:nvPr/>
        </p:nvSpPr>
        <p:spPr>
          <a:xfrm>
            <a:off x="470411" y="5859299"/>
            <a:ext cx="8865949" cy="577081"/>
          </a:xfrm>
          <a:prstGeom prst="rect">
            <a:avLst/>
          </a:prstGeom>
          <a:noFill/>
        </p:spPr>
        <p:txBody>
          <a:bodyPr wrap="square" rtlCol="0">
            <a:spAutoFit/>
          </a:bodyPr>
          <a:lstStyle/>
          <a:p>
            <a:pPr hangingPunct="1">
              <a:lnSpc>
                <a:spcPct val="100000"/>
              </a:lnSpc>
            </a:pPr>
            <a:r>
              <a:rPr lang="ja-JP" altLang="en-US" sz="1050" dirty="0">
                <a:latin typeface="メイリオ" panose="020B0604030504040204" pitchFamily="50" charset="-128"/>
                <a:ea typeface="メイリオ" panose="020B0604030504040204" pitchFamily="50" charset="-128"/>
              </a:rPr>
              <a:t>＜ご参考＞</a:t>
            </a:r>
            <a:endParaRPr lang="en-US" altLang="ja-JP" sz="1050" dirty="0">
              <a:latin typeface="メイリオ" panose="020B0604030504040204" pitchFamily="50" charset="-128"/>
              <a:ea typeface="メイリオ" panose="020B0604030504040204" pitchFamily="50" charset="-128"/>
            </a:endParaRPr>
          </a:p>
          <a:p>
            <a:pPr hangingPunct="1">
              <a:lnSpc>
                <a:spcPct val="100000"/>
              </a:lnSpc>
            </a:pPr>
            <a:r>
              <a:rPr lang="ja-JP" altLang="en-US" sz="1050" dirty="0">
                <a:latin typeface="メイリオ" panose="020B0604030504040204" pitchFamily="50" charset="-128"/>
                <a:ea typeface="メイリオ" panose="020B0604030504040204" pitchFamily="50" charset="-128"/>
              </a:rPr>
              <a:t>・</a:t>
            </a:r>
            <a:r>
              <a:rPr lang="en-US" altLang="ja-JP" sz="1050" dirty="0">
                <a:latin typeface="メイリオ" panose="020B0604030504040204" pitchFamily="50" charset="-128"/>
                <a:ea typeface="メイリオ" panose="020B0604030504040204" pitchFamily="50" charset="-128"/>
              </a:rPr>
              <a:t>AI</a:t>
            </a:r>
            <a:r>
              <a:rPr lang="ja-JP" altLang="en-US" sz="1050" dirty="0">
                <a:latin typeface="メイリオ" panose="020B0604030504040204" pitchFamily="50" charset="-128"/>
                <a:ea typeface="メイリオ" panose="020B0604030504040204" pitchFamily="50" charset="-128"/>
              </a:rPr>
              <a:t>、機械学習、ディープラーニングの違いを説明できますか？機械学習と統計の違いは？</a:t>
            </a:r>
            <a:r>
              <a:rPr lang="en-US" altLang="ja-JP" sz="1050" dirty="0">
                <a:latin typeface="メイリオ" panose="020B0604030504040204" pitchFamily="50" charset="-128"/>
                <a:ea typeface="メイリオ" panose="020B0604030504040204" pitchFamily="50" charset="-128"/>
                <a:hlinkClick r:id="rId2"/>
              </a:rPr>
              <a:t>https://markezine.jp/article/detail/29471</a:t>
            </a:r>
            <a:endParaRPr lang="en-US" altLang="ja-JP" sz="1050" dirty="0">
              <a:latin typeface="メイリオ" panose="020B0604030504040204" pitchFamily="50" charset="-128"/>
              <a:ea typeface="メイリオ" panose="020B0604030504040204" pitchFamily="50" charset="-128"/>
            </a:endParaRPr>
          </a:p>
          <a:p>
            <a:pPr hangingPunct="1">
              <a:lnSpc>
                <a:spcPct val="100000"/>
              </a:lnSpc>
            </a:pPr>
            <a:r>
              <a:rPr lang="ja-JP" altLang="en-US" sz="1050" dirty="0">
                <a:latin typeface="メイリオ" panose="020B0604030504040204" pitchFamily="50" charset="-128"/>
                <a:ea typeface="メイリオ" panose="020B0604030504040204" pitchFamily="50" charset="-128"/>
              </a:rPr>
              <a:t>・</a:t>
            </a:r>
            <a:r>
              <a:rPr lang="ja-JP" altLang="ja-JP" sz="1050" dirty="0">
                <a:latin typeface="メイリオ" panose="020B0604030504040204" pitchFamily="50" charset="-128"/>
                <a:ea typeface="メイリオ" panose="020B0604030504040204" pitchFamily="50" charset="-128"/>
              </a:rPr>
              <a:t>アルゴリズムとは何か？アルゴリズムの意味を理解してもっと楽しく学ぼう！</a:t>
            </a:r>
            <a:r>
              <a:rPr lang="en-US" altLang="ja-JP" sz="1050" dirty="0">
                <a:latin typeface="メイリオ" panose="020B0604030504040204" pitchFamily="50" charset="-128"/>
                <a:ea typeface="メイリオ" panose="020B0604030504040204" pitchFamily="50" charset="-128"/>
                <a:hlinkClick r:id="rId3"/>
              </a:rPr>
              <a:t>https://techplay.jp/column/298</a:t>
            </a:r>
            <a:endParaRPr lang="en-US" altLang="ja-JP" sz="1050" dirty="0">
              <a:latin typeface="メイリオ" panose="020B0604030504040204" pitchFamily="50" charset="-128"/>
              <a:ea typeface="メイリオ" panose="020B0604030504040204" pitchFamily="50" charset="-128"/>
            </a:endParaRPr>
          </a:p>
        </p:txBody>
      </p:sp>
      <p:sp>
        <p:nvSpPr>
          <p:cNvPr id="64" name="四角形: 角を丸くする 63">
            <a:extLst>
              <a:ext uri="{FF2B5EF4-FFF2-40B4-BE49-F238E27FC236}">
                <a16:creationId xmlns:a16="http://schemas.microsoft.com/office/drawing/2014/main" id="{8A8615B0-D791-4B87-A648-A6CC7B380B7D}"/>
              </a:ext>
            </a:extLst>
          </p:cNvPr>
          <p:cNvSpPr/>
          <p:nvPr/>
        </p:nvSpPr>
        <p:spPr bwMode="auto">
          <a:xfrm>
            <a:off x="8418154" y="4736838"/>
            <a:ext cx="3573500" cy="1058978"/>
          </a:xfrm>
          <a:prstGeom prst="roundRect">
            <a:avLst>
              <a:gd name="adj" fmla="val 8511"/>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sz="1200" dirty="0">
                <a:latin typeface="メイリオ" panose="020B0604030504040204" pitchFamily="50" charset="-128"/>
                <a:ea typeface="メイリオ" panose="020B0604030504040204" pitchFamily="50" charset="-128"/>
              </a:rPr>
              <a:t>・アルゴリズムとは問題を解くための数学的計算手順で、算法ともいう。つまり手法（手順）。</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・コンピューターのプログラムは、プログラミング言語を使って、問題の解決手順（アルゴリズム）を記述したもの。</a:t>
            </a:r>
            <a:endParaRPr lang="en-US" altLang="ja-JP" sz="1200" dirty="0">
              <a:latin typeface="メイリオ" panose="020B0604030504040204" pitchFamily="50" charset="-128"/>
              <a:ea typeface="メイリオ" panose="020B0604030504040204" pitchFamily="50" charset="-128"/>
            </a:endParaRPr>
          </a:p>
        </p:txBody>
      </p:sp>
      <p:pic>
        <p:nvPicPr>
          <p:cNvPr id="2" name="図 1">
            <a:extLst>
              <a:ext uri="{FF2B5EF4-FFF2-40B4-BE49-F238E27FC236}">
                <a16:creationId xmlns:a16="http://schemas.microsoft.com/office/drawing/2014/main" id="{E47FE6D0-E82D-4CCD-B3FA-472C261CEB43}"/>
              </a:ext>
            </a:extLst>
          </p:cNvPr>
          <p:cNvPicPr>
            <a:picLocks noChangeAspect="1"/>
          </p:cNvPicPr>
          <p:nvPr/>
        </p:nvPicPr>
        <p:blipFill>
          <a:blip r:embed="rId4"/>
          <a:stretch>
            <a:fillRect/>
          </a:stretch>
        </p:blipFill>
        <p:spPr>
          <a:xfrm>
            <a:off x="526490" y="1540439"/>
            <a:ext cx="7724301" cy="4255377"/>
          </a:xfrm>
          <a:prstGeom prst="rect">
            <a:avLst/>
          </a:prstGeom>
        </p:spPr>
      </p:pic>
    </p:spTree>
    <p:extLst>
      <p:ext uri="{BB962C8B-B14F-4D97-AF65-F5344CB8AC3E}">
        <p14:creationId xmlns:p14="http://schemas.microsoft.com/office/powerpoint/2010/main" val="1496836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8C1B2-68C1-4DB0-8972-0F0C8BE1894E}"/>
              </a:ext>
            </a:extLst>
          </p:cNvPr>
          <p:cNvSpPr>
            <a:spLocks noGrp="1"/>
          </p:cNvSpPr>
          <p:nvPr>
            <p:ph type="title"/>
          </p:nvPr>
        </p:nvSpPr>
        <p:spPr>
          <a:xfrm>
            <a:off x="191344" y="237624"/>
            <a:ext cx="10513169" cy="432048"/>
          </a:xfrm>
        </p:spPr>
        <p:txBody>
          <a:bodyPr/>
          <a:lstStyle/>
          <a:p>
            <a:r>
              <a:rPr lang="en-US" altLang="ja-JP" dirty="0">
                <a:solidFill>
                  <a:schemeClr val="tx1"/>
                </a:solidFill>
                <a:latin typeface="メイリオ" panose="020B0604030504040204" pitchFamily="50" charset="-128"/>
                <a:ea typeface="メイリオ" panose="020B0604030504040204" pitchFamily="50" charset="-128"/>
              </a:rPr>
              <a:t>3.</a:t>
            </a:r>
            <a:r>
              <a:rPr lang="ja-JP" altLang="en-US" dirty="0">
                <a:solidFill>
                  <a:schemeClr val="tx1"/>
                </a:solidFill>
                <a:latin typeface="メイリオ" panose="020B0604030504040204" pitchFamily="50" charset="-128"/>
                <a:ea typeface="メイリオ" panose="020B0604030504040204" pitchFamily="50" charset="-128"/>
              </a:rPr>
              <a:t> AI概要</a:t>
            </a:r>
            <a:endParaRPr kumimoji="1" lang="ja-JP" altLang="en-US" dirty="0"/>
          </a:p>
        </p:txBody>
      </p:sp>
      <p:sp>
        <p:nvSpPr>
          <p:cNvPr id="10" name="テキスト ボックス 9">
            <a:extLst>
              <a:ext uri="{FF2B5EF4-FFF2-40B4-BE49-F238E27FC236}">
                <a16:creationId xmlns:a16="http://schemas.microsoft.com/office/drawing/2014/main" id="{9F5C04BC-126B-4827-82AA-8BA58BFB1D46}"/>
              </a:ext>
            </a:extLst>
          </p:cNvPr>
          <p:cNvSpPr txBox="1"/>
          <p:nvPr/>
        </p:nvSpPr>
        <p:spPr>
          <a:xfrm>
            <a:off x="754353" y="2062943"/>
            <a:ext cx="10797321" cy="1323439"/>
          </a:xfrm>
          <a:prstGeom prst="rect">
            <a:avLst/>
          </a:prstGeom>
          <a:noFill/>
        </p:spPr>
        <p:txBody>
          <a:bodyPr wrap="square" rtlCol="0">
            <a:spAutoFit/>
          </a:bodyP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人間が自然に行っている</a:t>
            </a: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学習する</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行為と</a:t>
            </a: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同様の事</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を、コンピュータ</a:t>
            </a: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ーで実現しようとする技術。</a:t>
            </a:r>
            <a:endPar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人間によって指定されたデータを解析して、その作業を繰り返し処理することで学習するシステムのことを指す。</a:t>
            </a:r>
            <a:br>
              <a:rPr lang="ja-JP" altLang="en-US" sz="1600" dirty="0">
                <a:latin typeface="メイリオ" panose="020B0604030504040204" pitchFamily="50" charset="-128"/>
                <a:ea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rPr>
              <a:t>予め決められた処理を行うアルゴリズムが組み込まれていることが特徴。</a:t>
            </a:r>
            <a:br>
              <a:rPr lang="ja-JP" altLang="en-US" sz="1600" dirty="0">
                <a:latin typeface="メイリオ" panose="020B0604030504040204" pitchFamily="50" charset="-128"/>
                <a:ea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rPr>
              <a:t>同様の処理を繰り返し行うことで、その分野におけるデータ処理能力を高めることができるため、時間をかけるほど精度が上がります。</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pic>
        <p:nvPicPr>
          <p:cNvPr id="11" name="図 10">
            <a:extLst>
              <a:ext uri="{FF2B5EF4-FFF2-40B4-BE49-F238E27FC236}">
                <a16:creationId xmlns:a16="http://schemas.microsoft.com/office/drawing/2014/main" id="{C188C008-177D-475F-839B-767FE523DDFA}"/>
              </a:ext>
            </a:extLst>
          </p:cNvPr>
          <p:cNvPicPr>
            <a:picLocks noChangeAspect="1"/>
          </p:cNvPicPr>
          <p:nvPr/>
        </p:nvPicPr>
        <p:blipFill rotWithShape="1">
          <a:blip r:embed="rId2"/>
          <a:srcRect l="35305" t="59154" r="40466" b="9265"/>
          <a:stretch/>
        </p:blipFill>
        <p:spPr>
          <a:xfrm>
            <a:off x="1341628" y="4198711"/>
            <a:ext cx="2923961" cy="2079561"/>
          </a:xfrm>
          <a:prstGeom prst="rect">
            <a:avLst/>
          </a:prstGeom>
        </p:spPr>
      </p:pic>
      <p:sp>
        <p:nvSpPr>
          <p:cNvPr id="13" name="テキスト ボックス 12">
            <a:extLst>
              <a:ext uri="{FF2B5EF4-FFF2-40B4-BE49-F238E27FC236}">
                <a16:creationId xmlns:a16="http://schemas.microsoft.com/office/drawing/2014/main" id="{FA75A46A-E88D-471F-B45D-40B1979E393B}"/>
              </a:ext>
            </a:extLst>
          </p:cNvPr>
          <p:cNvSpPr txBox="1"/>
          <p:nvPr/>
        </p:nvSpPr>
        <p:spPr>
          <a:xfrm>
            <a:off x="1146624" y="3490724"/>
            <a:ext cx="7613672" cy="76944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b="1" dirty="0">
                <a:latin typeface="メイリオ" panose="020B0604030504040204" pitchFamily="50" charset="-128"/>
                <a:ea typeface="メイリオ" panose="020B0604030504040204" pitchFamily="50" charset="-128"/>
              </a:rPr>
              <a:t>学習の根幹は、「分ける」という処理。</a:t>
            </a:r>
            <a:endParaRPr kumimoji="1" lang="en-US" altLang="ja-JP" sz="1400" b="1"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400" b="1" dirty="0">
                <a:latin typeface="メイリオ" panose="020B0604030504040204" pitchFamily="50" charset="-128"/>
                <a:ea typeface="メイリオ" panose="020B0604030504040204" pitchFamily="50" charset="-128"/>
              </a:rPr>
              <a:t>コンピューターが大量のデータを処理しながら、「分け方」を自動的に習得。</a:t>
            </a:r>
            <a:endParaRPr lang="en-US" altLang="ja-JP" sz="1400" b="1"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b="1" dirty="0">
                <a:latin typeface="メイリオ" panose="020B0604030504040204" pitchFamily="50" charset="-128"/>
                <a:ea typeface="メイリオ" panose="020B0604030504040204" pitchFamily="50" charset="-128"/>
              </a:rPr>
              <a:t>分け方には様々な手法が存在</a:t>
            </a:r>
            <a:r>
              <a:rPr kumimoji="1" lang="ja-JP" altLang="en-US" sz="1600" dirty="0">
                <a:latin typeface="メイリオ" panose="020B0604030504040204" pitchFamily="50" charset="-128"/>
                <a:ea typeface="メイリオ" panose="020B0604030504040204" pitchFamily="50" charset="-128"/>
              </a:rPr>
              <a:t>。</a:t>
            </a:r>
          </a:p>
        </p:txBody>
      </p:sp>
      <p:sp>
        <p:nvSpPr>
          <p:cNvPr id="15" name="四角形: 角を丸くする 14">
            <a:extLst>
              <a:ext uri="{FF2B5EF4-FFF2-40B4-BE49-F238E27FC236}">
                <a16:creationId xmlns:a16="http://schemas.microsoft.com/office/drawing/2014/main" id="{AB4EF55C-9C86-4A6C-AA28-23418F17BF90}"/>
              </a:ext>
            </a:extLst>
          </p:cNvPr>
          <p:cNvSpPr/>
          <p:nvPr/>
        </p:nvSpPr>
        <p:spPr bwMode="auto">
          <a:xfrm>
            <a:off x="4931425" y="4149080"/>
            <a:ext cx="6840760" cy="1743989"/>
          </a:xfrm>
          <a:prstGeom prst="roundRect">
            <a:avLst>
              <a:gd name="adj" fmla="val 10621"/>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hangingPunct="1"/>
            <a:r>
              <a:rPr lang="ja-JP" altLang="ja-JP" sz="1400" dirty="0">
                <a:solidFill>
                  <a:schemeClr val="bg1"/>
                </a:solidFill>
                <a:latin typeface="メイリオ" panose="020B0604030504040204" pitchFamily="50" charset="-128"/>
                <a:ea typeface="メイリオ" panose="020B0604030504040204" pitchFamily="50" charset="-128"/>
              </a:rPr>
              <a:t>例）スパムメール、フィッシングメールの仕分け</a:t>
            </a:r>
            <a:br>
              <a:rPr lang="en-US" altLang="ja-JP" sz="1400" dirty="0">
                <a:solidFill>
                  <a:schemeClr val="bg1"/>
                </a:solidFill>
                <a:latin typeface="メイリオ" panose="020B0604030504040204" pitchFamily="50" charset="-128"/>
                <a:ea typeface="メイリオ" panose="020B0604030504040204" pitchFamily="50" charset="-128"/>
              </a:rPr>
            </a:br>
            <a:r>
              <a:rPr lang="ja-JP" altLang="ja-JP" sz="1400" dirty="0">
                <a:solidFill>
                  <a:schemeClr val="bg1"/>
                </a:solidFill>
                <a:latin typeface="メイリオ" panose="020B0604030504040204" pitchFamily="50" charset="-128"/>
                <a:ea typeface="メイリオ" panose="020B0604030504040204" pitchFamily="50" charset="-128"/>
              </a:rPr>
              <a:t>時間をかけて迷惑メールの特長を機械学習をすることで、不要な受信メールを高精度でブロックすることができるようになる。</a:t>
            </a:r>
          </a:p>
          <a:p>
            <a:pPr hangingPunct="1"/>
            <a:endParaRPr lang="en-US" altLang="ja-JP" sz="1600" dirty="0">
              <a:latin typeface="メイリオ" panose="020B0604030504040204" pitchFamily="50" charset="-128"/>
              <a:ea typeface="メイリオ" panose="020B0604030504040204" pitchFamily="50" charset="-128"/>
            </a:endParaRPr>
          </a:p>
          <a:p>
            <a:pPr hangingPunct="1"/>
            <a:r>
              <a:rPr lang="ja-JP" altLang="ja-JP" sz="1050" u="sng" dirty="0">
                <a:latin typeface="メイリオ" panose="020B0604030504040204" pitchFamily="50" charset="-128"/>
                <a:ea typeface="メイリオ" panose="020B0604030504040204" pitchFamily="50" charset="-128"/>
              </a:rPr>
              <a:t>記事：</a:t>
            </a:r>
            <a:r>
              <a:rPr lang="en-US" altLang="ja-JP" sz="1050" u="sng" dirty="0">
                <a:latin typeface="メイリオ" panose="020B0604030504040204" pitchFamily="50" charset="-128"/>
                <a:ea typeface="メイリオ" panose="020B0604030504040204" pitchFamily="50" charset="-128"/>
              </a:rPr>
              <a:t>Gmail</a:t>
            </a:r>
            <a:r>
              <a:rPr lang="ja-JP" altLang="ja-JP" sz="1050" u="sng" dirty="0">
                <a:latin typeface="メイリオ" panose="020B0604030504040204" pitchFamily="50" charset="-128"/>
                <a:ea typeface="メイリオ" panose="020B0604030504040204" pitchFamily="50" charset="-128"/>
              </a:rPr>
              <a:t>の迷惑メール対策、ディープラーニングで悪質な</a:t>
            </a:r>
            <a:r>
              <a:rPr lang="en-US" altLang="ja-JP" sz="1050" u="sng" dirty="0">
                <a:latin typeface="メイリオ" panose="020B0604030504040204" pitchFamily="50" charset="-128"/>
                <a:ea typeface="メイリオ" panose="020B0604030504040204" pitchFamily="50" charset="-128"/>
              </a:rPr>
              <a:t>Office</a:t>
            </a:r>
            <a:r>
              <a:rPr lang="ja-JP" altLang="ja-JP" sz="1050" u="sng" dirty="0">
                <a:latin typeface="メイリオ" panose="020B0604030504040204" pitchFamily="50" charset="-128"/>
                <a:ea typeface="メイリオ" panose="020B0604030504040204" pitchFamily="50" charset="-128"/>
              </a:rPr>
              <a:t>文書の検出率が向上</a:t>
            </a:r>
          </a:p>
          <a:p>
            <a:pPr hangingPunct="1"/>
            <a:r>
              <a:rPr lang="ja-JP" altLang="ja-JP" sz="1050" dirty="0">
                <a:latin typeface="メイリオ" panose="020B0604030504040204" pitchFamily="50" charset="-128"/>
                <a:ea typeface="メイリオ" panose="020B0604030504040204" pitchFamily="50" charset="-128"/>
              </a:rPr>
              <a:t>脅威の</a:t>
            </a:r>
            <a:r>
              <a:rPr lang="en-US" altLang="ja-JP" sz="1050" dirty="0">
                <a:latin typeface="メイリオ" panose="020B0604030504040204" pitchFamily="50" charset="-128"/>
                <a:ea typeface="メイリオ" panose="020B0604030504040204" pitchFamily="50" charset="-128"/>
              </a:rPr>
              <a:t>99</a:t>
            </a:r>
            <a:r>
              <a:rPr lang="ja-JP" altLang="ja-JP" sz="1050" dirty="0">
                <a:latin typeface="メイリオ" panose="020B0604030504040204" pitchFamily="50" charset="-128"/>
                <a:ea typeface="メイリオ" panose="020B0604030504040204" pitchFamily="50" charset="-128"/>
              </a:rPr>
              <a:t>％以上をユーザーの受信トレイに届くまでにブロックしている。毎週</a:t>
            </a:r>
            <a:r>
              <a:rPr lang="en-US" altLang="ja-JP" sz="1050" dirty="0">
                <a:latin typeface="メイリオ" panose="020B0604030504040204" pitchFamily="50" charset="-128"/>
                <a:ea typeface="メイリオ" panose="020B0604030504040204" pitchFamily="50" charset="-128"/>
              </a:rPr>
              <a:t>3000</a:t>
            </a:r>
            <a:r>
              <a:rPr lang="ja-JP" altLang="ja-JP" sz="1050" dirty="0">
                <a:latin typeface="メイリオ" panose="020B0604030504040204" pitchFamily="50" charset="-128"/>
                <a:ea typeface="メイリオ" panose="020B0604030504040204" pitchFamily="50" charset="-128"/>
              </a:rPr>
              <a:t>億件以上の添付ファイルを処理して有害なコンテンツをブロックするが、悪質な添付ファイルの</a:t>
            </a:r>
            <a:r>
              <a:rPr lang="en-US" altLang="ja-JP" sz="1050" dirty="0">
                <a:latin typeface="メイリオ" panose="020B0604030504040204" pitchFamily="50" charset="-128"/>
                <a:ea typeface="メイリオ" panose="020B0604030504040204" pitchFamily="50" charset="-128"/>
              </a:rPr>
              <a:t>63</a:t>
            </a:r>
            <a:r>
              <a:rPr lang="ja-JP" altLang="ja-JP" sz="1050" dirty="0">
                <a:latin typeface="メイリオ" panose="020B0604030504040204" pitchFamily="50" charset="-128"/>
                <a:ea typeface="メイリオ" panose="020B0604030504040204" pitchFamily="50" charset="-128"/>
              </a:rPr>
              <a:t>％は日々異なるものになるという。</a:t>
            </a:r>
          </a:p>
        </p:txBody>
      </p:sp>
      <p:grpSp>
        <p:nvGrpSpPr>
          <p:cNvPr id="18" name="グループ化 17">
            <a:extLst>
              <a:ext uri="{FF2B5EF4-FFF2-40B4-BE49-F238E27FC236}">
                <a16:creationId xmlns:a16="http://schemas.microsoft.com/office/drawing/2014/main" id="{48B853A2-276E-4719-8674-16C1A259DA3A}"/>
              </a:ext>
            </a:extLst>
          </p:cNvPr>
          <p:cNvGrpSpPr/>
          <p:nvPr/>
        </p:nvGrpSpPr>
        <p:grpSpPr>
          <a:xfrm>
            <a:off x="479376" y="956043"/>
            <a:ext cx="8928992" cy="384721"/>
            <a:chOff x="417821" y="939888"/>
            <a:chExt cx="10225136" cy="328877"/>
          </a:xfrm>
        </p:grpSpPr>
        <p:sp>
          <p:nvSpPr>
            <p:cNvPr id="19" name="テキスト ボックス 18">
              <a:extLst>
                <a:ext uri="{FF2B5EF4-FFF2-40B4-BE49-F238E27FC236}">
                  <a16:creationId xmlns:a16="http://schemas.microsoft.com/office/drawing/2014/main" id="{F6A86096-3C3C-410D-AF64-2740A98B4D9E}"/>
                </a:ext>
              </a:extLst>
            </p:cNvPr>
            <p:cNvSpPr txBox="1"/>
            <p:nvPr/>
          </p:nvSpPr>
          <p:spPr>
            <a:xfrm>
              <a:off x="417821" y="939888"/>
              <a:ext cx="10225136" cy="328877"/>
            </a:xfrm>
            <a:prstGeom prst="rect">
              <a:avLst/>
            </a:prstGeom>
            <a:noFill/>
          </p:spPr>
          <p:txBody>
            <a:bodyPr wrap="square" rtlCol="0">
              <a:spAutoFit/>
            </a:bodyPr>
            <a:lstStyle/>
            <a:p>
              <a:r>
                <a:rPr lang="ja-JP" altLang="en-US" sz="1900" b="1" dirty="0">
                  <a:latin typeface="メイリオ" panose="020B0604030504040204" pitchFamily="50" charset="-128"/>
                  <a:ea typeface="メイリオ" panose="020B0604030504040204" pitchFamily="50" charset="-128"/>
                </a:rPr>
                <a:t>機械学習</a:t>
              </a:r>
              <a:endParaRPr lang="en-US" altLang="ja-JP" sz="1900" b="1" dirty="0">
                <a:latin typeface="メイリオ" panose="020B0604030504040204" pitchFamily="50" charset="-128"/>
                <a:ea typeface="メイリオ" panose="020B0604030504040204" pitchFamily="50" charset="-128"/>
              </a:endParaRPr>
            </a:p>
          </p:txBody>
        </p:sp>
        <p:cxnSp>
          <p:nvCxnSpPr>
            <p:cNvPr id="20" name="直線コネクタ 19">
              <a:extLst>
                <a:ext uri="{FF2B5EF4-FFF2-40B4-BE49-F238E27FC236}">
                  <a16:creationId xmlns:a16="http://schemas.microsoft.com/office/drawing/2014/main" id="{440C77BF-E644-419C-B08C-DB095850F933}"/>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
        <p:nvSpPr>
          <p:cNvPr id="3" name="テキスト ボックス 2">
            <a:extLst>
              <a:ext uri="{FF2B5EF4-FFF2-40B4-BE49-F238E27FC236}">
                <a16:creationId xmlns:a16="http://schemas.microsoft.com/office/drawing/2014/main" id="{85B19940-572A-42FC-BC22-0E25CDA736F5}"/>
              </a:ext>
            </a:extLst>
          </p:cNvPr>
          <p:cNvSpPr txBox="1"/>
          <p:nvPr/>
        </p:nvSpPr>
        <p:spPr>
          <a:xfrm>
            <a:off x="501089" y="1619508"/>
            <a:ext cx="1681078" cy="369332"/>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rPr>
              <a:t>機械学習とは</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AA6B38F6-76DA-4E23-AA9E-DCBC025CB303}"/>
              </a:ext>
            </a:extLst>
          </p:cNvPr>
          <p:cNvSpPr txBox="1"/>
          <p:nvPr/>
        </p:nvSpPr>
        <p:spPr>
          <a:xfrm>
            <a:off x="4931423" y="5949280"/>
            <a:ext cx="6840761" cy="415498"/>
          </a:xfrm>
          <a:prstGeom prst="rect">
            <a:avLst/>
          </a:prstGeom>
          <a:noFill/>
        </p:spPr>
        <p:txBody>
          <a:bodyPr wrap="square" rtlCol="0">
            <a:spAutoFit/>
          </a:bodyPr>
          <a:lstStyle/>
          <a:p>
            <a:pPr hangingPunct="1">
              <a:lnSpc>
                <a:spcPct val="100000"/>
              </a:lnSpc>
            </a:pPr>
            <a:r>
              <a:rPr lang="ja-JP" altLang="en-US" sz="1050" dirty="0">
                <a:latin typeface="メイリオ" panose="020B0604030504040204" pitchFamily="50" charset="-128"/>
                <a:ea typeface="メイリオ" panose="020B0604030504040204" pitchFamily="50" charset="-128"/>
              </a:rPr>
              <a:t>＜ご参考＞</a:t>
            </a:r>
            <a:endParaRPr lang="en-US" altLang="ja-JP" sz="1050" dirty="0">
              <a:latin typeface="メイリオ" panose="020B0604030504040204" pitchFamily="50" charset="-128"/>
              <a:ea typeface="メイリオ" panose="020B0604030504040204" pitchFamily="50" charset="-128"/>
            </a:endParaRPr>
          </a:p>
          <a:p>
            <a:pPr hangingPunct="1">
              <a:lnSpc>
                <a:spcPct val="100000"/>
              </a:lnSpc>
            </a:pPr>
            <a:r>
              <a:rPr lang="ja-JP" altLang="en-US" sz="1050" dirty="0">
                <a:latin typeface="メイリオ" panose="020B0604030504040204" pitchFamily="50" charset="-128"/>
                <a:ea typeface="メイリオ" panose="020B0604030504040204" pitchFamily="50" charset="-128"/>
              </a:rPr>
              <a:t>・ニュース　</a:t>
            </a:r>
            <a:r>
              <a:rPr lang="en-US" altLang="ja-JP" sz="1050" dirty="0">
                <a:latin typeface="メイリオ" panose="020B0604030504040204" pitchFamily="50" charset="-128"/>
                <a:ea typeface="メイリオ" panose="020B0604030504040204" pitchFamily="50" charset="-128"/>
                <a:hlinkClick r:id="rId3"/>
              </a:rPr>
              <a:t>https://internet.watch.impress.co.jp/docs/news/1237380.html</a:t>
            </a:r>
            <a:endParaRPr lang="en-US" altLang="ja-JP" sz="105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59360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F6126E5-19BA-489F-9BDA-ACD7C8773A62}"/>
              </a:ext>
            </a:extLst>
          </p:cNvPr>
          <p:cNvSpPr>
            <a:spLocks noGrp="1"/>
          </p:cNvSpPr>
          <p:nvPr>
            <p:ph type="title"/>
          </p:nvPr>
        </p:nvSpPr>
        <p:spPr/>
        <p:txBody>
          <a:bodyPr/>
          <a:lstStyle/>
          <a:p>
            <a:r>
              <a:rPr lang="en-US" altLang="ja-JP" dirty="0">
                <a:solidFill>
                  <a:schemeClr val="tx1"/>
                </a:solidFill>
                <a:latin typeface="メイリオ" panose="020B0604030504040204" pitchFamily="50" charset="-128"/>
                <a:ea typeface="メイリオ" panose="020B0604030504040204" pitchFamily="50" charset="-128"/>
              </a:rPr>
              <a:t>3.</a:t>
            </a:r>
            <a:r>
              <a:rPr lang="ja-JP" altLang="en-US" dirty="0">
                <a:solidFill>
                  <a:schemeClr val="tx1"/>
                </a:solidFill>
                <a:latin typeface="メイリオ" panose="020B0604030504040204" pitchFamily="50" charset="-128"/>
                <a:ea typeface="メイリオ" panose="020B0604030504040204" pitchFamily="50" charset="-128"/>
              </a:rPr>
              <a:t> AI概要</a:t>
            </a:r>
            <a:endParaRPr lang="ja-JP" altLang="en-US" dirty="0"/>
          </a:p>
        </p:txBody>
      </p:sp>
      <p:grpSp>
        <p:nvGrpSpPr>
          <p:cNvPr id="11" name="グループ化 10">
            <a:extLst>
              <a:ext uri="{FF2B5EF4-FFF2-40B4-BE49-F238E27FC236}">
                <a16:creationId xmlns:a16="http://schemas.microsoft.com/office/drawing/2014/main" id="{0BD310C0-D93E-442E-8BA1-BF728D5DB8EE}"/>
              </a:ext>
            </a:extLst>
          </p:cNvPr>
          <p:cNvGrpSpPr/>
          <p:nvPr/>
        </p:nvGrpSpPr>
        <p:grpSpPr>
          <a:xfrm>
            <a:off x="479376" y="956042"/>
            <a:ext cx="8928992" cy="384721"/>
            <a:chOff x="417821" y="939887"/>
            <a:chExt cx="10225136" cy="328877"/>
          </a:xfrm>
        </p:grpSpPr>
        <p:sp>
          <p:nvSpPr>
            <p:cNvPr id="12" name="テキスト ボックス 11">
              <a:extLst>
                <a:ext uri="{FF2B5EF4-FFF2-40B4-BE49-F238E27FC236}">
                  <a16:creationId xmlns:a16="http://schemas.microsoft.com/office/drawing/2014/main" id="{EE679DDA-16FE-44C8-9D85-B8C6EF78B20C}"/>
                </a:ext>
              </a:extLst>
            </p:cNvPr>
            <p:cNvSpPr txBox="1"/>
            <p:nvPr/>
          </p:nvSpPr>
          <p:spPr>
            <a:xfrm>
              <a:off x="417821" y="939887"/>
              <a:ext cx="10225136" cy="328877"/>
            </a:xfrm>
            <a:prstGeom prst="rect">
              <a:avLst/>
            </a:prstGeom>
            <a:noFill/>
          </p:spPr>
          <p:txBody>
            <a:bodyPr wrap="square" rtlCol="0">
              <a:spAutoFit/>
            </a:bodyPr>
            <a:lstStyle/>
            <a:p>
              <a:r>
                <a:rPr lang="ja-JP" altLang="en-US" sz="1900" b="1" dirty="0">
                  <a:latin typeface="メイリオ" panose="020B0604030504040204" pitchFamily="50" charset="-128"/>
                  <a:ea typeface="メイリオ" panose="020B0604030504040204" pitchFamily="50" charset="-128"/>
                </a:rPr>
                <a:t>機械学習とプログラミング</a:t>
              </a:r>
            </a:p>
          </p:txBody>
        </p:sp>
        <p:cxnSp>
          <p:nvCxnSpPr>
            <p:cNvPr id="13" name="直線コネクタ 12">
              <a:extLst>
                <a:ext uri="{FF2B5EF4-FFF2-40B4-BE49-F238E27FC236}">
                  <a16:creationId xmlns:a16="http://schemas.microsoft.com/office/drawing/2014/main" id="{D66CFA99-6BCD-4718-97C8-919AD567DE24}"/>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
        <p:nvSpPr>
          <p:cNvPr id="38" name="四角形: 角を丸くする 37">
            <a:extLst>
              <a:ext uri="{FF2B5EF4-FFF2-40B4-BE49-F238E27FC236}">
                <a16:creationId xmlns:a16="http://schemas.microsoft.com/office/drawing/2014/main" id="{EA6F4E2A-FA25-447B-BC84-062B9646479D}"/>
              </a:ext>
            </a:extLst>
          </p:cNvPr>
          <p:cNvSpPr/>
          <p:nvPr/>
        </p:nvSpPr>
        <p:spPr bwMode="auto">
          <a:xfrm>
            <a:off x="8261434" y="1931512"/>
            <a:ext cx="3595206" cy="2217568"/>
          </a:xfrm>
          <a:prstGeom prst="roundRect">
            <a:avLst>
              <a:gd name="adj" fmla="val 10621"/>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hangingPunct="1"/>
            <a:r>
              <a:rPr lang="ja-JP" altLang="en-US" sz="1400" dirty="0">
                <a:solidFill>
                  <a:schemeClr val="bg1"/>
                </a:solidFill>
                <a:latin typeface="メイリオ" panose="020B0604030504040204" pitchFamily="50" charset="-128"/>
                <a:ea typeface="メイリオ" panose="020B0604030504040204" pitchFamily="50" charset="-128"/>
              </a:rPr>
              <a:t>・モデルを機械が作成</a:t>
            </a:r>
          </a:p>
          <a:p>
            <a:pPr marL="432000" lvl="1" indent="-285750">
              <a:buFont typeface="Wingdings" panose="05000000000000000000" pitchFamily="2" charset="2"/>
              <a:buChar char="ü"/>
            </a:pPr>
            <a:r>
              <a:rPr lang="ja-JP" altLang="en-US" sz="1400" dirty="0">
                <a:solidFill>
                  <a:schemeClr val="bg1"/>
                </a:solidFill>
                <a:latin typeface="メイリオ" panose="020B0604030504040204" pitchFamily="50" charset="-128"/>
                <a:ea typeface="メイリオ" panose="020B0604030504040204" pitchFamily="50" charset="-128"/>
              </a:rPr>
              <a:t>入力データの中のパターンを機械が探す（＝学習する）</a:t>
            </a:r>
            <a:endParaRPr lang="en-US" altLang="ja-JP" sz="1400" dirty="0">
              <a:solidFill>
                <a:schemeClr val="bg1"/>
              </a:solidFill>
              <a:latin typeface="メイリオ" panose="020B0604030504040204" pitchFamily="50" charset="-128"/>
              <a:ea typeface="メイリオ" panose="020B0604030504040204" pitchFamily="50" charset="-128"/>
            </a:endParaRPr>
          </a:p>
          <a:p>
            <a:pPr marL="432000" lvl="1" indent="-285750">
              <a:buFont typeface="Wingdings" panose="05000000000000000000" pitchFamily="2" charset="2"/>
              <a:buChar char="ü"/>
            </a:pPr>
            <a:r>
              <a:rPr lang="ja-JP" altLang="en-US" sz="1400" dirty="0">
                <a:solidFill>
                  <a:schemeClr val="bg1"/>
                </a:solidFill>
                <a:latin typeface="メイリオ" panose="020B0604030504040204" pitchFamily="50" charset="-128"/>
                <a:ea typeface="メイリオ" panose="020B0604030504040204" pitchFamily="50" charset="-128"/>
              </a:rPr>
              <a:t>正解データを与えて学習する手法もあり（教師あり学習、後述）</a:t>
            </a:r>
          </a:p>
          <a:p>
            <a:pPr hangingPunct="1"/>
            <a:r>
              <a:rPr lang="ja-JP" altLang="en-US" sz="1400" dirty="0">
                <a:solidFill>
                  <a:schemeClr val="bg1"/>
                </a:solidFill>
                <a:latin typeface="メイリオ" panose="020B0604030504040204" pitchFamily="50" charset="-128"/>
                <a:ea typeface="メイリオ" panose="020B0604030504040204" pitchFamily="50" charset="-128"/>
              </a:rPr>
              <a:t>・アルゴリズムはデータの特徴に合わせ</a:t>
            </a:r>
            <a:endParaRPr lang="en-US" altLang="ja-JP" sz="1400" dirty="0">
              <a:solidFill>
                <a:schemeClr val="bg1"/>
              </a:solidFill>
              <a:latin typeface="メイリオ" panose="020B0604030504040204" pitchFamily="50" charset="-128"/>
              <a:ea typeface="メイリオ" panose="020B0604030504040204" pitchFamily="50" charset="-128"/>
            </a:endParaRPr>
          </a:p>
          <a:p>
            <a:pPr hangingPunct="1"/>
            <a:r>
              <a:rPr lang="ja-JP" altLang="en-US" sz="1400" dirty="0">
                <a:solidFill>
                  <a:schemeClr val="bg1"/>
                </a:solidFill>
                <a:latin typeface="メイリオ" panose="020B0604030504040204" pitchFamily="50" charset="-128"/>
                <a:ea typeface="メイリオ" panose="020B0604030504040204" pitchFamily="50" charset="-128"/>
              </a:rPr>
              <a:t>　人が選択して変える</a:t>
            </a:r>
          </a:p>
          <a:p>
            <a:pPr hangingPunct="1"/>
            <a:r>
              <a:rPr lang="ja-JP" altLang="en-US" sz="1400" dirty="0">
                <a:solidFill>
                  <a:schemeClr val="bg1"/>
                </a:solidFill>
                <a:latin typeface="メイリオ" panose="020B0604030504040204" pitchFamily="50" charset="-128"/>
                <a:ea typeface="メイリオ" panose="020B0604030504040204" pitchFamily="50" charset="-128"/>
              </a:rPr>
              <a:t>・モデルはロジックでの説明は困難</a:t>
            </a:r>
            <a:endParaRPr lang="en-US" altLang="ja-JP" sz="1400" dirty="0">
              <a:solidFill>
                <a:schemeClr val="bg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24B0073B-C450-4082-A5BF-F37DA796FA8F}"/>
              </a:ext>
            </a:extLst>
          </p:cNvPr>
          <p:cNvSpPr txBox="1"/>
          <p:nvPr/>
        </p:nvSpPr>
        <p:spPr>
          <a:xfrm>
            <a:off x="8256240" y="4365104"/>
            <a:ext cx="3878040" cy="1277273"/>
          </a:xfrm>
          <a:prstGeom prst="rect">
            <a:avLst/>
          </a:prstGeom>
          <a:noFill/>
        </p:spPr>
        <p:txBody>
          <a:bodyPr wrap="square" rtlCol="0">
            <a:spAutoFit/>
          </a:bodyPr>
          <a:lstStyle/>
          <a:p>
            <a:r>
              <a:rPr lang="ja-JP" altLang="en-US" sz="1100" dirty="0">
                <a:latin typeface="メイリオ" panose="020B0604030504040204" pitchFamily="50" charset="-128"/>
                <a:ea typeface="メイリオ" panose="020B0604030504040204" pitchFamily="50" charset="-128"/>
              </a:rPr>
              <a:t>例）天気予測</a:t>
            </a:r>
            <a:endParaRPr lang="en-US" altLang="ja-JP" sz="1100" dirty="0">
              <a:latin typeface="メイリオ" panose="020B0604030504040204" pitchFamily="50" charset="-128"/>
              <a:ea typeface="メイリオ" panose="020B0604030504040204" pitchFamily="50" charset="-128"/>
            </a:endParaRPr>
          </a:p>
          <a:p>
            <a:r>
              <a:rPr lang="ja-JP" altLang="en-US" sz="1100" dirty="0">
                <a:latin typeface="メイリオ" panose="020B0604030504040204" pitchFamily="50" charset="-128"/>
                <a:ea typeface="メイリオ" panose="020B0604030504040204" pitchFamily="50" charset="-128"/>
              </a:rPr>
              <a:t>機械学習　：気温</a:t>
            </a:r>
            <a:r>
              <a:rPr lang="en-US" altLang="ja-JP" sz="1100" dirty="0">
                <a:latin typeface="メイリオ" panose="020B0604030504040204" pitchFamily="50" charset="-128"/>
                <a:ea typeface="メイリオ" panose="020B0604030504040204" pitchFamily="50" charset="-128"/>
              </a:rPr>
              <a:t>/</a:t>
            </a:r>
            <a:r>
              <a:rPr lang="ja-JP" altLang="en-US" sz="1100" dirty="0">
                <a:latin typeface="メイリオ" panose="020B0604030504040204" pitchFamily="50" charset="-128"/>
                <a:ea typeface="メイリオ" panose="020B0604030504040204" pitchFamily="50" charset="-128"/>
              </a:rPr>
              <a:t>湿度</a:t>
            </a:r>
            <a:r>
              <a:rPr lang="en-US" altLang="ja-JP" sz="1100" dirty="0">
                <a:latin typeface="メイリオ" panose="020B0604030504040204" pitchFamily="50" charset="-128"/>
                <a:ea typeface="メイリオ" panose="020B0604030504040204" pitchFamily="50" charset="-128"/>
              </a:rPr>
              <a:t>/</a:t>
            </a:r>
            <a:r>
              <a:rPr lang="ja-JP" altLang="en-US" sz="1100" dirty="0">
                <a:latin typeface="メイリオ" panose="020B0604030504040204" pitchFamily="50" charset="-128"/>
                <a:ea typeface="メイリオ" panose="020B0604030504040204" pitchFamily="50" charset="-128"/>
              </a:rPr>
              <a:t>季節等の過去のデータを元に、</a:t>
            </a:r>
            <a:endParaRPr lang="en-US" altLang="ja-JP" sz="1100" dirty="0">
              <a:latin typeface="メイリオ" panose="020B0604030504040204" pitchFamily="50" charset="-128"/>
              <a:ea typeface="メイリオ" panose="020B0604030504040204" pitchFamily="50" charset="-128"/>
            </a:endParaRPr>
          </a:p>
          <a:p>
            <a:r>
              <a:rPr lang="ja-JP" altLang="en-US" sz="1100" dirty="0">
                <a:latin typeface="メイリオ" panose="020B0604030504040204" pitchFamily="50" charset="-128"/>
                <a:ea typeface="メイリオ" panose="020B0604030504040204" pitchFamily="50" charset="-128"/>
              </a:rPr>
              <a:t>　　　　　　アルゴリズムを使用して、分類する。</a:t>
            </a:r>
            <a:endParaRPr lang="en-US" altLang="ja-JP" sz="1100" dirty="0">
              <a:latin typeface="メイリオ" panose="020B0604030504040204" pitchFamily="50" charset="-128"/>
              <a:ea typeface="メイリオ" panose="020B0604030504040204" pitchFamily="50" charset="-128"/>
            </a:endParaRPr>
          </a:p>
          <a:p>
            <a:r>
              <a:rPr lang="ja-JP" altLang="en-US" sz="1100" dirty="0">
                <a:latin typeface="メイリオ" panose="020B0604030504040204" pitchFamily="50" charset="-128"/>
                <a:ea typeface="メイリオ" panose="020B0604030504040204" pitchFamily="50" charset="-128"/>
              </a:rPr>
              <a:t>プログラム：天気予測するための以下のようなロジックを　　</a:t>
            </a:r>
            <a:endParaRPr lang="en-US" altLang="ja-JP" sz="1100" dirty="0">
              <a:latin typeface="メイリオ" panose="020B0604030504040204" pitchFamily="50" charset="-128"/>
              <a:ea typeface="メイリオ" panose="020B0604030504040204" pitchFamily="50" charset="-128"/>
            </a:endParaRPr>
          </a:p>
          <a:p>
            <a:r>
              <a:rPr lang="ja-JP" altLang="en-US" sz="1100" dirty="0">
                <a:latin typeface="メイリオ" panose="020B0604030504040204" pitchFamily="50" charset="-128"/>
                <a:ea typeface="メイリオ" panose="020B0604030504040204" pitchFamily="50" charset="-128"/>
              </a:rPr>
              <a:t>　　　　　　すべてパターンにおいて記述する必要がある。</a:t>
            </a:r>
            <a:endParaRPr lang="en-US" altLang="ja-JP" sz="1100" dirty="0">
              <a:latin typeface="メイリオ" panose="020B0604030504040204" pitchFamily="50" charset="-128"/>
              <a:ea typeface="メイリオ" panose="020B0604030504040204" pitchFamily="50" charset="-128"/>
            </a:endParaRPr>
          </a:p>
          <a:p>
            <a:r>
              <a:rPr lang="ja-JP" altLang="en-US" sz="1100" dirty="0">
                <a:latin typeface="メイリオ" panose="020B0604030504040204" pitchFamily="50" charset="-128"/>
                <a:ea typeface="メイリオ" panose="020B0604030504040204" pitchFamily="50" charset="-128"/>
              </a:rPr>
              <a:t>　　　　　　・気温</a:t>
            </a:r>
            <a:r>
              <a:rPr lang="en-US" altLang="ja-JP" sz="1100" dirty="0">
                <a:latin typeface="メイリオ" panose="020B0604030504040204" pitchFamily="50" charset="-128"/>
                <a:ea typeface="メイリオ" panose="020B0604030504040204" pitchFamily="50" charset="-128"/>
              </a:rPr>
              <a:t>30</a:t>
            </a:r>
            <a:r>
              <a:rPr lang="ja-JP" altLang="en-US" sz="1100" dirty="0">
                <a:latin typeface="メイリオ" panose="020B0604030504040204" pitchFamily="50" charset="-128"/>
                <a:ea typeface="メイリオ" panose="020B0604030504040204" pitchFamily="50" charset="-128"/>
              </a:rPr>
              <a:t>℃、湿度</a:t>
            </a:r>
            <a:r>
              <a:rPr lang="en-US" altLang="ja-JP" sz="1100" dirty="0">
                <a:latin typeface="メイリオ" panose="020B0604030504040204" pitchFamily="50" charset="-128"/>
                <a:ea typeface="メイリオ" panose="020B0604030504040204" pitchFamily="50" charset="-128"/>
              </a:rPr>
              <a:t>20</a:t>
            </a:r>
            <a:r>
              <a:rPr lang="ja-JP" altLang="en-US" sz="1100" dirty="0">
                <a:latin typeface="メイリオ" panose="020B0604030504040204" pitchFamily="50" charset="-128"/>
                <a:ea typeface="メイリオ" panose="020B0604030504040204" pitchFamily="50" charset="-128"/>
              </a:rPr>
              <a:t>％、季節「夏」⇒晴れ</a:t>
            </a:r>
            <a:endParaRPr lang="en-US" altLang="ja-JP" sz="1100" dirty="0">
              <a:latin typeface="メイリオ" panose="020B0604030504040204" pitchFamily="50" charset="-128"/>
              <a:ea typeface="メイリオ" panose="020B0604030504040204" pitchFamily="50" charset="-128"/>
            </a:endParaRPr>
          </a:p>
          <a:p>
            <a:r>
              <a:rPr lang="ja-JP" altLang="en-US" sz="1100" dirty="0">
                <a:latin typeface="メイリオ" panose="020B0604030504040204" pitchFamily="50" charset="-128"/>
                <a:ea typeface="メイリオ" panose="020B0604030504040204" pitchFamily="50" charset="-128"/>
              </a:rPr>
              <a:t>　　　　　　・気温</a:t>
            </a:r>
            <a:r>
              <a:rPr lang="en-US" altLang="ja-JP" sz="1100" dirty="0">
                <a:latin typeface="メイリオ" panose="020B0604030504040204" pitchFamily="50" charset="-128"/>
                <a:ea typeface="メイリオ" panose="020B0604030504040204" pitchFamily="50" charset="-128"/>
              </a:rPr>
              <a:t>30</a:t>
            </a:r>
            <a:r>
              <a:rPr lang="ja-JP" altLang="en-US" sz="1100" dirty="0">
                <a:latin typeface="メイリオ" panose="020B0604030504040204" pitchFamily="50" charset="-128"/>
                <a:ea typeface="メイリオ" panose="020B0604030504040204" pitchFamily="50" charset="-128"/>
              </a:rPr>
              <a:t>℃、湿度</a:t>
            </a:r>
            <a:r>
              <a:rPr lang="en-US" altLang="ja-JP" sz="1100" dirty="0">
                <a:latin typeface="メイリオ" panose="020B0604030504040204" pitchFamily="50" charset="-128"/>
                <a:ea typeface="メイリオ" panose="020B0604030504040204" pitchFamily="50" charset="-128"/>
              </a:rPr>
              <a:t>80</a:t>
            </a:r>
            <a:r>
              <a:rPr lang="ja-JP" altLang="en-US" sz="1100" dirty="0">
                <a:latin typeface="メイリオ" panose="020B0604030504040204" pitchFamily="50" charset="-128"/>
                <a:ea typeface="メイリオ" panose="020B0604030504040204" pitchFamily="50" charset="-128"/>
              </a:rPr>
              <a:t>％、季節「夏」⇒雨</a:t>
            </a:r>
          </a:p>
        </p:txBody>
      </p:sp>
      <p:pic>
        <p:nvPicPr>
          <p:cNvPr id="16" name="図 15">
            <a:extLst>
              <a:ext uri="{FF2B5EF4-FFF2-40B4-BE49-F238E27FC236}">
                <a16:creationId xmlns:a16="http://schemas.microsoft.com/office/drawing/2014/main" id="{5FDE3D87-1523-4D60-AC95-5403E0ED900C}"/>
              </a:ext>
            </a:extLst>
          </p:cNvPr>
          <p:cNvPicPr>
            <a:picLocks noChangeAspect="1"/>
          </p:cNvPicPr>
          <p:nvPr/>
        </p:nvPicPr>
        <p:blipFill>
          <a:blip r:embed="rId2"/>
          <a:stretch>
            <a:fillRect/>
          </a:stretch>
        </p:blipFill>
        <p:spPr>
          <a:xfrm>
            <a:off x="335360" y="1484784"/>
            <a:ext cx="7706012" cy="4810161"/>
          </a:xfrm>
          <a:prstGeom prst="rect">
            <a:avLst/>
          </a:prstGeom>
        </p:spPr>
      </p:pic>
    </p:spTree>
    <p:extLst>
      <p:ext uri="{BB962C8B-B14F-4D97-AF65-F5344CB8AC3E}">
        <p14:creationId xmlns:p14="http://schemas.microsoft.com/office/powerpoint/2010/main" val="1722096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8BFBC1-8057-4448-8BF4-B655D519796B}"/>
              </a:ext>
            </a:extLst>
          </p:cNvPr>
          <p:cNvSpPr>
            <a:spLocks noGrp="1"/>
          </p:cNvSpPr>
          <p:nvPr>
            <p:ph type="title"/>
          </p:nvPr>
        </p:nvSpPr>
        <p:spPr/>
        <p:txBody>
          <a:bodyPr/>
          <a:lstStyle/>
          <a:p>
            <a:r>
              <a:rPr lang="en-US" altLang="ja-JP" dirty="0">
                <a:solidFill>
                  <a:schemeClr val="tx1"/>
                </a:solidFill>
                <a:latin typeface="メイリオ" panose="020B0604030504040204" pitchFamily="50" charset="-128"/>
                <a:ea typeface="メイリオ" panose="020B0604030504040204" pitchFamily="50" charset="-128"/>
              </a:rPr>
              <a:t>3.</a:t>
            </a:r>
            <a:r>
              <a:rPr lang="ja-JP" altLang="en-US" dirty="0">
                <a:solidFill>
                  <a:schemeClr val="tx1"/>
                </a:solidFill>
                <a:latin typeface="メイリオ" panose="020B0604030504040204" pitchFamily="50" charset="-128"/>
                <a:ea typeface="メイリオ" panose="020B0604030504040204" pitchFamily="50" charset="-128"/>
              </a:rPr>
              <a:t> AI概要</a:t>
            </a:r>
            <a:endParaRPr kumimoji="1" lang="ja-JP" altLang="en-US" dirty="0"/>
          </a:p>
        </p:txBody>
      </p:sp>
      <p:grpSp>
        <p:nvGrpSpPr>
          <p:cNvPr id="8" name="グループ化 7">
            <a:extLst>
              <a:ext uri="{FF2B5EF4-FFF2-40B4-BE49-F238E27FC236}">
                <a16:creationId xmlns:a16="http://schemas.microsoft.com/office/drawing/2014/main" id="{2A2D5515-58FA-427C-8CCD-4C0E2406C43B}"/>
              </a:ext>
            </a:extLst>
          </p:cNvPr>
          <p:cNvGrpSpPr/>
          <p:nvPr/>
        </p:nvGrpSpPr>
        <p:grpSpPr>
          <a:xfrm>
            <a:off x="479376" y="956043"/>
            <a:ext cx="8928992" cy="384721"/>
            <a:chOff x="417821" y="939888"/>
            <a:chExt cx="10225136" cy="328877"/>
          </a:xfrm>
        </p:grpSpPr>
        <p:sp>
          <p:nvSpPr>
            <p:cNvPr id="9" name="テキスト ボックス 8">
              <a:extLst>
                <a:ext uri="{FF2B5EF4-FFF2-40B4-BE49-F238E27FC236}">
                  <a16:creationId xmlns:a16="http://schemas.microsoft.com/office/drawing/2014/main" id="{D718B645-C441-4F65-8541-25FB418EB4A6}"/>
                </a:ext>
              </a:extLst>
            </p:cNvPr>
            <p:cNvSpPr txBox="1"/>
            <p:nvPr/>
          </p:nvSpPr>
          <p:spPr>
            <a:xfrm>
              <a:off x="417821" y="939888"/>
              <a:ext cx="10225136" cy="328877"/>
            </a:xfrm>
            <a:prstGeom prst="rect">
              <a:avLst/>
            </a:prstGeom>
            <a:noFill/>
          </p:spPr>
          <p:txBody>
            <a:bodyPr wrap="square" rtlCol="0">
              <a:spAutoFit/>
            </a:bodyPr>
            <a:lstStyle/>
            <a:p>
              <a:r>
                <a:rPr lang="ja-JP" altLang="en-US" sz="1900" b="1" dirty="0">
                  <a:latin typeface="メイリオ" panose="020B0604030504040204" pitchFamily="50" charset="-128"/>
                  <a:ea typeface="メイリオ" panose="020B0604030504040204" pitchFamily="50" charset="-128"/>
                </a:rPr>
                <a:t>機械学習のアルゴリズム</a:t>
              </a:r>
              <a:endParaRPr lang="en-US" altLang="ja-JP" sz="1900" b="1" dirty="0">
                <a:latin typeface="メイリオ" panose="020B0604030504040204" pitchFamily="50" charset="-128"/>
                <a:ea typeface="メイリオ" panose="020B0604030504040204" pitchFamily="50" charset="-128"/>
              </a:endParaRPr>
            </a:p>
          </p:txBody>
        </p:sp>
        <p:cxnSp>
          <p:nvCxnSpPr>
            <p:cNvPr id="10" name="直線コネクタ 9">
              <a:extLst>
                <a:ext uri="{FF2B5EF4-FFF2-40B4-BE49-F238E27FC236}">
                  <a16:creationId xmlns:a16="http://schemas.microsoft.com/office/drawing/2014/main" id="{29BF6845-D256-4FA4-B813-F544A6C39B21}"/>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
        <p:nvSpPr>
          <p:cNvPr id="62" name="四角形: 角を丸くする 61">
            <a:extLst>
              <a:ext uri="{FF2B5EF4-FFF2-40B4-BE49-F238E27FC236}">
                <a16:creationId xmlns:a16="http://schemas.microsoft.com/office/drawing/2014/main" id="{E1C329A5-FB17-43E7-A4B7-EA63215A31E8}"/>
              </a:ext>
            </a:extLst>
          </p:cNvPr>
          <p:cNvSpPr/>
          <p:nvPr/>
        </p:nvSpPr>
        <p:spPr bwMode="auto">
          <a:xfrm>
            <a:off x="219636" y="1853397"/>
            <a:ext cx="2221368" cy="1583037"/>
          </a:xfrm>
          <a:prstGeom prst="roundRect">
            <a:avLst>
              <a:gd name="adj" fmla="val 10621"/>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ja-JP" altLang="en-US" sz="1200" dirty="0">
                <a:latin typeface="メイリオ" panose="020B0604030504040204" pitchFamily="50" charset="-128"/>
                <a:ea typeface="メイリオ" panose="020B0604030504040204" pitchFamily="50" charset="-128"/>
              </a:rPr>
              <a:t>問題と正解がセットになったデータを使うことで、コンピューターに学習させる方法。</a:t>
            </a:r>
          </a:p>
          <a:p>
            <a:r>
              <a:rPr lang="ja-JP" altLang="en-US" sz="1200" dirty="0">
                <a:latin typeface="メイリオ" panose="020B0604030504040204" pitchFamily="50" charset="-128"/>
                <a:ea typeface="メイリオ" panose="020B0604030504040204" pitchFamily="50" charset="-128"/>
              </a:rPr>
              <a:t>あらかじめ入力する値とそれに対する正解が</a:t>
            </a:r>
          </a:p>
          <a:p>
            <a:r>
              <a:rPr lang="ja-JP" altLang="en-US" sz="1200" dirty="0">
                <a:latin typeface="メイリオ" panose="020B0604030504040204" pitchFamily="50" charset="-128"/>
                <a:ea typeface="メイリオ" panose="020B0604030504040204" pitchFamily="50" charset="-128"/>
              </a:rPr>
              <a:t>セットになった学習用データを人間が大量に用意する。</a:t>
            </a:r>
          </a:p>
        </p:txBody>
      </p:sp>
      <p:sp>
        <p:nvSpPr>
          <p:cNvPr id="75" name="四角形: 角を丸くする 74">
            <a:extLst>
              <a:ext uri="{FF2B5EF4-FFF2-40B4-BE49-F238E27FC236}">
                <a16:creationId xmlns:a16="http://schemas.microsoft.com/office/drawing/2014/main" id="{7CE769AD-702F-413E-B7E6-751D8486A482}"/>
              </a:ext>
            </a:extLst>
          </p:cNvPr>
          <p:cNvSpPr/>
          <p:nvPr/>
        </p:nvSpPr>
        <p:spPr bwMode="auto">
          <a:xfrm>
            <a:off x="219636" y="3979579"/>
            <a:ext cx="2221368" cy="1124002"/>
          </a:xfrm>
          <a:prstGeom prst="roundRect">
            <a:avLst>
              <a:gd name="adj" fmla="val 10621"/>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hangingPunct="1"/>
            <a:r>
              <a:rPr lang="ja-JP" altLang="en-US" sz="1200" dirty="0">
                <a:latin typeface="メイリオ" panose="020B0604030504040204" pitchFamily="50" charset="-128"/>
                <a:ea typeface="メイリオ" panose="020B0604030504040204" pitchFamily="50" charset="-128"/>
              </a:rPr>
              <a:t>入力データの中から、コンピューター自身が自分でその特徴や定義を発見していく。</a:t>
            </a:r>
          </a:p>
        </p:txBody>
      </p:sp>
      <p:grpSp>
        <p:nvGrpSpPr>
          <p:cNvPr id="17" name="グループ化 16">
            <a:extLst>
              <a:ext uri="{FF2B5EF4-FFF2-40B4-BE49-F238E27FC236}">
                <a16:creationId xmlns:a16="http://schemas.microsoft.com/office/drawing/2014/main" id="{BC1C8A7E-E534-4744-8DAF-2EF217B58755}"/>
              </a:ext>
            </a:extLst>
          </p:cNvPr>
          <p:cNvGrpSpPr/>
          <p:nvPr/>
        </p:nvGrpSpPr>
        <p:grpSpPr>
          <a:xfrm>
            <a:off x="360234" y="5476409"/>
            <a:ext cx="8131660" cy="308882"/>
            <a:chOff x="530773" y="5441477"/>
            <a:chExt cx="8131660" cy="308882"/>
          </a:xfrm>
        </p:grpSpPr>
        <p:cxnSp>
          <p:nvCxnSpPr>
            <p:cNvPr id="124" name="直線コネクタ 123">
              <a:extLst>
                <a:ext uri="{FF2B5EF4-FFF2-40B4-BE49-F238E27FC236}">
                  <a16:creationId xmlns:a16="http://schemas.microsoft.com/office/drawing/2014/main" id="{D5ECD5D3-F918-4AB4-89BF-90D5BE1C562E}"/>
                </a:ext>
              </a:extLst>
            </p:cNvPr>
            <p:cNvCxnSpPr>
              <a:cxnSpLocks/>
              <a:stCxn id="92" idx="3"/>
              <a:endCxn id="125" idx="1"/>
            </p:cNvCxnSpPr>
            <p:nvPr/>
          </p:nvCxnSpPr>
          <p:spPr bwMode="auto">
            <a:xfrm>
              <a:off x="2071349" y="5595366"/>
              <a:ext cx="4069385" cy="11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5" name="テキスト ボックス 124">
              <a:extLst>
                <a:ext uri="{FF2B5EF4-FFF2-40B4-BE49-F238E27FC236}">
                  <a16:creationId xmlns:a16="http://schemas.microsoft.com/office/drawing/2014/main" id="{17EE3154-8A3B-40DA-940B-7F34BC6B609F}"/>
                </a:ext>
              </a:extLst>
            </p:cNvPr>
            <p:cNvSpPr txBox="1"/>
            <p:nvPr/>
          </p:nvSpPr>
          <p:spPr>
            <a:xfrm>
              <a:off x="6140734" y="5442582"/>
              <a:ext cx="2521699" cy="307777"/>
            </a:xfrm>
            <a:prstGeom prst="rect">
              <a:avLst/>
            </a:prstGeom>
            <a:solidFill>
              <a:schemeClr val="accent4">
                <a:lumMod val="40000"/>
                <a:lumOff val="60000"/>
              </a:schemeClr>
            </a:solidFill>
          </p:spPr>
          <p:txBody>
            <a:bodyPr wrap="square" rtlCol="0" anchor="ctr" anchorCtr="0">
              <a:spAutoFit/>
            </a:bodyPr>
            <a:lstStyle/>
            <a:p>
              <a:pPr algn="ctr"/>
              <a:r>
                <a:rPr kumimoji="1" lang="en-US" altLang="ja-JP" sz="1400" dirty="0">
                  <a:latin typeface="メイリオ" panose="020B0604030504040204" pitchFamily="50" charset="-128"/>
                  <a:ea typeface="メイリオ" panose="020B0604030504040204" pitchFamily="50" charset="-128"/>
                </a:rPr>
                <a:t>Q</a:t>
              </a:r>
              <a:r>
                <a:rPr kumimoji="1" lang="ja-JP" altLang="en-US" sz="1400" dirty="0">
                  <a:latin typeface="メイリオ" panose="020B0604030504040204" pitchFamily="50" charset="-128"/>
                  <a:ea typeface="メイリオ" panose="020B0604030504040204" pitchFamily="50" charset="-128"/>
                </a:rPr>
                <a:t>学習</a:t>
              </a:r>
            </a:p>
          </p:txBody>
        </p:sp>
        <p:sp>
          <p:nvSpPr>
            <p:cNvPr id="92" name="テキスト ボックス 91">
              <a:extLst>
                <a:ext uri="{FF2B5EF4-FFF2-40B4-BE49-F238E27FC236}">
                  <a16:creationId xmlns:a16="http://schemas.microsoft.com/office/drawing/2014/main" id="{01E52E83-F110-4F9C-9766-E0BC8390B71F}"/>
                </a:ext>
              </a:extLst>
            </p:cNvPr>
            <p:cNvSpPr txBox="1"/>
            <p:nvPr/>
          </p:nvSpPr>
          <p:spPr>
            <a:xfrm>
              <a:off x="530773" y="5441477"/>
              <a:ext cx="1540576" cy="307777"/>
            </a:xfrm>
            <a:prstGeom prst="rect">
              <a:avLst/>
            </a:prstGeom>
            <a:solidFill>
              <a:schemeClr val="accent4">
                <a:lumMod val="75000"/>
              </a:schemeClr>
            </a:solidFill>
          </p:spPr>
          <p:txBody>
            <a:bodyPr wrap="square" rtlCol="0" anchor="ctr" anchorCtr="0">
              <a:spAutoFit/>
            </a:bodyPr>
            <a:lstStyle/>
            <a:p>
              <a:pPr algn="ctr"/>
              <a:r>
                <a:rPr lang="ja-JP" altLang="en-US" sz="1400" b="1" dirty="0">
                  <a:solidFill>
                    <a:schemeClr val="bg1"/>
                  </a:solidFill>
                  <a:latin typeface="メイリオ" panose="020B0604030504040204" pitchFamily="50" charset="-128"/>
                  <a:ea typeface="メイリオ" panose="020B0604030504040204" pitchFamily="50" charset="-128"/>
                </a:rPr>
                <a:t>強化学習</a:t>
              </a:r>
              <a:endParaRPr kumimoji="1" lang="ja-JP" altLang="en-US" sz="1400" b="1" dirty="0">
                <a:solidFill>
                  <a:schemeClr val="bg1"/>
                </a:solidFill>
                <a:latin typeface="メイリオ" panose="020B0604030504040204" pitchFamily="50" charset="-128"/>
                <a:ea typeface="メイリオ" panose="020B0604030504040204" pitchFamily="50" charset="-128"/>
              </a:endParaRPr>
            </a:p>
          </p:txBody>
        </p:sp>
      </p:grpSp>
      <p:sp>
        <p:nvSpPr>
          <p:cNvPr id="100" name="テキスト ボックス 99">
            <a:extLst>
              <a:ext uri="{FF2B5EF4-FFF2-40B4-BE49-F238E27FC236}">
                <a16:creationId xmlns:a16="http://schemas.microsoft.com/office/drawing/2014/main" id="{090A3F94-BDDF-474A-B3E1-B99DB5E82E11}"/>
              </a:ext>
            </a:extLst>
          </p:cNvPr>
          <p:cNvSpPr txBox="1"/>
          <p:nvPr/>
        </p:nvSpPr>
        <p:spPr>
          <a:xfrm>
            <a:off x="8685953" y="4910562"/>
            <a:ext cx="3147537" cy="1546577"/>
          </a:xfrm>
          <a:prstGeom prst="rect">
            <a:avLst/>
          </a:prstGeom>
          <a:noFill/>
        </p:spPr>
        <p:txBody>
          <a:bodyPr wrap="square" rtlCol="0">
            <a:spAutoFit/>
          </a:bodyPr>
          <a:lstStyle/>
          <a:p>
            <a:pPr hangingPunct="1">
              <a:lnSpc>
                <a:spcPct val="100000"/>
              </a:lnSpc>
            </a:pPr>
            <a:r>
              <a:rPr lang="ja-JP" altLang="en-US" sz="1050" dirty="0">
                <a:latin typeface="メイリオ" panose="020B0604030504040204" pitchFamily="50" charset="-128"/>
                <a:ea typeface="メイリオ" panose="020B0604030504040204" pitchFamily="50" charset="-128"/>
              </a:rPr>
              <a:t>＜ご参考＞</a:t>
            </a:r>
            <a:endParaRPr lang="en-US" altLang="ja-JP" sz="1050" dirty="0">
              <a:latin typeface="メイリオ" panose="020B0604030504040204" pitchFamily="50" charset="-128"/>
              <a:ea typeface="メイリオ" panose="020B0604030504040204" pitchFamily="50" charset="-128"/>
            </a:endParaRPr>
          </a:p>
          <a:p>
            <a:pPr hangingPunct="1">
              <a:lnSpc>
                <a:spcPct val="100000"/>
              </a:lnSpc>
            </a:pPr>
            <a:r>
              <a:rPr lang="ja-JP" altLang="en-US" sz="1050" dirty="0">
                <a:latin typeface="メイリオ" panose="020B0604030504040204" pitchFamily="50" charset="-128"/>
                <a:ea typeface="メイリオ" panose="020B0604030504040204" pitchFamily="50" charset="-128"/>
              </a:rPr>
              <a:t>・</a:t>
            </a:r>
            <a:r>
              <a:rPr lang="en-US" altLang="ja-JP" sz="1050" dirty="0">
                <a:latin typeface="メイリオ" panose="020B0604030504040204" pitchFamily="50" charset="-128"/>
                <a:ea typeface="メイリオ" panose="020B0604030504040204" pitchFamily="50" charset="-128"/>
              </a:rPr>
              <a:t>【AI</a:t>
            </a:r>
            <a:r>
              <a:rPr lang="ja-JP" altLang="en-US" sz="1050" dirty="0">
                <a:latin typeface="メイリオ" panose="020B0604030504040204" pitchFamily="50" charset="-128"/>
                <a:ea typeface="メイリオ" panose="020B0604030504040204" pitchFamily="50" charset="-128"/>
              </a:rPr>
              <a:t>基礎講座</a:t>
            </a:r>
            <a:r>
              <a:rPr lang="en-US" altLang="ja-JP" sz="1050" dirty="0">
                <a:latin typeface="メイリオ" panose="020B0604030504040204" pitchFamily="50" charset="-128"/>
                <a:ea typeface="メイリオ" panose="020B0604030504040204" pitchFamily="50" charset="-128"/>
              </a:rPr>
              <a:t>】</a:t>
            </a:r>
            <a:r>
              <a:rPr lang="ja-JP" altLang="en-US" sz="1050" dirty="0">
                <a:latin typeface="メイリオ" panose="020B0604030504040204" pitchFamily="50" charset="-128"/>
                <a:ea typeface="メイリオ" panose="020B0604030504040204" pitchFamily="50" charset="-128"/>
              </a:rPr>
              <a:t>「教師あり」と「教師なし」の違いが言えますか？　</a:t>
            </a:r>
            <a:r>
              <a:rPr lang="en-US" altLang="ja-JP" sz="1050" b="1" dirty="0">
                <a:latin typeface="メイリオ" panose="020B0604030504040204" pitchFamily="50" charset="-128"/>
                <a:ea typeface="メイリオ" panose="020B0604030504040204" pitchFamily="50" charset="-128"/>
                <a:hlinkClick r:id="rId2"/>
              </a:rPr>
              <a:t>https://xtrend.nikkei.com/atcl/contents/18/00163/00004/</a:t>
            </a:r>
            <a:endParaRPr lang="en-US" altLang="ja-JP" sz="1050" b="1" dirty="0">
              <a:latin typeface="メイリオ" panose="020B0604030504040204" pitchFamily="50" charset="-128"/>
              <a:ea typeface="メイリオ" panose="020B0604030504040204" pitchFamily="50" charset="-128"/>
            </a:endParaRPr>
          </a:p>
          <a:p>
            <a:pPr hangingPunct="1">
              <a:lnSpc>
                <a:spcPct val="100000"/>
              </a:lnSpc>
            </a:pPr>
            <a:r>
              <a:rPr lang="ja-JP" altLang="en-US" sz="1050" b="1" dirty="0">
                <a:latin typeface="メイリオ" panose="020B0604030504040204" pitchFamily="50" charset="-128"/>
                <a:ea typeface="メイリオ" panose="020B0604030504040204" pitchFamily="50" charset="-128"/>
              </a:rPr>
              <a:t>・</a:t>
            </a:r>
            <a:r>
              <a:rPr lang="ja-JP" altLang="en-US" sz="1050" dirty="0">
                <a:latin typeface="メイリオ" panose="020B0604030504040204" pitchFamily="50" charset="-128"/>
                <a:ea typeface="メイリオ" panose="020B0604030504040204" pitchFamily="50" charset="-128"/>
              </a:rPr>
              <a:t>あるステージでマリオが少しでも長い距離を進めるプレイスタイルを確立する学習手法</a:t>
            </a:r>
            <a:endParaRPr lang="en-US" altLang="ja-JP" sz="1050" dirty="0">
              <a:latin typeface="メイリオ" panose="020B0604030504040204" pitchFamily="50" charset="-128"/>
              <a:ea typeface="メイリオ" panose="020B0604030504040204" pitchFamily="50" charset="-128"/>
            </a:endParaRPr>
          </a:p>
          <a:p>
            <a:r>
              <a:rPr lang="en-US" altLang="ja-JP" sz="1050" b="1" dirty="0">
                <a:latin typeface="メイリオ" panose="020B0604030504040204" pitchFamily="50" charset="-128"/>
                <a:ea typeface="メイリオ" panose="020B0604030504040204" pitchFamily="50" charset="-128"/>
                <a:hlinkClick r:id="rId3"/>
              </a:rPr>
              <a:t>https://ledge.ai/reinforcement-learning/</a:t>
            </a:r>
            <a:endParaRPr lang="en-US" altLang="ja-JP" sz="1050" b="1" dirty="0">
              <a:latin typeface="メイリオ" panose="020B0604030504040204" pitchFamily="50" charset="-128"/>
              <a:ea typeface="メイリオ" panose="020B0604030504040204" pitchFamily="50" charset="-128"/>
            </a:endParaRPr>
          </a:p>
          <a:p>
            <a:endParaRPr lang="en-US" altLang="ja-JP" sz="1050" b="1" dirty="0">
              <a:latin typeface="メイリオ" panose="020B0604030504040204" pitchFamily="50" charset="-128"/>
              <a:ea typeface="メイリオ" panose="020B0604030504040204" pitchFamily="50" charset="-128"/>
            </a:endParaRPr>
          </a:p>
        </p:txBody>
      </p:sp>
      <p:sp>
        <p:nvSpPr>
          <p:cNvPr id="116" name="四角形: 角を丸くする 115">
            <a:extLst>
              <a:ext uri="{FF2B5EF4-FFF2-40B4-BE49-F238E27FC236}">
                <a16:creationId xmlns:a16="http://schemas.microsoft.com/office/drawing/2014/main" id="{88EEAF5B-E203-4A9F-91AF-7143CE3B5559}"/>
              </a:ext>
            </a:extLst>
          </p:cNvPr>
          <p:cNvSpPr/>
          <p:nvPr/>
        </p:nvSpPr>
        <p:spPr bwMode="auto">
          <a:xfrm>
            <a:off x="219636" y="5827200"/>
            <a:ext cx="7604556" cy="482340"/>
          </a:xfrm>
          <a:prstGeom prst="roundRect">
            <a:avLst>
              <a:gd name="adj" fmla="val 10621"/>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hangingPunct="1"/>
            <a:r>
              <a:rPr lang="ja-JP" altLang="en-US" sz="1200" dirty="0">
                <a:latin typeface="メイリオ" panose="020B0604030504040204" pitchFamily="50" charset="-128"/>
                <a:ea typeface="メイリオ" panose="020B0604030504040204" pitchFamily="50" charset="-128"/>
              </a:rPr>
              <a:t>与えられた条件下で得られる価値を最大化する方法を、試行錯誤を通じて探索し続ける学習。ある行動を起こした結果（報酬）を踏まえ、また行動を試行する、という流れで学習がループし続けます。</a:t>
            </a:r>
          </a:p>
        </p:txBody>
      </p:sp>
      <p:pic>
        <p:nvPicPr>
          <p:cNvPr id="14" name="図 13">
            <a:extLst>
              <a:ext uri="{FF2B5EF4-FFF2-40B4-BE49-F238E27FC236}">
                <a16:creationId xmlns:a16="http://schemas.microsoft.com/office/drawing/2014/main" id="{26C865AD-214E-472F-B5AB-B8E5E9EE9B47}"/>
              </a:ext>
            </a:extLst>
          </p:cNvPr>
          <p:cNvPicPr>
            <a:picLocks noChangeAspect="1"/>
          </p:cNvPicPr>
          <p:nvPr/>
        </p:nvPicPr>
        <p:blipFill>
          <a:blip r:embed="rId4"/>
          <a:stretch>
            <a:fillRect/>
          </a:stretch>
        </p:blipFill>
        <p:spPr>
          <a:xfrm>
            <a:off x="362215" y="1492702"/>
            <a:ext cx="11467570" cy="3371380"/>
          </a:xfrm>
          <a:prstGeom prst="rect">
            <a:avLst/>
          </a:prstGeom>
        </p:spPr>
      </p:pic>
      <p:pic>
        <p:nvPicPr>
          <p:cNvPr id="16" name="図 15">
            <a:extLst>
              <a:ext uri="{FF2B5EF4-FFF2-40B4-BE49-F238E27FC236}">
                <a16:creationId xmlns:a16="http://schemas.microsoft.com/office/drawing/2014/main" id="{9A0F37DA-EFD3-4B0C-A69E-8B02B5586E46}"/>
              </a:ext>
            </a:extLst>
          </p:cNvPr>
          <p:cNvPicPr>
            <a:picLocks noChangeAspect="1"/>
          </p:cNvPicPr>
          <p:nvPr/>
        </p:nvPicPr>
        <p:blipFill>
          <a:blip r:embed="rId5"/>
          <a:stretch>
            <a:fillRect/>
          </a:stretch>
        </p:blipFill>
        <p:spPr>
          <a:xfrm>
            <a:off x="360234" y="3691676"/>
            <a:ext cx="8279086" cy="1956986"/>
          </a:xfrm>
          <a:prstGeom prst="rect">
            <a:avLst/>
          </a:prstGeom>
        </p:spPr>
      </p:pic>
    </p:spTree>
    <p:extLst>
      <p:ext uri="{BB962C8B-B14F-4D97-AF65-F5344CB8AC3E}">
        <p14:creationId xmlns:p14="http://schemas.microsoft.com/office/powerpoint/2010/main" val="3465196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60EEA-7670-4BEE-9B85-FDA03E4360CE}"/>
              </a:ext>
            </a:extLst>
          </p:cNvPr>
          <p:cNvSpPr>
            <a:spLocks noGrp="1"/>
          </p:cNvSpPr>
          <p:nvPr>
            <p:ph type="title"/>
          </p:nvPr>
        </p:nvSpPr>
        <p:spPr/>
        <p:txBody>
          <a:bodyPr/>
          <a:lstStyle/>
          <a:p>
            <a:r>
              <a:rPr lang="en-US" altLang="ja-JP" dirty="0">
                <a:solidFill>
                  <a:schemeClr val="tx1"/>
                </a:solidFill>
                <a:latin typeface="メイリオ" panose="020B0604030504040204" pitchFamily="50" charset="-128"/>
                <a:ea typeface="メイリオ" panose="020B0604030504040204" pitchFamily="50" charset="-128"/>
              </a:rPr>
              <a:t>3.</a:t>
            </a:r>
            <a:r>
              <a:rPr lang="ja-JP" altLang="en-US" dirty="0">
                <a:solidFill>
                  <a:schemeClr val="tx1"/>
                </a:solidFill>
                <a:latin typeface="メイリオ" panose="020B0604030504040204" pitchFamily="50" charset="-128"/>
                <a:ea typeface="メイリオ" panose="020B0604030504040204" pitchFamily="50" charset="-128"/>
              </a:rPr>
              <a:t> AI概要</a:t>
            </a:r>
            <a:endParaRPr kumimoji="1" lang="ja-JP" altLang="en-US" dirty="0"/>
          </a:p>
        </p:txBody>
      </p:sp>
      <p:grpSp>
        <p:nvGrpSpPr>
          <p:cNvPr id="6" name="グループ化 5">
            <a:extLst>
              <a:ext uri="{FF2B5EF4-FFF2-40B4-BE49-F238E27FC236}">
                <a16:creationId xmlns:a16="http://schemas.microsoft.com/office/drawing/2014/main" id="{37DD372B-2E1E-4D7F-8FB8-598B22D70FF4}"/>
              </a:ext>
            </a:extLst>
          </p:cNvPr>
          <p:cNvGrpSpPr/>
          <p:nvPr/>
        </p:nvGrpSpPr>
        <p:grpSpPr>
          <a:xfrm>
            <a:off x="479376" y="956043"/>
            <a:ext cx="8928992" cy="384721"/>
            <a:chOff x="417821" y="939888"/>
            <a:chExt cx="10225136" cy="328877"/>
          </a:xfrm>
        </p:grpSpPr>
        <p:sp>
          <p:nvSpPr>
            <p:cNvPr id="8" name="テキスト ボックス 7">
              <a:extLst>
                <a:ext uri="{FF2B5EF4-FFF2-40B4-BE49-F238E27FC236}">
                  <a16:creationId xmlns:a16="http://schemas.microsoft.com/office/drawing/2014/main" id="{21E172B2-A96F-4BBA-B876-30F7D750F248}"/>
                </a:ext>
              </a:extLst>
            </p:cNvPr>
            <p:cNvSpPr txBox="1"/>
            <p:nvPr/>
          </p:nvSpPr>
          <p:spPr>
            <a:xfrm>
              <a:off x="417821" y="939888"/>
              <a:ext cx="10225136" cy="328877"/>
            </a:xfrm>
            <a:prstGeom prst="rect">
              <a:avLst/>
            </a:prstGeom>
            <a:noFill/>
          </p:spPr>
          <p:txBody>
            <a:bodyPr wrap="square" rtlCol="0">
              <a:spAutoFit/>
            </a:bodyPr>
            <a:lstStyle/>
            <a:p>
              <a:r>
                <a:rPr lang="ja-JP" altLang="en-US" sz="1900" b="1" dirty="0">
                  <a:latin typeface="メイリオ" panose="020B0604030504040204" pitchFamily="50" charset="-128"/>
                  <a:ea typeface="メイリオ" panose="020B0604030504040204" pitchFamily="50" charset="-128"/>
                </a:rPr>
                <a:t>ニューラルネットワーク、ディープラーニング（深層学習）</a:t>
              </a:r>
              <a:endParaRPr lang="en-US" altLang="ja-JP" sz="1900" b="1" dirty="0">
                <a:latin typeface="メイリオ" panose="020B0604030504040204" pitchFamily="50" charset="-128"/>
                <a:ea typeface="メイリオ" panose="020B0604030504040204" pitchFamily="50" charset="-128"/>
              </a:endParaRPr>
            </a:p>
          </p:txBody>
        </p:sp>
        <p:cxnSp>
          <p:nvCxnSpPr>
            <p:cNvPr id="9" name="直線コネクタ 8">
              <a:extLst>
                <a:ext uri="{FF2B5EF4-FFF2-40B4-BE49-F238E27FC236}">
                  <a16:creationId xmlns:a16="http://schemas.microsoft.com/office/drawing/2014/main" id="{8570DC5C-5063-4F7A-A5D7-09898AB948D4}"/>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
        <p:nvSpPr>
          <p:cNvPr id="10" name="テキスト ボックス 9">
            <a:extLst>
              <a:ext uri="{FF2B5EF4-FFF2-40B4-BE49-F238E27FC236}">
                <a16:creationId xmlns:a16="http://schemas.microsoft.com/office/drawing/2014/main" id="{8A9492BC-949D-47F9-AF3C-886A806619E2}"/>
              </a:ext>
            </a:extLst>
          </p:cNvPr>
          <p:cNvSpPr txBox="1"/>
          <p:nvPr/>
        </p:nvSpPr>
        <p:spPr>
          <a:xfrm>
            <a:off x="593403" y="2062943"/>
            <a:ext cx="6942757" cy="1077218"/>
          </a:xfrm>
          <a:prstGeom prst="rect">
            <a:avLst/>
          </a:prstGeom>
          <a:noFill/>
        </p:spPr>
        <p:txBody>
          <a:bodyPr wrap="square" rtlCol="0">
            <a:spAutoFit/>
          </a:bodyP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・人間の脳の神経回路の仕組みを模したモデル</a:t>
            </a:r>
            <a:endPar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・ニューロンのモデル化</a:t>
            </a:r>
            <a:endPar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　　■各入力値に重みをつける</a:t>
            </a:r>
            <a:endPar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　　■入力の総和が、ある閾値を超えたときに出力信号を出す</a:t>
            </a:r>
            <a:endPar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559C9652-7826-41DE-9AC2-74C533F170BB}"/>
              </a:ext>
            </a:extLst>
          </p:cNvPr>
          <p:cNvSpPr txBox="1"/>
          <p:nvPr/>
        </p:nvSpPr>
        <p:spPr>
          <a:xfrm>
            <a:off x="501088" y="1619508"/>
            <a:ext cx="3362663" cy="369332"/>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rPr>
              <a:t>ニューラルネットワークとは</a:t>
            </a:r>
          </a:p>
        </p:txBody>
      </p:sp>
      <p:sp>
        <p:nvSpPr>
          <p:cNvPr id="15" name="テキスト ボックス 14">
            <a:extLst>
              <a:ext uri="{FF2B5EF4-FFF2-40B4-BE49-F238E27FC236}">
                <a16:creationId xmlns:a16="http://schemas.microsoft.com/office/drawing/2014/main" id="{798494C8-3667-4A33-AD43-92AA4FE3125B}"/>
              </a:ext>
            </a:extLst>
          </p:cNvPr>
          <p:cNvSpPr txBox="1"/>
          <p:nvPr/>
        </p:nvSpPr>
        <p:spPr>
          <a:xfrm>
            <a:off x="526490" y="3348508"/>
            <a:ext cx="5688632" cy="369332"/>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rPr>
              <a:t>ディープラーニング（深層学習）の概念</a:t>
            </a:r>
          </a:p>
        </p:txBody>
      </p:sp>
      <p:pic>
        <p:nvPicPr>
          <p:cNvPr id="26" name="コンテンツ プレースホルダー 25">
            <a:extLst>
              <a:ext uri="{FF2B5EF4-FFF2-40B4-BE49-F238E27FC236}">
                <a16:creationId xmlns:a16="http://schemas.microsoft.com/office/drawing/2014/main" id="{92F1F714-B7BA-4742-A534-D4D27BB3D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3141" y="1804174"/>
            <a:ext cx="3864054" cy="1314740"/>
          </a:xfrm>
        </p:spPr>
      </p:pic>
      <p:sp>
        <p:nvSpPr>
          <p:cNvPr id="30" name="テキスト ボックス 29">
            <a:extLst>
              <a:ext uri="{FF2B5EF4-FFF2-40B4-BE49-F238E27FC236}">
                <a16:creationId xmlns:a16="http://schemas.microsoft.com/office/drawing/2014/main" id="{6C581C84-2F2D-473D-9247-E48D769F36DE}"/>
              </a:ext>
            </a:extLst>
          </p:cNvPr>
          <p:cNvSpPr txBox="1"/>
          <p:nvPr/>
        </p:nvSpPr>
        <p:spPr>
          <a:xfrm>
            <a:off x="604231" y="3793602"/>
            <a:ext cx="4926533" cy="830997"/>
          </a:xfrm>
          <a:prstGeom prst="rect">
            <a:avLst/>
          </a:prstGeom>
          <a:noFill/>
        </p:spPr>
        <p:txBody>
          <a:bodyPr wrap="square" rtlCol="0">
            <a:spAutoFit/>
          </a:bodyPr>
          <a:lstStyle/>
          <a:p>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ニューラルネットワークの中間層を多層に結合して</a:t>
            </a:r>
            <a:endPar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表現・学習能力を高めた機械学習の一手法のこと。</a:t>
            </a:r>
            <a:endPar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また特徴量を機械が自動で学習する。</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34" name="グループ化 33">
            <a:extLst>
              <a:ext uri="{FF2B5EF4-FFF2-40B4-BE49-F238E27FC236}">
                <a16:creationId xmlns:a16="http://schemas.microsoft.com/office/drawing/2014/main" id="{BAD3BE55-797C-4129-B6A5-9ACF62B13537}"/>
              </a:ext>
            </a:extLst>
          </p:cNvPr>
          <p:cNvGrpSpPr/>
          <p:nvPr/>
        </p:nvGrpSpPr>
        <p:grpSpPr>
          <a:xfrm>
            <a:off x="6384031" y="3119691"/>
            <a:ext cx="5400601" cy="3189629"/>
            <a:chOff x="6401039" y="-783468"/>
            <a:chExt cx="5929550" cy="3818664"/>
          </a:xfrm>
        </p:grpSpPr>
        <p:pic>
          <p:nvPicPr>
            <p:cNvPr id="31" name="図 30">
              <a:extLst>
                <a:ext uri="{FF2B5EF4-FFF2-40B4-BE49-F238E27FC236}">
                  <a16:creationId xmlns:a16="http://schemas.microsoft.com/office/drawing/2014/main" id="{BAA7422B-2057-4E5A-B7A1-1286F8578EFF}"/>
                </a:ext>
              </a:extLst>
            </p:cNvPr>
            <p:cNvPicPr>
              <a:picLocks noChangeAspect="1"/>
            </p:cNvPicPr>
            <p:nvPr/>
          </p:nvPicPr>
          <p:blipFill rotWithShape="1">
            <a:blip r:embed="rId3"/>
            <a:srcRect l="25629" t="33486" r="25736" b="8129"/>
            <a:stretch/>
          </p:blipFill>
          <p:spPr>
            <a:xfrm>
              <a:off x="6401039" y="-783468"/>
              <a:ext cx="5929550" cy="3818664"/>
            </a:xfrm>
            <a:prstGeom prst="rect">
              <a:avLst/>
            </a:prstGeom>
          </p:spPr>
        </p:pic>
        <p:sp>
          <p:nvSpPr>
            <p:cNvPr id="32" name="テキスト ボックス 31">
              <a:extLst>
                <a:ext uri="{FF2B5EF4-FFF2-40B4-BE49-F238E27FC236}">
                  <a16:creationId xmlns:a16="http://schemas.microsoft.com/office/drawing/2014/main" id="{052985D5-C292-4474-81EA-CC6661832085}"/>
                </a:ext>
              </a:extLst>
            </p:cNvPr>
            <p:cNvSpPr txBox="1"/>
            <p:nvPr/>
          </p:nvSpPr>
          <p:spPr>
            <a:xfrm>
              <a:off x="8621048" y="260648"/>
              <a:ext cx="343697" cy="2489355"/>
            </a:xfrm>
            <a:prstGeom prst="rect">
              <a:avLst/>
            </a:prstGeom>
            <a:solidFill>
              <a:srgbClr val="FFFF00">
                <a:alpha val="67000"/>
              </a:srgbClr>
            </a:solidFill>
          </p:spPr>
          <p:txBody>
            <a:bodyPr wrap="square" tIns="684000" bIns="684000" rtlCol="0">
              <a:spAutoFit/>
            </a:bodyPr>
            <a:lstStyle/>
            <a:p>
              <a:pPr algn="ctr"/>
              <a:r>
                <a:rPr kumimoji="1" lang="ja-JP" altLang="en-US" sz="1200" b="1" dirty="0">
                  <a:latin typeface="メイリオ" panose="020B0604030504040204" pitchFamily="50" charset="-128"/>
                  <a:ea typeface="メイリオ" panose="020B0604030504040204" pitchFamily="50" charset="-128"/>
                </a:rPr>
                <a:t>重みづけ更新</a:t>
              </a:r>
            </a:p>
          </p:txBody>
        </p:sp>
        <p:sp>
          <p:nvSpPr>
            <p:cNvPr id="33" name="テキスト ボックス 32">
              <a:extLst>
                <a:ext uri="{FF2B5EF4-FFF2-40B4-BE49-F238E27FC236}">
                  <a16:creationId xmlns:a16="http://schemas.microsoft.com/office/drawing/2014/main" id="{37187068-968C-4200-8BB8-48374FAA442C}"/>
                </a:ext>
              </a:extLst>
            </p:cNvPr>
            <p:cNvSpPr txBox="1"/>
            <p:nvPr/>
          </p:nvSpPr>
          <p:spPr>
            <a:xfrm>
              <a:off x="9768408" y="511768"/>
              <a:ext cx="343697" cy="2053136"/>
            </a:xfrm>
            <a:prstGeom prst="rect">
              <a:avLst/>
            </a:prstGeom>
            <a:solidFill>
              <a:srgbClr val="FFFF00">
                <a:alpha val="67000"/>
              </a:srgbClr>
            </a:solidFill>
          </p:spPr>
          <p:txBody>
            <a:bodyPr wrap="square" tIns="468000" bIns="468000" rtlCol="0">
              <a:spAutoFit/>
            </a:bodyPr>
            <a:lstStyle/>
            <a:p>
              <a:pPr algn="ctr"/>
              <a:r>
                <a:rPr kumimoji="1" lang="ja-JP" altLang="en-US" sz="1200" b="1" dirty="0">
                  <a:latin typeface="メイリオ" panose="020B0604030504040204" pitchFamily="50" charset="-128"/>
                  <a:ea typeface="メイリオ" panose="020B0604030504040204" pitchFamily="50" charset="-128"/>
                </a:rPr>
                <a:t>重みづけ更新</a:t>
              </a:r>
            </a:p>
          </p:txBody>
        </p:sp>
      </p:grpSp>
    </p:spTree>
    <p:extLst>
      <p:ext uri="{BB962C8B-B14F-4D97-AF65-F5344CB8AC3E}">
        <p14:creationId xmlns:p14="http://schemas.microsoft.com/office/powerpoint/2010/main" val="4119315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AF10EF0-6B20-4D2E-B9CA-896A633EBCB0}"/>
              </a:ext>
            </a:extLst>
          </p:cNvPr>
          <p:cNvSpPr/>
          <p:nvPr/>
        </p:nvSpPr>
        <p:spPr>
          <a:xfrm>
            <a:off x="3323692" y="1424394"/>
            <a:ext cx="5544616" cy="4009212"/>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dirty="0">
              <a:solidFill>
                <a:srgbClr val="000000"/>
              </a:solidFill>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3200" b="1" dirty="0">
                <a:solidFill>
                  <a:schemeClr val="tx1"/>
                </a:solidFill>
                <a:latin typeface="メイリオ" panose="020B0604030504040204" pitchFamily="50" charset="-128"/>
                <a:ea typeface="メイリオ" panose="020B0604030504040204" pitchFamily="50" charset="-128"/>
              </a:rPr>
              <a:t>学習内容</a:t>
            </a:r>
            <a:r>
              <a:rPr lang="ja-JP" altLang="en-US" sz="2400" b="1" dirty="0">
                <a:solidFill>
                  <a:schemeClr val="tx1"/>
                </a:solidFill>
                <a:latin typeface="メイリオ" panose="020B0604030504040204" pitchFamily="50" charset="-128"/>
                <a:ea typeface="メイリオ" panose="020B0604030504040204" pitchFamily="50" charset="-128"/>
              </a:rPr>
              <a:t>（</a:t>
            </a:r>
            <a:r>
              <a:rPr lang="en-US" altLang="ja-JP" sz="2400" b="1" dirty="0">
                <a:solidFill>
                  <a:schemeClr val="tx1"/>
                </a:solidFill>
                <a:latin typeface="メイリオ" panose="020B0604030504040204" pitchFamily="50" charset="-128"/>
                <a:ea typeface="メイリオ" panose="020B0604030504040204" pitchFamily="50" charset="-128"/>
                <a:cs typeface="+mn-lt"/>
              </a:rPr>
              <a:t>20</a:t>
            </a:r>
            <a:r>
              <a:rPr lang="ja-JP" altLang="en-US" sz="2400" b="1" dirty="0">
                <a:solidFill>
                  <a:schemeClr val="tx1"/>
                </a:solidFill>
                <a:latin typeface="メイリオ" panose="020B0604030504040204" pitchFamily="50" charset="-128"/>
                <a:ea typeface="メイリオ" panose="020B0604030504040204" pitchFamily="50" charset="-128"/>
                <a:cs typeface="+mn-lt"/>
              </a:rPr>
              <a:t>分）</a:t>
            </a:r>
            <a:endParaRPr lang="en-US" altLang="ja-JP" sz="2400" b="1" dirty="0">
              <a:solidFill>
                <a:schemeClr val="tx1"/>
              </a:solidFill>
              <a:latin typeface="メイリオ" panose="020B0604030504040204" pitchFamily="50" charset="-128"/>
              <a:ea typeface="メイリオ" panose="020B0604030504040204" pitchFamily="50" charset="-128"/>
              <a:cs typeface="+mn-lt"/>
            </a:endParaRPr>
          </a:p>
          <a:p>
            <a:pPr marL="800100" lvl="1" indent="-342900">
              <a:buFont typeface="+mj-lt"/>
              <a:buAutoNum type="arabicPeriod"/>
            </a:pPr>
            <a:r>
              <a:rPr lang="en-US" altLang="ja-JP" sz="2400" dirty="0">
                <a:solidFill>
                  <a:schemeClr val="bg1">
                    <a:lumMod val="65000"/>
                  </a:schemeClr>
                </a:solidFill>
                <a:latin typeface="メイリオ" panose="020B0604030504040204" pitchFamily="50" charset="-128"/>
                <a:ea typeface="メイリオ" panose="020B0604030504040204" pitchFamily="50" charset="-128"/>
              </a:rPr>
              <a:t>P</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ython初級研修</a:t>
            </a:r>
          </a:p>
          <a:p>
            <a:pPr marL="800100" lvl="1" indent="-342900">
              <a:buFont typeface="+mj-lt"/>
              <a:buAutoNum type="arabicPeriod"/>
            </a:pPr>
            <a:r>
              <a:rPr lang="en-US" altLang="ja-JP" sz="2400" dirty="0">
                <a:solidFill>
                  <a:schemeClr val="bg1">
                    <a:lumMod val="65000"/>
                  </a:schemeClr>
                </a:solidFill>
                <a:latin typeface="メイリオ" panose="020B0604030504040204" pitchFamily="50" charset="-128"/>
                <a:ea typeface="メイリオ" panose="020B0604030504040204" pitchFamily="50" charset="-128"/>
              </a:rPr>
              <a:t>P</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ythonデータ加工</a:t>
            </a:r>
            <a:r>
              <a:rPr lang="ja-JP" altLang="en-US" sz="2400" b="1" dirty="0">
                <a:solidFill>
                  <a:schemeClr val="bg1">
                    <a:lumMod val="65000"/>
                  </a:schemeClr>
                </a:solidFill>
                <a:latin typeface="メイリオ" panose="020B0604030504040204" pitchFamily="50" charset="-128"/>
                <a:ea typeface="メイリオ" panose="020B0604030504040204" pitchFamily="50" charset="-128"/>
              </a:rPr>
              <a:t>　</a:t>
            </a:r>
            <a:endParaRPr lang="en-US" altLang="ja-JP" sz="2400" b="1" dirty="0">
              <a:solidFill>
                <a:schemeClr val="bg1">
                  <a:lumMod val="65000"/>
                </a:schemeClr>
              </a:solidFill>
              <a:latin typeface="メイリオ" panose="020B0604030504040204" pitchFamily="50" charset="-128"/>
              <a:ea typeface="メイリオ" panose="020B0604030504040204" pitchFamily="50" charset="-128"/>
            </a:endParaRPr>
          </a:p>
          <a:p>
            <a:pPr marL="800100" lvl="1" indent="-342900">
              <a:buFont typeface="+mj-lt"/>
              <a:buAutoNum type="arabicPeriod"/>
            </a:pPr>
            <a:r>
              <a:rPr lang="ja-JP" altLang="en-US" sz="2400" dirty="0">
                <a:solidFill>
                  <a:schemeClr val="bg1">
                    <a:lumMod val="65000"/>
                  </a:schemeClr>
                </a:solidFill>
                <a:latin typeface="メイリオ" panose="020B0604030504040204" pitchFamily="50" charset="-128"/>
                <a:ea typeface="メイリオ" panose="020B0604030504040204" pitchFamily="50" charset="-128"/>
              </a:rPr>
              <a:t>AI概要</a:t>
            </a:r>
          </a:p>
          <a:p>
            <a:pPr marL="800100" lvl="1" indent="-342900">
              <a:buFont typeface="+mj-lt"/>
              <a:buAutoNum type="arabicPeriod"/>
            </a:pPr>
            <a:r>
              <a:rPr lang="ja-JP" altLang="en-US" sz="2400" b="1" dirty="0">
                <a:solidFill>
                  <a:schemeClr val="tx2">
                    <a:lumMod val="60000"/>
                    <a:lumOff val="40000"/>
                  </a:schemeClr>
                </a:solidFill>
                <a:latin typeface="メイリオ" panose="020B0604030504040204" pitchFamily="50" charset="-128"/>
                <a:ea typeface="メイリオ" panose="020B0604030504040204" pitchFamily="50" charset="-128"/>
              </a:rPr>
              <a:t>AI開発道場　～ライブラリ編～</a:t>
            </a:r>
          </a:p>
          <a:p>
            <a:pPr marL="800100" lvl="1" indent="-342900">
              <a:buFont typeface="+mj-lt"/>
              <a:buAutoNum type="arabicPeriod"/>
            </a:pPr>
            <a:r>
              <a:rPr lang="ja-JP" altLang="ja-JP" sz="2400" dirty="0">
                <a:solidFill>
                  <a:schemeClr val="bg1">
                    <a:lumMod val="65000"/>
                  </a:schemeClr>
                </a:solidFill>
                <a:latin typeface="メイリオ" panose="020B0604030504040204" pitchFamily="50" charset="-128"/>
                <a:ea typeface="メイリオ" panose="020B0604030504040204" pitchFamily="50" charset="-128"/>
                <a:cs typeface="+mn-lt"/>
              </a:rPr>
              <a:t>AI開発道場</a:t>
            </a:r>
            <a:r>
              <a:rPr lang="ja-JP" altLang="en-US" sz="2400" dirty="0">
                <a:solidFill>
                  <a:schemeClr val="bg1">
                    <a:lumMod val="65000"/>
                  </a:schemeClr>
                </a:solidFill>
                <a:latin typeface="メイリオ" panose="020B0604030504040204" pitchFamily="50" charset="-128"/>
                <a:ea typeface="メイリオ" panose="020B0604030504040204" pitchFamily="50" charset="-128"/>
                <a:cs typeface="+mn-lt"/>
              </a:rPr>
              <a:t>　</a:t>
            </a:r>
            <a:r>
              <a:rPr lang="ja-JP" altLang="ja-JP" sz="2400" dirty="0">
                <a:solidFill>
                  <a:schemeClr val="bg1">
                    <a:lumMod val="65000"/>
                  </a:schemeClr>
                </a:solidFill>
                <a:latin typeface="メイリオ" panose="020B0604030504040204" pitchFamily="50" charset="-128"/>
                <a:ea typeface="メイリオ" panose="020B0604030504040204" pitchFamily="50" charset="-128"/>
                <a:cs typeface="+mn-lt"/>
              </a:rPr>
              <a:t>～</a:t>
            </a:r>
            <a:r>
              <a:rPr lang="ja-JP" altLang="en-US" sz="2400" dirty="0">
                <a:solidFill>
                  <a:schemeClr val="bg1">
                    <a:lumMod val="65000"/>
                  </a:schemeClr>
                </a:solidFill>
                <a:latin typeface="メイリオ" panose="020B0604030504040204" pitchFamily="50" charset="-128"/>
                <a:ea typeface="メイリオ" panose="020B0604030504040204" pitchFamily="50" charset="-128"/>
                <a:cs typeface="+mn-lt"/>
              </a:rPr>
              <a:t>クラウ</a:t>
            </a:r>
            <a:r>
              <a:rPr lang="ja-JP" altLang="ja-JP" sz="2400" dirty="0">
                <a:solidFill>
                  <a:schemeClr val="bg1">
                    <a:lumMod val="65000"/>
                  </a:schemeClr>
                </a:solidFill>
                <a:latin typeface="メイリオ" panose="020B0604030504040204" pitchFamily="50" charset="-128"/>
                <a:ea typeface="メイリオ" panose="020B0604030504040204" pitchFamily="50" charset="-128"/>
                <a:cs typeface="+mn-lt"/>
              </a:rPr>
              <a:t>ド編～</a:t>
            </a:r>
            <a:endParaRPr lang="en-US" altLang="ja-JP" sz="2400" dirty="0">
              <a:solidFill>
                <a:schemeClr val="bg1">
                  <a:lumMod val="65000"/>
                </a:schemeClr>
              </a:solidFill>
              <a:latin typeface="メイリオ" panose="020B0604030504040204" pitchFamily="50" charset="-128"/>
              <a:ea typeface="メイリオ" panose="020B0604030504040204" pitchFamily="50" charset="-128"/>
              <a:cs typeface="+mn-lt"/>
            </a:endParaRPr>
          </a:p>
          <a:p>
            <a:pPr lvl="1"/>
            <a:endParaRPr lang="en-US" altLang="ja-JP" sz="2800" dirty="0">
              <a:solidFill>
                <a:schemeClr val="bg1">
                  <a:lumMod val="65000"/>
                </a:schemeClr>
              </a:solidFill>
              <a:latin typeface="メイリオ" panose="020B0604030504040204" pitchFamily="50" charset="-128"/>
              <a:ea typeface="メイリオ" panose="020B0604030504040204" pitchFamily="50" charset="-128"/>
              <a:cs typeface="+mn-lt"/>
            </a:endParaRPr>
          </a:p>
          <a:p>
            <a:pPr marL="342900" indent="-342900">
              <a:buFont typeface="Arial" panose="020B0604020202020204" pitchFamily="34" charset="0"/>
              <a:buChar char="•"/>
            </a:pPr>
            <a:r>
              <a:rPr lang="ja-JP" altLang="en-US" sz="2800" b="1" dirty="0">
                <a:solidFill>
                  <a:schemeClr val="bg1">
                    <a:lumMod val="65000"/>
                  </a:schemeClr>
                </a:solidFill>
                <a:latin typeface="メイリオ" panose="020B0604030504040204" pitchFamily="50" charset="-128"/>
                <a:ea typeface="メイリオ" panose="020B0604030504040204" pitchFamily="50" charset="-128"/>
                <a:cs typeface="+mn-lt"/>
              </a:rPr>
              <a:t>質疑応答</a:t>
            </a:r>
            <a:r>
              <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rPr>
              <a:t>(10</a:t>
            </a:r>
            <a:r>
              <a:rPr lang="ja-JP" altLang="en-US" sz="2400" b="1" dirty="0">
                <a:solidFill>
                  <a:schemeClr val="bg1">
                    <a:lumMod val="65000"/>
                  </a:schemeClr>
                </a:solidFill>
                <a:latin typeface="メイリオ" panose="020B0604030504040204" pitchFamily="50" charset="-128"/>
                <a:ea typeface="メイリオ" panose="020B0604030504040204" pitchFamily="50" charset="-128"/>
                <a:cs typeface="+mn-lt"/>
              </a:rPr>
              <a:t>分</a:t>
            </a:r>
            <a:r>
              <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rPr>
              <a:t>)</a:t>
            </a:r>
            <a:endParaRPr lang="en-US" altLang="ja-JP" sz="2400" b="1" dirty="0">
              <a:solidFill>
                <a:schemeClr val="bg1">
                  <a:lumMod val="65000"/>
                </a:schemeClr>
              </a:solidFill>
              <a:latin typeface="Meiryo UI" panose="020B0604030504040204" pitchFamily="50" charset="-128"/>
              <a:ea typeface="Meiryo UI" panose="020B0604030504040204" pitchFamily="50" charset="-128"/>
            </a:endParaRPr>
          </a:p>
          <a:p>
            <a:endParaRPr lang="ja-JP" altLang="en-US" sz="2800" dirty="0">
              <a:solidFill>
                <a:srgbClr val="000000"/>
              </a:solidFill>
              <a:latin typeface="Meiryo UI" panose="020B0604030504040204" pitchFamily="50" charset="-128"/>
              <a:ea typeface="Meiryo UI" panose="020B0604030504040204" pitchFamily="50" charset="-128"/>
            </a:endParaRPr>
          </a:p>
        </p:txBody>
      </p:sp>
      <p:sp>
        <p:nvSpPr>
          <p:cNvPr id="3" name="タイトル 1">
            <a:extLst>
              <a:ext uri="{FF2B5EF4-FFF2-40B4-BE49-F238E27FC236}">
                <a16:creationId xmlns:a16="http://schemas.microsoft.com/office/drawing/2014/main" id="{E1E4F344-931C-4AD4-9AF7-E99A71E6A610}"/>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4.</a:t>
            </a:r>
            <a:r>
              <a:rPr lang="ja-JP" altLang="en-US" sz="2400" dirty="0">
                <a:solidFill>
                  <a:schemeClr val="tx1"/>
                </a:solidFill>
                <a:latin typeface="メイリオ" panose="020B0604030504040204" pitchFamily="50" charset="-128"/>
                <a:ea typeface="メイリオ" panose="020B0604030504040204" pitchFamily="50" charset="-128"/>
              </a:rPr>
              <a:t> AI開発道場　～ライブラリ編～</a:t>
            </a:r>
          </a:p>
        </p:txBody>
      </p:sp>
    </p:spTree>
    <p:extLst>
      <p:ext uri="{BB962C8B-B14F-4D97-AF65-F5344CB8AC3E}">
        <p14:creationId xmlns:p14="http://schemas.microsoft.com/office/powerpoint/2010/main" val="2828430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5">
            <a:extLst>
              <a:ext uri="{FF2B5EF4-FFF2-40B4-BE49-F238E27FC236}">
                <a16:creationId xmlns:a16="http://schemas.microsoft.com/office/drawing/2014/main" id="{EAD3F0CB-38C3-45F6-951C-A52AD59A3CD6}"/>
              </a:ext>
            </a:extLst>
          </p:cNvPr>
          <p:cNvGraphicFramePr>
            <a:graphicFrameLocks noGrp="1"/>
          </p:cNvGraphicFramePr>
          <p:nvPr>
            <p:ph idx="1"/>
            <p:extLst>
              <p:ext uri="{D42A27DB-BD31-4B8C-83A1-F6EECF244321}">
                <p14:modId xmlns:p14="http://schemas.microsoft.com/office/powerpoint/2010/main" val="2046960650"/>
              </p:ext>
            </p:extLst>
          </p:nvPr>
        </p:nvGraphicFramePr>
        <p:xfrm>
          <a:off x="526489" y="1561483"/>
          <a:ext cx="11258143" cy="4373652"/>
        </p:xfrm>
        <a:graphic>
          <a:graphicData uri="http://schemas.openxmlformats.org/drawingml/2006/table">
            <a:tbl>
              <a:tblPr firstRow="1" bandRow="1">
                <a:tableStyleId>{5C22544A-7EE6-4342-B048-85BDC9FD1C3A}</a:tableStyleId>
              </a:tblPr>
              <a:tblGrid>
                <a:gridCol w="2229594">
                  <a:extLst>
                    <a:ext uri="{9D8B030D-6E8A-4147-A177-3AD203B41FA5}">
                      <a16:colId xmlns:a16="http://schemas.microsoft.com/office/drawing/2014/main" val="1585277866"/>
                    </a:ext>
                  </a:extLst>
                </a:gridCol>
                <a:gridCol w="1519549">
                  <a:extLst>
                    <a:ext uri="{9D8B030D-6E8A-4147-A177-3AD203B41FA5}">
                      <a16:colId xmlns:a16="http://schemas.microsoft.com/office/drawing/2014/main" val="2040835314"/>
                    </a:ext>
                  </a:extLst>
                </a:gridCol>
                <a:gridCol w="7509000">
                  <a:extLst>
                    <a:ext uri="{9D8B030D-6E8A-4147-A177-3AD203B41FA5}">
                      <a16:colId xmlns:a16="http://schemas.microsoft.com/office/drawing/2014/main" val="425302341"/>
                    </a:ext>
                  </a:extLst>
                </a:gridCol>
              </a:tblGrid>
              <a:tr h="441732">
                <a:tc>
                  <a:txBody>
                    <a:bodyPr/>
                    <a:lstStyle/>
                    <a:p>
                      <a:pPr algn="ctr">
                        <a:lnSpc>
                          <a:spcPct val="150000"/>
                        </a:lnSpc>
                      </a:pPr>
                      <a:r>
                        <a:rPr kumimoji="1" lang="ja-JP" altLang="en-US" sz="1600" dirty="0">
                          <a:latin typeface="メイリオ" panose="020B0604030504040204" pitchFamily="50" charset="-128"/>
                          <a:ea typeface="メイリオ" panose="020B0604030504040204" pitchFamily="50" charset="-128"/>
                        </a:rPr>
                        <a:t>ライブラリ名</a:t>
                      </a:r>
                    </a:p>
                  </a:txBody>
                  <a:tcPr/>
                </a:tc>
                <a:tc>
                  <a:txBody>
                    <a:bodyPr/>
                    <a:lstStyle/>
                    <a:p>
                      <a:pPr algn="ctr">
                        <a:lnSpc>
                          <a:spcPct val="150000"/>
                        </a:lnSpc>
                      </a:pPr>
                      <a:r>
                        <a:rPr kumimoji="1" lang="ja-JP" altLang="en-US" sz="1600" dirty="0">
                          <a:latin typeface="メイリオ" panose="020B0604030504040204" pitchFamily="50" charset="-128"/>
                          <a:ea typeface="メイリオ" panose="020B0604030504040204" pitchFamily="50" charset="-128"/>
                        </a:rPr>
                        <a:t>分野</a:t>
                      </a:r>
                    </a:p>
                  </a:txBody>
                  <a:tcPr/>
                </a:tc>
                <a:tc>
                  <a:txBody>
                    <a:bodyPr/>
                    <a:lstStyle/>
                    <a:p>
                      <a:pPr algn="ctr">
                        <a:lnSpc>
                          <a:spcPct val="150000"/>
                        </a:lnSpc>
                      </a:pPr>
                      <a:r>
                        <a:rPr kumimoji="1" lang="ja-JP" altLang="en-US" sz="1600" dirty="0">
                          <a:latin typeface="メイリオ" panose="020B0604030504040204" pitchFamily="50" charset="-128"/>
                          <a:ea typeface="メイリオ" panose="020B0604030504040204" pitchFamily="50" charset="-128"/>
                        </a:rPr>
                        <a:t>詳細</a:t>
                      </a:r>
                    </a:p>
                  </a:txBody>
                  <a:tcPr/>
                </a:tc>
                <a:extLst>
                  <a:ext uri="{0D108BD9-81ED-4DB2-BD59-A6C34878D82A}">
                    <a16:rowId xmlns:a16="http://schemas.microsoft.com/office/drawing/2014/main" val="3312666551"/>
                  </a:ext>
                </a:extLst>
              </a:tr>
              <a:tr h="998428">
                <a:tc>
                  <a:txBody>
                    <a:bodyPr/>
                    <a:lstStyle/>
                    <a:p>
                      <a:r>
                        <a:rPr kumimoji="1" lang="en-US" altLang="ja-JP" sz="1600" dirty="0" err="1">
                          <a:latin typeface="メイリオ" panose="020B0604030504040204" pitchFamily="50" charset="-128"/>
                          <a:ea typeface="メイリオ" panose="020B0604030504040204" pitchFamily="50" charset="-128"/>
                        </a:rPr>
                        <a:t>scikit</a:t>
                      </a:r>
                      <a:r>
                        <a:rPr kumimoji="1" lang="en-US" altLang="ja-JP" sz="1600" dirty="0">
                          <a:latin typeface="メイリオ" panose="020B0604030504040204" pitchFamily="50" charset="-128"/>
                          <a:ea typeface="メイリオ" panose="020B0604030504040204" pitchFamily="50" charset="-128"/>
                        </a:rPr>
                        <a:t>-learn</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r>
                        <a:rPr kumimoji="1" lang="ja-JP" altLang="en-US" sz="1600" dirty="0">
                          <a:latin typeface="メイリオ" panose="020B0604030504040204" pitchFamily="50" charset="-128"/>
                          <a:ea typeface="メイリオ" panose="020B0604030504040204" pitchFamily="50" charset="-128"/>
                        </a:rPr>
                        <a:t>分類、</a:t>
                      </a:r>
                      <a:endParaRPr kumimoji="1" lang="en-US" altLang="ja-JP" sz="1600" dirty="0">
                        <a:latin typeface="メイリオ" panose="020B0604030504040204" pitchFamily="50" charset="-128"/>
                        <a:ea typeface="メイリオ" panose="020B0604030504040204" pitchFamily="50" charset="-128"/>
                      </a:endParaRPr>
                    </a:p>
                    <a:p>
                      <a:r>
                        <a:rPr kumimoji="1" lang="ja-JP" altLang="en-US" sz="1600" dirty="0">
                          <a:latin typeface="メイリオ" panose="020B0604030504040204" pitchFamily="50" charset="-128"/>
                          <a:ea typeface="メイリオ" panose="020B0604030504040204" pitchFamily="50" charset="-128"/>
                        </a:rPr>
                        <a:t>回帰など</a:t>
                      </a:r>
                    </a:p>
                  </a:txBody>
                  <a:tcPr/>
                </a:tc>
                <a:tc>
                  <a:txBody>
                    <a:bodyPr/>
                    <a:lstStyle/>
                    <a:p>
                      <a:r>
                        <a:rPr kumimoji="1" lang="en-US" altLang="ja-JP" sz="1600" dirty="0">
                          <a:latin typeface="メイリオ" panose="020B0604030504040204" pitchFamily="50" charset="-128"/>
                          <a:ea typeface="メイリオ" panose="020B0604030504040204" pitchFamily="50" charset="-128"/>
                        </a:rPr>
                        <a:t>python</a:t>
                      </a:r>
                      <a:r>
                        <a:rPr kumimoji="1" lang="ja-JP" altLang="en-US" sz="1600" dirty="0">
                          <a:latin typeface="メイリオ" panose="020B0604030504040204" pitchFamily="50" charset="-128"/>
                          <a:ea typeface="メイリオ" panose="020B0604030504040204" pitchFamily="50" charset="-128"/>
                        </a:rPr>
                        <a:t>機械学習分野でよく使われる</a:t>
                      </a:r>
                      <a:r>
                        <a:rPr kumimoji="1" lang="en-US" altLang="ja-JP" sz="1600" dirty="0">
                          <a:latin typeface="メイリオ" panose="020B0604030504040204" pitchFamily="50" charset="-128"/>
                          <a:ea typeface="メイリオ" panose="020B0604030504040204" pitchFamily="50" charset="-128"/>
                        </a:rPr>
                        <a:t>OSS</a:t>
                      </a:r>
                      <a:r>
                        <a:rPr kumimoji="1" lang="ja-JP" altLang="en-US" sz="1600" dirty="0">
                          <a:latin typeface="メイリオ" panose="020B0604030504040204" pitchFamily="50" charset="-128"/>
                          <a:ea typeface="メイリオ" panose="020B0604030504040204" pitchFamily="50" charset="-128"/>
                        </a:rPr>
                        <a:t>ライブラリの</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つ。</a:t>
                      </a:r>
                    </a:p>
                    <a:p>
                      <a:r>
                        <a:rPr kumimoji="1" lang="ja-JP" altLang="en-US" sz="1600" dirty="0">
                          <a:latin typeface="メイリオ" panose="020B0604030504040204" pitchFamily="50" charset="-128"/>
                          <a:ea typeface="メイリオ" panose="020B0604030504040204" pitchFamily="50" charset="-128"/>
                        </a:rPr>
                        <a:t>大きく分けて、分類、回帰、クラスタリング、</a:t>
                      </a:r>
                      <a:r>
                        <a:rPr kumimoji="1" lang="en-US" altLang="ja-JP" sz="1600" kern="1200" dirty="0">
                          <a:solidFill>
                            <a:schemeClr val="dk1"/>
                          </a:solidFill>
                          <a:latin typeface="メイリオ" panose="020B0604030504040204" pitchFamily="50" charset="-128"/>
                          <a:ea typeface="メイリオ" panose="020B0604030504040204" pitchFamily="50" charset="-128"/>
                          <a:cs typeface="+mn-cs"/>
                        </a:rPr>
                        <a:t>SVM</a:t>
                      </a:r>
                      <a:r>
                        <a:rPr kumimoji="1" lang="ja-JP" altLang="en-US" sz="1600" kern="1200" dirty="0">
                          <a:solidFill>
                            <a:schemeClr val="dk1"/>
                          </a:solidFill>
                          <a:latin typeface="メイリオ" panose="020B0604030504040204" pitchFamily="50" charset="-128"/>
                          <a:ea typeface="メイリオ" panose="020B0604030504040204" pitchFamily="50" charset="-128"/>
                          <a:cs typeface="+mn-cs"/>
                        </a:rPr>
                        <a:t>、ランダムフォレストなどの多数のアルゴリズムを備えている。</a:t>
                      </a:r>
                      <a:endParaRPr kumimoji="1" lang="en-US" altLang="ja-JP" sz="1600" kern="1200" dirty="0">
                        <a:solidFill>
                          <a:schemeClr val="dk1"/>
                        </a:solidFill>
                        <a:latin typeface="メイリオ" panose="020B0604030504040204" pitchFamily="50" charset="-128"/>
                        <a:ea typeface="メイリオ" panose="020B0604030504040204" pitchFamily="50" charset="-128"/>
                        <a:cs typeface="+mn-cs"/>
                      </a:endParaRPr>
                    </a:p>
                    <a:p>
                      <a:endParaRPr kumimoji="1" lang="ja-JP" altLang="en-US" sz="1600" kern="1200" dirty="0">
                        <a:solidFill>
                          <a:schemeClr val="dk1"/>
                        </a:solidFill>
                        <a:latin typeface="メイリオ" panose="020B0604030504040204" pitchFamily="50" charset="-128"/>
                        <a:ea typeface="メイリオ" panose="020B0604030504040204" pitchFamily="50" charset="-128"/>
                        <a:cs typeface="+mn-cs"/>
                      </a:endParaRPr>
                    </a:p>
                  </a:txBody>
                  <a:tcPr/>
                </a:tc>
                <a:extLst>
                  <a:ext uri="{0D108BD9-81ED-4DB2-BD59-A6C34878D82A}">
                    <a16:rowId xmlns:a16="http://schemas.microsoft.com/office/drawing/2014/main" val="2394075621"/>
                  </a:ext>
                </a:extLst>
              </a:tr>
              <a:tr h="1226247">
                <a:tc>
                  <a:txBody>
                    <a:bodyPr/>
                    <a:lstStyle/>
                    <a:p>
                      <a:r>
                        <a:rPr kumimoji="1" lang="en-US" altLang="ja-JP" sz="1600" dirty="0" err="1">
                          <a:latin typeface="メイリオ" panose="020B0604030504040204" pitchFamily="50" charset="-128"/>
                          <a:ea typeface="メイリオ" panose="020B0604030504040204" pitchFamily="50" charset="-128"/>
                        </a:rPr>
                        <a:t>Tensorflow</a:t>
                      </a:r>
                      <a:endParaRPr kumimoji="1" lang="en-US" altLang="ja-JP" sz="1600"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err="1">
                          <a:latin typeface="メイリオ" panose="020B0604030504040204" pitchFamily="50" charset="-128"/>
                          <a:ea typeface="メイリオ" panose="020B0604030504040204" pitchFamily="50" charset="-128"/>
                        </a:rPr>
                        <a:t>Tensorflow</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Keras</a:t>
                      </a:r>
                      <a:endParaRPr kumimoji="1" lang="ja-JP" altLang="en-US" sz="1600" dirty="0">
                        <a:latin typeface="メイリオ" panose="020B0604030504040204" pitchFamily="50" charset="-128"/>
                        <a:ea typeface="メイリオ" panose="020B0604030504040204" pitchFamily="50" charset="-128"/>
                      </a:endParaRPr>
                    </a:p>
                    <a:p>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r>
                        <a:rPr kumimoji="1" lang="ja-JP" altLang="en-US" sz="1600" dirty="0">
                          <a:latin typeface="メイリオ" panose="020B0604030504040204" pitchFamily="50" charset="-128"/>
                          <a:ea typeface="メイリオ" panose="020B0604030504040204" pitchFamily="50" charset="-128"/>
                        </a:rPr>
                        <a:t>画像認識</a:t>
                      </a:r>
                    </a:p>
                  </a:txBody>
                  <a:tcPr/>
                </a:tc>
                <a:tc>
                  <a:txBody>
                    <a:bodyPr/>
                    <a:lstStyle/>
                    <a:p>
                      <a:r>
                        <a:rPr kumimoji="1" lang="en-US" altLang="ja-JP" sz="1600" dirty="0">
                          <a:latin typeface="メイリオ" panose="020B0604030504040204" pitchFamily="50" charset="-128"/>
                          <a:ea typeface="メイリオ" panose="020B0604030504040204" pitchFamily="50" charset="-128"/>
                        </a:rPr>
                        <a:t>Google</a:t>
                      </a:r>
                      <a:r>
                        <a:rPr kumimoji="1" lang="ja-JP" altLang="en-US" sz="1600" dirty="0">
                          <a:latin typeface="メイリオ" panose="020B0604030504040204" pitchFamily="50" charset="-128"/>
                          <a:ea typeface="メイリオ" panose="020B0604030504040204" pitchFamily="50" charset="-128"/>
                        </a:rPr>
                        <a:t>の提供する機械学習に用いるための</a:t>
                      </a:r>
                      <a:r>
                        <a:rPr kumimoji="1" lang="en-US" altLang="ja-JP" sz="1600" dirty="0">
                          <a:latin typeface="メイリオ" panose="020B0604030504040204" pitchFamily="50" charset="-128"/>
                          <a:ea typeface="メイリオ" panose="020B0604030504040204" pitchFamily="50" charset="-128"/>
                        </a:rPr>
                        <a:t>OSS</a:t>
                      </a:r>
                      <a:r>
                        <a:rPr kumimoji="1" lang="ja-JP" altLang="en-US" sz="1600" dirty="0">
                          <a:latin typeface="メイリオ" panose="020B0604030504040204" pitchFamily="50" charset="-128"/>
                          <a:ea typeface="メイリオ" panose="020B0604030504040204" pitchFamily="50" charset="-128"/>
                        </a:rPr>
                        <a:t>ライブラリ。</a:t>
                      </a:r>
                    </a:p>
                    <a:p>
                      <a:r>
                        <a:rPr kumimoji="1" lang="ja-JP" altLang="en-US" sz="1600" dirty="0">
                          <a:latin typeface="メイリオ" panose="020B0604030504040204" pitchFamily="50" charset="-128"/>
                          <a:ea typeface="メイリオ" panose="020B0604030504040204" pitchFamily="50" charset="-128"/>
                        </a:rPr>
                        <a:t>ディープラーニングの分野では幅広く利用され、画像に写っているものを認識して文章化するアルゴリズム、各種数値計算、自然言語処理</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翻訳</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、など用途は多岐に及ぶ。</a:t>
                      </a:r>
                      <a:endParaRPr kumimoji="1" lang="en-US" altLang="ja-JP" sz="1600" dirty="0">
                        <a:latin typeface="メイリオ" panose="020B0604030504040204" pitchFamily="50" charset="-128"/>
                        <a:ea typeface="メイリオ" panose="020B0604030504040204" pitchFamily="50" charset="-128"/>
                      </a:endParaRPr>
                    </a:p>
                    <a:p>
                      <a:r>
                        <a:rPr kumimoji="1" lang="en-US" altLang="ja-JP" sz="1600" dirty="0" err="1">
                          <a:latin typeface="メイリオ" panose="020B0604030504040204" pitchFamily="50" charset="-128"/>
                          <a:ea typeface="メイリオ" panose="020B0604030504040204" pitchFamily="50" charset="-128"/>
                        </a:rPr>
                        <a:t>Keras</a:t>
                      </a:r>
                      <a:r>
                        <a:rPr kumimoji="1" lang="ja-JP" altLang="en-US" sz="1600" dirty="0">
                          <a:latin typeface="メイリオ" panose="020B0604030504040204" pitchFamily="50" charset="-128"/>
                          <a:ea typeface="メイリオ" panose="020B0604030504040204" pitchFamily="50" charset="-128"/>
                        </a:rPr>
                        <a:t>ライブラリには、レイヤー（層）、目的関数、活性化関数、最適化器、画像やテキストデータをより容易に扱う多くのツール等を含む。</a:t>
                      </a:r>
                      <a:endParaRPr kumimoji="1" lang="en-US" altLang="ja-JP" sz="1600" dirty="0">
                        <a:latin typeface="メイリオ" panose="020B0604030504040204" pitchFamily="50" charset="-128"/>
                        <a:ea typeface="メイリオ" panose="020B0604030504040204" pitchFamily="50" charset="-128"/>
                      </a:endParaRPr>
                    </a:p>
                    <a:p>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946911217"/>
                  </a:ext>
                </a:extLst>
              </a:tr>
              <a:tr h="647017">
                <a:tc>
                  <a:txBody>
                    <a:bodyPr/>
                    <a:lstStyle/>
                    <a:p>
                      <a:r>
                        <a:rPr kumimoji="1" lang="en-US" altLang="ja-JP" sz="1600" dirty="0">
                          <a:latin typeface="メイリオ" panose="020B0604030504040204" pitchFamily="50" charset="-128"/>
                          <a:ea typeface="メイリオ" panose="020B0604030504040204" pitchFamily="50" charset="-128"/>
                        </a:rPr>
                        <a:t>OpenCV</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r>
                        <a:rPr kumimoji="1" lang="ja-JP" altLang="en-US" sz="1600" dirty="0">
                          <a:latin typeface="メイリオ" panose="020B0604030504040204" pitchFamily="50" charset="-128"/>
                          <a:ea typeface="メイリオ" panose="020B0604030504040204" pitchFamily="50" charset="-128"/>
                        </a:rPr>
                        <a:t>画像認識</a:t>
                      </a:r>
                    </a:p>
                  </a:txBody>
                  <a:tcPr/>
                </a:tc>
                <a:tc>
                  <a:txBody>
                    <a:bodyPr/>
                    <a:lstStyle/>
                    <a:p>
                      <a:r>
                        <a:rPr lang="ja-JP" altLang="en-US" sz="1600" dirty="0">
                          <a:latin typeface="メイリオ" panose="020B0604030504040204" pitchFamily="50" charset="-128"/>
                          <a:ea typeface="メイリオ" panose="020B0604030504040204" pitchFamily="50" charset="-128"/>
                        </a:rPr>
                        <a:t>コンピューターで画像や動画を処理するための機能がまとめて実装されている</a:t>
                      </a:r>
                      <a:r>
                        <a:rPr lang="en-US" altLang="ja-JP" sz="1600" dirty="0">
                          <a:latin typeface="メイリオ" panose="020B0604030504040204" pitchFamily="50" charset="-128"/>
                          <a:ea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rPr>
                        <a:t>ライブラリです。</a:t>
                      </a:r>
                      <a:endParaRPr lang="en-US" altLang="ja-JP" sz="1600" dirty="0">
                        <a:latin typeface="メイリオ" panose="020B0604030504040204" pitchFamily="50" charset="-128"/>
                        <a:ea typeface="メイリオ" panose="020B0604030504040204" pitchFamily="50" charset="-128"/>
                      </a:endParaRPr>
                    </a:p>
                    <a:p>
                      <a:r>
                        <a:rPr kumimoji="1" lang="ja-JP" altLang="en-US" sz="1600" dirty="0">
                          <a:latin typeface="メイリオ" panose="020B0604030504040204" pitchFamily="50" charset="-128"/>
                          <a:ea typeface="メイリオ" panose="020B0604030504040204" pitchFamily="50" charset="-128"/>
                        </a:rPr>
                        <a:t>顔認識などに関してはこのライブラリの利用だけで実装が可能。</a:t>
                      </a:r>
                      <a:endParaRPr kumimoji="1" lang="en-US" altLang="ja-JP" sz="1600" dirty="0">
                        <a:latin typeface="メイリオ" panose="020B0604030504040204" pitchFamily="50" charset="-128"/>
                        <a:ea typeface="メイリオ" panose="020B0604030504040204" pitchFamily="50" charset="-128"/>
                      </a:endParaRPr>
                    </a:p>
                    <a:p>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72398460"/>
                  </a:ext>
                </a:extLst>
              </a:tr>
            </a:tbl>
          </a:graphicData>
        </a:graphic>
      </p:graphicFrame>
      <p:sp>
        <p:nvSpPr>
          <p:cNvPr id="9" name="タイトル 1">
            <a:extLst>
              <a:ext uri="{FF2B5EF4-FFF2-40B4-BE49-F238E27FC236}">
                <a16:creationId xmlns:a16="http://schemas.microsoft.com/office/drawing/2014/main" id="{66B78B57-45B4-4181-B2CF-0EAD5479D499}"/>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3.</a:t>
            </a:r>
            <a:r>
              <a:rPr lang="ja-JP" altLang="en-US" sz="2400" dirty="0">
                <a:solidFill>
                  <a:schemeClr val="tx1"/>
                </a:solidFill>
                <a:latin typeface="メイリオ" panose="020B0604030504040204" pitchFamily="50" charset="-128"/>
                <a:ea typeface="メイリオ" panose="020B0604030504040204" pitchFamily="50" charset="-128"/>
              </a:rPr>
              <a:t> AI開発道場　～ライブラリ編～</a:t>
            </a:r>
          </a:p>
        </p:txBody>
      </p:sp>
      <p:grpSp>
        <p:nvGrpSpPr>
          <p:cNvPr id="12" name="グループ化 11">
            <a:extLst>
              <a:ext uri="{FF2B5EF4-FFF2-40B4-BE49-F238E27FC236}">
                <a16:creationId xmlns:a16="http://schemas.microsoft.com/office/drawing/2014/main" id="{F9BD7014-946D-4640-897A-179F92AD6033}"/>
              </a:ext>
            </a:extLst>
          </p:cNvPr>
          <p:cNvGrpSpPr/>
          <p:nvPr/>
        </p:nvGrpSpPr>
        <p:grpSpPr>
          <a:xfrm>
            <a:off x="479376" y="956042"/>
            <a:ext cx="8928992" cy="384721"/>
            <a:chOff x="417821" y="939887"/>
            <a:chExt cx="10225136" cy="328877"/>
          </a:xfrm>
        </p:grpSpPr>
        <p:sp>
          <p:nvSpPr>
            <p:cNvPr id="13" name="テキスト ボックス 12">
              <a:extLst>
                <a:ext uri="{FF2B5EF4-FFF2-40B4-BE49-F238E27FC236}">
                  <a16:creationId xmlns:a16="http://schemas.microsoft.com/office/drawing/2014/main" id="{A928F731-E55D-4EE5-B6D9-134741C18D0D}"/>
                </a:ext>
              </a:extLst>
            </p:cNvPr>
            <p:cNvSpPr txBox="1"/>
            <p:nvPr/>
          </p:nvSpPr>
          <p:spPr>
            <a:xfrm>
              <a:off x="417821" y="939887"/>
              <a:ext cx="10225136" cy="328877"/>
            </a:xfrm>
            <a:prstGeom prst="rect">
              <a:avLst/>
            </a:prstGeom>
            <a:noFill/>
          </p:spPr>
          <p:txBody>
            <a:bodyPr wrap="square" rtlCol="0">
              <a:spAutoFit/>
            </a:bodyPr>
            <a:lstStyle/>
            <a:p>
              <a:r>
                <a:rPr lang="ja-JP" altLang="en-US" sz="1900" b="1" dirty="0">
                  <a:latin typeface="メイリオ" panose="020B0604030504040204" pitchFamily="50" charset="-128"/>
                  <a:ea typeface="メイリオ" panose="020B0604030504040204" pitchFamily="50" charset="-128"/>
                </a:rPr>
                <a:t>主なライブラリの種類</a:t>
              </a:r>
            </a:p>
          </p:txBody>
        </p:sp>
        <p:cxnSp>
          <p:nvCxnSpPr>
            <p:cNvPr id="14" name="直線コネクタ 13">
              <a:extLst>
                <a:ext uri="{FF2B5EF4-FFF2-40B4-BE49-F238E27FC236}">
                  <a16:creationId xmlns:a16="http://schemas.microsoft.com/office/drawing/2014/main" id="{F84E8700-0D27-4732-A020-A3E31F4E8FD9}"/>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Tree>
    <p:extLst>
      <p:ext uri="{BB962C8B-B14F-4D97-AF65-F5344CB8AC3E}">
        <p14:creationId xmlns:p14="http://schemas.microsoft.com/office/powerpoint/2010/main" val="322290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5">
            <a:extLst>
              <a:ext uri="{FF2B5EF4-FFF2-40B4-BE49-F238E27FC236}">
                <a16:creationId xmlns:a16="http://schemas.microsoft.com/office/drawing/2014/main" id="{EAD3F0CB-38C3-45F6-951C-A52AD59A3CD6}"/>
              </a:ext>
            </a:extLst>
          </p:cNvPr>
          <p:cNvGraphicFramePr>
            <a:graphicFrameLocks noGrp="1"/>
          </p:cNvGraphicFramePr>
          <p:nvPr>
            <p:ph idx="1"/>
            <p:extLst>
              <p:ext uri="{D42A27DB-BD31-4B8C-83A1-F6EECF244321}">
                <p14:modId xmlns:p14="http://schemas.microsoft.com/office/powerpoint/2010/main" val="3481963"/>
              </p:ext>
            </p:extLst>
          </p:nvPr>
        </p:nvGraphicFramePr>
        <p:xfrm>
          <a:off x="526489" y="1526758"/>
          <a:ext cx="11258143" cy="4526052"/>
        </p:xfrm>
        <a:graphic>
          <a:graphicData uri="http://schemas.openxmlformats.org/drawingml/2006/table">
            <a:tbl>
              <a:tblPr firstRow="1" bandRow="1">
                <a:tableStyleId>{5C22544A-7EE6-4342-B048-85BDC9FD1C3A}</a:tableStyleId>
              </a:tblPr>
              <a:tblGrid>
                <a:gridCol w="2229594">
                  <a:extLst>
                    <a:ext uri="{9D8B030D-6E8A-4147-A177-3AD203B41FA5}">
                      <a16:colId xmlns:a16="http://schemas.microsoft.com/office/drawing/2014/main" val="1585277866"/>
                    </a:ext>
                  </a:extLst>
                </a:gridCol>
                <a:gridCol w="1519549">
                  <a:extLst>
                    <a:ext uri="{9D8B030D-6E8A-4147-A177-3AD203B41FA5}">
                      <a16:colId xmlns:a16="http://schemas.microsoft.com/office/drawing/2014/main" val="2040835314"/>
                    </a:ext>
                  </a:extLst>
                </a:gridCol>
                <a:gridCol w="7509000">
                  <a:extLst>
                    <a:ext uri="{9D8B030D-6E8A-4147-A177-3AD203B41FA5}">
                      <a16:colId xmlns:a16="http://schemas.microsoft.com/office/drawing/2014/main" val="425302341"/>
                    </a:ext>
                  </a:extLst>
                </a:gridCol>
              </a:tblGrid>
              <a:tr h="441732">
                <a:tc>
                  <a:txBody>
                    <a:bodyPr/>
                    <a:lstStyle/>
                    <a:p>
                      <a:pPr algn="ctr">
                        <a:lnSpc>
                          <a:spcPct val="150000"/>
                        </a:lnSpc>
                      </a:pPr>
                      <a:r>
                        <a:rPr kumimoji="1" lang="ja-JP" altLang="en-US" sz="1600" dirty="0">
                          <a:latin typeface="メイリオ" panose="020B0604030504040204" pitchFamily="50" charset="-128"/>
                          <a:ea typeface="メイリオ" panose="020B0604030504040204" pitchFamily="50" charset="-128"/>
                        </a:rPr>
                        <a:t>ライブラリ名</a:t>
                      </a:r>
                    </a:p>
                  </a:txBody>
                  <a:tcPr/>
                </a:tc>
                <a:tc>
                  <a:txBody>
                    <a:bodyPr/>
                    <a:lstStyle/>
                    <a:p>
                      <a:pPr algn="ctr">
                        <a:lnSpc>
                          <a:spcPct val="150000"/>
                        </a:lnSpc>
                      </a:pPr>
                      <a:r>
                        <a:rPr kumimoji="1" lang="ja-JP" altLang="en-US" sz="1600" dirty="0">
                          <a:latin typeface="メイリオ" panose="020B0604030504040204" pitchFamily="50" charset="-128"/>
                          <a:ea typeface="メイリオ" panose="020B0604030504040204" pitchFamily="50" charset="-128"/>
                        </a:rPr>
                        <a:t>分野</a:t>
                      </a:r>
                    </a:p>
                  </a:txBody>
                  <a:tcPr/>
                </a:tc>
                <a:tc>
                  <a:txBody>
                    <a:bodyPr/>
                    <a:lstStyle/>
                    <a:p>
                      <a:pPr algn="ctr">
                        <a:lnSpc>
                          <a:spcPct val="150000"/>
                        </a:lnSpc>
                      </a:pPr>
                      <a:r>
                        <a:rPr kumimoji="1" lang="ja-JP" altLang="en-US" sz="1600" dirty="0">
                          <a:latin typeface="メイリオ" panose="020B0604030504040204" pitchFamily="50" charset="-128"/>
                          <a:ea typeface="メイリオ" panose="020B0604030504040204" pitchFamily="50" charset="-128"/>
                        </a:rPr>
                        <a:t>詳細</a:t>
                      </a:r>
                    </a:p>
                  </a:txBody>
                  <a:tcPr/>
                </a:tc>
                <a:extLst>
                  <a:ext uri="{0D108BD9-81ED-4DB2-BD59-A6C34878D82A}">
                    <a16:rowId xmlns:a16="http://schemas.microsoft.com/office/drawing/2014/main" val="3312666551"/>
                  </a:ext>
                </a:extLst>
              </a:tr>
              <a:tr h="9984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solidFill>
                            <a:srgbClr val="10243E"/>
                          </a:solidFill>
                          <a:latin typeface="メイリオ" panose="020B0604030504040204" pitchFamily="50" charset="-128"/>
                          <a:ea typeface="メイリオ" panose="020B0604030504040204" pitchFamily="50" charset="-128"/>
                          <a:cs typeface="Calibri" pitchFamily="50"/>
                        </a:rPr>
                        <a:t>SSD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solidFill>
                            <a:srgbClr val="10243E"/>
                          </a:solidFill>
                          <a:latin typeface="メイリオ" panose="020B0604030504040204" pitchFamily="50" charset="-128"/>
                          <a:ea typeface="メイリオ" panose="020B0604030504040204" pitchFamily="50" charset="-128"/>
                          <a:cs typeface="Calibri" pitchFamily="50"/>
                        </a:rPr>
                        <a:t>(Single Shot </a:t>
                      </a:r>
                      <a:r>
                        <a:rPr lang="en-US" altLang="ja-JP" sz="1600" dirty="0" err="1">
                          <a:solidFill>
                            <a:srgbClr val="10243E"/>
                          </a:solidFill>
                          <a:latin typeface="メイリオ" panose="020B0604030504040204" pitchFamily="50" charset="-128"/>
                          <a:ea typeface="メイリオ" panose="020B0604030504040204" pitchFamily="50" charset="-128"/>
                          <a:cs typeface="Calibri" pitchFamily="50"/>
                        </a:rPr>
                        <a:t>MultiBox</a:t>
                      </a:r>
                      <a:r>
                        <a:rPr lang="en-US" altLang="ja-JP" sz="1600" dirty="0">
                          <a:solidFill>
                            <a:srgbClr val="10243E"/>
                          </a:solidFill>
                          <a:latin typeface="メイリオ" panose="020B0604030504040204" pitchFamily="50" charset="-128"/>
                          <a:ea typeface="メイリオ" panose="020B0604030504040204" pitchFamily="50" charset="-128"/>
                          <a:cs typeface="Calibri" pitchFamily="50"/>
                        </a:rPr>
                        <a:t> Detector) </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r>
                        <a:rPr lang="ja-JP" altLang="ja-JP" sz="1600" dirty="0">
                          <a:solidFill>
                            <a:srgbClr val="10243E"/>
                          </a:solidFill>
                          <a:latin typeface="メイリオ" panose="020B0604030504040204" pitchFamily="50" charset="-128"/>
                          <a:ea typeface="メイリオ" panose="020B0604030504040204" pitchFamily="50" charset="-128"/>
                          <a:cs typeface="Calibri" pitchFamily="50"/>
                        </a:rPr>
                        <a:t>物体画像認識</a:t>
                      </a:r>
                      <a:br>
                        <a:rPr lang="en-US" altLang="ja-JP" sz="1600" dirty="0">
                          <a:solidFill>
                            <a:srgbClr val="10243E"/>
                          </a:solidFill>
                          <a:latin typeface="メイリオ" panose="020B0604030504040204" pitchFamily="50" charset="-128"/>
                          <a:ea typeface="メイリオ" panose="020B0604030504040204" pitchFamily="50" charset="-128"/>
                          <a:cs typeface="Calibri" pitchFamily="50"/>
                        </a:rPr>
                      </a:b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r>
                        <a:rPr lang="en-US" altLang="ja-JP" sz="1600" dirty="0">
                          <a:solidFill>
                            <a:srgbClr val="10243E"/>
                          </a:solidFill>
                          <a:latin typeface="メイリオ" panose="020B0604030504040204" pitchFamily="50" charset="-128"/>
                          <a:ea typeface="メイリオ" panose="020B0604030504040204" pitchFamily="50" charset="-128"/>
                          <a:cs typeface="Calibri" pitchFamily="50"/>
                        </a:rPr>
                        <a:t>1-Shot</a:t>
                      </a:r>
                      <a:r>
                        <a:rPr lang="ja-JP" altLang="ja-JP" sz="1600" dirty="0">
                          <a:solidFill>
                            <a:srgbClr val="10243E"/>
                          </a:solidFill>
                          <a:latin typeface="メイリオ" panose="020B0604030504040204" pitchFamily="50" charset="-128"/>
                          <a:ea typeface="メイリオ" panose="020B0604030504040204" pitchFamily="50" charset="-128"/>
                          <a:cs typeface="Calibri" pitchFamily="50"/>
                        </a:rPr>
                        <a:t>方式の物体検知アルゴリズム。</a:t>
                      </a:r>
                      <a:endParaRPr lang="en-US" altLang="ja-JP" sz="1600" dirty="0">
                        <a:solidFill>
                          <a:srgbClr val="10243E"/>
                        </a:solidFill>
                        <a:latin typeface="メイリオ" panose="020B0604030504040204" pitchFamily="50" charset="-128"/>
                        <a:ea typeface="メイリオ" panose="020B0604030504040204" pitchFamily="50" charset="-128"/>
                        <a:cs typeface="Calibri" pitchFamily="50"/>
                      </a:endParaRPr>
                    </a:p>
                    <a:p>
                      <a:r>
                        <a:rPr lang="en-US" altLang="ja-JP" sz="1600" dirty="0">
                          <a:solidFill>
                            <a:srgbClr val="10243E"/>
                          </a:solidFill>
                          <a:latin typeface="メイリオ" pitchFamily="50"/>
                          <a:ea typeface="メイリオ" pitchFamily="2"/>
                          <a:cs typeface="Calibri" pitchFamily="50"/>
                        </a:rPr>
                        <a:t>SSD</a:t>
                      </a:r>
                      <a:r>
                        <a:rPr lang="ja-JP" altLang="ja-JP" sz="1600" dirty="0">
                          <a:solidFill>
                            <a:srgbClr val="10243E"/>
                          </a:solidFill>
                          <a:latin typeface="メイリオ" pitchFamily="50"/>
                          <a:ea typeface="メイリオ" pitchFamily="2"/>
                          <a:cs typeface="Calibri" pitchFamily="50"/>
                        </a:rPr>
                        <a:t>は</a:t>
                      </a:r>
                      <a:r>
                        <a:rPr lang="en-US" altLang="ja-JP" sz="1600" dirty="0">
                          <a:solidFill>
                            <a:srgbClr val="10243E"/>
                          </a:solidFill>
                          <a:latin typeface="メイリオ" pitchFamily="50"/>
                          <a:ea typeface="メイリオ" pitchFamily="2"/>
                          <a:cs typeface="Calibri" pitchFamily="50"/>
                        </a:rPr>
                        <a:t>CNN</a:t>
                      </a:r>
                      <a:r>
                        <a:rPr lang="ja-JP" altLang="ja-JP" sz="1600" dirty="0">
                          <a:solidFill>
                            <a:srgbClr val="10243E"/>
                          </a:solidFill>
                          <a:latin typeface="メイリオ" pitchFamily="50"/>
                          <a:ea typeface="メイリオ" pitchFamily="2"/>
                          <a:cs typeface="Calibri" pitchFamily="50"/>
                        </a:rPr>
                        <a:t>の複数の層から物体のバウンディングボックスを出力する</a:t>
                      </a:r>
                      <a:r>
                        <a:rPr lang="ja-JP" altLang="ja-JP" sz="1600" dirty="0">
                          <a:solidFill>
                            <a:srgbClr val="10243E"/>
                          </a:solidFill>
                          <a:latin typeface="メイリオ" panose="020B0604030504040204" pitchFamily="50" charset="-128"/>
                          <a:ea typeface="メイリオ" panose="020B0604030504040204" pitchFamily="50" charset="-128"/>
                          <a:cs typeface="Calibri" pitchFamily="50"/>
                        </a:rPr>
                        <a:t>設計</a:t>
                      </a:r>
                      <a:r>
                        <a:rPr lang="ja-JP" altLang="en-US" sz="1600" dirty="0">
                          <a:solidFill>
                            <a:srgbClr val="10243E"/>
                          </a:solidFill>
                          <a:latin typeface="メイリオ" panose="020B0604030504040204" pitchFamily="50" charset="-128"/>
                          <a:ea typeface="メイリオ" panose="020B0604030504040204" pitchFamily="50" charset="-128"/>
                          <a:cs typeface="Calibri" pitchFamily="50"/>
                        </a:rPr>
                        <a:t>である</a:t>
                      </a:r>
                      <a:r>
                        <a:rPr lang="ja-JP" altLang="ja-JP" sz="1600" dirty="0">
                          <a:solidFill>
                            <a:srgbClr val="10243E"/>
                          </a:solidFill>
                          <a:latin typeface="メイリオ" panose="020B0604030504040204" pitchFamily="50" charset="-128"/>
                          <a:ea typeface="メイリオ" panose="020B0604030504040204" pitchFamily="50" charset="-128"/>
                          <a:cs typeface="Calibri" pitchFamily="50"/>
                        </a:rPr>
                        <a:t>。後述の</a:t>
                      </a:r>
                      <a:r>
                        <a:rPr lang="en-US" altLang="ja-JP" sz="1600" dirty="0">
                          <a:solidFill>
                            <a:srgbClr val="10243E"/>
                          </a:solidFill>
                          <a:latin typeface="メイリオ" panose="020B0604030504040204" pitchFamily="50" charset="-128"/>
                          <a:ea typeface="メイリオ" panose="020B0604030504040204" pitchFamily="50" charset="-128"/>
                          <a:cs typeface="Calibri" pitchFamily="50"/>
                        </a:rPr>
                        <a:t>YOLO</a:t>
                      </a:r>
                      <a:r>
                        <a:rPr lang="ja-JP" altLang="ja-JP" sz="1600" dirty="0">
                          <a:solidFill>
                            <a:srgbClr val="10243E"/>
                          </a:solidFill>
                          <a:latin typeface="メイリオ" panose="020B0604030504040204" pitchFamily="50" charset="-128"/>
                          <a:ea typeface="メイリオ" panose="020B0604030504040204" pitchFamily="50" charset="-128"/>
                          <a:cs typeface="Calibri" pitchFamily="50"/>
                        </a:rPr>
                        <a:t>と比べて、小さい物体の検出に弱い</a:t>
                      </a:r>
                      <a:r>
                        <a:rPr lang="ja-JP" altLang="en-US" sz="1600" dirty="0">
                          <a:solidFill>
                            <a:srgbClr val="10243E"/>
                          </a:solidFill>
                          <a:latin typeface="メイリオ" panose="020B0604030504040204" pitchFamily="50" charset="-128"/>
                          <a:ea typeface="メイリオ" panose="020B0604030504040204" pitchFamily="50" charset="-128"/>
                          <a:cs typeface="Calibri" pitchFamily="50"/>
                        </a:rPr>
                        <a:t>。</a:t>
                      </a:r>
                      <a:endParaRPr lang="en-US" altLang="ja-JP" sz="1600" dirty="0">
                        <a:solidFill>
                          <a:srgbClr val="10243E"/>
                        </a:solidFill>
                        <a:latin typeface="メイリオ" panose="020B0604030504040204" pitchFamily="50" charset="-128"/>
                        <a:ea typeface="メイリオ" panose="020B0604030504040204" pitchFamily="50" charset="-128"/>
                        <a:cs typeface="Calibri" pitchFamily="50"/>
                      </a:endParaRPr>
                    </a:p>
                    <a:p>
                      <a:r>
                        <a:rPr lang="en-US" altLang="ja-JP" sz="1200" dirty="0">
                          <a:solidFill>
                            <a:srgbClr val="10243E"/>
                          </a:solidFill>
                          <a:latin typeface="メイリオ" panose="020B0604030504040204" pitchFamily="50" charset="-128"/>
                          <a:ea typeface="メイリオ" panose="020B0604030504040204" pitchFamily="50" charset="-128"/>
                          <a:cs typeface="Calibri" pitchFamily="50"/>
                        </a:rPr>
                        <a:t>【1-Shot</a:t>
                      </a:r>
                      <a:r>
                        <a:rPr lang="ja-JP" altLang="ja-JP" sz="1200" dirty="0">
                          <a:solidFill>
                            <a:srgbClr val="10243E"/>
                          </a:solidFill>
                          <a:latin typeface="メイリオ" panose="020B0604030504040204" pitchFamily="50" charset="-128"/>
                          <a:ea typeface="メイリオ" panose="020B0604030504040204" pitchFamily="50" charset="-128"/>
                          <a:cs typeface="Calibri" pitchFamily="50"/>
                        </a:rPr>
                        <a:t>方式</a:t>
                      </a:r>
                      <a:r>
                        <a:rPr lang="en-US" altLang="ja-JP" sz="1200" dirty="0">
                          <a:solidFill>
                            <a:srgbClr val="10243E"/>
                          </a:solidFill>
                          <a:latin typeface="メイリオ" panose="020B0604030504040204" pitchFamily="50" charset="-128"/>
                          <a:ea typeface="メイリオ" panose="020B0604030504040204" pitchFamily="50" charset="-128"/>
                          <a:cs typeface="Calibri" pitchFamily="50"/>
                        </a:rPr>
                        <a:t>】</a:t>
                      </a:r>
                    </a:p>
                    <a:p>
                      <a:r>
                        <a:rPr lang="ja-JP" altLang="ja-JP" sz="1200" dirty="0">
                          <a:solidFill>
                            <a:srgbClr val="10243E"/>
                          </a:solidFill>
                          <a:latin typeface="メイリオ" panose="020B0604030504040204" pitchFamily="50" charset="-128"/>
                          <a:ea typeface="メイリオ" panose="020B0604030504040204" pitchFamily="50" charset="-128"/>
                          <a:cs typeface="Calibri" pitchFamily="50"/>
                        </a:rPr>
                        <a:t>１度の</a:t>
                      </a:r>
                      <a:r>
                        <a:rPr lang="en-US" altLang="ja-JP" sz="1200" dirty="0">
                          <a:solidFill>
                            <a:srgbClr val="10243E"/>
                          </a:solidFill>
                          <a:latin typeface="メイリオ" panose="020B0604030504040204" pitchFamily="50" charset="-128"/>
                          <a:ea typeface="メイリオ" panose="020B0604030504040204" pitchFamily="50" charset="-128"/>
                          <a:cs typeface="Calibri" pitchFamily="50"/>
                        </a:rPr>
                        <a:t>CNN</a:t>
                      </a:r>
                      <a:r>
                        <a:rPr lang="ja-JP" altLang="ja-JP" sz="1200" dirty="0">
                          <a:solidFill>
                            <a:srgbClr val="10243E"/>
                          </a:solidFill>
                          <a:latin typeface="メイリオ" panose="020B0604030504040204" pitchFamily="50" charset="-128"/>
                          <a:ea typeface="メイリオ" panose="020B0604030504040204" pitchFamily="50" charset="-128"/>
                          <a:cs typeface="Calibri" pitchFamily="50"/>
                        </a:rPr>
                        <a:t>演算で物体の「領域候補検出」と「クラス分類」の両方を行う。画像の特定範囲でなく全範囲を学習時に利用するため、背景の誤検出が減少し、処理速度が向上すると言われる。</a:t>
                      </a:r>
                      <a:endParaRPr kumimoji="1" lang="ja-JP" altLang="en-US" sz="1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94075621"/>
                  </a:ext>
                </a:extLst>
              </a:tr>
              <a:tr h="8074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solidFill>
                            <a:srgbClr val="10243E"/>
                          </a:solidFill>
                          <a:latin typeface="メイリオ" panose="020B0604030504040204" pitchFamily="50" charset="-128"/>
                          <a:ea typeface="メイリオ" panose="020B0604030504040204" pitchFamily="50" charset="-128"/>
                          <a:cs typeface="Calibri" pitchFamily="50"/>
                        </a:rPr>
                        <a:t>YOLO</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r>
                        <a:rPr lang="ja-JP" altLang="ja-JP" sz="1600" dirty="0">
                          <a:solidFill>
                            <a:srgbClr val="10243E"/>
                          </a:solidFill>
                          <a:latin typeface="メイリオ" panose="020B0604030504040204" pitchFamily="50" charset="-128"/>
                          <a:ea typeface="メイリオ" panose="020B0604030504040204" pitchFamily="50" charset="-128"/>
                          <a:cs typeface="Calibri" pitchFamily="50"/>
                        </a:rPr>
                        <a:t>物体画像認識</a:t>
                      </a:r>
                      <a:br>
                        <a:rPr lang="en-US" altLang="ja-JP" sz="1600" dirty="0">
                          <a:solidFill>
                            <a:srgbClr val="10243E"/>
                          </a:solidFill>
                          <a:latin typeface="メイリオ" panose="020B0604030504040204" pitchFamily="50" charset="-128"/>
                          <a:ea typeface="メイリオ" panose="020B0604030504040204" pitchFamily="50" charset="-128"/>
                          <a:cs typeface="Calibri" pitchFamily="50"/>
                        </a:rPr>
                      </a:b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r>
                        <a:rPr lang="en-US" altLang="ja-JP" sz="1600" dirty="0">
                          <a:solidFill>
                            <a:srgbClr val="10243E"/>
                          </a:solidFill>
                          <a:latin typeface="メイリオ" pitchFamily="50"/>
                          <a:ea typeface="メイリオ" pitchFamily="2"/>
                          <a:cs typeface="Calibri" pitchFamily="50"/>
                        </a:rPr>
                        <a:t>1-Shot</a:t>
                      </a:r>
                      <a:r>
                        <a:rPr lang="ja-JP" altLang="ja-JP" sz="1600" dirty="0">
                          <a:solidFill>
                            <a:srgbClr val="10243E"/>
                          </a:solidFill>
                          <a:latin typeface="メイリオ" pitchFamily="50"/>
                          <a:ea typeface="メイリオ" pitchFamily="2"/>
                          <a:cs typeface="Calibri" pitchFamily="50"/>
                        </a:rPr>
                        <a:t>方式の物体検出アルゴリズム。</a:t>
                      </a:r>
                      <a:endParaRPr lang="en-US" altLang="ja-JP" sz="1600" dirty="0">
                        <a:solidFill>
                          <a:srgbClr val="10243E"/>
                        </a:solidFill>
                        <a:latin typeface="メイリオ" pitchFamily="50"/>
                        <a:ea typeface="メイリオ" pitchFamily="2"/>
                        <a:cs typeface="Calibri" pitchFamily="50"/>
                      </a:endParaRPr>
                    </a:p>
                    <a:p>
                      <a:r>
                        <a:rPr lang="en-US" altLang="ja-JP" sz="1600" dirty="0">
                          <a:solidFill>
                            <a:srgbClr val="10243E"/>
                          </a:solidFill>
                          <a:latin typeface="メイリオ" pitchFamily="50"/>
                          <a:ea typeface="メイリオ" pitchFamily="2"/>
                          <a:cs typeface="Calibri" pitchFamily="50"/>
                        </a:rPr>
                        <a:t>SSD</a:t>
                      </a:r>
                      <a:r>
                        <a:rPr lang="ja-JP" altLang="ja-JP" sz="1600" dirty="0">
                          <a:solidFill>
                            <a:srgbClr val="10243E"/>
                          </a:solidFill>
                          <a:latin typeface="メイリオ" pitchFamily="50"/>
                          <a:ea typeface="メイリオ" pitchFamily="2"/>
                          <a:cs typeface="Calibri" pitchFamily="50"/>
                        </a:rPr>
                        <a:t>との大きな違いは、</a:t>
                      </a:r>
                      <a:r>
                        <a:rPr lang="en-US" altLang="ja-JP" sz="1600" dirty="0">
                          <a:solidFill>
                            <a:srgbClr val="10243E"/>
                          </a:solidFill>
                          <a:latin typeface="メイリオ" pitchFamily="50"/>
                          <a:ea typeface="メイリオ" pitchFamily="2"/>
                          <a:cs typeface="Calibri" pitchFamily="50"/>
                        </a:rPr>
                        <a:t>YOLO</a:t>
                      </a:r>
                      <a:r>
                        <a:rPr lang="ja-JP" altLang="en-US" sz="1600" dirty="0">
                          <a:solidFill>
                            <a:srgbClr val="10243E"/>
                          </a:solidFill>
                          <a:latin typeface="メイリオ" pitchFamily="50"/>
                          <a:ea typeface="メイリオ" pitchFamily="2"/>
                          <a:cs typeface="Calibri" pitchFamily="50"/>
                        </a:rPr>
                        <a:t>は</a:t>
                      </a:r>
                      <a:r>
                        <a:rPr lang="ja-JP" altLang="ja-JP" sz="1600" dirty="0">
                          <a:solidFill>
                            <a:srgbClr val="10243E"/>
                          </a:solidFill>
                          <a:latin typeface="メイリオ" pitchFamily="50"/>
                          <a:ea typeface="メイリオ" pitchFamily="2"/>
                          <a:cs typeface="Calibri" pitchFamily="50"/>
                        </a:rPr>
                        <a:t>バウンディングボックスの出力を出力層だけで行う</a:t>
                      </a:r>
                      <a:r>
                        <a:rPr lang="ja-JP" altLang="en-US" sz="1600" dirty="0">
                          <a:solidFill>
                            <a:srgbClr val="10243E"/>
                          </a:solidFill>
                          <a:latin typeface="メイリオ" pitchFamily="50"/>
                          <a:ea typeface="メイリオ" pitchFamily="2"/>
                          <a:cs typeface="Calibri" pitchFamily="50"/>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946911217"/>
                  </a:ext>
                </a:extLst>
              </a:tr>
              <a:tr h="6047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kern="1200" dirty="0" err="1">
                          <a:solidFill>
                            <a:srgbClr val="10243E"/>
                          </a:solidFill>
                          <a:latin typeface="メイリオ" pitchFamily="50"/>
                          <a:ea typeface="メイリオ" pitchFamily="2"/>
                          <a:cs typeface="Calibri" pitchFamily="50"/>
                        </a:rPr>
                        <a:t>gensim</a:t>
                      </a:r>
                      <a:r>
                        <a:rPr lang="en-US" altLang="ja-JP" sz="1600" b="0" kern="1200" dirty="0">
                          <a:solidFill>
                            <a:srgbClr val="10243E"/>
                          </a:solidFill>
                          <a:latin typeface="メイリオ" pitchFamily="50"/>
                          <a:ea typeface="メイリオ" pitchFamily="2"/>
                          <a:cs typeface="Calibri" pitchFamily="50"/>
                        </a:rPr>
                        <a:t>/ word2vec</a:t>
                      </a:r>
                    </a:p>
                  </a:txBody>
                  <a:tcPr/>
                </a:tc>
                <a:tc>
                  <a:txBody>
                    <a:bodyPr/>
                    <a:lstStyle/>
                    <a:p>
                      <a:r>
                        <a:rPr lang="ja-JP" altLang="ja-JP" sz="1600" b="0" kern="1200" dirty="0">
                          <a:solidFill>
                            <a:srgbClr val="10243E"/>
                          </a:solidFill>
                          <a:latin typeface="メイリオ" pitchFamily="50"/>
                          <a:ea typeface="メイリオ" pitchFamily="2"/>
                          <a:cs typeface="Calibri" pitchFamily="50"/>
                        </a:rPr>
                        <a:t>自然言語処理</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200" dirty="0">
                          <a:solidFill>
                            <a:srgbClr val="10243E"/>
                          </a:solidFill>
                          <a:latin typeface="メイリオ" pitchFamily="50"/>
                          <a:ea typeface="メイリオ" pitchFamily="2"/>
                          <a:cs typeface="Calibri" pitchFamily="50"/>
                        </a:rPr>
                        <a:t>トピックモデル</a:t>
                      </a:r>
                      <a:r>
                        <a:rPr lang="en-US" altLang="ja-JP" sz="1600" kern="1200" dirty="0">
                          <a:solidFill>
                            <a:srgbClr val="10243E"/>
                          </a:solidFill>
                          <a:latin typeface="メイリオ" pitchFamily="50"/>
                          <a:ea typeface="メイリオ" pitchFamily="2"/>
                          <a:cs typeface="Calibri" pitchFamily="50"/>
                        </a:rPr>
                        <a:t>(</a:t>
                      </a:r>
                      <a:r>
                        <a:rPr lang="ja-JP" altLang="en-US" sz="1600" kern="1200" dirty="0">
                          <a:solidFill>
                            <a:srgbClr val="10243E"/>
                          </a:solidFill>
                          <a:latin typeface="メイリオ" pitchFamily="50"/>
                          <a:ea typeface="メイリオ" pitchFamily="2"/>
                          <a:cs typeface="Calibri" pitchFamily="50"/>
                        </a:rPr>
                        <a:t>文書における単語の出現確率を推定するモデル</a:t>
                      </a:r>
                      <a:r>
                        <a:rPr lang="en-US" altLang="ja-JP" sz="1600" kern="1200" dirty="0">
                          <a:solidFill>
                            <a:srgbClr val="10243E"/>
                          </a:solidFill>
                          <a:latin typeface="メイリオ" pitchFamily="50"/>
                          <a:ea typeface="メイリオ" pitchFamily="2"/>
                          <a:cs typeface="Calibri" pitchFamily="50"/>
                        </a:rPr>
                        <a:t>)</a:t>
                      </a:r>
                      <a:r>
                        <a:rPr lang="ja-JP" altLang="en-US" sz="1600" kern="1200" dirty="0">
                          <a:solidFill>
                            <a:srgbClr val="10243E"/>
                          </a:solidFill>
                          <a:latin typeface="メイリオ" pitchFamily="50"/>
                          <a:ea typeface="メイリオ" pitchFamily="2"/>
                          <a:cs typeface="Calibri" pitchFamily="50"/>
                        </a:rPr>
                        <a:t>を作成する為の</a:t>
                      </a:r>
                      <a:r>
                        <a:rPr lang="en-US" altLang="ja-JP" sz="1600" kern="1200" dirty="0">
                          <a:solidFill>
                            <a:srgbClr val="10243E"/>
                          </a:solidFill>
                          <a:latin typeface="メイリオ" pitchFamily="50"/>
                          <a:ea typeface="メイリオ" pitchFamily="2"/>
                          <a:cs typeface="Calibri" pitchFamily="50"/>
                        </a:rPr>
                        <a:t>Python</a:t>
                      </a:r>
                      <a:r>
                        <a:rPr lang="ja-JP" altLang="en-US" sz="1600" kern="1200" dirty="0">
                          <a:solidFill>
                            <a:srgbClr val="10243E"/>
                          </a:solidFill>
                          <a:latin typeface="メイリオ" pitchFamily="50"/>
                          <a:ea typeface="メイリオ" pitchFamily="2"/>
                          <a:cs typeface="Calibri" pitchFamily="50"/>
                        </a:rPr>
                        <a:t>ライブラリ。</a:t>
                      </a:r>
                      <a:r>
                        <a:rPr lang="ja-JP" altLang="ja-JP" sz="1600" kern="1200" dirty="0">
                          <a:solidFill>
                            <a:srgbClr val="10243E"/>
                          </a:solidFill>
                          <a:latin typeface="メイリオ" pitchFamily="50"/>
                          <a:ea typeface="メイリオ" pitchFamily="2"/>
                          <a:cs typeface="Calibri" pitchFamily="50"/>
                        </a:rPr>
                        <a:t>「各単語はその周辺語と何らかの関係性がある」という考えを元に、それぞれの単語を比較し</a:t>
                      </a:r>
                      <a:r>
                        <a:rPr lang="ja-JP" altLang="en-US" sz="1600" kern="1200" dirty="0">
                          <a:solidFill>
                            <a:srgbClr val="10243E"/>
                          </a:solidFill>
                          <a:latin typeface="メイリオ" pitchFamily="50"/>
                          <a:ea typeface="メイリオ" pitchFamily="2"/>
                          <a:cs typeface="Calibri" pitchFamily="50"/>
                        </a:rPr>
                        <a:t>て</a:t>
                      </a:r>
                      <a:r>
                        <a:rPr lang="ja-JP" altLang="ja-JP" sz="1600" kern="1200" dirty="0">
                          <a:solidFill>
                            <a:srgbClr val="10243E"/>
                          </a:solidFill>
                          <a:latin typeface="メイリオ" pitchFamily="50"/>
                          <a:ea typeface="メイリオ" pitchFamily="2"/>
                          <a:cs typeface="Calibri" pitchFamily="50"/>
                        </a:rPr>
                        <a:t>単語ベクトルで表現する。</a:t>
                      </a:r>
                    </a:p>
                  </a:txBody>
                  <a:tcPr/>
                </a:tc>
                <a:extLst>
                  <a:ext uri="{0D108BD9-81ED-4DB2-BD59-A6C34878D82A}">
                    <a16:rowId xmlns:a16="http://schemas.microsoft.com/office/drawing/2014/main" val="479104036"/>
                  </a:ext>
                </a:extLst>
              </a:tr>
              <a:tr h="6470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kern="1200" dirty="0">
                          <a:solidFill>
                            <a:srgbClr val="10243E"/>
                          </a:solidFill>
                          <a:latin typeface="メイリオ" pitchFamily="50"/>
                          <a:ea typeface="メイリオ" pitchFamily="2"/>
                          <a:cs typeface="Calibri" pitchFamily="50"/>
                        </a:rPr>
                        <a:t>Prophet</a:t>
                      </a:r>
                    </a:p>
                  </a:txBody>
                  <a:tcPr/>
                </a:tc>
                <a:tc>
                  <a:txBody>
                    <a:bodyPr/>
                    <a:lstStyle/>
                    <a:p>
                      <a:r>
                        <a:rPr kumimoji="1" lang="ja-JP" altLang="en-US" sz="1600" dirty="0">
                          <a:latin typeface="メイリオ" panose="020B0604030504040204" pitchFamily="50" charset="-128"/>
                          <a:ea typeface="メイリオ" panose="020B0604030504040204" pitchFamily="50" charset="-128"/>
                        </a:rPr>
                        <a:t>時系列予測</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kern="1200" dirty="0">
                          <a:solidFill>
                            <a:srgbClr val="10243E"/>
                          </a:solidFill>
                          <a:latin typeface="メイリオ" pitchFamily="50"/>
                          <a:ea typeface="メイリオ" pitchFamily="2"/>
                          <a:cs typeface="Calibri" pitchFamily="50"/>
                        </a:rPr>
                        <a:t>時系列予測の</a:t>
                      </a:r>
                      <a:r>
                        <a:rPr lang="en-US" altLang="ja-JP" sz="1600" kern="1200" dirty="0">
                          <a:solidFill>
                            <a:srgbClr val="10243E"/>
                          </a:solidFill>
                          <a:latin typeface="メイリオ" pitchFamily="50"/>
                          <a:ea typeface="メイリオ" pitchFamily="2"/>
                          <a:cs typeface="Calibri" pitchFamily="50"/>
                        </a:rPr>
                        <a:t>OSS</a:t>
                      </a:r>
                      <a:r>
                        <a:rPr lang="ja-JP" altLang="ja-JP" sz="1600" kern="1200" dirty="0">
                          <a:solidFill>
                            <a:srgbClr val="10243E"/>
                          </a:solidFill>
                          <a:latin typeface="メイリオ" pitchFamily="50"/>
                          <a:ea typeface="メイリオ" pitchFamily="2"/>
                          <a:cs typeface="Calibri" pitchFamily="50"/>
                        </a:rPr>
                        <a:t>ライブラリ。 </a:t>
                      </a:r>
                      <a:endParaRPr lang="en-US" altLang="ja-JP" sz="1600" kern="1200" dirty="0">
                        <a:solidFill>
                          <a:srgbClr val="10243E"/>
                        </a:solidFill>
                        <a:latin typeface="メイリオ" pitchFamily="50"/>
                        <a:ea typeface="メイリオ" pitchFamily="2"/>
                        <a:cs typeface="Calibri" pitchFamily="5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kern="1200" dirty="0">
                          <a:solidFill>
                            <a:srgbClr val="10243E"/>
                          </a:solidFill>
                          <a:latin typeface="メイリオ" pitchFamily="50"/>
                          <a:ea typeface="メイリオ" pitchFamily="2"/>
                          <a:cs typeface="Calibri" pitchFamily="50"/>
                        </a:rPr>
                        <a:t>季節性（周期性）を自動的に推定する機能や説明変数を手動設定する機能を持ち、柔軟性が高く、かつチューニングなしでも比較的高精度な予測が可能</a:t>
                      </a:r>
                      <a:r>
                        <a:rPr lang="ja-JP" altLang="en-US" sz="1600" kern="1200" dirty="0">
                          <a:solidFill>
                            <a:srgbClr val="10243E"/>
                          </a:solidFill>
                          <a:latin typeface="メイリオ" pitchFamily="50"/>
                          <a:ea typeface="メイリオ" pitchFamily="2"/>
                          <a:cs typeface="Calibri" pitchFamily="50"/>
                        </a:rPr>
                        <a:t>。</a:t>
                      </a:r>
                      <a:r>
                        <a:rPr lang="ja-JP" altLang="ja-JP" sz="1600" kern="1200" dirty="0">
                          <a:solidFill>
                            <a:srgbClr val="10243E"/>
                          </a:solidFill>
                          <a:latin typeface="メイリオ" pitchFamily="50"/>
                          <a:ea typeface="メイリオ" pitchFamily="2"/>
                          <a:cs typeface="Calibri" pitchFamily="50"/>
                        </a:rPr>
                        <a:t>時系列分析の知見のない人でも簡単に予測を行うことができる</a:t>
                      </a:r>
                      <a:r>
                        <a:rPr lang="ja-JP" altLang="en-US" sz="1600" kern="1200" dirty="0">
                          <a:solidFill>
                            <a:srgbClr val="10243E"/>
                          </a:solidFill>
                          <a:latin typeface="メイリオ" pitchFamily="50"/>
                          <a:ea typeface="メイリオ" pitchFamily="2"/>
                          <a:cs typeface="Calibri" pitchFamily="50"/>
                        </a:rPr>
                        <a:t>。</a:t>
                      </a:r>
                      <a:endParaRPr lang="ja-JP" altLang="ja-JP" sz="1600" kern="1200" dirty="0">
                        <a:solidFill>
                          <a:srgbClr val="10243E"/>
                        </a:solidFill>
                        <a:latin typeface="メイリオ" pitchFamily="50"/>
                        <a:ea typeface="メイリオ" pitchFamily="2"/>
                        <a:cs typeface="Calibri" pitchFamily="50"/>
                      </a:endParaRPr>
                    </a:p>
                  </a:txBody>
                  <a:tcPr/>
                </a:tc>
                <a:extLst>
                  <a:ext uri="{0D108BD9-81ED-4DB2-BD59-A6C34878D82A}">
                    <a16:rowId xmlns:a16="http://schemas.microsoft.com/office/drawing/2014/main" val="1172398460"/>
                  </a:ext>
                </a:extLst>
              </a:tr>
            </a:tbl>
          </a:graphicData>
        </a:graphic>
      </p:graphicFrame>
      <p:sp>
        <p:nvSpPr>
          <p:cNvPr id="9" name="タイトル 1">
            <a:extLst>
              <a:ext uri="{FF2B5EF4-FFF2-40B4-BE49-F238E27FC236}">
                <a16:creationId xmlns:a16="http://schemas.microsoft.com/office/drawing/2014/main" id="{66B78B57-45B4-4181-B2CF-0EAD5479D499}"/>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3.</a:t>
            </a:r>
            <a:r>
              <a:rPr lang="ja-JP" altLang="en-US" sz="2400" dirty="0">
                <a:solidFill>
                  <a:schemeClr val="tx1"/>
                </a:solidFill>
                <a:latin typeface="メイリオ" panose="020B0604030504040204" pitchFamily="50" charset="-128"/>
                <a:ea typeface="メイリオ" panose="020B0604030504040204" pitchFamily="50" charset="-128"/>
              </a:rPr>
              <a:t> AI開発道場　～ライブラリ編～</a:t>
            </a:r>
          </a:p>
        </p:txBody>
      </p:sp>
      <p:grpSp>
        <p:nvGrpSpPr>
          <p:cNvPr id="12" name="グループ化 11">
            <a:extLst>
              <a:ext uri="{FF2B5EF4-FFF2-40B4-BE49-F238E27FC236}">
                <a16:creationId xmlns:a16="http://schemas.microsoft.com/office/drawing/2014/main" id="{F9BD7014-946D-4640-897A-179F92AD6033}"/>
              </a:ext>
            </a:extLst>
          </p:cNvPr>
          <p:cNvGrpSpPr/>
          <p:nvPr/>
        </p:nvGrpSpPr>
        <p:grpSpPr>
          <a:xfrm>
            <a:off x="479376" y="956042"/>
            <a:ext cx="8928992" cy="384721"/>
            <a:chOff x="417821" y="939887"/>
            <a:chExt cx="10225136" cy="328877"/>
          </a:xfrm>
        </p:grpSpPr>
        <p:sp>
          <p:nvSpPr>
            <p:cNvPr id="13" name="テキスト ボックス 12">
              <a:extLst>
                <a:ext uri="{FF2B5EF4-FFF2-40B4-BE49-F238E27FC236}">
                  <a16:creationId xmlns:a16="http://schemas.microsoft.com/office/drawing/2014/main" id="{A928F731-E55D-4EE5-B6D9-134741C18D0D}"/>
                </a:ext>
              </a:extLst>
            </p:cNvPr>
            <p:cNvSpPr txBox="1"/>
            <p:nvPr/>
          </p:nvSpPr>
          <p:spPr>
            <a:xfrm>
              <a:off x="417821" y="939887"/>
              <a:ext cx="10225136" cy="328877"/>
            </a:xfrm>
            <a:prstGeom prst="rect">
              <a:avLst/>
            </a:prstGeom>
            <a:noFill/>
          </p:spPr>
          <p:txBody>
            <a:bodyPr wrap="square" rtlCol="0">
              <a:spAutoFit/>
            </a:bodyPr>
            <a:lstStyle/>
            <a:p>
              <a:r>
                <a:rPr lang="ja-JP" altLang="en-US" sz="1900" b="1" dirty="0">
                  <a:latin typeface="メイリオ" panose="020B0604030504040204" pitchFamily="50" charset="-128"/>
                  <a:ea typeface="メイリオ" panose="020B0604030504040204" pitchFamily="50" charset="-128"/>
                </a:rPr>
                <a:t>主なライブラリの種類</a:t>
              </a:r>
            </a:p>
          </p:txBody>
        </p:sp>
        <p:cxnSp>
          <p:nvCxnSpPr>
            <p:cNvPr id="14" name="直線コネクタ 13">
              <a:extLst>
                <a:ext uri="{FF2B5EF4-FFF2-40B4-BE49-F238E27FC236}">
                  <a16:creationId xmlns:a16="http://schemas.microsoft.com/office/drawing/2014/main" id="{F84E8700-0D27-4732-A020-A3E31F4E8FD9}"/>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Tree>
    <p:extLst>
      <p:ext uri="{BB962C8B-B14F-4D97-AF65-F5344CB8AC3E}">
        <p14:creationId xmlns:p14="http://schemas.microsoft.com/office/powerpoint/2010/main" val="1579382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5">
            <a:extLst>
              <a:ext uri="{FF2B5EF4-FFF2-40B4-BE49-F238E27FC236}">
                <a16:creationId xmlns:a16="http://schemas.microsoft.com/office/drawing/2014/main" id="{EAD3F0CB-38C3-45F6-951C-A52AD59A3CD6}"/>
              </a:ext>
            </a:extLst>
          </p:cNvPr>
          <p:cNvGraphicFramePr>
            <a:graphicFrameLocks noGrp="1"/>
          </p:cNvGraphicFramePr>
          <p:nvPr>
            <p:ph idx="1"/>
            <p:extLst>
              <p:ext uri="{D42A27DB-BD31-4B8C-83A1-F6EECF244321}">
                <p14:modId xmlns:p14="http://schemas.microsoft.com/office/powerpoint/2010/main" val="3452591790"/>
              </p:ext>
            </p:extLst>
          </p:nvPr>
        </p:nvGraphicFramePr>
        <p:xfrm>
          <a:off x="526489" y="1561482"/>
          <a:ext cx="11258143" cy="2443582"/>
        </p:xfrm>
        <a:graphic>
          <a:graphicData uri="http://schemas.openxmlformats.org/drawingml/2006/table">
            <a:tbl>
              <a:tblPr firstRow="1" bandRow="1">
                <a:tableStyleId>{5C22544A-7EE6-4342-B048-85BDC9FD1C3A}</a:tableStyleId>
              </a:tblPr>
              <a:tblGrid>
                <a:gridCol w="2229594">
                  <a:extLst>
                    <a:ext uri="{9D8B030D-6E8A-4147-A177-3AD203B41FA5}">
                      <a16:colId xmlns:a16="http://schemas.microsoft.com/office/drawing/2014/main" val="1585277866"/>
                    </a:ext>
                  </a:extLst>
                </a:gridCol>
                <a:gridCol w="1519549">
                  <a:extLst>
                    <a:ext uri="{9D8B030D-6E8A-4147-A177-3AD203B41FA5}">
                      <a16:colId xmlns:a16="http://schemas.microsoft.com/office/drawing/2014/main" val="2040835314"/>
                    </a:ext>
                  </a:extLst>
                </a:gridCol>
                <a:gridCol w="7509000">
                  <a:extLst>
                    <a:ext uri="{9D8B030D-6E8A-4147-A177-3AD203B41FA5}">
                      <a16:colId xmlns:a16="http://schemas.microsoft.com/office/drawing/2014/main" val="425302341"/>
                    </a:ext>
                  </a:extLst>
                </a:gridCol>
              </a:tblGrid>
              <a:tr h="540728">
                <a:tc>
                  <a:txBody>
                    <a:bodyPr/>
                    <a:lstStyle/>
                    <a:p>
                      <a:pPr algn="ctr">
                        <a:lnSpc>
                          <a:spcPct val="150000"/>
                        </a:lnSpc>
                      </a:pPr>
                      <a:r>
                        <a:rPr kumimoji="1" lang="ja-JP" altLang="en-US" sz="1600" dirty="0">
                          <a:latin typeface="メイリオ" panose="020B0604030504040204" pitchFamily="50" charset="-128"/>
                          <a:ea typeface="メイリオ" panose="020B0604030504040204" pitchFamily="50" charset="-128"/>
                        </a:rPr>
                        <a:t>ライブラリ名</a:t>
                      </a:r>
                    </a:p>
                  </a:txBody>
                  <a:tcPr/>
                </a:tc>
                <a:tc>
                  <a:txBody>
                    <a:bodyPr/>
                    <a:lstStyle/>
                    <a:p>
                      <a:pPr algn="ctr">
                        <a:lnSpc>
                          <a:spcPct val="150000"/>
                        </a:lnSpc>
                      </a:pPr>
                      <a:r>
                        <a:rPr kumimoji="1" lang="ja-JP" altLang="en-US" sz="1600" dirty="0">
                          <a:latin typeface="メイリオ" panose="020B0604030504040204" pitchFamily="50" charset="-128"/>
                          <a:ea typeface="メイリオ" panose="020B0604030504040204" pitchFamily="50" charset="-128"/>
                        </a:rPr>
                        <a:t>分野</a:t>
                      </a:r>
                    </a:p>
                  </a:txBody>
                  <a:tcPr/>
                </a:tc>
                <a:tc>
                  <a:txBody>
                    <a:bodyPr/>
                    <a:lstStyle/>
                    <a:p>
                      <a:pPr algn="ctr">
                        <a:lnSpc>
                          <a:spcPct val="150000"/>
                        </a:lnSpc>
                      </a:pPr>
                      <a:r>
                        <a:rPr kumimoji="1" lang="ja-JP" altLang="en-US" sz="1600" dirty="0">
                          <a:latin typeface="メイリオ" panose="020B0604030504040204" pitchFamily="50" charset="-128"/>
                          <a:ea typeface="メイリオ" panose="020B0604030504040204" pitchFamily="50" charset="-128"/>
                        </a:rPr>
                        <a:t>詳細</a:t>
                      </a:r>
                    </a:p>
                  </a:txBody>
                  <a:tcPr/>
                </a:tc>
                <a:extLst>
                  <a:ext uri="{0D108BD9-81ED-4DB2-BD59-A6C34878D82A}">
                    <a16:rowId xmlns:a16="http://schemas.microsoft.com/office/drawing/2014/main" val="3312666551"/>
                  </a:ext>
                </a:extLst>
              </a:tr>
              <a:tr h="19028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kern="1200" dirty="0" err="1">
                          <a:solidFill>
                            <a:srgbClr val="10243E"/>
                          </a:solidFill>
                          <a:latin typeface="メイリオ" pitchFamily="50"/>
                          <a:ea typeface="メイリオ" pitchFamily="2"/>
                          <a:cs typeface="Calibri" pitchFamily="50"/>
                        </a:rPr>
                        <a:t>PyCaret</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r>
                        <a:rPr kumimoji="1" lang="ja-JP" altLang="en-US" sz="1600" dirty="0">
                          <a:latin typeface="メイリオ" panose="020B0604030504040204" pitchFamily="50" charset="-128"/>
                          <a:ea typeface="メイリオ" panose="020B0604030504040204" pitchFamily="50" charset="-128"/>
                        </a:rPr>
                        <a:t>分類、</a:t>
                      </a:r>
                    </a:p>
                    <a:p>
                      <a:r>
                        <a:rPr kumimoji="1" lang="ja-JP" altLang="en-US" sz="1600" dirty="0">
                          <a:latin typeface="メイリオ" panose="020B0604030504040204" pitchFamily="50" charset="-128"/>
                          <a:ea typeface="メイリオ" panose="020B0604030504040204" pitchFamily="50" charset="-128"/>
                        </a:rPr>
                        <a:t>回帰など</a:t>
                      </a:r>
                    </a:p>
                    <a:p>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lvl="0">
                        <a:buNone/>
                        <a:defRPr lang="en-US" sz="2400" b="0" i="0" u="none" strike="noStrike">
                          <a:ln>
                            <a:noFill/>
                          </a:ln>
                          <a:solidFill>
                            <a:srgbClr val="555555"/>
                          </a:solidFill>
                          <a:latin typeface="Roboto" pitchFamily="2"/>
                          <a:ea typeface="ＭＳ Ｐゴシック" pitchFamily="2"/>
                          <a:cs typeface="Roboto" pitchFamily="2"/>
                        </a:defRPr>
                      </a:pPr>
                      <a:r>
                        <a:rPr lang="ja-JP" altLang="ja-JP" sz="1600" kern="1200" dirty="0">
                          <a:solidFill>
                            <a:srgbClr val="10243E"/>
                          </a:solidFill>
                          <a:latin typeface="メイリオ" pitchFamily="50"/>
                          <a:ea typeface="メイリオ" pitchFamily="2"/>
                          <a:cs typeface="Calibri" pitchFamily="50"/>
                        </a:rPr>
                        <a:t>最小のコード量で簡単に</a:t>
                      </a:r>
                      <a:r>
                        <a:rPr lang="en-US" altLang="ja-JP" sz="1600" kern="1200" dirty="0">
                          <a:solidFill>
                            <a:srgbClr val="10243E"/>
                          </a:solidFill>
                          <a:latin typeface="メイリオ" pitchFamily="50"/>
                          <a:ea typeface="メイリオ" pitchFamily="2"/>
                          <a:cs typeface="Calibri" pitchFamily="50"/>
                        </a:rPr>
                        <a:t>ML</a:t>
                      </a:r>
                      <a:r>
                        <a:rPr lang="ja-JP" altLang="ja-JP" sz="1600" kern="1200" dirty="0">
                          <a:solidFill>
                            <a:srgbClr val="10243E"/>
                          </a:solidFill>
                          <a:latin typeface="メイリオ" pitchFamily="50"/>
                          <a:ea typeface="メイリオ" pitchFamily="2"/>
                          <a:cs typeface="Calibri" pitchFamily="50"/>
                        </a:rPr>
                        <a:t>処理を実装できる</a:t>
                      </a:r>
                      <a:r>
                        <a:rPr lang="en-US" altLang="ja-JP" sz="1600" kern="1200" dirty="0">
                          <a:solidFill>
                            <a:srgbClr val="10243E"/>
                          </a:solidFill>
                          <a:latin typeface="メイリオ" pitchFamily="50"/>
                          <a:ea typeface="メイリオ" pitchFamily="2"/>
                          <a:cs typeface="Calibri" pitchFamily="50"/>
                        </a:rPr>
                        <a:t>Python</a:t>
                      </a:r>
                      <a:r>
                        <a:rPr lang="ja-JP" altLang="ja-JP" sz="1600" kern="1200" dirty="0">
                          <a:solidFill>
                            <a:srgbClr val="10243E"/>
                          </a:solidFill>
                          <a:latin typeface="メイリオ" pitchFamily="50"/>
                          <a:ea typeface="メイリオ" pitchFamily="2"/>
                          <a:cs typeface="Calibri" pitchFamily="50"/>
                        </a:rPr>
                        <a:t>の機械学習ライブラリ。</a:t>
                      </a:r>
                    </a:p>
                    <a:p>
                      <a:pPr lvl="0">
                        <a:buNone/>
                        <a:defRPr lang="en-US" sz="2400" b="0" i="0" u="none" strike="noStrike">
                          <a:ln>
                            <a:noFill/>
                          </a:ln>
                          <a:solidFill>
                            <a:srgbClr val="555555"/>
                          </a:solidFill>
                          <a:latin typeface="Roboto" pitchFamily="2"/>
                          <a:ea typeface="ＭＳ Ｐゴシック" pitchFamily="2"/>
                          <a:cs typeface="Roboto" pitchFamily="2"/>
                        </a:defRPr>
                      </a:pPr>
                      <a:r>
                        <a:rPr lang="ja-JP" altLang="ja-JP" sz="1600" kern="1200" dirty="0">
                          <a:solidFill>
                            <a:srgbClr val="10243E"/>
                          </a:solidFill>
                          <a:latin typeface="メイリオ" pitchFamily="50"/>
                          <a:ea typeface="メイリオ" pitchFamily="2"/>
                          <a:cs typeface="Calibri" pitchFamily="50"/>
                        </a:rPr>
                        <a:t>分類や回帰、クラスタリング、異常検知などで使われる様々なアルゴリズムを使って精度比較を行い、モデルの可視化、ハイパーパラメータのチューニングを簡単に実行することができる。</a:t>
                      </a:r>
                      <a:endParaRPr lang="ja-JP" altLang="en-US" sz="1600" kern="1200" dirty="0">
                        <a:solidFill>
                          <a:srgbClr val="10243E"/>
                        </a:solidFill>
                        <a:latin typeface="メイリオ" pitchFamily="50"/>
                        <a:ea typeface="メイリオ" pitchFamily="2"/>
                        <a:cs typeface="Calibri" pitchFamily="50"/>
                      </a:endParaRPr>
                    </a:p>
                    <a:p>
                      <a:pPr lvl="0">
                        <a:buNone/>
                        <a:defRPr lang="en-US" sz="2400" b="0" i="0" u="none" strike="noStrike">
                          <a:ln>
                            <a:noFill/>
                          </a:ln>
                          <a:solidFill>
                            <a:srgbClr val="555555"/>
                          </a:solidFill>
                          <a:latin typeface="Roboto" pitchFamily="2"/>
                          <a:ea typeface="ＭＳ Ｐゴシック" pitchFamily="2"/>
                          <a:cs typeface="Roboto" pitchFamily="2"/>
                        </a:defRPr>
                      </a:pPr>
                      <a:r>
                        <a:rPr lang="en-US" altLang="ja-JP" sz="1600" kern="1200" dirty="0" err="1">
                          <a:solidFill>
                            <a:srgbClr val="10243E"/>
                          </a:solidFill>
                          <a:latin typeface="メイリオ" pitchFamily="50"/>
                          <a:ea typeface="メイリオ" pitchFamily="2"/>
                          <a:cs typeface="Calibri" pitchFamily="50"/>
                        </a:rPr>
                        <a:t>PyCaret</a:t>
                      </a:r>
                      <a:r>
                        <a:rPr lang="ja-JP" altLang="ja-JP" sz="1600" kern="1200" dirty="0">
                          <a:solidFill>
                            <a:srgbClr val="10243E"/>
                          </a:solidFill>
                          <a:latin typeface="メイリオ" pitchFamily="50"/>
                          <a:ea typeface="メイリオ" pitchFamily="2"/>
                          <a:cs typeface="Calibri" pitchFamily="50"/>
                        </a:rPr>
                        <a:t>は内部的には</a:t>
                      </a:r>
                      <a:r>
                        <a:rPr lang="en-US" altLang="ja-JP" sz="1600" kern="1200" dirty="0" err="1">
                          <a:solidFill>
                            <a:srgbClr val="10243E"/>
                          </a:solidFill>
                          <a:latin typeface="メイリオ" pitchFamily="50"/>
                          <a:ea typeface="メイリオ" pitchFamily="2"/>
                          <a:cs typeface="Calibri" pitchFamily="50"/>
                        </a:rPr>
                        <a:t>scikit</a:t>
                      </a:r>
                      <a:r>
                        <a:rPr lang="en-US" altLang="ja-JP" sz="1600" kern="1200" dirty="0">
                          <a:solidFill>
                            <a:srgbClr val="10243E"/>
                          </a:solidFill>
                          <a:latin typeface="メイリオ" pitchFamily="50"/>
                          <a:ea typeface="メイリオ" pitchFamily="2"/>
                          <a:cs typeface="Calibri" pitchFamily="50"/>
                        </a:rPr>
                        <a:t>-learn</a:t>
                      </a:r>
                      <a:r>
                        <a:rPr lang="ja-JP" altLang="ja-JP" sz="1600" kern="1200" dirty="0">
                          <a:solidFill>
                            <a:srgbClr val="10243E"/>
                          </a:solidFill>
                          <a:latin typeface="メイリオ" pitchFamily="50"/>
                          <a:ea typeface="メイリオ" pitchFamily="2"/>
                          <a:cs typeface="Calibri" pitchFamily="50"/>
                        </a:rPr>
                        <a:t>、</a:t>
                      </a:r>
                      <a:r>
                        <a:rPr lang="en-US" altLang="ja-JP" sz="1600" kern="1200" dirty="0" err="1">
                          <a:solidFill>
                            <a:srgbClr val="10243E"/>
                          </a:solidFill>
                          <a:latin typeface="メイリオ" pitchFamily="50"/>
                          <a:ea typeface="メイリオ" pitchFamily="2"/>
                          <a:cs typeface="Calibri" pitchFamily="50"/>
                        </a:rPr>
                        <a:t>XGBoost</a:t>
                      </a:r>
                      <a:r>
                        <a:rPr lang="ja-JP" altLang="ja-JP" sz="1600" kern="1200" dirty="0">
                          <a:solidFill>
                            <a:srgbClr val="10243E"/>
                          </a:solidFill>
                          <a:latin typeface="メイリオ" pitchFamily="50"/>
                          <a:ea typeface="メイリオ" pitchFamily="2"/>
                          <a:cs typeface="Calibri" pitchFamily="50"/>
                        </a:rPr>
                        <a:t>、</a:t>
                      </a:r>
                      <a:r>
                        <a:rPr lang="en-US" altLang="ja-JP" sz="1600" kern="1200" dirty="0">
                          <a:solidFill>
                            <a:srgbClr val="10243E"/>
                          </a:solidFill>
                          <a:latin typeface="メイリオ" pitchFamily="50"/>
                          <a:ea typeface="メイリオ" pitchFamily="2"/>
                          <a:cs typeface="Calibri" pitchFamily="50"/>
                        </a:rPr>
                        <a:t>Microsoft </a:t>
                      </a:r>
                      <a:r>
                        <a:rPr lang="en-US" altLang="ja-JP" sz="1600" kern="1200" dirty="0" err="1">
                          <a:solidFill>
                            <a:srgbClr val="10243E"/>
                          </a:solidFill>
                          <a:latin typeface="メイリオ" pitchFamily="50"/>
                          <a:ea typeface="メイリオ" pitchFamily="2"/>
                          <a:cs typeface="Calibri" pitchFamily="50"/>
                        </a:rPr>
                        <a:t>LightGBM</a:t>
                      </a:r>
                      <a:r>
                        <a:rPr lang="ja-JP" altLang="ja-JP" sz="1600" kern="1200" dirty="0">
                          <a:solidFill>
                            <a:srgbClr val="10243E"/>
                          </a:solidFill>
                          <a:latin typeface="メイリオ" pitchFamily="50"/>
                          <a:ea typeface="メイリオ" pitchFamily="2"/>
                          <a:cs typeface="Calibri" pitchFamily="50"/>
                        </a:rPr>
                        <a:t>、</a:t>
                      </a:r>
                      <a:r>
                        <a:rPr lang="en-US" altLang="ja-JP" sz="1600" kern="1200" dirty="0" err="1">
                          <a:solidFill>
                            <a:srgbClr val="10243E"/>
                          </a:solidFill>
                          <a:latin typeface="メイリオ" pitchFamily="50"/>
                          <a:ea typeface="メイリオ" pitchFamily="2"/>
                          <a:cs typeface="Calibri" pitchFamily="50"/>
                        </a:rPr>
                        <a:t>spaCy</a:t>
                      </a:r>
                      <a:r>
                        <a:rPr lang="ja-JP" altLang="ja-JP" sz="1600" kern="1200" dirty="0">
                          <a:solidFill>
                            <a:srgbClr val="10243E"/>
                          </a:solidFill>
                          <a:latin typeface="メイリオ" pitchFamily="50"/>
                          <a:ea typeface="メイリオ" pitchFamily="2"/>
                          <a:cs typeface="Calibri" pitchFamily="50"/>
                        </a:rPr>
                        <a:t>など、いくつかの機械学習ライブラリとフレームワークを使って実装されています。</a:t>
                      </a:r>
                    </a:p>
                  </a:txBody>
                  <a:tcPr/>
                </a:tc>
                <a:extLst>
                  <a:ext uri="{0D108BD9-81ED-4DB2-BD59-A6C34878D82A}">
                    <a16:rowId xmlns:a16="http://schemas.microsoft.com/office/drawing/2014/main" val="2394075621"/>
                  </a:ext>
                </a:extLst>
              </a:tr>
            </a:tbl>
          </a:graphicData>
        </a:graphic>
      </p:graphicFrame>
      <p:sp>
        <p:nvSpPr>
          <p:cNvPr id="9" name="タイトル 1">
            <a:extLst>
              <a:ext uri="{FF2B5EF4-FFF2-40B4-BE49-F238E27FC236}">
                <a16:creationId xmlns:a16="http://schemas.microsoft.com/office/drawing/2014/main" id="{66B78B57-45B4-4181-B2CF-0EAD5479D499}"/>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3.</a:t>
            </a:r>
            <a:r>
              <a:rPr lang="ja-JP" altLang="en-US" sz="2400" dirty="0">
                <a:solidFill>
                  <a:schemeClr val="tx1"/>
                </a:solidFill>
                <a:latin typeface="メイリオ" panose="020B0604030504040204" pitchFamily="50" charset="-128"/>
                <a:ea typeface="メイリオ" panose="020B0604030504040204" pitchFamily="50" charset="-128"/>
              </a:rPr>
              <a:t> AI開発道場　～ライブラリ編～</a:t>
            </a:r>
          </a:p>
        </p:txBody>
      </p:sp>
      <p:grpSp>
        <p:nvGrpSpPr>
          <p:cNvPr id="12" name="グループ化 11">
            <a:extLst>
              <a:ext uri="{FF2B5EF4-FFF2-40B4-BE49-F238E27FC236}">
                <a16:creationId xmlns:a16="http://schemas.microsoft.com/office/drawing/2014/main" id="{F9BD7014-946D-4640-897A-179F92AD6033}"/>
              </a:ext>
            </a:extLst>
          </p:cNvPr>
          <p:cNvGrpSpPr/>
          <p:nvPr/>
        </p:nvGrpSpPr>
        <p:grpSpPr>
          <a:xfrm>
            <a:off x="479376" y="956042"/>
            <a:ext cx="8928992" cy="384721"/>
            <a:chOff x="417821" y="939887"/>
            <a:chExt cx="10225136" cy="328877"/>
          </a:xfrm>
        </p:grpSpPr>
        <p:sp>
          <p:nvSpPr>
            <p:cNvPr id="13" name="テキスト ボックス 12">
              <a:extLst>
                <a:ext uri="{FF2B5EF4-FFF2-40B4-BE49-F238E27FC236}">
                  <a16:creationId xmlns:a16="http://schemas.microsoft.com/office/drawing/2014/main" id="{A928F731-E55D-4EE5-B6D9-134741C18D0D}"/>
                </a:ext>
              </a:extLst>
            </p:cNvPr>
            <p:cNvSpPr txBox="1"/>
            <p:nvPr/>
          </p:nvSpPr>
          <p:spPr>
            <a:xfrm>
              <a:off x="417821" y="939887"/>
              <a:ext cx="10225136" cy="328877"/>
            </a:xfrm>
            <a:prstGeom prst="rect">
              <a:avLst/>
            </a:prstGeom>
            <a:noFill/>
          </p:spPr>
          <p:txBody>
            <a:bodyPr wrap="square" rtlCol="0">
              <a:spAutoFit/>
            </a:bodyPr>
            <a:lstStyle/>
            <a:p>
              <a:r>
                <a:rPr lang="ja-JP" altLang="en-US" sz="1900" b="1" dirty="0">
                  <a:latin typeface="メイリオ" panose="020B0604030504040204" pitchFamily="50" charset="-128"/>
                  <a:ea typeface="メイリオ" panose="020B0604030504040204" pitchFamily="50" charset="-128"/>
                </a:rPr>
                <a:t>主なライブラリの種類</a:t>
              </a:r>
            </a:p>
          </p:txBody>
        </p:sp>
        <p:cxnSp>
          <p:nvCxnSpPr>
            <p:cNvPr id="14" name="直線コネクタ 13">
              <a:extLst>
                <a:ext uri="{FF2B5EF4-FFF2-40B4-BE49-F238E27FC236}">
                  <a16:creationId xmlns:a16="http://schemas.microsoft.com/office/drawing/2014/main" id="{F84E8700-0D27-4732-A020-A3E31F4E8FD9}"/>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Tree>
    <p:extLst>
      <p:ext uri="{BB962C8B-B14F-4D97-AF65-F5344CB8AC3E}">
        <p14:creationId xmlns:p14="http://schemas.microsoft.com/office/powerpoint/2010/main" val="265918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E1E4F344-931C-4AD4-9AF7-E99A71E6A610}"/>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ja-JP" altLang="en-US" sz="2800" kern="0" dirty="0">
                <a:latin typeface="メイリオ" panose="020B0604030504040204" pitchFamily="50" charset="-128"/>
                <a:ea typeface="メイリオ" panose="020B0604030504040204" pitchFamily="50" charset="-128"/>
              </a:rPr>
              <a:t>目次</a:t>
            </a:r>
          </a:p>
        </p:txBody>
      </p:sp>
      <p:pic>
        <p:nvPicPr>
          <p:cNvPr id="12" name="図 11">
            <a:extLst>
              <a:ext uri="{FF2B5EF4-FFF2-40B4-BE49-F238E27FC236}">
                <a16:creationId xmlns:a16="http://schemas.microsoft.com/office/drawing/2014/main" id="{76446E32-1259-4FF6-A08E-250F8751343D}"/>
              </a:ext>
            </a:extLst>
          </p:cNvPr>
          <p:cNvPicPr>
            <a:picLocks noChangeAspect="1"/>
          </p:cNvPicPr>
          <p:nvPr/>
        </p:nvPicPr>
        <p:blipFill>
          <a:blip r:embed="rId2"/>
          <a:stretch>
            <a:fillRect/>
          </a:stretch>
        </p:blipFill>
        <p:spPr>
          <a:xfrm>
            <a:off x="1276694" y="1002581"/>
            <a:ext cx="9638611" cy="4852837"/>
          </a:xfrm>
          <a:prstGeom prst="rect">
            <a:avLst/>
          </a:prstGeom>
        </p:spPr>
      </p:pic>
    </p:spTree>
    <p:extLst>
      <p:ext uri="{BB962C8B-B14F-4D97-AF65-F5344CB8AC3E}">
        <p14:creationId xmlns:p14="http://schemas.microsoft.com/office/powerpoint/2010/main" val="2128380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8359F64-64CF-4D7C-A70D-C7F0CFDA9ED9}"/>
              </a:ext>
            </a:extLst>
          </p:cNvPr>
          <p:cNvPicPr>
            <a:picLocks noChangeAspect="1"/>
          </p:cNvPicPr>
          <p:nvPr/>
        </p:nvPicPr>
        <p:blipFill rotWithShape="1">
          <a:blip r:embed="rId2">
            <a:lum/>
            <a:alphaModFix/>
          </a:blip>
          <a:srcRect l="26613" t="20879" r="32327" b="4478"/>
          <a:stretch/>
        </p:blipFill>
        <p:spPr>
          <a:xfrm>
            <a:off x="191344" y="3419542"/>
            <a:ext cx="4070039" cy="2961786"/>
          </a:xfrm>
          <a:prstGeom prst="rect">
            <a:avLst/>
          </a:prstGeom>
          <a:noFill/>
          <a:ln>
            <a:noFill/>
          </a:ln>
        </p:spPr>
      </p:pic>
      <p:sp>
        <p:nvSpPr>
          <p:cNvPr id="4" name="正方形/長方形 3">
            <a:extLst>
              <a:ext uri="{FF2B5EF4-FFF2-40B4-BE49-F238E27FC236}">
                <a16:creationId xmlns:a16="http://schemas.microsoft.com/office/drawing/2014/main" id="{C35C0B0A-6576-4A8D-942B-2F9005D2AD57}"/>
              </a:ext>
            </a:extLst>
          </p:cNvPr>
          <p:cNvSpPr/>
          <p:nvPr/>
        </p:nvSpPr>
        <p:spPr bwMode="auto">
          <a:xfrm flipV="1">
            <a:off x="724569" y="6232495"/>
            <a:ext cx="333228" cy="11481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10" name="正方形/長方形 9">
            <a:extLst>
              <a:ext uri="{FF2B5EF4-FFF2-40B4-BE49-F238E27FC236}">
                <a16:creationId xmlns:a16="http://schemas.microsoft.com/office/drawing/2014/main" id="{90E10BC0-D330-4554-8880-141A54370677}"/>
              </a:ext>
            </a:extLst>
          </p:cNvPr>
          <p:cNvSpPr/>
          <p:nvPr/>
        </p:nvSpPr>
        <p:spPr bwMode="auto">
          <a:xfrm flipV="1">
            <a:off x="728118" y="5635726"/>
            <a:ext cx="333228" cy="28700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11" name="正方形/長方形 10">
            <a:extLst>
              <a:ext uri="{FF2B5EF4-FFF2-40B4-BE49-F238E27FC236}">
                <a16:creationId xmlns:a16="http://schemas.microsoft.com/office/drawing/2014/main" id="{2CD87A62-6010-496A-B570-5F9A4855C9CB}"/>
              </a:ext>
            </a:extLst>
          </p:cNvPr>
          <p:cNvSpPr/>
          <p:nvPr/>
        </p:nvSpPr>
        <p:spPr bwMode="auto">
          <a:xfrm flipV="1">
            <a:off x="728118" y="4397855"/>
            <a:ext cx="333228" cy="28700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12" name="正方形/長方形 11">
            <a:extLst>
              <a:ext uri="{FF2B5EF4-FFF2-40B4-BE49-F238E27FC236}">
                <a16:creationId xmlns:a16="http://schemas.microsoft.com/office/drawing/2014/main" id="{90EA2F12-1446-4E61-8ED9-3AAEB8D0F433}"/>
              </a:ext>
            </a:extLst>
          </p:cNvPr>
          <p:cNvSpPr/>
          <p:nvPr/>
        </p:nvSpPr>
        <p:spPr bwMode="auto">
          <a:xfrm flipV="1">
            <a:off x="728080" y="4088092"/>
            <a:ext cx="333266" cy="28700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16" name="テキスト プレースホルダー 3">
            <a:extLst>
              <a:ext uri="{FF2B5EF4-FFF2-40B4-BE49-F238E27FC236}">
                <a16:creationId xmlns:a16="http://schemas.microsoft.com/office/drawing/2014/main" id="{C49C2776-AC21-4A0A-88F2-245BBEC8E631}"/>
              </a:ext>
            </a:extLst>
          </p:cNvPr>
          <p:cNvSpPr txBox="1">
            <a:spLocks/>
          </p:cNvSpPr>
          <p:nvPr/>
        </p:nvSpPr>
        <p:spPr>
          <a:xfrm>
            <a:off x="494023" y="2780928"/>
            <a:ext cx="11635954" cy="622667"/>
          </a:xfrm>
          <a:prstGeom prst="rect">
            <a:avLst/>
          </a:prstGeom>
        </p:spPr>
        <p:txBody>
          <a:bodyPr/>
          <a:lstStyle>
            <a:lvl1pPr marL="342900" indent="-342900" algn="l" rtl="0" eaLnBrk="1" fontAlgn="base" hangingPunct="1">
              <a:spcBef>
                <a:spcPct val="20000"/>
              </a:spcBef>
              <a:spcAft>
                <a:spcPct val="0"/>
              </a:spcAft>
              <a:buClr>
                <a:srgbClr val="FF0000"/>
              </a:buClr>
              <a:buSzPct val="75000"/>
              <a:buFont typeface="Wingdings" pitchFamily="2" charset="2"/>
              <a:buChar char="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kumimoji="1" sz="2800">
                <a:solidFill>
                  <a:schemeClr val="tx1"/>
                </a:solidFill>
                <a:latin typeface="+mn-ea"/>
                <a:ea typeface="+mn-ea"/>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kumimoji="1" sz="2800">
                <a:solidFill>
                  <a:schemeClr val="tx1"/>
                </a:solidFill>
                <a:latin typeface="+mn-ea"/>
                <a:ea typeface="+mn-ea"/>
              </a:defRPr>
            </a:lvl3pPr>
            <a:lvl4pPr marL="1600200" indent="-228600" algn="l" rtl="0" eaLnBrk="1" fontAlgn="base" hangingPunct="1">
              <a:spcBef>
                <a:spcPct val="20000"/>
              </a:spcBef>
              <a:spcAft>
                <a:spcPct val="0"/>
              </a:spcAft>
              <a:buClr>
                <a:schemeClr val="bg2"/>
              </a:buClr>
              <a:buFont typeface="Wingdings" pitchFamily="2" charset="2"/>
              <a:buChar char="§"/>
              <a:defRPr kumimoji="1" sz="2800">
                <a:solidFill>
                  <a:schemeClr val="tx1"/>
                </a:solidFill>
                <a:latin typeface="+mn-ea"/>
                <a:ea typeface="+mn-ea"/>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9pPr>
          </a:lstStyle>
          <a:p>
            <a:pPr marL="0" indent="0">
              <a:buNone/>
            </a:pPr>
            <a:r>
              <a:rPr lang="en-US" altLang="ja-JP" sz="1600" b="1" kern="0" dirty="0">
                <a:solidFill>
                  <a:srgbClr val="10243E"/>
                </a:solidFill>
                <a:latin typeface="メイリオ" pitchFamily="50"/>
                <a:ea typeface="メイリオ" pitchFamily="2"/>
                <a:cs typeface="Calibri" pitchFamily="50"/>
              </a:rPr>
              <a:t>3.</a:t>
            </a:r>
            <a:r>
              <a:rPr lang="ja-JP" altLang="en-US" sz="1600" b="1" kern="0" dirty="0">
                <a:solidFill>
                  <a:srgbClr val="10243E"/>
                </a:solidFill>
                <a:latin typeface="メイリオ" pitchFamily="50"/>
                <a:ea typeface="メイリオ" pitchFamily="2"/>
                <a:cs typeface="Calibri" pitchFamily="50"/>
              </a:rPr>
              <a:t>モデルの作成（</a:t>
            </a:r>
            <a:r>
              <a:rPr lang="ja-JP" altLang="ja-JP" sz="1600" b="1" kern="0" dirty="0">
                <a:solidFill>
                  <a:srgbClr val="10243E"/>
                </a:solidFill>
                <a:latin typeface="メイリオ" pitchFamily="50"/>
                <a:ea typeface="メイリオ" pitchFamily="2"/>
                <a:cs typeface="Calibri" pitchFamily="50"/>
              </a:rPr>
              <a:t>ランダムフォレスト手法</a:t>
            </a:r>
            <a:r>
              <a:rPr lang="ja-JP" altLang="en-US" sz="1600" b="1" kern="0" dirty="0">
                <a:solidFill>
                  <a:srgbClr val="10243E"/>
                </a:solidFill>
                <a:latin typeface="メイリオ" pitchFamily="50"/>
                <a:ea typeface="メイリオ" pitchFamily="2"/>
                <a:cs typeface="Calibri" pitchFamily="50"/>
              </a:rPr>
              <a:t>）、</a:t>
            </a:r>
            <a:r>
              <a:rPr lang="ja-JP" altLang="ja-JP" sz="1600" b="1" kern="0" dirty="0">
                <a:solidFill>
                  <a:srgbClr val="10243E"/>
                </a:solidFill>
                <a:latin typeface="メイリオ" pitchFamily="50"/>
                <a:ea typeface="メイリオ" pitchFamily="2"/>
                <a:cs typeface="Calibri" pitchFamily="50"/>
              </a:rPr>
              <a:t>分類する</a:t>
            </a:r>
            <a:r>
              <a:rPr lang="ja-JP" altLang="en-US" sz="1600" b="1" kern="0" dirty="0">
                <a:solidFill>
                  <a:srgbClr val="10243E"/>
                </a:solidFill>
                <a:latin typeface="メイリオ" pitchFamily="50"/>
                <a:ea typeface="メイリオ" pitchFamily="2"/>
                <a:cs typeface="Calibri" pitchFamily="50"/>
              </a:rPr>
              <a:t>。</a:t>
            </a:r>
            <a:r>
              <a:rPr lang="en-US" altLang="ja-JP" sz="1200" kern="0" dirty="0">
                <a:solidFill>
                  <a:srgbClr val="10243E"/>
                </a:solidFill>
                <a:latin typeface="メイリオ" pitchFamily="50"/>
                <a:ea typeface="メイリオ" pitchFamily="2"/>
                <a:cs typeface="Calibri" pitchFamily="50"/>
              </a:rPr>
              <a:t>※</a:t>
            </a:r>
            <a:r>
              <a:rPr lang="ja-JP" altLang="en-US" sz="1200" kern="0" dirty="0">
                <a:solidFill>
                  <a:srgbClr val="10243E"/>
                </a:solidFill>
                <a:latin typeface="メイリオ" pitchFamily="50"/>
                <a:ea typeface="メイリオ" pitchFamily="2"/>
                <a:cs typeface="Calibri" pitchFamily="50"/>
              </a:rPr>
              <a:t>複数のアルゴリズムで予測したが、ランダムフォレストが一番正解率が高かった</a:t>
            </a:r>
            <a:endParaRPr lang="en-US" altLang="ja-JP" sz="1200" kern="0" dirty="0">
              <a:solidFill>
                <a:srgbClr val="10243E"/>
              </a:solidFill>
              <a:latin typeface="メイリオ" pitchFamily="50"/>
              <a:ea typeface="メイリオ" pitchFamily="2"/>
              <a:cs typeface="Calibri" pitchFamily="50"/>
            </a:endParaRPr>
          </a:p>
          <a:p>
            <a:pPr marL="0" indent="0">
              <a:buNone/>
            </a:pPr>
            <a:r>
              <a:rPr lang="ja-JP" altLang="en-US" sz="1600" b="1" kern="0" dirty="0">
                <a:solidFill>
                  <a:srgbClr val="10243E"/>
                </a:solidFill>
                <a:latin typeface="メイリオ" pitchFamily="50"/>
                <a:ea typeface="メイリオ" pitchFamily="2"/>
                <a:cs typeface="Calibri" pitchFamily="50"/>
              </a:rPr>
              <a:t>　</a:t>
            </a:r>
            <a:r>
              <a:rPr lang="ja-JP" altLang="en-US" sz="1600" kern="0" dirty="0">
                <a:solidFill>
                  <a:srgbClr val="10243E"/>
                </a:solidFill>
                <a:latin typeface="メイリオ" pitchFamily="50"/>
                <a:ea typeface="メイリオ" pitchFamily="2"/>
                <a:cs typeface="Calibri" pitchFamily="50"/>
              </a:rPr>
              <a:t>複数の決定木モデルを組み合わせて、結果の多数決で最終結果を求めるため予測精度が高いと言われている。</a:t>
            </a:r>
            <a:endParaRPr lang="ja-JP" altLang="ja-JP" sz="1600" kern="0" dirty="0">
              <a:solidFill>
                <a:srgbClr val="10243E"/>
              </a:solidFill>
              <a:latin typeface="メイリオ" pitchFamily="50"/>
              <a:ea typeface="メイリオ" pitchFamily="2"/>
              <a:cs typeface="Calibri" pitchFamily="50"/>
            </a:endParaRPr>
          </a:p>
        </p:txBody>
      </p:sp>
      <p:sp>
        <p:nvSpPr>
          <p:cNvPr id="20" name="タイトル 1">
            <a:extLst>
              <a:ext uri="{FF2B5EF4-FFF2-40B4-BE49-F238E27FC236}">
                <a16:creationId xmlns:a16="http://schemas.microsoft.com/office/drawing/2014/main" id="{D056B071-78D1-4EE9-96D9-5B9D3DDEC43A}"/>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4.</a:t>
            </a:r>
            <a:r>
              <a:rPr lang="ja-JP" altLang="en-US" sz="2400" dirty="0">
                <a:solidFill>
                  <a:schemeClr val="tx1"/>
                </a:solidFill>
                <a:latin typeface="メイリオ" panose="020B0604030504040204" pitchFamily="50" charset="-128"/>
                <a:ea typeface="メイリオ" panose="020B0604030504040204" pitchFamily="50" charset="-128"/>
              </a:rPr>
              <a:t> AI開発道場　～ライブラリ編～</a:t>
            </a:r>
          </a:p>
        </p:txBody>
      </p:sp>
      <p:grpSp>
        <p:nvGrpSpPr>
          <p:cNvPr id="21" name="グループ化 20">
            <a:extLst>
              <a:ext uri="{FF2B5EF4-FFF2-40B4-BE49-F238E27FC236}">
                <a16:creationId xmlns:a16="http://schemas.microsoft.com/office/drawing/2014/main" id="{9E928A43-4217-4905-A7B1-9C3337BE7518}"/>
              </a:ext>
            </a:extLst>
          </p:cNvPr>
          <p:cNvGrpSpPr/>
          <p:nvPr/>
        </p:nvGrpSpPr>
        <p:grpSpPr>
          <a:xfrm>
            <a:off x="479376" y="956042"/>
            <a:ext cx="8928992" cy="384721"/>
            <a:chOff x="417821" y="939887"/>
            <a:chExt cx="10225136" cy="328877"/>
          </a:xfrm>
        </p:grpSpPr>
        <p:sp>
          <p:nvSpPr>
            <p:cNvPr id="22" name="テキスト ボックス 21">
              <a:extLst>
                <a:ext uri="{FF2B5EF4-FFF2-40B4-BE49-F238E27FC236}">
                  <a16:creationId xmlns:a16="http://schemas.microsoft.com/office/drawing/2014/main" id="{6C3EA143-6654-4A2E-9472-C434597C465E}"/>
                </a:ext>
              </a:extLst>
            </p:cNvPr>
            <p:cNvSpPr txBox="1"/>
            <p:nvPr/>
          </p:nvSpPr>
          <p:spPr>
            <a:xfrm>
              <a:off x="417821" y="939887"/>
              <a:ext cx="10225136" cy="328877"/>
            </a:xfrm>
            <a:prstGeom prst="rect">
              <a:avLst/>
            </a:prstGeom>
            <a:noFill/>
          </p:spPr>
          <p:txBody>
            <a:bodyPr wrap="square" rtlCol="0">
              <a:spAutoFit/>
            </a:bodyPr>
            <a:lstStyle/>
            <a:p>
              <a:r>
                <a:rPr lang="en-US" altLang="ja-JP" sz="1900" b="1" dirty="0" err="1">
                  <a:latin typeface="メイリオ" panose="020B0604030504040204" pitchFamily="50" charset="-128"/>
                  <a:ea typeface="メイリオ" panose="020B0604030504040204" pitchFamily="50" charset="-128"/>
                </a:rPr>
                <a:t>Scikit</a:t>
              </a:r>
              <a:r>
                <a:rPr lang="en-US" altLang="ja-JP" sz="1900" b="1" dirty="0">
                  <a:latin typeface="メイリオ" panose="020B0604030504040204" pitchFamily="50" charset="-128"/>
                  <a:ea typeface="メイリオ" panose="020B0604030504040204" pitchFamily="50" charset="-128"/>
                </a:rPr>
                <a:t>-learn</a:t>
              </a:r>
              <a:endParaRPr lang="ja-JP" altLang="en-US" sz="1900" b="1" dirty="0">
                <a:latin typeface="メイリオ" panose="020B0604030504040204" pitchFamily="50" charset="-128"/>
                <a:ea typeface="メイリオ" panose="020B0604030504040204" pitchFamily="50" charset="-128"/>
              </a:endParaRPr>
            </a:p>
          </p:txBody>
        </p:sp>
        <p:cxnSp>
          <p:nvCxnSpPr>
            <p:cNvPr id="23" name="直線コネクタ 22">
              <a:extLst>
                <a:ext uri="{FF2B5EF4-FFF2-40B4-BE49-F238E27FC236}">
                  <a16:creationId xmlns:a16="http://schemas.microsoft.com/office/drawing/2014/main" id="{4C00DF19-8FC9-43E7-8616-EFBFE62C16BD}"/>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
        <p:nvSpPr>
          <p:cNvPr id="27" name="テキスト ボックス 26">
            <a:extLst>
              <a:ext uri="{FF2B5EF4-FFF2-40B4-BE49-F238E27FC236}">
                <a16:creationId xmlns:a16="http://schemas.microsoft.com/office/drawing/2014/main" id="{BE31CC4A-0572-4049-B7F7-38DDA1A04824}"/>
              </a:ext>
            </a:extLst>
          </p:cNvPr>
          <p:cNvSpPr txBox="1"/>
          <p:nvPr/>
        </p:nvSpPr>
        <p:spPr>
          <a:xfrm>
            <a:off x="2027548" y="949300"/>
            <a:ext cx="8136904" cy="369332"/>
          </a:xfrm>
          <a:prstGeom prst="rect">
            <a:avLst/>
          </a:prstGeom>
          <a:noFill/>
        </p:spPr>
        <p:txBody>
          <a:bodyPr wrap="square" rtlCol="0">
            <a:spAutoFit/>
          </a:bodyPr>
          <a:lstStyle/>
          <a:p>
            <a:r>
              <a:rPr lang="en-US" altLang="ja-JP" b="1" dirty="0">
                <a:latin typeface="メイリオ" panose="020B0604030504040204" pitchFamily="50" charset="-128"/>
                <a:ea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rPr>
              <a:t>実習</a:t>
            </a:r>
            <a:r>
              <a:rPr lang="en-US" altLang="ja-JP" b="1" dirty="0">
                <a:latin typeface="メイリオ" panose="020B0604030504040204" pitchFamily="50" charset="-128"/>
                <a:ea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rPr>
              <a:t>タイタニックデータを使って、生存者の予測をする</a:t>
            </a:r>
          </a:p>
        </p:txBody>
      </p:sp>
      <p:sp>
        <p:nvSpPr>
          <p:cNvPr id="28" name="テキスト ボックス 27">
            <a:extLst>
              <a:ext uri="{FF2B5EF4-FFF2-40B4-BE49-F238E27FC236}">
                <a16:creationId xmlns:a16="http://schemas.microsoft.com/office/drawing/2014/main" id="{1C1F0F1F-1404-4136-9AC0-59B41CC1C260}"/>
              </a:ext>
            </a:extLst>
          </p:cNvPr>
          <p:cNvSpPr txBox="1"/>
          <p:nvPr/>
        </p:nvSpPr>
        <p:spPr>
          <a:xfrm>
            <a:off x="479376" y="1476073"/>
            <a:ext cx="11650601" cy="584775"/>
          </a:xfrm>
          <a:prstGeom prst="rect">
            <a:avLst/>
          </a:prstGeom>
          <a:noFill/>
        </p:spPr>
        <p:txBody>
          <a:bodyPr wrap="square" rtlCol="0">
            <a:spAutoFit/>
          </a:bodyPr>
          <a:lstStyle/>
          <a:p>
            <a:r>
              <a:rPr lang="ja-JP" altLang="en-US" sz="1600" b="1" dirty="0">
                <a:latin typeface="メイリオ" panose="020B0604030504040204" pitchFamily="50" charset="-128"/>
                <a:ea typeface="メイリオ" panose="020B0604030504040204" pitchFamily="50" charset="-128"/>
              </a:rPr>
              <a:t>１</a:t>
            </a:r>
            <a:r>
              <a:rPr lang="en-US" altLang="ja-JP" sz="1600" b="1" dirty="0">
                <a:latin typeface="メイリオ" panose="020B0604030504040204" pitchFamily="50" charset="-128"/>
                <a:ea typeface="メイリオ" panose="020B0604030504040204" pitchFamily="50" charset="-128"/>
              </a:rPr>
              <a:t>.INPUT</a:t>
            </a:r>
            <a:r>
              <a:rPr lang="ja-JP" altLang="en-US" sz="1600" b="1" dirty="0">
                <a:latin typeface="メイリオ" panose="020B0604030504040204" pitchFamily="50" charset="-128"/>
                <a:ea typeface="メイリオ" panose="020B0604030504040204" pitchFamily="50" charset="-128"/>
              </a:rPr>
              <a:t>データを機械学習モデルが読み込み易いように加工する。</a:t>
            </a:r>
          </a:p>
          <a:p>
            <a:r>
              <a:rPr lang="ja-JP" altLang="en-US" sz="1600" dirty="0">
                <a:latin typeface="メイリオ" panose="020B0604030504040204" pitchFamily="50" charset="-128"/>
                <a:ea typeface="メイリオ" panose="020B0604030504040204" pitchFamily="50" charset="-128"/>
              </a:rPr>
              <a:t>　前処理（例：平均値</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中央値で埋める</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、選定（欠損値が多い場合は削除）、数値化されていないデータの数値化</a:t>
            </a:r>
            <a:r>
              <a:rPr lang="en-US" altLang="ja-JP" sz="1600" dirty="0">
                <a:latin typeface="メイリオ" panose="020B0604030504040204" pitchFamily="50" charset="-128"/>
                <a:ea typeface="メイリオ" panose="020B0604030504040204" pitchFamily="50" charset="-128"/>
              </a:rPr>
              <a:t>etc...</a:t>
            </a:r>
          </a:p>
        </p:txBody>
      </p:sp>
      <p:sp>
        <p:nvSpPr>
          <p:cNvPr id="29" name="テキスト ボックス 28">
            <a:extLst>
              <a:ext uri="{FF2B5EF4-FFF2-40B4-BE49-F238E27FC236}">
                <a16:creationId xmlns:a16="http://schemas.microsoft.com/office/drawing/2014/main" id="{79340332-8FAD-41A1-8F9C-21D0F5C58E93}"/>
              </a:ext>
            </a:extLst>
          </p:cNvPr>
          <p:cNvSpPr txBox="1"/>
          <p:nvPr/>
        </p:nvSpPr>
        <p:spPr>
          <a:xfrm>
            <a:off x="467443" y="1988840"/>
            <a:ext cx="11677229" cy="830997"/>
          </a:xfrm>
          <a:prstGeom prst="rect">
            <a:avLst/>
          </a:prstGeom>
          <a:noFill/>
        </p:spPr>
        <p:txBody>
          <a:bodyPr wrap="square" rtlCol="0">
            <a:spAutoFit/>
          </a:bodyPr>
          <a:lstStyle/>
          <a:p>
            <a:r>
              <a:rPr lang="ja-JP" altLang="en-US" sz="1600" b="1" dirty="0">
                <a:latin typeface="メイリオ" panose="020B0604030504040204" pitchFamily="50" charset="-128"/>
                <a:ea typeface="メイリオ" panose="020B0604030504040204" pitchFamily="50" charset="-128"/>
              </a:rPr>
              <a:t>２</a:t>
            </a:r>
            <a:r>
              <a:rPr lang="en-US" altLang="ja-JP" sz="1600" b="1" dirty="0">
                <a:latin typeface="メイリオ" panose="020B0604030504040204" pitchFamily="50" charset="-128"/>
                <a:ea typeface="メイリオ" panose="020B0604030504040204" pitchFamily="50" charset="-128"/>
              </a:rPr>
              <a:t>.</a:t>
            </a:r>
            <a:r>
              <a:rPr lang="ja-JP" altLang="en-US" sz="1600" b="1" dirty="0">
                <a:latin typeface="メイリオ" panose="020B0604030504040204" pitchFamily="50" charset="-128"/>
                <a:ea typeface="メイリオ" panose="020B0604030504040204" pitchFamily="50" charset="-128"/>
              </a:rPr>
              <a:t>ヒートマップを作成して項目間の相関を確認し、使用する説明変数（</a:t>
            </a:r>
            <a:r>
              <a:rPr lang="en-US" altLang="ja-JP" sz="1600" b="1" dirty="0">
                <a:latin typeface="メイリオ" panose="020B0604030504040204" pitchFamily="50" charset="-128"/>
                <a:ea typeface="メイリオ" panose="020B0604030504040204" pitchFamily="50" charset="-128"/>
              </a:rPr>
              <a:t>x</a:t>
            </a:r>
            <a:r>
              <a:rPr lang="ja-JP" altLang="en-US" sz="1600" b="1" dirty="0">
                <a:latin typeface="メイリオ" panose="020B0604030504040204" pitchFamily="50" charset="-128"/>
                <a:ea typeface="メイリオ" panose="020B0604030504040204" pitchFamily="50" charset="-128"/>
              </a:rPr>
              <a:t>）を絞る。</a:t>
            </a:r>
          </a:p>
          <a:p>
            <a:r>
              <a:rPr lang="ja-JP" altLang="en-US" sz="1600" dirty="0">
                <a:latin typeface="メイリオ" panose="020B0604030504040204" pitchFamily="50" charset="-128"/>
                <a:ea typeface="メイリオ" panose="020B0604030504040204" pitchFamily="50" charset="-128"/>
              </a:rPr>
              <a:t>　相関（依存度）が強いほど絶対値が大きくなる。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この場合、“生存有無” に対して、“性別”</a:t>
            </a:r>
            <a:r>
              <a:rPr lang="en-US" altLang="ja-JP" sz="1600" dirty="0">
                <a:latin typeface="メイリオ" panose="020B0604030504040204" pitchFamily="50" charset="-128"/>
                <a:ea typeface="メイリオ" panose="020B0604030504040204" pitchFamily="50" charset="-128"/>
              </a:rPr>
              <a:t> </a:t>
            </a:r>
            <a:r>
              <a:rPr lang="ja-JP" altLang="en-US" sz="1600" dirty="0">
                <a:latin typeface="メイリオ" panose="020B0604030504040204" pitchFamily="50" charset="-128"/>
                <a:ea typeface="メイリオ" panose="020B0604030504040204" pitchFamily="50" charset="-128"/>
              </a:rPr>
              <a:t>＞“客室クラス” ＞“料金”の順に相関が高いことになる。</a:t>
            </a:r>
            <a:endParaRPr lang="en-US" altLang="ja-JP" sz="1600" dirty="0">
              <a:latin typeface="メイリオ" panose="020B0604030504040204" pitchFamily="50" charset="-128"/>
              <a:ea typeface="メイリオ" panose="020B0604030504040204" pitchFamily="50" charset="-128"/>
            </a:endParaRPr>
          </a:p>
        </p:txBody>
      </p:sp>
      <p:pic>
        <p:nvPicPr>
          <p:cNvPr id="31" name="図 30">
            <a:extLst>
              <a:ext uri="{FF2B5EF4-FFF2-40B4-BE49-F238E27FC236}">
                <a16:creationId xmlns:a16="http://schemas.microsoft.com/office/drawing/2014/main" id="{DC034780-2C9A-46E0-9782-4E10B6D46720}"/>
              </a:ext>
            </a:extLst>
          </p:cNvPr>
          <p:cNvPicPr>
            <a:picLocks noChangeAspect="1"/>
          </p:cNvPicPr>
          <p:nvPr/>
        </p:nvPicPr>
        <p:blipFill rotWithShape="1">
          <a:blip r:embed="rId3"/>
          <a:srcRect t="3279" r="16729" b="44586"/>
          <a:stretch/>
        </p:blipFill>
        <p:spPr>
          <a:xfrm>
            <a:off x="8906296" y="4355646"/>
            <a:ext cx="3223681" cy="1089578"/>
          </a:xfrm>
          <a:prstGeom prst="rect">
            <a:avLst/>
          </a:prstGeom>
        </p:spPr>
      </p:pic>
      <p:pic>
        <p:nvPicPr>
          <p:cNvPr id="24" name="コンテンツ プレースホルダー 5">
            <a:extLst>
              <a:ext uri="{FF2B5EF4-FFF2-40B4-BE49-F238E27FC236}">
                <a16:creationId xmlns:a16="http://schemas.microsoft.com/office/drawing/2014/main" id="{C658D7E4-61B0-4B93-AA40-A6F2367BB37F}"/>
              </a:ext>
            </a:extLst>
          </p:cNvPr>
          <p:cNvPicPr>
            <a:picLocks noGrp="1" noChangeAspect="1"/>
          </p:cNvPicPr>
          <p:nvPr>
            <p:ph idx="1"/>
          </p:nvPr>
        </p:nvPicPr>
        <p:blipFill rotWithShape="1">
          <a:blip r:embed="rId4">
            <a:lum/>
            <a:alphaModFix/>
          </a:blip>
          <a:srcRect l="12638" t="30286" r="44127" b="14819"/>
          <a:stretch/>
        </p:blipFill>
        <p:spPr>
          <a:xfrm>
            <a:off x="4444543" y="3356992"/>
            <a:ext cx="4315034" cy="2919777"/>
          </a:xfrm>
          <a:prstGeom prst="rect">
            <a:avLst/>
          </a:prstGeom>
          <a:noFill/>
          <a:ln>
            <a:noFill/>
          </a:ln>
        </p:spPr>
      </p:pic>
      <p:sp>
        <p:nvSpPr>
          <p:cNvPr id="2" name="二等辺三角形 1">
            <a:extLst>
              <a:ext uri="{FF2B5EF4-FFF2-40B4-BE49-F238E27FC236}">
                <a16:creationId xmlns:a16="http://schemas.microsoft.com/office/drawing/2014/main" id="{3FB9A00E-780B-40C5-858E-B1FFC0DBA7CB}"/>
              </a:ext>
            </a:extLst>
          </p:cNvPr>
          <p:cNvSpPr/>
          <p:nvPr/>
        </p:nvSpPr>
        <p:spPr bwMode="auto">
          <a:xfrm rot="5400000" flipH="1">
            <a:off x="3903984" y="4811612"/>
            <a:ext cx="861519" cy="135636"/>
          </a:xfrm>
          <a:prstGeom prst="triangl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26" name="二等辺三角形 25">
            <a:extLst>
              <a:ext uri="{FF2B5EF4-FFF2-40B4-BE49-F238E27FC236}">
                <a16:creationId xmlns:a16="http://schemas.microsoft.com/office/drawing/2014/main" id="{E1FEFB6A-B9D6-476A-970D-970A7C84E27F}"/>
              </a:ext>
            </a:extLst>
          </p:cNvPr>
          <p:cNvSpPr/>
          <p:nvPr/>
        </p:nvSpPr>
        <p:spPr bwMode="auto">
          <a:xfrm rot="5400000" flipH="1">
            <a:off x="8328817" y="4811612"/>
            <a:ext cx="861519" cy="135636"/>
          </a:xfrm>
          <a:prstGeom prst="triangl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32" name="正方形/長方形 31">
            <a:extLst>
              <a:ext uri="{FF2B5EF4-FFF2-40B4-BE49-F238E27FC236}">
                <a16:creationId xmlns:a16="http://schemas.microsoft.com/office/drawing/2014/main" id="{05046159-6011-4695-BE54-34E216304E5C}"/>
              </a:ext>
            </a:extLst>
          </p:cNvPr>
          <p:cNvSpPr/>
          <p:nvPr/>
        </p:nvSpPr>
        <p:spPr bwMode="auto">
          <a:xfrm flipV="1">
            <a:off x="9212141" y="5176071"/>
            <a:ext cx="1276348" cy="16869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33" name="テキスト プレースホルダー 3">
            <a:extLst>
              <a:ext uri="{FF2B5EF4-FFF2-40B4-BE49-F238E27FC236}">
                <a16:creationId xmlns:a16="http://schemas.microsoft.com/office/drawing/2014/main" id="{37AF483C-CCAF-4B50-949E-A605064C0FDD}"/>
              </a:ext>
            </a:extLst>
          </p:cNvPr>
          <p:cNvSpPr txBox="1">
            <a:spLocks/>
          </p:cNvSpPr>
          <p:nvPr/>
        </p:nvSpPr>
        <p:spPr>
          <a:xfrm>
            <a:off x="9011105" y="5461353"/>
            <a:ext cx="2954768" cy="952051"/>
          </a:xfrm>
          <a:prstGeom prst="rect">
            <a:avLst/>
          </a:prstGeom>
        </p:spPr>
        <p:txBody>
          <a:bodyPr/>
          <a:lstStyle>
            <a:lvl1pPr marL="342900" indent="-342900" algn="l" rtl="0" eaLnBrk="1" fontAlgn="base" hangingPunct="1">
              <a:spcBef>
                <a:spcPct val="20000"/>
              </a:spcBef>
              <a:spcAft>
                <a:spcPct val="0"/>
              </a:spcAft>
              <a:buClr>
                <a:srgbClr val="FF0000"/>
              </a:buClr>
              <a:buSzPct val="75000"/>
              <a:buFont typeface="Wingdings" pitchFamily="2" charset="2"/>
              <a:buChar char="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kumimoji="1" sz="2800">
                <a:solidFill>
                  <a:schemeClr val="tx1"/>
                </a:solidFill>
                <a:latin typeface="+mn-ea"/>
                <a:ea typeface="+mn-ea"/>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kumimoji="1" sz="2800">
                <a:solidFill>
                  <a:schemeClr val="tx1"/>
                </a:solidFill>
                <a:latin typeface="+mn-ea"/>
                <a:ea typeface="+mn-ea"/>
              </a:defRPr>
            </a:lvl3pPr>
            <a:lvl4pPr marL="1600200" indent="-228600" algn="l" rtl="0" eaLnBrk="1" fontAlgn="base" hangingPunct="1">
              <a:spcBef>
                <a:spcPct val="20000"/>
              </a:spcBef>
              <a:spcAft>
                <a:spcPct val="0"/>
              </a:spcAft>
              <a:buClr>
                <a:schemeClr val="bg2"/>
              </a:buClr>
              <a:buFont typeface="Wingdings" pitchFamily="2" charset="2"/>
              <a:buChar char="§"/>
              <a:defRPr kumimoji="1" sz="2800">
                <a:solidFill>
                  <a:schemeClr val="tx1"/>
                </a:solidFill>
                <a:latin typeface="+mn-ea"/>
                <a:ea typeface="+mn-ea"/>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9pPr>
          </a:lstStyle>
          <a:p>
            <a:pPr marL="0" indent="0">
              <a:buNone/>
            </a:pPr>
            <a:r>
              <a:rPr lang="ja-JP" altLang="en-US" sz="1400" kern="0" dirty="0">
                <a:solidFill>
                  <a:srgbClr val="10243E"/>
                </a:solidFill>
                <a:latin typeface="メイリオ" pitchFamily="50"/>
                <a:ea typeface="メイリオ" pitchFamily="2"/>
                <a:cs typeface="Calibri" pitchFamily="50"/>
              </a:rPr>
              <a:t>相関の強かった３つの説明変数を用いて予測した結果、生死判定が</a:t>
            </a:r>
            <a:r>
              <a:rPr lang="en-US" altLang="ja-JP" sz="1400" kern="0" dirty="0">
                <a:solidFill>
                  <a:srgbClr val="10243E"/>
                </a:solidFill>
                <a:latin typeface="メイリオ" pitchFamily="50"/>
                <a:ea typeface="メイリオ" pitchFamily="2"/>
                <a:cs typeface="Calibri" pitchFamily="50"/>
              </a:rPr>
              <a:t>79.9%</a:t>
            </a:r>
            <a:r>
              <a:rPr lang="ja-JP" altLang="en-US" sz="1400" kern="0" dirty="0">
                <a:solidFill>
                  <a:srgbClr val="10243E"/>
                </a:solidFill>
                <a:latin typeface="メイリオ" pitchFamily="50"/>
                <a:ea typeface="メイリオ" pitchFamily="2"/>
                <a:cs typeface="Calibri" pitchFamily="50"/>
              </a:rPr>
              <a:t>の正答率となった。</a:t>
            </a:r>
            <a:endParaRPr lang="ja-JP" altLang="ja-JP" sz="1400" kern="0" dirty="0">
              <a:solidFill>
                <a:srgbClr val="10243E"/>
              </a:solidFill>
              <a:latin typeface="メイリオ" pitchFamily="50"/>
              <a:ea typeface="メイリオ" pitchFamily="2"/>
              <a:cs typeface="Calibri" pitchFamily="50"/>
            </a:endParaRPr>
          </a:p>
        </p:txBody>
      </p:sp>
      <p:sp>
        <p:nvSpPr>
          <p:cNvPr id="25" name="テキスト ボックス 24">
            <a:extLst>
              <a:ext uri="{FF2B5EF4-FFF2-40B4-BE49-F238E27FC236}">
                <a16:creationId xmlns:a16="http://schemas.microsoft.com/office/drawing/2014/main" id="{FE6F003F-88AB-43B1-BC59-0D104266A120}"/>
              </a:ext>
            </a:extLst>
          </p:cNvPr>
          <p:cNvSpPr txBox="1"/>
          <p:nvPr/>
        </p:nvSpPr>
        <p:spPr>
          <a:xfrm>
            <a:off x="4964687" y="6037838"/>
            <a:ext cx="4587697" cy="415498"/>
          </a:xfrm>
          <a:prstGeom prst="rect">
            <a:avLst/>
          </a:prstGeom>
          <a:noFill/>
        </p:spPr>
        <p:txBody>
          <a:bodyPr wrap="square" rtlCol="0">
            <a:spAutoFit/>
          </a:bodyPr>
          <a:lstStyle/>
          <a:p>
            <a:pPr hangingPunct="1">
              <a:lnSpc>
                <a:spcPct val="100000"/>
              </a:lnSpc>
            </a:pPr>
            <a:r>
              <a:rPr lang="ja-JP" altLang="en-US" sz="1050" dirty="0">
                <a:latin typeface="メイリオ" panose="020B0604030504040204" pitchFamily="50" charset="-128"/>
                <a:ea typeface="メイリオ" panose="020B0604030504040204" pitchFamily="50" charset="-128"/>
              </a:rPr>
              <a:t>＜ご参考＞</a:t>
            </a:r>
            <a:r>
              <a:rPr lang="en-US" altLang="ja-JP" sz="1050" dirty="0">
                <a:latin typeface="メイリオ" panose="020B0604030504040204" pitchFamily="50" charset="-128"/>
                <a:ea typeface="メイリオ" panose="020B0604030504040204" pitchFamily="50" charset="-128"/>
              </a:rPr>
              <a:t>【</a:t>
            </a:r>
            <a:r>
              <a:rPr lang="ja-JP" altLang="en-US" sz="1050" dirty="0">
                <a:latin typeface="メイリオ" panose="020B0604030504040204" pitchFamily="50" charset="-128"/>
                <a:ea typeface="メイリオ" panose="020B0604030504040204" pitchFamily="50" charset="-128"/>
              </a:rPr>
              <a:t>機械学習</a:t>
            </a:r>
            <a:r>
              <a:rPr lang="en-US" altLang="ja-JP" sz="1050" dirty="0">
                <a:latin typeface="メイリオ" panose="020B0604030504040204" pitchFamily="50" charset="-128"/>
                <a:ea typeface="メイリオ" panose="020B0604030504040204" pitchFamily="50" charset="-128"/>
              </a:rPr>
              <a:t>】</a:t>
            </a:r>
            <a:r>
              <a:rPr lang="ja-JP" altLang="en-US" sz="1050" dirty="0">
                <a:latin typeface="メイリオ" panose="020B0604030504040204" pitchFamily="50" charset="-128"/>
                <a:ea typeface="メイリオ" panose="020B0604030504040204" pitchFamily="50" charset="-128"/>
              </a:rPr>
              <a:t>ランダムフォレストを理解する</a:t>
            </a:r>
            <a:r>
              <a:rPr lang="ja-JP" altLang="ja-JP" sz="1050" dirty="0">
                <a:solidFill>
                  <a:srgbClr val="10243E"/>
                </a:solidFill>
                <a:latin typeface="メイリオ" pitchFamily="50"/>
                <a:ea typeface="メイリオ" pitchFamily="2"/>
                <a:cs typeface="Calibri" pitchFamily="50"/>
                <a:hlinkClick r:id="rId5"/>
              </a:rPr>
              <a:t>https://qiita.com/Hawaii/items/5831e667723b66b46fba</a:t>
            </a:r>
            <a:endParaRPr lang="en-US" altLang="ja-JP" sz="1050" dirty="0">
              <a:solidFill>
                <a:srgbClr val="10243E"/>
              </a:solidFill>
              <a:latin typeface="メイリオ" pitchFamily="50"/>
              <a:ea typeface="メイリオ" pitchFamily="2"/>
              <a:cs typeface="Calibri" pitchFamily="50"/>
            </a:endParaRPr>
          </a:p>
        </p:txBody>
      </p:sp>
    </p:spTree>
    <p:extLst>
      <p:ext uri="{BB962C8B-B14F-4D97-AF65-F5344CB8AC3E}">
        <p14:creationId xmlns:p14="http://schemas.microsoft.com/office/powerpoint/2010/main" val="2502038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
            <a:extLst>
              <a:ext uri="{FF2B5EF4-FFF2-40B4-BE49-F238E27FC236}">
                <a16:creationId xmlns:a16="http://schemas.microsoft.com/office/drawing/2014/main" id="{D056B071-78D1-4EE9-96D9-5B9D3DDEC43A}"/>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4.</a:t>
            </a:r>
            <a:r>
              <a:rPr lang="ja-JP" altLang="en-US" sz="2400" dirty="0">
                <a:solidFill>
                  <a:schemeClr val="tx1"/>
                </a:solidFill>
                <a:latin typeface="メイリオ" panose="020B0604030504040204" pitchFamily="50" charset="-128"/>
                <a:ea typeface="メイリオ" panose="020B0604030504040204" pitchFamily="50" charset="-128"/>
              </a:rPr>
              <a:t> AI開発道場　～ライブラリ編～</a:t>
            </a:r>
          </a:p>
        </p:txBody>
      </p:sp>
      <p:grpSp>
        <p:nvGrpSpPr>
          <p:cNvPr id="21" name="グループ化 20">
            <a:extLst>
              <a:ext uri="{FF2B5EF4-FFF2-40B4-BE49-F238E27FC236}">
                <a16:creationId xmlns:a16="http://schemas.microsoft.com/office/drawing/2014/main" id="{9E928A43-4217-4905-A7B1-9C3337BE7518}"/>
              </a:ext>
            </a:extLst>
          </p:cNvPr>
          <p:cNvGrpSpPr/>
          <p:nvPr/>
        </p:nvGrpSpPr>
        <p:grpSpPr>
          <a:xfrm>
            <a:off x="479376" y="956042"/>
            <a:ext cx="8928992" cy="384721"/>
            <a:chOff x="417821" y="939887"/>
            <a:chExt cx="10225136" cy="328877"/>
          </a:xfrm>
        </p:grpSpPr>
        <p:sp>
          <p:nvSpPr>
            <p:cNvPr id="22" name="テキスト ボックス 21">
              <a:extLst>
                <a:ext uri="{FF2B5EF4-FFF2-40B4-BE49-F238E27FC236}">
                  <a16:creationId xmlns:a16="http://schemas.microsoft.com/office/drawing/2014/main" id="{6C3EA143-6654-4A2E-9472-C434597C465E}"/>
                </a:ext>
              </a:extLst>
            </p:cNvPr>
            <p:cNvSpPr txBox="1"/>
            <p:nvPr/>
          </p:nvSpPr>
          <p:spPr>
            <a:xfrm>
              <a:off x="417821" y="939887"/>
              <a:ext cx="10225136" cy="328877"/>
            </a:xfrm>
            <a:prstGeom prst="rect">
              <a:avLst/>
            </a:prstGeom>
            <a:noFill/>
          </p:spPr>
          <p:txBody>
            <a:bodyPr wrap="square" rtlCol="0">
              <a:spAutoFit/>
            </a:bodyPr>
            <a:lstStyle/>
            <a:p>
              <a:r>
                <a:rPr lang="en-US" altLang="ja-JP" sz="1900" b="1" dirty="0">
                  <a:latin typeface="メイリオ" panose="020B0604030504040204" pitchFamily="50" charset="-128"/>
                  <a:ea typeface="メイリオ" panose="020B0604030504040204" pitchFamily="50" charset="-128"/>
                </a:rPr>
                <a:t>OpenCV/</a:t>
              </a:r>
              <a:r>
                <a:rPr lang="en-US" altLang="ja-JP" sz="1900" b="1" dirty="0" err="1">
                  <a:latin typeface="メイリオ" panose="020B0604030504040204" pitchFamily="50" charset="-128"/>
                  <a:ea typeface="メイリオ" panose="020B0604030504040204" pitchFamily="50" charset="-128"/>
                </a:rPr>
                <a:t>Scikit</a:t>
              </a:r>
              <a:r>
                <a:rPr lang="en-US" altLang="ja-JP" sz="1900" b="1" dirty="0">
                  <a:latin typeface="メイリオ" panose="020B0604030504040204" pitchFamily="50" charset="-128"/>
                  <a:ea typeface="メイリオ" panose="020B0604030504040204" pitchFamily="50" charset="-128"/>
                </a:rPr>
                <a:t>-learn</a:t>
              </a:r>
              <a:endParaRPr lang="ja-JP" altLang="en-US" sz="1900" b="1" dirty="0">
                <a:latin typeface="メイリオ" panose="020B0604030504040204" pitchFamily="50" charset="-128"/>
                <a:ea typeface="メイリオ" panose="020B0604030504040204" pitchFamily="50" charset="-128"/>
              </a:endParaRPr>
            </a:p>
          </p:txBody>
        </p:sp>
        <p:cxnSp>
          <p:nvCxnSpPr>
            <p:cNvPr id="23" name="直線コネクタ 22">
              <a:extLst>
                <a:ext uri="{FF2B5EF4-FFF2-40B4-BE49-F238E27FC236}">
                  <a16:creationId xmlns:a16="http://schemas.microsoft.com/office/drawing/2014/main" id="{4C00DF19-8FC9-43E7-8616-EFBFE62C16BD}"/>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
        <p:nvSpPr>
          <p:cNvPr id="27" name="テキスト ボックス 26">
            <a:extLst>
              <a:ext uri="{FF2B5EF4-FFF2-40B4-BE49-F238E27FC236}">
                <a16:creationId xmlns:a16="http://schemas.microsoft.com/office/drawing/2014/main" id="{BE31CC4A-0572-4049-B7F7-38DDA1A04824}"/>
              </a:ext>
            </a:extLst>
          </p:cNvPr>
          <p:cNvSpPr txBox="1"/>
          <p:nvPr/>
        </p:nvSpPr>
        <p:spPr>
          <a:xfrm>
            <a:off x="3259718" y="949300"/>
            <a:ext cx="6724714" cy="369332"/>
          </a:xfrm>
          <a:prstGeom prst="rect">
            <a:avLst/>
          </a:prstGeom>
          <a:noFill/>
        </p:spPr>
        <p:txBody>
          <a:bodyPr wrap="square" rtlCol="0">
            <a:spAutoFit/>
          </a:bodyPr>
          <a:lstStyle/>
          <a:p>
            <a:r>
              <a:rPr lang="en-US" altLang="ja-JP" b="1" dirty="0">
                <a:latin typeface="メイリオ" panose="020B0604030504040204" pitchFamily="50" charset="-128"/>
                <a:ea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rPr>
              <a:t>実習</a:t>
            </a:r>
            <a:r>
              <a:rPr lang="en-US" altLang="ja-JP" b="1" dirty="0">
                <a:latin typeface="メイリオ" panose="020B0604030504040204" pitchFamily="50" charset="-128"/>
                <a:ea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rPr>
              <a:t>手書き数字の認識</a:t>
            </a:r>
          </a:p>
        </p:txBody>
      </p:sp>
      <p:sp>
        <p:nvSpPr>
          <p:cNvPr id="34" name="テキスト ボックス 33">
            <a:extLst>
              <a:ext uri="{FF2B5EF4-FFF2-40B4-BE49-F238E27FC236}">
                <a16:creationId xmlns:a16="http://schemas.microsoft.com/office/drawing/2014/main" id="{C97A5579-5F91-490B-A3A2-8B84595F2ED6}"/>
              </a:ext>
            </a:extLst>
          </p:cNvPr>
          <p:cNvSpPr txBox="1"/>
          <p:nvPr/>
        </p:nvSpPr>
        <p:spPr>
          <a:xfrm>
            <a:off x="479377" y="1476073"/>
            <a:ext cx="6336704" cy="584775"/>
          </a:xfrm>
          <a:prstGeom prst="rect">
            <a:avLst/>
          </a:prstGeom>
          <a:noFill/>
        </p:spPr>
        <p:txBody>
          <a:bodyPr wrap="square" rtlCol="0">
            <a:spAutoFit/>
          </a:bodyPr>
          <a:lstStyle/>
          <a:p>
            <a:r>
              <a:rPr lang="ja-JP" altLang="en-US" sz="1600" b="1" dirty="0">
                <a:latin typeface="メイリオ" panose="020B0604030504040204" pitchFamily="50" charset="-128"/>
                <a:ea typeface="メイリオ" panose="020B0604030504040204" pitchFamily="50" charset="-128"/>
              </a:rPr>
              <a:t>１</a:t>
            </a:r>
            <a:r>
              <a:rPr lang="en-US" altLang="ja-JP" sz="1600" b="1" dirty="0">
                <a:latin typeface="メイリオ" panose="020B0604030504040204" pitchFamily="50" charset="-128"/>
                <a:ea typeface="メイリオ" panose="020B0604030504040204" pitchFamily="50" charset="-128"/>
              </a:rPr>
              <a:t>.</a:t>
            </a:r>
            <a:r>
              <a:rPr lang="ja-JP" altLang="en-US" sz="1600" b="1" dirty="0">
                <a:latin typeface="メイリオ" panose="020B0604030504040204" pitchFamily="50" charset="-128"/>
                <a:ea typeface="メイリオ" panose="020B0604030504040204" pitchFamily="50" charset="-128"/>
              </a:rPr>
              <a:t>データの読み込み</a:t>
            </a:r>
            <a:endParaRPr lang="en-US" altLang="ja-JP" sz="1600" b="1"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a:t>
            </a:r>
            <a:r>
              <a:rPr lang="en-US" altLang="ja-JP" sz="1600" dirty="0" err="1">
                <a:latin typeface="メイリオ" panose="020B0604030504040204" pitchFamily="50" charset="-128"/>
                <a:ea typeface="メイリオ" panose="020B0604030504040204" pitchFamily="50" charset="-128"/>
              </a:rPr>
              <a:t>Scikit</a:t>
            </a:r>
            <a:r>
              <a:rPr lang="en-US" altLang="ja-JP" sz="1600" dirty="0">
                <a:latin typeface="メイリオ" panose="020B0604030504040204" pitchFamily="50" charset="-128"/>
                <a:ea typeface="メイリオ" panose="020B0604030504040204" pitchFamily="50" charset="-128"/>
              </a:rPr>
              <a:t>-learn</a:t>
            </a:r>
            <a:r>
              <a:rPr lang="ja-JP" altLang="en-US" sz="1600" dirty="0">
                <a:latin typeface="メイリオ" panose="020B0604030504040204" pitchFamily="50" charset="-128"/>
                <a:ea typeface="メイリオ" panose="020B0604030504040204" pitchFamily="50" charset="-128"/>
              </a:rPr>
              <a:t>のデータセット読み込み、</a:t>
            </a:r>
            <a:r>
              <a:rPr lang="en-US" altLang="ja-JP" sz="1600" dirty="0">
                <a:latin typeface="メイリオ" panose="020B0604030504040204" pitchFamily="50" charset="-128"/>
                <a:ea typeface="メイリオ" panose="020B0604030504040204" pitchFamily="50" charset="-128"/>
              </a:rPr>
              <a:t>OpenCV</a:t>
            </a:r>
            <a:r>
              <a:rPr lang="ja-JP" altLang="en-US" sz="1600" dirty="0">
                <a:latin typeface="メイリオ" panose="020B0604030504040204" pitchFamily="50" charset="-128"/>
                <a:ea typeface="メイリオ" panose="020B0604030504040204" pitchFamily="50" charset="-128"/>
              </a:rPr>
              <a:t>で画像描写確認。</a:t>
            </a:r>
            <a:endParaRPr lang="en-US" altLang="ja-JP" sz="1600" dirty="0">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A5DBACF1-8309-41DC-889D-46DB084525FD}"/>
              </a:ext>
            </a:extLst>
          </p:cNvPr>
          <p:cNvSpPr txBox="1"/>
          <p:nvPr/>
        </p:nvSpPr>
        <p:spPr>
          <a:xfrm>
            <a:off x="526490" y="2038694"/>
            <a:ext cx="9673966" cy="584775"/>
          </a:xfrm>
          <a:prstGeom prst="rect">
            <a:avLst/>
          </a:prstGeom>
          <a:noFill/>
        </p:spPr>
        <p:txBody>
          <a:bodyPr wrap="square" rtlCol="0">
            <a:spAutoFit/>
          </a:bodyPr>
          <a:lstStyle/>
          <a:p>
            <a:r>
              <a:rPr lang="en-US" altLang="ja-JP" sz="1600" b="1" dirty="0">
                <a:latin typeface="メイリオ" panose="020B0604030504040204" pitchFamily="50" charset="-128"/>
                <a:ea typeface="メイリオ" panose="020B0604030504040204" pitchFamily="50" charset="-128"/>
              </a:rPr>
              <a:t>2.SVM(</a:t>
            </a:r>
            <a:r>
              <a:rPr lang="ja-JP" altLang="en-US" sz="1600" b="1" dirty="0">
                <a:latin typeface="メイリオ" panose="020B0604030504040204" pitchFamily="50" charset="-128"/>
                <a:ea typeface="メイリオ" panose="020B0604030504040204" pitchFamily="50" charset="-128"/>
              </a:rPr>
              <a:t>サポートベクターマシーン</a:t>
            </a:r>
            <a:r>
              <a:rPr lang="en-US" altLang="ja-JP" sz="1600" b="1" dirty="0">
                <a:latin typeface="メイリオ" panose="020B0604030504040204" pitchFamily="50" charset="-128"/>
                <a:ea typeface="メイリオ" panose="020B0604030504040204" pitchFamily="50" charset="-128"/>
              </a:rPr>
              <a:t>)</a:t>
            </a:r>
            <a:r>
              <a:rPr lang="ja-JP" altLang="en-US" sz="1600" b="1" dirty="0">
                <a:latin typeface="メイリオ" panose="020B0604030504040204" pitchFamily="50" charset="-128"/>
                <a:ea typeface="メイリオ" panose="020B0604030504040204" pitchFamily="50" charset="-128"/>
              </a:rPr>
              <a:t>にてモデルを作成</a:t>
            </a:r>
            <a:endParaRPr lang="en-US" altLang="ja-JP" sz="1600" b="1" dirty="0">
              <a:latin typeface="メイリオ" panose="020B0604030504040204" pitchFamily="50" charset="-128"/>
              <a:ea typeface="メイリオ" panose="020B0604030504040204" pitchFamily="50" charset="-128"/>
            </a:endParaRPr>
          </a:p>
          <a:p>
            <a:r>
              <a:rPr lang="ja-JP" altLang="en-US" sz="1600" b="1" dirty="0">
                <a:latin typeface="メイリオ" panose="020B0604030504040204" pitchFamily="50" charset="-128"/>
                <a:ea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rPr>
              <a:t>2</a:t>
            </a:r>
            <a:r>
              <a:rPr lang="ja-JP" altLang="en-US" sz="1600" dirty="0">
                <a:latin typeface="メイリオ" panose="020B0604030504040204" pitchFamily="50" charset="-128"/>
                <a:ea typeface="メイリオ" panose="020B0604030504040204" pitchFamily="50" charset="-128"/>
              </a:rPr>
              <a:t>値分類を行う強力な学習器の一つ。</a:t>
            </a:r>
            <a:r>
              <a:rPr lang="en-US" altLang="ja-JP" sz="1600" dirty="0">
                <a:latin typeface="メイリオ" panose="020B0604030504040204" pitchFamily="50" charset="-128"/>
                <a:ea typeface="メイリオ" panose="020B0604030504040204" pitchFamily="50" charset="-128"/>
              </a:rPr>
              <a:t>0</a:t>
            </a:r>
            <a:r>
              <a:rPr lang="ja-JP" altLang="en-US" sz="1600" dirty="0">
                <a:latin typeface="メイリオ" panose="020B0604030504040204" pitchFamily="50" charset="-128"/>
                <a:ea typeface="メイリオ" panose="020B0604030504040204" pitchFamily="50" charset="-128"/>
              </a:rPr>
              <a:t>から</a:t>
            </a:r>
            <a:r>
              <a:rPr lang="en-US" altLang="ja-JP" sz="1600" dirty="0">
                <a:latin typeface="メイリオ" panose="020B0604030504040204" pitchFamily="50" charset="-128"/>
                <a:ea typeface="メイリオ" panose="020B0604030504040204" pitchFamily="50" charset="-128"/>
              </a:rPr>
              <a:t>9</a:t>
            </a:r>
            <a:r>
              <a:rPr lang="ja-JP" altLang="en-US" sz="1600" dirty="0">
                <a:latin typeface="メイリオ" panose="020B0604030504040204" pitchFamily="50" charset="-128"/>
                <a:ea typeface="メイリオ" panose="020B0604030504040204" pitchFamily="50" charset="-128"/>
              </a:rPr>
              <a:t>の</a:t>
            </a:r>
            <a:r>
              <a:rPr lang="en-US" altLang="ja-JP" sz="1600" dirty="0">
                <a:latin typeface="メイリオ" panose="020B0604030504040204" pitchFamily="50" charset="-128"/>
                <a:ea typeface="メイリオ" panose="020B0604030504040204" pitchFamily="50" charset="-128"/>
              </a:rPr>
              <a:t>10</a:t>
            </a:r>
            <a:r>
              <a:rPr lang="ja-JP" altLang="en-US" sz="1600" dirty="0">
                <a:latin typeface="メイリオ" panose="020B0604030504040204" pitchFamily="50" charset="-128"/>
                <a:ea typeface="メイリオ" panose="020B0604030504040204" pitchFamily="50" charset="-128"/>
              </a:rPr>
              <a:t>文字の多項識別が可能なように</a:t>
            </a:r>
            <a:r>
              <a:rPr lang="en-US" altLang="ja-JP" sz="1600" dirty="0">
                <a:latin typeface="メイリオ" panose="020B0604030504040204" pitchFamily="50" charset="-128"/>
                <a:ea typeface="メイリオ" panose="020B0604030504040204" pitchFamily="50" charset="-128"/>
              </a:rPr>
              <a:t>SVM</a:t>
            </a:r>
            <a:r>
              <a:rPr lang="ja-JP" altLang="en-US" sz="1600" dirty="0">
                <a:latin typeface="メイリオ" panose="020B0604030504040204" pitchFamily="50" charset="-128"/>
                <a:ea typeface="メイリオ" panose="020B0604030504040204" pitchFamily="50" charset="-128"/>
              </a:rPr>
              <a:t>を拡張する。</a:t>
            </a:r>
            <a:endParaRPr lang="en-US" altLang="ja-JP" sz="1600" dirty="0">
              <a:latin typeface="メイリオ" panose="020B0604030504040204" pitchFamily="50" charset="-128"/>
              <a:ea typeface="メイリオ" panose="020B0604030504040204" pitchFamily="50" charset="-128"/>
            </a:endParaRPr>
          </a:p>
        </p:txBody>
      </p:sp>
      <p:sp>
        <p:nvSpPr>
          <p:cNvPr id="36" name="テキスト ボックス 35">
            <a:extLst>
              <a:ext uri="{FF2B5EF4-FFF2-40B4-BE49-F238E27FC236}">
                <a16:creationId xmlns:a16="http://schemas.microsoft.com/office/drawing/2014/main" id="{90312BE8-6CAE-414D-BD38-1A17FB3960E4}"/>
              </a:ext>
            </a:extLst>
          </p:cNvPr>
          <p:cNvSpPr txBox="1"/>
          <p:nvPr/>
        </p:nvSpPr>
        <p:spPr>
          <a:xfrm>
            <a:off x="3596573" y="5618817"/>
            <a:ext cx="3500322" cy="738664"/>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rPr>
              <a:t>各クラス（　 と　 ）の端点（サポートベクター）との距離（マージン）が最大となる境界を求める</a:t>
            </a:r>
          </a:p>
        </p:txBody>
      </p:sp>
      <p:pic>
        <p:nvPicPr>
          <p:cNvPr id="56" name="図 55">
            <a:extLst>
              <a:ext uri="{FF2B5EF4-FFF2-40B4-BE49-F238E27FC236}">
                <a16:creationId xmlns:a16="http://schemas.microsoft.com/office/drawing/2014/main" id="{A0BD403B-8365-426C-9BCA-D549E0D5AD1E}"/>
              </a:ext>
            </a:extLst>
          </p:cNvPr>
          <p:cNvPicPr>
            <a:picLocks noChangeAspect="1"/>
          </p:cNvPicPr>
          <p:nvPr/>
        </p:nvPicPr>
        <p:blipFill rotWithShape="1">
          <a:blip r:embed="rId2"/>
          <a:srcRect l="43731" t="51630" r="54497" b="45582"/>
          <a:stretch/>
        </p:blipFill>
        <p:spPr>
          <a:xfrm>
            <a:off x="4597572" y="5664363"/>
            <a:ext cx="216024" cy="182359"/>
          </a:xfrm>
          <a:prstGeom prst="rect">
            <a:avLst/>
          </a:prstGeom>
        </p:spPr>
      </p:pic>
      <p:pic>
        <p:nvPicPr>
          <p:cNvPr id="57" name="図 56">
            <a:extLst>
              <a:ext uri="{FF2B5EF4-FFF2-40B4-BE49-F238E27FC236}">
                <a16:creationId xmlns:a16="http://schemas.microsoft.com/office/drawing/2014/main" id="{A48D8955-F942-4F36-B177-571169A879AD}"/>
              </a:ext>
            </a:extLst>
          </p:cNvPr>
          <p:cNvPicPr>
            <a:picLocks noChangeAspect="1"/>
          </p:cNvPicPr>
          <p:nvPr/>
        </p:nvPicPr>
        <p:blipFill rotWithShape="1">
          <a:blip r:embed="rId2"/>
          <a:srcRect l="39789" t="66241" r="59030" b="30914"/>
          <a:stretch/>
        </p:blipFill>
        <p:spPr>
          <a:xfrm>
            <a:off x="5030373" y="5663330"/>
            <a:ext cx="158418" cy="204672"/>
          </a:xfrm>
          <a:prstGeom prst="rect">
            <a:avLst/>
          </a:prstGeom>
        </p:spPr>
      </p:pic>
      <p:sp>
        <p:nvSpPr>
          <p:cNvPr id="77" name="テキスト ボックス 76">
            <a:extLst>
              <a:ext uri="{FF2B5EF4-FFF2-40B4-BE49-F238E27FC236}">
                <a16:creationId xmlns:a16="http://schemas.microsoft.com/office/drawing/2014/main" id="{747C2F17-BDE6-46EF-A08E-047604E87141}"/>
              </a:ext>
            </a:extLst>
          </p:cNvPr>
          <p:cNvSpPr txBox="1"/>
          <p:nvPr/>
        </p:nvSpPr>
        <p:spPr>
          <a:xfrm>
            <a:off x="528076" y="2604837"/>
            <a:ext cx="11137433" cy="830997"/>
          </a:xfrm>
          <a:prstGeom prst="rect">
            <a:avLst/>
          </a:prstGeom>
          <a:noFill/>
        </p:spPr>
        <p:txBody>
          <a:bodyPr wrap="square" rtlCol="0">
            <a:spAutoFit/>
          </a:bodyPr>
          <a:lstStyle/>
          <a:p>
            <a:r>
              <a:rPr lang="en-US" altLang="ja-JP" sz="1600" b="1" dirty="0">
                <a:latin typeface="メイリオ" panose="020B0604030504040204" pitchFamily="50" charset="-128"/>
                <a:ea typeface="メイリオ" panose="020B0604030504040204" pitchFamily="50" charset="-128"/>
              </a:rPr>
              <a:t>3.</a:t>
            </a:r>
            <a:r>
              <a:rPr lang="ja-JP" altLang="en-US" sz="1600" b="1" dirty="0">
                <a:latin typeface="メイリオ" panose="020B0604030504040204" pitchFamily="50" charset="-128"/>
                <a:ea typeface="メイリオ" panose="020B0604030504040204" pitchFamily="50" charset="-128"/>
              </a:rPr>
              <a:t>モデルを使って予測 </a:t>
            </a:r>
          </a:p>
          <a:p>
            <a:r>
              <a:rPr lang="ja-JP" altLang="en-US" sz="1600" dirty="0">
                <a:latin typeface="メイリオ" panose="020B0604030504040204" pitchFamily="50" charset="-128"/>
                <a:ea typeface="メイリオ" panose="020B0604030504040204" pitchFamily="50" charset="-128"/>
              </a:rPr>
              <a:t>　手書きの予測用の画像データ を</a:t>
            </a:r>
            <a:r>
              <a:rPr lang="en-US" altLang="ja-JP" sz="1600" dirty="0">
                <a:latin typeface="メイリオ" panose="020B0604030504040204" pitchFamily="50" charset="-128"/>
                <a:ea typeface="メイリオ" panose="020B0604030504040204" pitchFamily="50" charset="-128"/>
              </a:rPr>
              <a:t>OpenCV</a:t>
            </a:r>
            <a:r>
              <a:rPr lang="ja-JP" altLang="en-US" sz="1600" dirty="0">
                <a:latin typeface="メイリオ" panose="020B0604030504040204" pitchFamily="50" charset="-128"/>
                <a:ea typeface="メイリオ" panose="020B0604030504040204" pitchFamily="50" charset="-128"/>
              </a:rPr>
              <a:t>でロード、データ加工（サイズ変更 、グレースケール変換、白黒反転、</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二値化、</a:t>
            </a:r>
            <a:r>
              <a:rPr lang="en-US" altLang="ja-JP" sz="1600" dirty="0">
                <a:latin typeface="メイリオ" panose="020B0604030504040204" pitchFamily="50" charset="-128"/>
                <a:ea typeface="メイリオ" panose="020B0604030504040204" pitchFamily="50" charset="-128"/>
              </a:rPr>
              <a:t>1</a:t>
            </a:r>
            <a:r>
              <a:rPr lang="ja-JP" altLang="en-US" sz="1600" dirty="0">
                <a:latin typeface="メイリオ" panose="020B0604030504040204" pitchFamily="50" charset="-128"/>
                <a:ea typeface="メイリオ" panose="020B0604030504040204" pitchFamily="50" charset="-128"/>
              </a:rPr>
              <a:t>次元配列に変換）を行い、モデルを使って予測する。</a:t>
            </a:r>
          </a:p>
        </p:txBody>
      </p:sp>
      <p:pic>
        <p:nvPicPr>
          <p:cNvPr id="3" name="図 2">
            <a:extLst>
              <a:ext uri="{FF2B5EF4-FFF2-40B4-BE49-F238E27FC236}">
                <a16:creationId xmlns:a16="http://schemas.microsoft.com/office/drawing/2014/main" id="{780C240D-1218-4502-8FEC-097ECD4753D2}"/>
              </a:ext>
            </a:extLst>
          </p:cNvPr>
          <p:cNvPicPr>
            <a:picLocks noChangeAspect="1"/>
          </p:cNvPicPr>
          <p:nvPr/>
        </p:nvPicPr>
        <p:blipFill>
          <a:blip r:embed="rId3"/>
          <a:stretch>
            <a:fillRect/>
          </a:stretch>
        </p:blipFill>
        <p:spPr>
          <a:xfrm>
            <a:off x="470158" y="3516278"/>
            <a:ext cx="2523963" cy="2487384"/>
          </a:xfrm>
          <a:prstGeom prst="rect">
            <a:avLst/>
          </a:prstGeom>
        </p:spPr>
      </p:pic>
      <p:pic>
        <p:nvPicPr>
          <p:cNvPr id="6" name="図 5">
            <a:extLst>
              <a:ext uri="{FF2B5EF4-FFF2-40B4-BE49-F238E27FC236}">
                <a16:creationId xmlns:a16="http://schemas.microsoft.com/office/drawing/2014/main" id="{FC0C0898-BEE7-4093-AA2A-965190C97BCE}"/>
              </a:ext>
            </a:extLst>
          </p:cNvPr>
          <p:cNvPicPr>
            <a:picLocks noChangeAspect="1"/>
          </p:cNvPicPr>
          <p:nvPr/>
        </p:nvPicPr>
        <p:blipFill>
          <a:blip r:embed="rId4"/>
          <a:stretch>
            <a:fillRect/>
          </a:stretch>
        </p:blipFill>
        <p:spPr>
          <a:xfrm>
            <a:off x="3126354" y="3840493"/>
            <a:ext cx="4139543" cy="1841152"/>
          </a:xfrm>
          <a:prstGeom prst="rect">
            <a:avLst/>
          </a:prstGeom>
        </p:spPr>
      </p:pic>
      <p:pic>
        <p:nvPicPr>
          <p:cNvPr id="7" name="図 6">
            <a:extLst>
              <a:ext uri="{FF2B5EF4-FFF2-40B4-BE49-F238E27FC236}">
                <a16:creationId xmlns:a16="http://schemas.microsoft.com/office/drawing/2014/main" id="{2046772A-6EC1-400F-85B3-A968720C359E}"/>
              </a:ext>
            </a:extLst>
          </p:cNvPr>
          <p:cNvPicPr>
            <a:picLocks noChangeAspect="1"/>
          </p:cNvPicPr>
          <p:nvPr/>
        </p:nvPicPr>
        <p:blipFill>
          <a:blip r:embed="rId5"/>
          <a:stretch>
            <a:fillRect/>
          </a:stretch>
        </p:blipFill>
        <p:spPr>
          <a:xfrm>
            <a:off x="7398130" y="3429000"/>
            <a:ext cx="4407790" cy="3060457"/>
          </a:xfrm>
          <a:prstGeom prst="rect">
            <a:avLst/>
          </a:prstGeom>
        </p:spPr>
      </p:pic>
    </p:spTree>
    <p:extLst>
      <p:ext uri="{BB962C8B-B14F-4D97-AF65-F5344CB8AC3E}">
        <p14:creationId xmlns:p14="http://schemas.microsoft.com/office/powerpoint/2010/main" val="2588793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AF10EF0-6B20-4D2E-B9CA-896A633EBCB0}"/>
              </a:ext>
            </a:extLst>
          </p:cNvPr>
          <p:cNvSpPr/>
          <p:nvPr/>
        </p:nvSpPr>
        <p:spPr>
          <a:xfrm>
            <a:off x="3323692" y="1424394"/>
            <a:ext cx="5544616" cy="4009212"/>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dirty="0">
              <a:solidFill>
                <a:srgbClr val="000000"/>
              </a:solidFill>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3200" b="1" dirty="0">
                <a:solidFill>
                  <a:schemeClr val="tx1"/>
                </a:solidFill>
                <a:latin typeface="メイリオ" panose="020B0604030504040204" pitchFamily="50" charset="-128"/>
                <a:ea typeface="メイリオ" panose="020B0604030504040204" pitchFamily="50" charset="-128"/>
              </a:rPr>
              <a:t>学習内容</a:t>
            </a:r>
            <a:r>
              <a:rPr lang="ja-JP" altLang="en-US" sz="2400" b="1" dirty="0">
                <a:solidFill>
                  <a:schemeClr val="tx1"/>
                </a:solidFill>
                <a:latin typeface="メイリオ" panose="020B0604030504040204" pitchFamily="50" charset="-128"/>
                <a:ea typeface="メイリオ" panose="020B0604030504040204" pitchFamily="50" charset="-128"/>
              </a:rPr>
              <a:t>（</a:t>
            </a:r>
            <a:r>
              <a:rPr lang="en-US" altLang="ja-JP" sz="2400" b="1" dirty="0">
                <a:solidFill>
                  <a:schemeClr val="tx1"/>
                </a:solidFill>
                <a:latin typeface="メイリオ" panose="020B0604030504040204" pitchFamily="50" charset="-128"/>
                <a:ea typeface="メイリオ" panose="020B0604030504040204" pitchFamily="50" charset="-128"/>
                <a:cs typeface="+mn-lt"/>
              </a:rPr>
              <a:t>20</a:t>
            </a:r>
            <a:r>
              <a:rPr lang="ja-JP" altLang="en-US" sz="2400" b="1" dirty="0">
                <a:solidFill>
                  <a:schemeClr val="tx1"/>
                </a:solidFill>
                <a:latin typeface="メイリオ" panose="020B0604030504040204" pitchFamily="50" charset="-128"/>
                <a:ea typeface="メイリオ" panose="020B0604030504040204" pitchFamily="50" charset="-128"/>
                <a:cs typeface="+mn-lt"/>
              </a:rPr>
              <a:t>分）</a:t>
            </a:r>
            <a:endParaRPr lang="en-US" altLang="ja-JP" sz="2400" b="1" dirty="0">
              <a:solidFill>
                <a:schemeClr val="tx1"/>
              </a:solidFill>
              <a:latin typeface="メイリオ" panose="020B0604030504040204" pitchFamily="50" charset="-128"/>
              <a:ea typeface="メイリオ" panose="020B0604030504040204" pitchFamily="50" charset="-128"/>
              <a:cs typeface="+mn-lt"/>
            </a:endParaRPr>
          </a:p>
          <a:p>
            <a:pPr marL="800100" lvl="1" indent="-342900">
              <a:buFont typeface="+mj-lt"/>
              <a:buAutoNum type="arabicPeriod"/>
            </a:pPr>
            <a:r>
              <a:rPr lang="en-US" altLang="ja-JP" sz="2400" dirty="0">
                <a:solidFill>
                  <a:schemeClr val="bg1">
                    <a:lumMod val="65000"/>
                  </a:schemeClr>
                </a:solidFill>
                <a:latin typeface="メイリオ" panose="020B0604030504040204" pitchFamily="50" charset="-128"/>
                <a:ea typeface="メイリオ" panose="020B0604030504040204" pitchFamily="50" charset="-128"/>
              </a:rPr>
              <a:t>P</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ython初級研修</a:t>
            </a:r>
          </a:p>
          <a:p>
            <a:pPr marL="800100" lvl="1" indent="-342900">
              <a:buFont typeface="+mj-lt"/>
              <a:buAutoNum type="arabicPeriod"/>
            </a:pPr>
            <a:r>
              <a:rPr lang="en-US" altLang="ja-JP" sz="2400" dirty="0">
                <a:solidFill>
                  <a:schemeClr val="bg1">
                    <a:lumMod val="65000"/>
                  </a:schemeClr>
                </a:solidFill>
                <a:latin typeface="メイリオ" panose="020B0604030504040204" pitchFamily="50" charset="-128"/>
                <a:ea typeface="メイリオ" panose="020B0604030504040204" pitchFamily="50" charset="-128"/>
              </a:rPr>
              <a:t>P</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ythonデータ加工</a:t>
            </a:r>
            <a:r>
              <a:rPr lang="ja-JP" altLang="en-US" sz="2400" b="1" dirty="0">
                <a:solidFill>
                  <a:schemeClr val="bg1">
                    <a:lumMod val="65000"/>
                  </a:schemeClr>
                </a:solidFill>
                <a:latin typeface="メイリオ" panose="020B0604030504040204" pitchFamily="50" charset="-128"/>
                <a:ea typeface="メイリオ" panose="020B0604030504040204" pitchFamily="50" charset="-128"/>
              </a:rPr>
              <a:t>　</a:t>
            </a:r>
            <a:endParaRPr lang="en-US" altLang="ja-JP" sz="2400" b="1" dirty="0">
              <a:solidFill>
                <a:schemeClr val="bg1">
                  <a:lumMod val="65000"/>
                </a:schemeClr>
              </a:solidFill>
              <a:latin typeface="メイリオ" panose="020B0604030504040204" pitchFamily="50" charset="-128"/>
              <a:ea typeface="メイリオ" panose="020B0604030504040204" pitchFamily="50" charset="-128"/>
            </a:endParaRPr>
          </a:p>
          <a:p>
            <a:pPr marL="800100" lvl="1" indent="-342900">
              <a:buFont typeface="+mj-lt"/>
              <a:buAutoNum type="arabicPeriod"/>
            </a:pPr>
            <a:r>
              <a:rPr lang="ja-JP" altLang="en-US" sz="2400" dirty="0">
                <a:solidFill>
                  <a:schemeClr val="bg1">
                    <a:lumMod val="65000"/>
                  </a:schemeClr>
                </a:solidFill>
                <a:latin typeface="メイリオ" panose="020B0604030504040204" pitchFamily="50" charset="-128"/>
                <a:ea typeface="メイリオ" panose="020B0604030504040204" pitchFamily="50" charset="-128"/>
              </a:rPr>
              <a:t>AI概要</a:t>
            </a:r>
          </a:p>
          <a:p>
            <a:pPr marL="800100" lvl="1" indent="-342900">
              <a:buFont typeface="+mj-lt"/>
              <a:buAutoNum type="arabicPeriod"/>
            </a:pPr>
            <a:r>
              <a:rPr lang="ja-JP" altLang="en-US" sz="2400" dirty="0">
                <a:solidFill>
                  <a:schemeClr val="bg1">
                    <a:lumMod val="65000"/>
                  </a:schemeClr>
                </a:solidFill>
                <a:latin typeface="メイリオ" panose="020B0604030504040204" pitchFamily="50" charset="-128"/>
                <a:ea typeface="メイリオ" panose="020B0604030504040204" pitchFamily="50" charset="-128"/>
              </a:rPr>
              <a:t>AI開発道場　～ライブラリ編～</a:t>
            </a:r>
          </a:p>
          <a:p>
            <a:pPr marL="800100" lvl="1" indent="-342900">
              <a:buFont typeface="+mj-lt"/>
              <a:buAutoNum type="arabicPeriod"/>
            </a:pPr>
            <a:r>
              <a:rPr lang="ja-JP" altLang="ja-JP" sz="2400" b="1" dirty="0">
                <a:solidFill>
                  <a:schemeClr val="tx2">
                    <a:lumMod val="60000"/>
                    <a:lumOff val="40000"/>
                  </a:schemeClr>
                </a:solidFill>
                <a:latin typeface="メイリオ" panose="020B0604030504040204" pitchFamily="50" charset="-128"/>
                <a:ea typeface="メイリオ" panose="020B0604030504040204" pitchFamily="50" charset="-128"/>
              </a:rPr>
              <a:t>AI開発道場</a:t>
            </a:r>
            <a:r>
              <a:rPr lang="ja-JP" altLang="en-US" sz="2400" b="1" dirty="0">
                <a:solidFill>
                  <a:schemeClr val="tx2">
                    <a:lumMod val="60000"/>
                    <a:lumOff val="40000"/>
                  </a:schemeClr>
                </a:solidFill>
                <a:latin typeface="メイリオ" panose="020B0604030504040204" pitchFamily="50" charset="-128"/>
                <a:ea typeface="メイリオ" panose="020B0604030504040204" pitchFamily="50" charset="-128"/>
              </a:rPr>
              <a:t>　</a:t>
            </a:r>
            <a:r>
              <a:rPr lang="ja-JP" altLang="ja-JP" sz="2400" b="1" dirty="0">
                <a:solidFill>
                  <a:schemeClr val="tx2">
                    <a:lumMod val="60000"/>
                    <a:lumOff val="40000"/>
                  </a:schemeClr>
                </a:solidFill>
                <a:latin typeface="メイリオ" panose="020B0604030504040204" pitchFamily="50" charset="-128"/>
                <a:ea typeface="メイリオ" panose="020B0604030504040204" pitchFamily="50" charset="-128"/>
              </a:rPr>
              <a:t>～</a:t>
            </a:r>
            <a:r>
              <a:rPr lang="ja-JP" altLang="en-US" sz="2400" b="1" dirty="0">
                <a:solidFill>
                  <a:schemeClr val="tx2">
                    <a:lumMod val="60000"/>
                    <a:lumOff val="40000"/>
                  </a:schemeClr>
                </a:solidFill>
                <a:latin typeface="メイリオ" panose="020B0604030504040204" pitchFamily="50" charset="-128"/>
                <a:ea typeface="メイリオ" panose="020B0604030504040204" pitchFamily="50" charset="-128"/>
              </a:rPr>
              <a:t>クラウ</a:t>
            </a:r>
            <a:r>
              <a:rPr lang="ja-JP" altLang="ja-JP" sz="2400" b="1" dirty="0">
                <a:solidFill>
                  <a:schemeClr val="tx2">
                    <a:lumMod val="60000"/>
                    <a:lumOff val="40000"/>
                  </a:schemeClr>
                </a:solidFill>
                <a:latin typeface="メイリオ" panose="020B0604030504040204" pitchFamily="50" charset="-128"/>
                <a:ea typeface="メイリオ" panose="020B0604030504040204" pitchFamily="50" charset="-128"/>
              </a:rPr>
              <a:t>ド編～</a:t>
            </a:r>
            <a:endParaRPr lang="en-US" altLang="ja-JP" sz="2400" b="1" dirty="0">
              <a:solidFill>
                <a:schemeClr val="tx2">
                  <a:lumMod val="60000"/>
                  <a:lumOff val="40000"/>
                </a:schemeClr>
              </a:solidFill>
              <a:latin typeface="メイリオ" panose="020B0604030504040204" pitchFamily="50" charset="-128"/>
              <a:ea typeface="メイリオ" panose="020B0604030504040204" pitchFamily="50" charset="-128"/>
            </a:endParaRPr>
          </a:p>
          <a:p>
            <a:pPr lvl="1"/>
            <a:endParaRPr lang="en-US" altLang="ja-JP" sz="2800" dirty="0">
              <a:solidFill>
                <a:schemeClr val="bg1">
                  <a:lumMod val="65000"/>
                </a:schemeClr>
              </a:solidFill>
              <a:latin typeface="メイリオ" panose="020B0604030504040204" pitchFamily="50" charset="-128"/>
              <a:ea typeface="メイリオ" panose="020B0604030504040204" pitchFamily="50" charset="-128"/>
              <a:cs typeface="+mn-lt"/>
            </a:endParaRPr>
          </a:p>
          <a:p>
            <a:pPr marL="342900" indent="-342900">
              <a:buFont typeface="Arial" panose="020B0604020202020204" pitchFamily="34" charset="0"/>
              <a:buChar char="•"/>
            </a:pPr>
            <a:r>
              <a:rPr lang="ja-JP" altLang="en-US" sz="2800" b="1" dirty="0">
                <a:solidFill>
                  <a:schemeClr val="bg1">
                    <a:lumMod val="65000"/>
                  </a:schemeClr>
                </a:solidFill>
                <a:latin typeface="メイリオ" panose="020B0604030504040204" pitchFamily="50" charset="-128"/>
                <a:ea typeface="メイリオ" panose="020B0604030504040204" pitchFamily="50" charset="-128"/>
                <a:cs typeface="+mn-lt"/>
              </a:rPr>
              <a:t>質疑応答</a:t>
            </a:r>
            <a:r>
              <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rPr>
              <a:t>(10</a:t>
            </a:r>
            <a:r>
              <a:rPr lang="ja-JP" altLang="en-US" sz="2400" b="1" dirty="0">
                <a:solidFill>
                  <a:schemeClr val="bg1">
                    <a:lumMod val="65000"/>
                  </a:schemeClr>
                </a:solidFill>
                <a:latin typeface="メイリオ" panose="020B0604030504040204" pitchFamily="50" charset="-128"/>
                <a:ea typeface="メイリオ" panose="020B0604030504040204" pitchFamily="50" charset="-128"/>
                <a:cs typeface="+mn-lt"/>
              </a:rPr>
              <a:t>分</a:t>
            </a:r>
            <a:r>
              <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rPr>
              <a:t>)</a:t>
            </a:r>
            <a:endParaRPr lang="en-US" altLang="ja-JP" sz="2400" b="1" dirty="0">
              <a:solidFill>
                <a:schemeClr val="bg1">
                  <a:lumMod val="65000"/>
                </a:schemeClr>
              </a:solidFill>
              <a:latin typeface="Meiryo UI" panose="020B0604030504040204" pitchFamily="50" charset="-128"/>
              <a:ea typeface="Meiryo UI" panose="020B0604030504040204" pitchFamily="50" charset="-128"/>
            </a:endParaRPr>
          </a:p>
          <a:p>
            <a:endParaRPr lang="ja-JP" altLang="en-US" sz="2800" dirty="0">
              <a:solidFill>
                <a:srgbClr val="000000"/>
              </a:solidFill>
              <a:latin typeface="Meiryo UI" panose="020B0604030504040204" pitchFamily="50" charset="-128"/>
              <a:ea typeface="Meiryo UI" panose="020B0604030504040204" pitchFamily="50" charset="-128"/>
            </a:endParaRPr>
          </a:p>
        </p:txBody>
      </p:sp>
      <p:sp>
        <p:nvSpPr>
          <p:cNvPr id="3" name="タイトル 1">
            <a:extLst>
              <a:ext uri="{FF2B5EF4-FFF2-40B4-BE49-F238E27FC236}">
                <a16:creationId xmlns:a16="http://schemas.microsoft.com/office/drawing/2014/main" id="{E1E4F344-931C-4AD4-9AF7-E99A71E6A610}"/>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5.</a:t>
            </a:r>
            <a:r>
              <a:rPr lang="ja-JP" altLang="en-US" sz="2400" dirty="0">
                <a:solidFill>
                  <a:schemeClr val="tx1"/>
                </a:solidFill>
                <a:latin typeface="メイリオ" panose="020B0604030504040204" pitchFamily="50" charset="-128"/>
                <a:ea typeface="メイリオ" panose="020B0604030504040204" pitchFamily="50" charset="-128"/>
              </a:rPr>
              <a:t> </a:t>
            </a:r>
            <a:r>
              <a:rPr lang="en-US" altLang="ja-JP" sz="2400" dirty="0">
                <a:solidFill>
                  <a:schemeClr val="tx1"/>
                </a:solidFill>
                <a:latin typeface="メイリオ" panose="020B0604030504040204" pitchFamily="50" charset="-128"/>
                <a:ea typeface="メイリオ" panose="020B0604030504040204" pitchFamily="50" charset="-128"/>
              </a:rPr>
              <a:t>AI</a:t>
            </a:r>
            <a:r>
              <a:rPr lang="ja-JP" altLang="en-US" sz="2400" dirty="0">
                <a:solidFill>
                  <a:schemeClr val="tx1"/>
                </a:solidFill>
                <a:latin typeface="メイリオ" panose="020B0604030504040204" pitchFamily="50" charset="-128"/>
                <a:ea typeface="メイリオ" panose="020B0604030504040204" pitchFamily="50" charset="-128"/>
              </a:rPr>
              <a:t>開発道場　～クラウド編～</a:t>
            </a:r>
          </a:p>
        </p:txBody>
      </p:sp>
    </p:spTree>
    <p:extLst>
      <p:ext uri="{BB962C8B-B14F-4D97-AF65-F5344CB8AC3E}">
        <p14:creationId xmlns:p14="http://schemas.microsoft.com/office/powerpoint/2010/main" val="735121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a:extLst>
              <a:ext uri="{FF2B5EF4-FFF2-40B4-BE49-F238E27FC236}">
                <a16:creationId xmlns:a16="http://schemas.microsoft.com/office/drawing/2014/main" id="{378FF077-CC11-4373-819B-1C9A66128622}"/>
              </a:ext>
            </a:extLst>
          </p:cNvPr>
          <p:cNvGrpSpPr/>
          <p:nvPr/>
        </p:nvGrpSpPr>
        <p:grpSpPr>
          <a:xfrm>
            <a:off x="2150946" y="1513931"/>
            <a:ext cx="9273646" cy="2641336"/>
            <a:chOff x="890975" y="1273292"/>
            <a:chExt cx="11037673" cy="2977134"/>
          </a:xfrm>
        </p:grpSpPr>
        <p:pic>
          <p:nvPicPr>
            <p:cNvPr id="5" name="図 4">
              <a:extLst>
                <a:ext uri="{FF2B5EF4-FFF2-40B4-BE49-F238E27FC236}">
                  <a16:creationId xmlns:a16="http://schemas.microsoft.com/office/drawing/2014/main" id="{F6BBB64F-9BA6-4753-8482-7E49E509AE83}"/>
                </a:ext>
              </a:extLst>
            </p:cNvPr>
            <p:cNvPicPr>
              <a:picLocks noChangeAspect="1"/>
            </p:cNvPicPr>
            <p:nvPr/>
          </p:nvPicPr>
          <p:blipFill>
            <a:blip r:embed="rId2"/>
            <a:stretch>
              <a:fillRect/>
            </a:stretch>
          </p:blipFill>
          <p:spPr>
            <a:xfrm>
              <a:off x="890975" y="1273292"/>
              <a:ext cx="5421049" cy="2977134"/>
            </a:xfrm>
            <a:prstGeom prst="rect">
              <a:avLst/>
            </a:prstGeom>
          </p:spPr>
        </p:pic>
        <p:pic>
          <p:nvPicPr>
            <p:cNvPr id="6" name="図 5">
              <a:extLst>
                <a:ext uri="{FF2B5EF4-FFF2-40B4-BE49-F238E27FC236}">
                  <a16:creationId xmlns:a16="http://schemas.microsoft.com/office/drawing/2014/main" id="{199AF6A0-FBA9-4368-B55C-19E98594A6F0}"/>
                </a:ext>
              </a:extLst>
            </p:cNvPr>
            <p:cNvPicPr>
              <a:picLocks noChangeAspect="1"/>
            </p:cNvPicPr>
            <p:nvPr/>
          </p:nvPicPr>
          <p:blipFill>
            <a:blip r:embed="rId3"/>
            <a:stretch>
              <a:fillRect/>
            </a:stretch>
          </p:blipFill>
          <p:spPr>
            <a:xfrm>
              <a:off x="6507599" y="1273292"/>
              <a:ext cx="5421049" cy="2977134"/>
            </a:xfrm>
            <a:prstGeom prst="rect">
              <a:avLst/>
            </a:prstGeom>
          </p:spPr>
        </p:pic>
        <p:sp>
          <p:nvSpPr>
            <p:cNvPr id="10" name="四角形: 角を丸くする 9">
              <a:extLst>
                <a:ext uri="{FF2B5EF4-FFF2-40B4-BE49-F238E27FC236}">
                  <a16:creationId xmlns:a16="http://schemas.microsoft.com/office/drawing/2014/main" id="{23C0A4B8-A3F8-493E-8F3C-53739E3C2D35}"/>
                </a:ext>
              </a:extLst>
            </p:cNvPr>
            <p:cNvSpPr/>
            <p:nvPr/>
          </p:nvSpPr>
          <p:spPr bwMode="auto">
            <a:xfrm>
              <a:off x="1106999" y="2060848"/>
              <a:ext cx="864096" cy="1368152"/>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11" name="四角形: 角を丸くする 10">
              <a:extLst>
                <a:ext uri="{FF2B5EF4-FFF2-40B4-BE49-F238E27FC236}">
                  <a16:creationId xmlns:a16="http://schemas.microsoft.com/office/drawing/2014/main" id="{DE9C93FD-8BFC-4655-9A22-60AC8C70F64B}"/>
                </a:ext>
              </a:extLst>
            </p:cNvPr>
            <p:cNvSpPr/>
            <p:nvPr/>
          </p:nvSpPr>
          <p:spPr bwMode="auto">
            <a:xfrm>
              <a:off x="6656853" y="2044844"/>
              <a:ext cx="1002873" cy="1528172"/>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14" name="四角形: 角を丸くする 13">
              <a:extLst>
                <a:ext uri="{FF2B5EF4-FFF2-40B4-BE49-F238E27FC236}">
                  <a16:creationId xmlns:a16="http://schemas.microsoft.com/office/drawing/2014/main" id="{902BBD43-02BF-48AD-904F-7A658E0C766D}"/>
                </a:ext>
              </a:extLst>
            </p:cNvPr>
            <p:cNvSpPr/>
            <p:nvPr/>
          </p:nvSpPr>
          <p:spPr bwMode="auto">
            <a:xfrm>
              <a:off x="4995430" y="2132856"/>
              <a:ext cx="1033893" cy="447421"/>
            </a:xfrm>
            <a:prstGeom prst="roundRect">
              <a:avLst/>
            </a:prstGeom>
            <a:no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sz="800" dirty="0">
                  <a:latin typeface="Arial Black" panose="020B0A04020102020204" pitchFamily="34" charset="0"/>
                  <a:ea typeface="Meiryo UI" panose="020B0604030504040204" pitchFamily="50" charset="-128"/>
                </a:rPr>
                <a:t>Amazon </a:t>
              </a:r>
              <a:r>
                <a:rPr lang="en-US" altLang="ja-JP" sz="800" dirty="0" err="1">
                  <a:latin typeface="Arial Black" panose="020B0A04020102020204" pitchFamily="34" charset="0"/>
                  <a:ea typeface="Meiryo UI" panose="020B0604030504040204" pitchFamily="50" charset="-128"/>
                </a:rPr>
                <a:t>SageMaker</a:t>
              </a:r>
              <a:endParaRPr kumimoji="1" lang="ja-JP" altLang="en-US" sz="800" i="0" u="none" strike="noStrike" cap="none" normalizeH="0" baseline="0" dirty="0">
                <a:ln>
                  <a:noFill/>
                </a:ln>
                <a:effectLst/>
                <a:latin typeface="Arial Black" panose="020B0A04020102020204" pitchFamily="34" charset="0"/>
                <a:ea typeface="Meiryo UI" panose="020B0604030504040204" pitchFamily="50" charset="-128"/>
              </a:endParaRPr>
            </a:p>
          </p:txBody>
        </p:sp>
      </p:grpSp>
      <p:graphicFrame>
        <p:nvGraphicFramePr>
          <p:cNvPr id="15" name="表 3">
            <a:extLst>
              <a:ext uri="{FF2B5EF4-FFF2-40B4-BE49-F238E27FC236}">
                <a16:creationId xmlns:a16="http://schemas.microsoft.com/office/drawing/2014/main" id="{5635049E-568E-49C7-BAA7-D37AC248440D}"/>
              </a:ext>
            </a:extLst>
          </p:cNvPr>
          <p:cNvGraphicFramePr>
            <a:graphicFrameLocks noGrp="1"/>
          </p:cNvGraphicFramePr>
          <p:nvPr>
            <p:ph idx="1"/>
            <p:extLst>
              <p:ext uri="{D42A27DB-BD31-4B8C-83A1-F6EECF244321}">
                <p14:modId xmlns:p14="http://schemas.microsoft.com/office/powerpoint/2010/main" val="2567076303"/>
              </p:ext>
            </p:extLst>
          </p:nvPr>
        </p:nvGraphicFramePr>
        <p:xfrm>
          <a:off x="521048" y="4200513"/>
          <a:ext cx="10891969" cy="2036799"/>
        </p:xfrm>
        <a:graphic>
          <a:graphicData uri="http://schemas.openxmlformats.org/drawingml/2006/table">
            <a:tbl>
              <a:tblPr firstRow="1" bandRow="1">
                <a:tableStyleId>{5C22544A-7EE6-4342-B048-85BDC9FD1C3A}</a:tableStyleId>
              </a:tblPr>
              <a:tblGrid>
                <a:gridCol w="1486220">
                  <a:extLst>
                    <a:ext uri="{9D8B030D-6E8A-4147-A177-3AD203B41FA5}">
                      <a16:colId xmlns:a16="http://schemas.microsoft.com/office/drawing/2014/main" val="395139407"/>
                    </a:ext>
                  </a:extLst>
                </a:gridCol>
                <a:gridCol w="4702875">
                  <a:extLst>
                    <a:ext uri="{9D8B030D-6E8A-4147-A177-3AD203B41FA5}">
                      <a16:colId xmlns:a16="http://schemas.microsoft.com/office/drawing/2014/main" val="169353183"/>
                    </a:ext>
                  </a:extLst>
                </a:gridCol>
                <a:gridCol w="4702874">
                  <a:extLst>
                    <a:ext uri="{9D8B030D-6E8A-4147-A177-3AD203B41FA5}">
                      <a16:colId xmlns:a16="http://schemas.microsoft.com/office/drawing/2014/main" val="248859023"/>
                    </a:ext>
                  </a:extLst>
                </a:gridCol>
              </a:tblGrid>
              <a:tr h="345159">
                <a:tc>
                  <a:txBody>
                    <a:bodyPr/>
                    <a:lstStyle/>
                    <a:p>
                      <a:pPr marL="0" marR="0" lvl="0" indent="0" rtl="0" hangingPunct="0">
                        <a:lnSpc>
                          <a:spcPct val="100000"/>
                        </a:lnSpc>
                        <a:spcBef>
                          <a:spcPts val="0"/>
                        </a:spcBef>
                        <a:spcAft>
                          <a:spcPts val="0"/>
                        </a:spcAft>
                        <a:buNone/>
                        <a:tabLst/>
                      </a:pP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algn="ctr" rtl="0" hangingPunct="0">
                        <a:lnSpc>
                          <a:spcPct val="100000"/>
                        </a:lnSpc>
                        <a:spcBef>
                          <a:spcPts val="0"/>
                        </a:spcBef>
                        <a:spcAft>
                          <a:spcPts val="0"/>
                        </a:spcAft>
                        <a:buNone/>
                        <a:tabLst/>
                      </a:pPr>
                      <a:r>
                        <a:rPr lang="en-US" sz="1400" b="0" i="0" u="none" strike="noStrike" kern="1200" dirty="0">
                          <a:ln>
                            <a:noFill/>
                          </a:ln>
                          <a:latin typeface="メイリオ" panose="020B0604030504040204" pitchFamily="50" charset="-128"/>
                          <a:ea typeface="メイリオ" panose="020B0604030504040204" pitchFamily="50" charset="-128"/>
                          <a:cs typeface="Arial" pitchFamily="2"/>
                        </a:rPr>
                        <a:t>AWS </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(Amazon Web Services)</a:t>
                      </a: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algn="ctr" rtl="0" hangingPunct="0">
                        <a:lnSpc>
                          <a:spcPct val="100000"/>
                        </a:lnSpc>
                        <a:spcBef>
                          <a:spcPts val="0"/>
                        </a:spcBef>
                        <a:spcAft>
                          <a:spcPts val="0"/>
                        </a:spcAft>
                        <a:buNone/>
                        <a:tabLst/>
                      </a:pPr>
                      <a:r>
                        <a:rPr lang="en-US" sz="1400" b="0" i="0" u="none" strike="noStrike" kern="1200" dirty="0">
                          <a:ln>
                            <a:noFill/>
                          </a:ln>
                          <a:latin typeface="メイリオ" panose="020B0604030504040204" pitchFamily="50" charset="-128"/>
                          <a:ea typeface="メイリオ" panose="020B0604030504040204" pitchFamily="50" charset="-128"/>
                          <a:cs typeface="Arial" pitchFamily="2"/>
                        </a:rPr>
                        <a:t>Google Cloud (GCP)</a:t>
                      </a:r>
                    </a:p>
                  </a:txBody>
                  <a:tcPr/>
                </a:tc>
                <a:extLst>
                  <a:ext uri="{0D108BD9-81ED-4DB2-BD59-A6C34878D82A}">
                    <a16:rowId xmlns:a16="http://schemas.microsoft.com/office/drawing/2014/main" val="3603912344"/>
                  </a:ext>
                </a:extLst>
              </a:tr>
              <a:tr h="597099">
                <a:tc>
                  <a:txBody>
                    <a:bodyPr/>
                    <a:lstStyle/>
                    <a:p>
                      <a:pPr marL="0" marR="0" lvl="0" indent="0" rtl="0" hangingPunct="0">
                        <a:lnSpc>
                          <a:spcPct val="100000"/>
                        </a:lnSpc>
                        <a:spcBef>
                          <a:spcPts val="0"/>
                        </a:spcBef>
                        <a:spcAft>
                          <a:spcPts val="0"/>
                        </a:spcAft>
                        <a:buNone/>
                        <a:tabLst/>
                      </a:pP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視覚認識</a:t>
                      </a: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en-US" altLang="ja-JP" sz="1500" b="1" i="0" u="none" strike="noStrike" kern="1200" dirty="0" err="1">
                          <a:ln>
                            <a:noFill/>
                          </a:ln>
                          <a:latin typeface="メイリオ" panose="020B0604030504040204" pitchFamily="50" charset="-128"/>
                          <a:ea typeface="メイリオ" panose="020B0604030504040204" pitchFamily="50" charset="-128"/>
                          <a:cs typeface="Arial" pitchFamily="2"/>
                        </a:rPr>
                        <a:t>Rekognition</a:t>
                      </a:r>
                      <a:endParaRPr lang="en-US" altLang="ja-JP" sz="1500" b="1" i="0" u="none" strike="noStrike" kern="1200" dirty="0">
                        <a:ln>
                          <a:noFill/>
                        </a:ln>
                        <a:latin typeface="メイリオ" panose="020B0604030504040204" pitchFamily="50" charset="-128"/>
                        <a:ea typeface="メイリオ" panose="020B0604030504040204" pitchFamily="50" charset="-128"/>
                        <a:cs typeface="Arial" pitchFamily="2"/>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en-US" altLang="ja-JP" sz="1500" b="1" i="0" u="none" strike="noStrike" kern="1200" dirty="0">
                          <a:ln>
                            <a:noFill/>
                          </a:ln>
                          <a:latin typeface="メイリオ" panose="020B0604030504040204" pitchFamily="50" charset="-128"/>
                          <a:ea typeface="メイリオ" panose="020B0604030504040204" pitchFamily="50" charset="-128"/>
                          <a:cs typeface="Arial" pitchFamily="2"/>
                        </a:rPr>
                        <a:t> (</a:t>
                      </a:r>
                      <a:r>
                        <a:rPr lang="en-US" altLang="ja-JP" sz="1500" b="1" i="0" u="none" strike="noStrike" kern="1200" dirty="0" err="1">
                          <a:ln>
                            <a:noFill/>
                          </a:ln>
                          <a:latin typeface="メイリオ" panose="020B0604030504040204" pitchFamily="50" charset="-128"/>
                          <a:ea typeface="メイリオ" panose="020B0604030504040204" pitchFamily="50" charset="-128"/>
                          <a:cs typeface="Arial" pitchFamily="2"/>
                        </a:rPr>
                        <a:t>Rekognition</a:t>
                      </a:r>
                      <a:r>
                        <a:rPr lang="ja-JP" altLang="en-US" sz="1500" b="1" i="0" u="none" strike="noStrike" kern="1200" dirty="0">
                          <a:ln>
                            <a:noFill/>
                          </a:ln>
                          <a:latin typeface="メイリオ" panose="020B0604030504040204" pitchFamily="50" charset="-128"/>
                          <a:ea typeface="メイリオ" panose="020B0604030504040204" pitchFamily="50" charset="-128"/>
                          <a:cs typeface="Arial" pitchFamily="2"/>
                        </a:rPr>
                        <a:t> </a:t>
                      </a:r>
                      <a:r>
                        <a:rPr lang="en-US" altLang="ja-JP" sz="1500" b="1" i="0" u="none" strike="noStrike" kern="1200" dirty="0">
                          <a:ln>
                            <a:noFill/>
                          </a:ln>
                          <a:latin typeface="メイリオ" panose="020B0604030504040204" pitchFamily="50" charset="-128"/>
                          <a:ea typeface="メイリオ" panose="020B0604030504040204" pitchFamily="50" charset="-128"/>
                          <a:cs typeface="Arial" pitchFamily="2"/>
                        </a:rPr>
                        <a:t>Image / </a:t>
                      </a:r>
                      <a:r>
                        <a:rPr lang="en-US" altLang="ja-JP" sz="1500" b="1" i="0" u="none" strike="noStrike" kern="1200" dirty="0" err="1">
                          <a:ln>
                            <a:noFill/>
                          </a:ln>
                          <a:latin typeface="メイリオ" panose="020B0604030504040204" pitchFamily="50" charset="-128"/>
                          <a:ea typeface="メイリオ" panose="020B0604030504040204" pitchFamily="50" charset="-128"/>
                          <a:cs typeface="Arial" pitchFamily="2"/>
                        </a:rPr>
                        <a:t>Rekognition</a:t>
                      </a:r>
                      <a:r>
                        <a:rPr lang="en-US" altLang="ja-JP" sz="1500" b="1" i="0" u="none" strike="noStrike" kern="1200" dirty="0">
                          <a:ln>
                            <a:noFill/>
                          </a:ln>
                          <a:latin typeface="メイリオ" panose="020B0604030504040204" pitchFamily="50" charset="-128"/>
                          <a:ea typeface="メイリオ" panose="020B0604030504040204" pitchFamily="50" charset="-128"/>
                          <a:cs typeface="Arial" pitchFamily="2"/>
                        </a:rPr>
                        <a:t> Video)</a:t>
                      </a:r>
                    </a:p>
                    <a:p>
                      <a:pPr marL="0" marR="0" lvl="0" indent="0" algn="l" defTabSz="914400" rtl="0" eaLnBrk="1" fontAlgn="auto" latinLnBrk="0" hangingPunct="0">
                        <a:lnSpc>
                          <a:spcPct val="100000"/>
                        </a:lnSpc>
                        <a:spcBef>
                          <a:spcPts val="0"/>
                        </a:spcBef>
                        <a:spcAft>
                          <a:spcPts val="0"/>
                        </a:spcAft>
                        <a:buClrTx/>
                        <a:buSzTx/>
                        <a:buFontTx/>
                        <a:buNone/>
                        <a:tabLst/>
                        <a:defRPr/>
                      </a:pPr>
                      <a:r>
                        <a:rPr lang="ja-JP" altLang="en-US" sz="1500" b="0" i="0" u="none" strike="noStrike" kern="1200" dirty="0">
                          <a:ln>
                            <a:noFill/>
                          </a:ln>
                          <a:latin typeface="メイリオ" panose="020B0604030504040204" pitchFamily="50" charset="-128"/>
                          <a:ea typeface="メイリオ" panose="020B0604030504040204" pitchFamily="50" charset="-128"/>
                          <a:cs typeface="Arial" pitchFamily="2"/>
                        </a:rPr>
                        <a:t>画像やビデオを分析し、物体や人物、テキストを認識するサービス。</a:t>
                      </a:r>
                      <a:endParaRPr lang="en-US" altLang="ja-JP" sz="1500" b="0" i="0" u="none" strike="noStrike" kern="1200" dirty="0">
                        <a:ln>
                          <a:noFill/>
                        </a:ln>
                        <a:latin typeface="メイリオ" panose="020B0604030504040204" pitchFamily="50" charset="-128"/>
                        <a:ea typeface="メイリオ" panose="020B0604030504040204" pitchFamily="50" charset="-128"/>
                        <a:cs typeface="Arial" pitchFamily="2"/>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ja-JP" altLang="en-US" sz="1500" b="0" i="0" u="none" strike="noStrike" kern="1200" dirty="0">
                          <a:ln>
                            <a:noFill/>
                          </a:ln>
                          <a:latin typeface="メイリオ" panose="020B0604030504040204" pitchFamily="50" charset="-128"/>
                          <a:ea typeface="メイリオ" panose="020B0604030504040204" pitchFamily="50" charset="-128"/>
                          <a:cs typeface="Arial" pitchFamily="2"/>
                        </a:rPr>
                        <a:t>写真をアップロードすると、四角で囲まれた対象の判定結果</a:t>
                      </a:r>
                      <a:r>
                        <a:rPr lang="en-US" altLang="ja-JP" sz="1500" b="0" i="0" u="none" strike="noStrike" kern="1200" dirty="0">
                          <a:ln>
                            <a:noFill/>
                          </a:ln>
                          <a:latin typeface="メイリオ" panose="020B0604030504040204" pitchFamily="50" charset="-128"/>
                          <a:ea typeface="メイリオ" panose="020B0604030504040204" pitchFamily="50" charset="-128"/>
                          <a:cs typeface="Arial" pitchFamily="2"/>
                        </a:rPr>
                        <a:t>(</a:t>
                      </a:r>
                      <a:r>
                        <a:rPr lang="ja-JP" altLang="en-US" sz="1500" b="0" i="0" u="none" strike="noStrike" kern="1200" dirty="0">
                          <a:ln>
                            <a:noFill/>
                          </a:ln>
                          <a:latin typeface="メイリオ" panose="020B0604030504040204" pitchFamily="50" charset="-128"/>
                          <a:ea typeface="メイリオ" panose="020B0604030504040204" pitchFamily="50" charset="-128"/>
                          <a:cs typeface="Arial" pitchFamily="2"/>
                        </a:rPr>
                        <a:t>年齢・性別・感情</a:t>
                      </a:r>
                      <a:r>
                        <a:rPr lang="en-US" altLang="ja-JP" sz="1500" b="0" i="0" u="none" strike="noStrike" kern="1200" dirty="0">
                          <a:ln>
                            <a:noFill/>
                          </a:ln>
                          <a:latin typeface="メイリオ" panose="020B0604030504040204" pitchFamily="50" charset="-128"/>
                          <a:ea typeface="メイリオ" panose="020B0604030504040204" pitchFamily="50" charset="-128"/>
                          <a:cs typeface="Arial" pitchFamily="2"/>
                        </a:rPr>
                        <a:t>)</a:t>
                      </a:r>
                      <a:r>
                        <a:rPr lang="ja-JP" altLang="en-US" sz="1500" b="0" i="0" u="none" strike="noStrike" kern="1200" dirty="0">
                          <a:ln>
                            <a:noFill/>
                          </a:ln>
                          <a:latin typeface="メイリオ" panose="020B0604030504040204" pitchFamily="50" charset="-128"/>
                          <a:ea typeface="メイリオ" panose="020B0604030504040204" pitchFamily="50" charset="-128"/>
                          <a:cs typeface="Arial" pitchFamily="2"/>
                        </a:rPr>
                        <a:t>がツール上で確認できる。</a:t>
                      </a:r>
                      <a:endParaRPr lang="en-US" altLang="ja-JP" sz="15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en-US" sz="1400" b="1" i="0" u="none" strike="noStrike" kern="1200" dirty="0">
                          <a:ln>
                            <a:noFill/>
                          </a:ln>
                          <a:latin typeface="メイリオ" panose="020B0604030504040204" pitchFamily="50" charset="-128"/>
                          <a:ea typeface="メイリオ" panose="020B0604030504040204" pitchFamily="50" charset="-128"/>
                          <a:cs typeface="Arial" pitchFamily="2"/>
                        </a:rPr>
                        <a:t>Vision</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a:t>
                      </a:r>
                      <a:r>
                        <a:rPr lang="en-US" altLang="ja-JP" sz="1400" b="1" i="0" u="none" strike="noStrike" kern="1200" dirty="0">
                          <a:ln>
                            <a:noFill/>
                          </a:ln>
                          <a:solidFill>
                            <a:srgbClr val="0070C0"/>
                          </a:solidFill>
                          <a:latin typeface="メイリオ" panose="020B0604030504040204" pitchFamily="50" charset="-128"/>
                          <a:ea typeface="メイリオ" panose="020B0604030504040204" pitchFamily="50" charset="-128"/>
                          <a:cs typeface="Arial" pitchFamily="2"/>
                        </a:rPr>
                        <a:t>API</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a:t>
                      </a:r>
                      <a:r>
                        <a:rPr lang="en-US" sz="1400" b="1" i="0" u="none" strike="noStrike" kern="1200" dirty="0">
                          <a:ln>
                            <a:noFill/>
                          </a:ln>
                          <a:latin typeface="メイリオ" panose="020B0604030504040204" pitchFamily="50" charset="-128"/>
                          <a:ea typeface="メイリオ" panose="020B0604030504040204" pitchFamily="50" charset="-128"/>
                          <a:cs typeface="Arial" pitchFamily="2"/>
                        </a:rPr>
                        <a:t> / Video intelligence</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a:t>
                      </a:r>
                      <a:r>
                        <a:rPr lang="en-US" altLang="ja-JP" sz="1400" b="1" i="0" u="none" strike="noStrike" kern="1200" dirty="0">
                          <a:ln>
                            <a:noFill/>
                          </a:ln>
                          <a:solidFill>
                            <a:srgbClr val="0070C0"/>
                          </a:solidFill>
                          <a:latin typeface="メイリオ" panose="020B0604030504040204" pitchFamily="50" charset="-128"/>
                          <a:ea typeface="メイリオ" panose="020B0604030504040204" pitchFamily="50" charset="-128"/>
                          <a:cs typeface="Arial" pitchFamily="2"/>
                        </a:rPr>
                        <a:t>API</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a:t>
                      </a:r>
                      <a:r>
                        <a:rPr lang="en-US" sz="1400" b="1" i="0" u="none" strike="noStrike" kern="1200" dirty="0">
                          <a:ln>
                            <a:noFill/>
                          </a:ln>
                          <a:latin typeface="メイリオ" panose="020B0604030504040204" pitchFamily="50" charset="-128"/>
                          <a:ea typeface="メイリオ" panose="020B0604030504040204" pitchFamily="50" charset="-128"/>
                          <a:cs typeface="Arial" pitchFamily="2"/>
                        </a:rPr>
                        <a:t>/</a:t>
                      </a:r>
                    </a:p>
                    <a:p>
                      <a:pPr marL="0" marR="0" lvl="0" indent="0" algn="l" defTabSz="914400" rtl="0" eaLnBrk="1" fontAlgn="auto" latinLnBrk="0" hangingPunct="0">
                        <a:lnSpc>
                          <a:spcPct val="100000"/>
                        </a:lnSpc>
                        <a:spcBef>
                          <a:spcPts val="0"/>
                        </a:spcBef>
                        <a:spcAft>
                          <a:spcPts val="0"/>
                        </a:spcAft>
                        <a:buClrTx/>
                        <a:buSzTx/>
                        <a:buFontTx/>
                        <a:buNone/>
                        <a:tabLst/>
                        <a:defRPr/>
                      </a:pPr>
                      <a:r>
                        <a:rPr lang="en-US" sz="1400" b="1" i="0" u="none" strike="noStrike" kern="1200" dirty="0">
                          <a:ln>
                            <a:noFill/>
                          </a:ln>
                          <a:latin typeface="メイリオ" panose="020B0604030504040204" pitchFamily="50" charset="-128"/>
                          <a:ea typeface="メイリオ" panose="020B0604030504040204" pitchFamily="50" charset="-128"/>
                          <a:cs typeface="Arial" pitchFamily="2"/>
                        </a:rPr>
                        <a:t> </a:t>
                      </a:r>
                      <a:r>
                        <a:rPr lang="en-US" sz="1400" b="1" i="0" u="none" strike="noStrike" kern="1200" dirty="0" err="1">
                          <a:ln>
                            <a:noFill/>
                          </a:ln>
                          <a:latin typeface="メイリオ" panose="020B0604030504040204" pitchFamily="50" charset="-128"/>
                          <a:ea typeface="メイリオ" panose="020B0604030504040204" pitchFamily="50" charset="-128"/>
                          <a:cs typeface="Arial" pitchFamily="2"/>
                        </a:rPr>
                        <a:t>AutoML</a:t>
                      </a:r>
                      <a:r>
                        <a:rPr lang="en-US" sz="1400" b="1" i="0" u="none" strike="noStrike" kern="1200" dirty="0">
                          <a:ln>
                            <a:noFill/>
                          </a:ln>
                          <a:latin typeface="メイリオ" panose="020B0604030504040204" pitchFamily="50" charset="-128"/>
                          <a:ea typeface="メイリオ" panose="020B0604030504040204" pitchFamily="50" charset="-128"/>
                          <a:cs typeface="Arial" pitchFamily="2"/>
                        </a:rPr>
                        <a:t> </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Vision / </a:t>
                      </a:r>
                      <a:r>
                        <a:rPr lang="en-US" altLang="ja-JP" sz="1400" b="1" i="0" u="none" strike="noStrike" kern="1200" dirty="0" err="1">
                          <a:ln>
                            <a:noFill/>
                          </a:ln>
                          <a:latin typeface="メイリオ" panose="020B0604030504040204" pitchFamily="50" charset="-128"/>
                          <a:ea typeface="メイリオ" panose="020B0604030504040204" pitchFamily="50" charset="-128"/>
                          <a:cs typeface="Arial" pitchFamily="2"/>
                        </a:rPr>
                        <a:t>AutoML</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 Video intelligence</a:t>
                      </a:r>
                    </a:p>
                    <a:p>
                      <a:pPr marL="0" marR="0" lvl="0" indent="0" rtl="0" hangingPunct="0">
                        <a:lnSpc>
                          <a:spcPct val="100000"/>
                        </a:lnSpc>
                        <a:spcBef>
                          <a:spcPts val="0"/>
                        </a:spcBef>
                        <a:spcAft>
                          <a:spcPts val="0"/>
                        </a:spcAft>
                        <a:buNone/>
                        <a:tabLst/>
                      </a:pP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提供するサービスの範囲は</a:t>
                      </a:r>
                      <a:r>
                        <a:rPr lang="en-US" altLang="ja-JP" sz="1400" b="0" i="0" u="none" strike="noStrike" kern="1200" dirty="0" err="1">
                          <a:ln>
                            <a:noFill/>
                          </a:ln>
                          <a:latin typeface="メイリオ" panose="020B0604030504040204" pitchFamily="50" charset="-128"/>
                          <a:ea typeface="メイリオ" panose="020B0604030504040204" pitchFamily="50" charset="-128"/>
                          <a:cs typeface="Arial" pitchFamily="2"/>
                        </a:rPr>
                        <a:t>Rekognition</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とほぼ同様だが、</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Google</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は上記サービスに加えて</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API</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も利用可能。</a:t>
                      </a:r>
                      <a:endPar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endParaRPr>
                    </a:p>
                    <a:p>
                      <a:pPr marL="0" marR="0" lvl="0" indent="0" rtl="0" hangingPunct="0">
                        <a:lnSpc>
                          <a:spcPct val="100000"/>
                        </a:lnSpc>
                        <a:spcBef>
                          <a:spcPts val="0"/>
                        </a:spcBef>
                        <a:spcAft>
                          <a:spcPts val="0"/>
                        </a:spcAft>
                        <a:buNone/>
                        <a:tabLst/>
                      </a:pP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API</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では、</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Python</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ソースコード上で検出する対象の情報を</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API</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側で定められた</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Request</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項目に渡して、その結果を</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Response</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情報で受け取り、想定結果を参照できる。</a:t>
                      </a: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extLst>
                  <a:ext uri="{0D108BD9-81ED-4DB2-BD59-A6C34878D82A}">
                    <a16:rowId xmlns:a16="http://schemas.microsoft.com/office/drawing/2014/main" val="2773025095"/>
                  </a:ext>
                </a:extLst>
              </a:tr>
            </a:tbl>
          </a:graphicData>
        </a:graphic>
      </p:graphicFrame>
      <p:sp>
        <p:nvSpPr>
          <p:cNvPr id="13" name="タイトル 1">
            <a:extLst>
              <a:ext uri="{FF2B5EF4-FFF2-40B4-BE49-F238E27FC236}">
                <a16:creationId xmlns:a16="http://schemas.microsoft.com/office/drawing/2014/main" id="{8710FF5E-8BD1-40C6-9D05-B365F7EFED19}"/>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5.</a:t>
            </a:r>
            <a:r>
              <a:rPr lang="ja-JP" altLang="en-US" sz="2400" dirty="0">
                <a:solidFill>
                  <a:schemeClr val="tx1"/>
                </a:solidFill>
                <a:latin typeface="メイリオ" panose="020B0604030504040204" pitchFamily="50" charset="-128"/>
                <a:ea typeface="メイリオ" panose="020B0604030504040204" pitchFamily="50" charset="-128"/>
              </a:rPr>
              <a:t> </a:t>
            </a:r>
            <a:r>
              <a:rPr lang="en-US" altLang="ja-JP" sz="2400" dirty="0">
                <a:solidFill>
                  <a:schemeClr val="tx1"/>
                </a:solidFill>
                <a:latin typeface="メイリオ" panose="020B0604030504040204" pitchFamily="50" charset="-128"/>
                <a:ea typeface="メイリオ" panose="020B0604030504040204" pitchFamily="50" charset="-128"/>
              </a:rPr>
              <a:t>AI</a:t>
            </a:r>
            <a:r>
              <a:rPr lang="ja-JP" altLang="en-US" sz="2400" dirty="0">
                <a:solidFill>
                  <a:schemeClr val="tx1"/>
                </a:solidFill>
                <a:latin typeface="メイリオ" panose="020B0604030504040204" pitchFamily="50" charset="-128"/>
                <a:ea typeface="メイリオ" panose="020B0604030504040204" pitchFamily="50" charset="-128"/>
              </a:rPr>
              <a:t>開発道場　～クラウド編～</a:t>
            </a:r>
          </a:p>
        </p:txBody>
      </p:sp>
      <p:grpSp>
        <p:nvGrpSpPr>
          <p:cNvPr id="16" name="グループ化 15">
            <a:extLst>
              <a:ext uri="{FF2B5EF4-FFF2-40B4-BE49-F238E27FC236}">
                <a16:creationId xmlns:a16="http://schemas.microsoft.com/office/drawing/2014/main" id="{BCC4DAB7-C7C2-45D9-9D81-DB43BDBE6D61}"/>
              </a:ext>
            </a:extLst>
          </p:cNvPr>
          <p:cNvGrpSpPr/>
          <p:nvPr/>
        </p:nvGrpSpPr>
        <p:grpSpPr>
          <a:xfrm>
            <a:off x="479376" y="956039"/>
            <a:ext cx="8928992" cy="384721"/>
            <a:chOff x="417821" y="939886"/>
            <a:chExt cx="10225136" cy="328877"/>
          </a:xfrm>
        </p:grpSpPr>
        <p:sp>
          <p:nvSpPr>
            <p:cNvPr id="17" name="テキスト ボックス 16">
              <a:extLst>
                <a:ext uri="{FF2B5EF4-FFF2-40B4-BE49-F238E27FC236}">
                  <a16:creationId xmlns:a16="http://schemas.microsoft.com/office/drawing/2014/main" id="{3B58096E-D70E-4E05-B987-6C58AD370E4F}"/>
                </a:ext>
              </a:extLst>
            </p:cNvPr>
            <p:cNvSpPr txBox="1"/>
            <p:nvPr/>
          </p:nvSpPr>
          <p:spPr>
            <a:xfrm>
              <a:off x="417821" y="939886"/>
              <a:ext cx="10225136" cy="328877"/>
            </a:xfrm>
            <a:prstGeom prst="rect">
              <a:avLst/>
            </a:prstGeom>
            <a:noFill/>
          </p:spPr>
          <p:txBody>
            <a:bodyPr wrap="square" rtlCol="0">
              <a:spAutoFit/>
            </a:bodyPr>
            <a:lstStyle/>
            <a:p>
              <a:r>
                <a:rPr lang="en-US" altLang="ja-JP" sz="1900" b="1" dirty="0">
                  <a:latin typeface="メイリオ" panose="020B0604030504040204" pitchFamily="50" charset="-128"/>
                  <a:ea typeface="メイリオ" panose="020B0604030504040204" pitchFamily="50" charset="-128"/>
                </a:rPr>
                <a:t>AWS</a:t>
              </a:r>
              <a:r>
                <a:rPr lang="ja-JP" altLang="en-US" sz="1900" b="1" dirty="0">
                  <a:latin typeface="メイリオ" panose="020B0604030504040204" pitchFamily="50" charset="-128"/>
                  <a:ea typeface="メイリオ" panose="020B0604030504040204" pitchFamily="50" charset="-128"/>
                </a:rPr>
                <a:t>と</a:t>
              </a:r>
              <a:r>
                <a:rPr lang="en-US" altLang="ja-JP" sz="1900" b="1" dirty="0">
                  <a:latin typeface="メイリオ" panose="020B0604030504040204" pitchFamily="50" charset="-128"/>
                  <a:ea typeface="メイリオ" panose="020B0604030504040204" pitchFamily="50" charset="-128"/>
                </a:rPr>
                <a:t>Google Cloud</a:t>
              </a:r>
              <a:r>
                <a:rPr lang="ja-JP" altLang="en-US" sz="1900" b="1" dirty="0">
                  <a:latin typeface="メイリオ" panose="020B0604030504040204" pitchFamily="50" charset="-128"/>
                  <a:ea typeface="メイリオ" panose="020B0604030504040204" pitchFamily="50" charset="-128"/>
                </a:rPr>
                <a:t>の機械学習サービスについて</a:t>
              </a:r>
            </a:p>
          </p:txBody>
        </p:sp>
        <p:cxnSp>
          <p:nvCxnSpPr>
            <p:cNvPr id="18" name="直線コネクタ 17">
              <a:extLst>
                <a:ext uri="{FF2B5EF4-FFF2-40B4-BE49-F238E27FC236}">
                  <a16:creationId xmlns:a16="http://schemas.microsoft.com/office/drawing/2014/main" id="{87E41D0D-64AA-4918-8BC1-F16AAE9119AD}"/>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
        <p:nvSpPr>
          <p:cNvPr id="9" name="四角形: 角を丸くする 8">
            <a:extLst>
              <a:ext uri="{FF2B5EF4-FFF2-40B4-BE49-F238E27FC236}">
                <a16:creationId xmlns:a16="http://schemas.microsoft.com/office/drawing/2014/main" id="{FE2B66BD-7326-4A05-B371-A02FCFEA9DF1}"/>
              </a:ext>
            </a:extLst>
          </p:cNvPr>
          <p:cNvSpPr/>
          <p:nvPr/>
        </p:nvSpPr>
        <p:spPr bwMode="auto">
          <a:xfrm>
            <a:off x="4973942" y="64453"/>
            <a:ext cx="5730571" cy="579089"/>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sz="1600" kern="0" dirty="0">
                <a:latin typeface="Meiryo UI" panose="020B0604030504040204" pitchFamily="50" charset="-128"/>
                <a:ea typeface="Meiryo UI" panose="020B0604030504040204" pitchFamily="50" charset="-128"/>
                <a:cs typeface="Arial" pitchFamily="2"/>
              </a:rPr>
              <a:t>インスタンス作成 </a:t>
            </a:r>
            <a:r>
              <a:rPr lang="en-US" altLang="ja-JP" sz="1600" kern="0" dirty="0">
                <a:latin typeface="Meiryo UI" panose="020B0604030504040204" pitchFamily="50" charset="-128"/>
                <a:ea typeface="Meiryo UI" panose="020B0604030504040204" pitchFamily="50" charset="-128"/>
                <a:cs typeface="Arial" pitchFamily="2"/>
              </a:rPr>
              <a:t>&gt;&gt; </a:t>
            </a:r>
            <a:r>
              <a:rPr lang="ja-JP" altLang="en-US" sz="1600" kern="0" dirty="0">
                <a:latin typeface="Meiryo UI" panose="020B0604030504040204" pitchFamily="50" charset="-128"/>
                <a:ea typeface="Meiryo UI" panose="020B0604030504040204" pitchFamily="50" charset="-128"/>
                <a:cs typeface="Arial" pitchFamily="2"/>
              </a:rPr>
              <a:t>モデル構築 </a:t>
            </a:r>
            <a:r>
              <a:rPr lang="en-US" altLang="ja-JP" sz="1600" kern="0" dirty="0">
                <a:latin typeface="Meiryo UI" panose="020B0604030504040204" pitchFamily="50" charset="-128"/>
                <a:ea typeface="Meiryo UI" panose="020B0604030504040204" pitchFamily="50" charset="-128"/>
                <a:cs typeface="Arial" pitchFamily="2"/>
              </a:rPr>
              <a:t>&gt;&gt;</a:t>
            </a:r>
            <a:r>
              <a:rPr lang="ja-JP" altLang="en-US" sz="1600" kern="0" dirty="0">
                <a:latin typeface="Meiryo UI" panose="020B0604030504040204" pitchFamily="50" charset="-128"/>
                <a:ea typeface="Meiryo UI" panose="020B0604030504040204" pitchFamily="50" charset="-128"/>
                <a:cs typeface="Arial" pitchFamily="2"/>
              </a:rPr>
              <a:t> トレーニング </a:t>
            </a:r>
            <a:r>
              <a:rPr lang="en-US" altLang="ja-JP" sz="1600" kern="0" dirty="0">
                <a:latin typeface="Meiryo UI" panose="020B0604030504040204" pitchFamily="50" charset="-128"/>
                <a:ea typeface="Meiryo UI" panose="020B0604030504040204" pitchFamily="50" charset="-128"/>
                <a:cs typeface="Arial" pitchFamily="2"/>
              </a:rPr>
              <a:t>&gt;&gt;</a:t>
            </a:r>
            <a:r>
              <a:rPr lang="ja-JP" altLang="en-US" sz="1600" kern="0" dirty="0">
                <a:latin typeface="Meiryo UI" panose="020B0604030504040204" pitchFamily="50" charset="-128"/>
                <a:ea typeface="Meiryo UI" panose="020B0604030504040204" pitchFamily="50" charset="-128"/>
                <a:cs typeface="Arial" pitchFamily="2"/>
              </a:rPr>
              <a:t> デプロイ</a:t>
            </a:r>
            <a:endParaRPr lang="en-US" altLang="ja-JP" sz="1600" kern="0" dirty="0">
              <a:latin typeface="Meiryo UI" panose="020B0604030504040204" pitchFamily="50" charset="-128"/>
              <a:ea typeface="Meiryo UI" panose="020B0604030504040204" pitchFamily="50" charset="-128"/>
              <a:cs typeface="Arial" pitchFamily="2"/>
            </a:endParaRPr>
          </a:p>
          <a:p>
            <a:r>
              <a:rPr lang="ja-JP" altLang="en-US" sz="1600" kern="0" dirty="0">
                <a:latin typeface="Meiryo UI" panose="020B0604030504040204" pitchFamily="50" charset="-128"/>
                <a:ea typeface="Meiryo UI" panose="020B0604030504040204" pitchFamily="50" charset="-128"/>
                <a:cs typeface="Arial" pitchFamily="2"/>
              </a:rPr>
              <a:t>のフローを一貫して利用可能なサービス</a:t>
            </a:r>
            <a:endParaRPr kumimoji="1" lang="ja-JP" altLang="en-US" sz="1600" b="0" i="0" u="none" strike="noStrike" cap="none" normalizeH="0" baseline="0" dirty="0">
              <a:ln>
                <a:noFill/>
              </a:ln>
              <a:effectLst/>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07575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a:extLst>
              <a:ext uri="{FF2B5EF4-FFF2-40B4-BE49-F238E27FC236}">
                <a16:creationId xmlns:a16="http://schemas.microsoft.com/office/drawing/2014/main" id="{378FF077-CC11-4373-819B-1C9A66128622}"/>
              </a:ext>
            </a:extLst>
          </p:cNvPr>
          <p:cNvGrpSpPr/>
          <p:nvPr/>
        </p:nvGrpSpPr>
        <p:grpSpPr>
          <a:xfrm>
            <a:off x="2151416" y="1507744"/>
            <a:ext cx="9273646" cy="2641336"/>
            <a:chOff x="890975" y="1273292"/>
            <a:chExt cx="11037673" cy="2977134"/>
          </a:xfrm>
        </p:grpSpPr>
        <p:pic>
          <p:nvPicPr>
            <p:cNvPr id="5" name="図 4">
              <a:extLst>
                <a:ext uri="{FF2B5EF4-FFF2-40B4-BE49-F238E27FC236}">
                  <a16:creationId xmlns:a16="http://schemas.microsoft.com/office/drawing/2014/main" id="{F6BBB64F-9BA6-4753-8482-7E49E509AE83}"/>
                </a:ext>
              </a:extLst>
            </p:cNvPr>
            <p:cNvPicPr>
              <a:picLocks noChangeAspect="1"/>
            </p:cNvPicPr>
            <p:nvPr/>
          </p:nvPicPr>
          <p:blipFill>
            <a:blip r:embed="rId2"/>
            <a:stretch>
              <a:fillRect/>
            </a:stretch>
          </p:blipFill>
          <p:spPr>
            <a:xfrm>
              <a:off x="890975" y="1273292"/>
              <a:ext cx="5421049" cy="2977134"/>
            </a:xfrm>
            <a:prstGeom prst="rect">
              <a:avLst/>
            </a:prstGeom>
          </p:spPr>
        </p:pic>
        <p:pic>
          <p:nvPicPr>
            <p:cNvPr id="6" name="図 5">
              <a:extLst>
                <a:ext uri="{FF2B5EF4-FFF2-40B4-BE49-F238E27FC236}">
                  <a16:creationId xmlns:a16="http://schemas.microsoft.com/office/drawing/2014/main" id="{199AF6A0-FBA9-4368-B55C-19E98594A6F0}"/>
                </a:ext>
              </a:extLst>
            </p:cNvPr>
            <p:cNvPicPr>
              <a:picLocks noChangeAspect="1"/>
            </p:cNvPicPr>
            <p:nvPr/>
          </p:nvPicPr>
          <p:blipFill>
            <a:blip r:embed="rId3"/>
            <a:stretch>
              <a:fillRect/>
            </a:stretch>
          </p:blipFill>
          <p:spPr>
            <a:xfrm>
              <a:off x="6507599" y="1273292"/>
              <a:ext cx="5421049" cy="2977134"/>
            </a:xfrm>
            <a:prstGeom prst="rect">
              <a:avLst/>
            </a:prstGeom>
          </p:spPr>
        </p:pic>
        <p:sp>
          <p:nvSpPr>
            <p:cNvPr id="11" name="四角形: 角を丸くする 10">
              <a:extLst>
                <a:ext uri="{FF2B5EF4-FFF2-40B4-BE49-F238E27FC236}">
                  <a16:creationId xmlns:a16="http://schemas.microsoft.com/office/drawing/2014/main" id="{DE9C93FD-8BFC-4655-9A22-60AC8C70F64B}"/>
                </a:ext>
              </a:extLst>
            </p:cNvPr>
            <p:cNvSpPr/>
            <p:nvPr/>
          </p:nvSpPr>
          <p:spPr bwMode="auto">
            <a:xfrm>
              <a:off x="9009203" y="2037879"/>
              <a:ext cx="1340263" cy="1408605"/>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14" name="四角形: 角を丸くする 13">
              <a:extLst>
                <a:ext uri="{FF2B5EF4-FFF2-40B4-BE49-F238E27FC236}">
                  <a16:creationId xmlns:a16="http://schemas.microsoft.com/office/drawing/2014/main" id="{902BBD43-02BF-48AD-904F-7A658E0C766D}"/>
                </a:ext>
              </a:extLst>
            </p:cNvPr>
            <p:cNvSpPr/>
            <p:nvPr/>
          </p:nvSpPr>
          <p:spPr bwMode="auto">
            <a:xfrm>
              <a:off x="4995430" y="2132856"/>
              <a:ext cx="1033893" cy="447421"/>
            </a:xfrm>
            <a:prstGeom prst="roundRect">
              <a:avLst/>
            </a:prstGeom>
            <a:no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sz="800" dirty="0">
                  <a:latin typeface="Arial Black" panose="020B0A04020102020204" pitchFamily="34" charset="0"/>
                  <a:ea typeface="Meiryo UI" panose="020B0604030504040204" pitchFamily="50" charset="-128"/>
                </a:rPr>
                <a:t>Amazon </a:t>
              </a:r>
              <a:r>
                <a:rPr lang="en-US" altLang="ja-JP" sz="800" dirty="0" err="1">
                  <a:latin typeface="Arial Black" panose="020B0A04020102020204" pitchFamily="34" charset="0"/>
                  <a:ea typeface="Meiryo UI" panose="020B0604030504040204" pitchFamily="50" charset="-128"/>
                </a:rPr>
                <a:t>SageMaker</a:t>
              </a:r>
              <a:endParaRPr kumimoji="1" lang="ja-JP" altLang="en-US" sz="800" i="0" u="none" strike="noStrike" cap="none" normalizeH="0" baseline="0" dirty="0">
                <a:ln>
                  <a:noFill/>
                </a:ln>
                <a:effectLst/>
                <a:latin typeface="Arial Black" panose="020B0A04020102020204" pitchFamily="34" charset="0"/>
                <a:ea typeface="Meiryo UI" panose="020B0604030504040204" pitchFamily="50" charset="-128"/>
              </a:endParaRPr>
            </a:p>
          </p:txBody>
        </p:sp>
      </p:grpSp>
      <p:graphicFrame>
        <p:nvGraphicFramePr>
          <p:cNvPr id="15" name="表 3">
            <a:extLst>
              <a:ext uri="{FF2B5EF4-FFF2-40B4-BE49-F238E27FC236}">
                <a16:creationId xmlns:a16="http://schemas.microsoft.com/office/drawing/2014/main" id="{5635049E-568E-49C7-BAA7-D37AC248440D}"/>
              </a:ext>
            </a:extLst>
          </p:cNvPr>
          <p:cNvGraphicFramePr>
            <a:graphicFrameLocks noGrp="1"/>
          </p:cNvGraphicFramePr>
          <p:nvPr>
            <p:ph idx="1"/>
            <p:extLst>
              <p:ext uri="{D42A27DB-BD31-4B8C-83A1-F6EECF244321}">
                <p14:modId xmlns:p14="http://schemas.microsoft.com/office/powerpoint/2010/main" val="112735910"/>
              </p:ext>
            </p:extLst>
          </p:nvPr>
        </p:nvGraphicFramePr>
        <p:xfrm>
          <a:off x="521518" y="4194326"/>
          <a:ext cx="10891969" cy="1716759"/>
        </p:xfrm>
        <a:graphic>
          <a:graphicData uri="http://schemas.openxmlformats.org/drawingml/2006/table">
            <a:tbl>
              <a:tblPr firstRow="1" bandRow="1">
                <a:tableStyleId>{5C22544A-7EE6-4342-B048-85BDC9FD1C3A}</a:tableStyleId>
              </a:tblPr>
              <a:tblGrid>
                <a:gridCol w="1486220">
                  <a:extLst>
                    <a:ext uri="{9D8B030D-6E8A-4147-A177-3AD203B41FA5}">
                      <a16:colId xmlns:a16="http://schemas.microsoft.com/office/drawing/2014/main" val="395139407"/>
                    </a:ext>
                  </a:extLst>
                </a:gridCol>
                <a:gridCol w="4702875">
                  <a:extLst>
                    <a:ext uri="{9D8B030D-6E8A-4147-A177-3AD203B41FA5}">
                      <a16:colId xmlns:a16="http://schemas.microsoft.com/office/drawing/2014/main" val="169353183"/>
                    </a:ext>
                  </a:extLst>
                </a:gridCol>
                <a:gridCol w="4702874">
                  <a:extLst>
                    <a:ext uri="{9D8B030D-6E8A-4147-A177-3AD203B41FA5}">
                      <a16:colId xmlns:a16="http://schemas.microsoft.com/office/drawing/2014/main" val="248859023"/>
                    </a:ext>
                  </a:extLst>
                </a:gridCol>
              </a:tblGrid>
              <a:tr h="345159">
                <a:tc>
                  <a:txBody>
                    <a:bodyPr/>
                    <a:lstStyle/>
                    <a:p>
                      <a:pPr marL="0" marR="0" lvl="0" indent="0" rtl="0" hangingPunct="0">
                        <a:lnSpc>
                          <a:spcPct val="100000"/>
                        </a:lnSpc>
                        <a:spcBef>
                          <a:spcPts val="0"/>
                        </a:spcBef>
                        <a:spcAft>
                          <a:spcPts val="0"/>
                        </a:spcAft>
                        <a:buNone/>
                        <a:tabLst/>
                      </a:pP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algn="ctr" rtl="0" hangingPunct="0">
                        <a:lnSpc>
                          <a:spcPct val="100000"/>
                        </a:lnSpc>
                        <a:spcBef>
                          <a:spcPts val="0"/>
                        </a:spcBef>
                        <a:spcAft>
                          <a:spcPts val="0"/>
                        </a:spcAft>
                        <a:buNone/>
                        <a:tabLst/>
                      </a:pPr>
                      <a:r>
                        <a:rPr lang="en-US" sz="1400" b="0" i="0" u="none" strike="noStrike" kern="1200" dirty="0">
                          <a:ln>
                            <a:noFill/>
                          </a:ln>
                          <a:latin typeface="メイリオ" panose="020B0604030504040204" pitchFamily="50" charset="-128"/>
                          <a:ea typeface="メイリオ" panose="020B0604030504040204" pitchFamily="50" charset="-128"/>
                          <a:cs typeface="Arial" pitchFamily="2"/>
                        </a:rPr>
                        <a:t>AWS </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(Amazon Web Services)</a:t>
                      </a: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algn="ctr" rtl="0" hangingPunct="0">
                        <a:lnSpc>
                          <a:spcPct val="100000"/>
                        </a:lnSpc>
                        <a:spcBef>
                          <a:spcPts val="0"/>
                        </a:spcBef>
                        <a:spcAft>
                          <a:spcPts val="0"/>
                        </a:spcAft>
                        <a:buNone/>
                        <a:tabLst/>
                      </a:pPr>
                      <a:r>
                        <a:rPr lang="en-US" sz="1400" b="0" i="0" u="none" strike="noStrike" kern="1200" dirty="0">
                          <a:ln>
                            <a:noFill/>
                          </a:ln>
                          <a:latin typeface="メイリオ" panose="020B0604030504040204" pitchFamily="50" charset="-128"/>
                          <a:ea typeface="メイリオ" panose="020B0604030504040204" pitchFamily="50" charset="-128"/>
                          <a:cs typeface="Arial" pitchFamily="2"/>
                        </a:rPr>
                        <a:t>Google Cloud (GCP)</a:t>
                      </a:r>
                    </a:p>
                  </a:txBody>
                  <a:tcPr/>
                </a:tc>
                <a:extLst>
                  <a:ext uri="{0D108BD9-81ED-4DB2-BD59-A6C34878D82A}">
                    <a16:rowId xmlns:a16="http://schemas.microsoft.com/office/drawing/2014/main" val="3603912344"/>
                  </a:ext>
                </a:extLst>
              </a:tr>
              <a:tr h="518904">
                <a:tc>
                  <a:txBody>
                    <a:bodyPr/>
                    <a:lstStyle/>
                    <a:p>
                      <a:pPr marL="0" marR="0" lvl="0" indent="0" rtl="0" hangingPunct="0">
                        <a:lnSpc>
                          <a:spcPct val="100000"/>
                        </a:lnSpc>
                        <a:spcBef>
                          <a:spcPts val="0"/>
                        </a:spcBef>
                        <a:spcAft>
                          <a:spcPts val="0"/>
                        </a:spcAft>
                        <a:buNone/>
                        <a:tabLst/>
                      </a:pP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スピーチ</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会話</a:t>
                      </a: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ja-JP" altLang="en-US" sz="1500" b="0" i="0" u="none" strike="noStrike" kern="1200" dirty="0">
                          <a:ln>
                            <a:noFill/>
                          </a:ln>
                          <a:latin typeface="メイリオ" panose="020B0604030504040204" pitchFamily="50" charset="-128"/>
                          <a:ea typeface="メイリオ" panose="020B0604030504040204" pitchFamily="50" charset="-128"/>
                          <a:cs typeface="Arial" pitchFamily="2"/>
                        </a:rPr>
                        <a:t>（実習</a:t>
                      </a:r>
                      <a:r>
                        <a:rPr kumimoji="1" lang="ja-JP" altLang="en-US" sz="1400" b="0" i="0" u="none" strike="noStrike" kern="1200" dirty="0">
                          <a:ln>
                            <a:noFill/>
                          </a:ln>
                          <a:solidFill>
                            <a:schemeClr val="dk1"/>
                          </a:solidFill>
                          <a:latin typeface="メイリオ" panose="020B0604030504040204" pitchFamily="50" charset="-128"/>
                          <a:ea typeface="メイリオ" panose="020B0604030504040204" pitchFamily="50" charset="-128"/>
                          <a:cs typeface="Arial" pitchFamily="2"/>
                        </a:rPr>
                        <a:t>対象外）</a:t>
                      </a:r>
                      <a:endParaRPr kumimoji="1" lang="en-US" altLang="ja-JP" sz="1400" b="0" i="0" u="none" strike="noStrike" kern="1200" dirty="0">
                        <a:ln>
                          <a:noFill/>
                        </a:ln>
                        <a:solidFill>
                          <a:schemeClr val="dk1"/>
                        </a:solidFill>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rtl="0" hangingPunct="0">
                        <a:lnSpc>
                          <a:spcPct val="100000"/>
                        </a:lnSpc>
                        <a:spcBef>
                          <a:spcPts val="0"/>
                        </a:spcBef>
                        <a:spcAft>
                          <a:spcPts val="0"/>
                        </a:spcAft>
                        <a:buNone/>
                        <a:tabLst/>
                      </a:pPr>
                      <a:r>
                        <a:rPr lang="en-US" sz="1400" b="1" i="0" u="none" strike="noStrike" kern="1200" dirty="0">
                          <a:ln>
                            <a:noFill/>
                          </a:ln>
                          <a:latin typeface="メイリオ" panose="020B0604030504040204" pitchFamily="50" charset="-128"/>
                          <a:ea typeface="メイリオ" panose="020B0604030504040204" pitchFamily="50" charset="-128"/>
                          <a:cs typeface="Arial" pitchFamily="2"/>
                        </a:rPr>
                        <a:t>Speech-to-Text</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a:t>
                      </a:r>
                      <a:r>
                        <a:rPr lang="en-US" altLang="ja-JP" sz="1400" b="1" i="0" u="none" strike="noStrike" kern="1200" dirty="0">
                          <a:ln>
                            <a:noFill/>
                          </a:ln>
                          <a:solidFill>
                            <a:srgbClr val="0070C0"/>
                          </a:solidFill>
                          <a:latin typeface="メイリオ" panose="020B0604030504040204" pitchFamily="50" charset="-128"/>
                          <a:ea typeface="メイリオ" panose="020B0604030504040204" pitchFamily="50" charset="-128"/>
                          <a:cs typeface="Arial" pitchFamily="2"/>
                        </a:rPr>
                        <a:t>API</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a:t>
                      </a:r>
                      <a:endParaRPr lang="en-US" sz="1400" b="1" i="0" u="none" strike="noStrike" kern="1200" dirty="0">
                        <a:ln>
                          <a:noFill/>
                        </a:ln>
                        <a:latin typeface="メイリオ" panose="020B0604030504040204" pitchFamily="50" charset="-128"/>
                        <a:ea typeface="メイリオ" panose="020B0604030504040204" pitchFamily="50" charset="-128"/>
                        <a:cs typeface="Arial" pitchFamily="2"/>
                      </a:endParaRPr>
                    </a:p>
                    <a:p>
                      <a:pPr marL="0" marR="0" lvl="0" indent="0" rtl="0" hangingPunct="0">
                        <a:lnSpc>
                          <a:spcPct val="100000"/>
                        </a:lnSpc>
                        <a:spcBef>
                          <a:spcPts val="0"/>
                        </a:spcBef>
                        <a:spcAft>
                          <a:spcPts val="0"/>
                        </a:spcAft>
                        <a:buNone/>
                        <a:tabLst/>
                      </a:pP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自然言語処理。音声データの音声文字変換や、</a:t>
                      </a:r>
                      <a:r>
                        <a:rPr kumimoji="1" lang="ja-JP" altLang="en-US" sz="1400" b="0" i="0" u="none" strike="noStrike" kern="1200" dirty="0">
                          <a:solidFill>
                            <a:schemeClr val="dk1"/>
                          </a:solidFill>
                          <a:effectLst/>
                          <a:latin typeface="メイリオ" panose="020B0604030504040204" pitchFamily="50" charset="-128"/>
                          <a:ea typeface="メイリオ" panose="020B0604030504040204" pitchFamily="50" charset="-128"/>
                          <a:cs typeface="+mn-cs"/>
                        </a:rPr>
                        <a:t>マイク機能からリアルタイムに音声をテキスト化するサービス。</a:t>
                      </a:r>
                      <a:endParaRPr kumimoji="1" lang="en-US" altLang="ja-JP" sz="1400" b="0" i="0" u="none" strike="noStrike" kern="1200" dirty="0">
                        <a:solidFill>
                          <a:schemeClr val="dk1"/>
                        </a:solidFill>
                        <a:effectLst/>
                        <a:latin typeface="メイリオ" panose="020B0604030504040204" pitchFamily="50" charset="-128"/>
                        <a:ea typeface="メイリオ" panose="020B0604030504040204" pitchFamily="50" charset="-128"/>
                        <a:cs typeface="+mn-cs"/>
                      </a:endParaRPr>
                    </a:p>
                    <a:p>
                      <a:pPr marL="0" marR="0" lvl="0" indent="0" rtl="0" hangingPunct="0">
                        <a:lnSpc>
                          <a:spcPct val="100000"/>
                        </a:lnSpc>
                        <a:spcBef>
                          <a:spcPts val="0"/>
                        </a:spcBef>
                        <a:spcAft>
                          <a:spcPts val="0"/>
                        </a:spcAft>
                        <a:buNone/>
                        <a:tabLst/>
                      </a:pPr>
                      <a:r>
                        <a:rPr kumimoji="1" lang="ja-JP" altLang="en-US"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短い音声</a:t>
                      </a:r>
                      <a:r>
                        <a:rPr kumimoji="1" lang="en-US" altLang="ja-JP"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a:t>
                      </a:r>
                      <a:r>
                        <a:rPr kumimoji="1" lang="ja-JP" altLang="en-US"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長い音声</a:t>
                      </a:r>
                      <a:r>
                        <a:rPr kumimoji="1" lang="en-US" altLang="ja-JP"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a:t>
                      </a:r>
                      <a:r>
                        <a:rPr kumimoji="1" lang="ja-JP" altLang="en-US"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ストリーミング入力</a:t>
                      </a:r>
                      <a:r>
                        <a:rPr kumimoji="1" lang="en-US" altLang="ja-JP"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a:t>
                      </a:r>
                      <a:r>
                        <a:rPr kumimoji="1" lang="ja-JP" altLang="en-US"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異なる話者の分離</a:t>
                      </a:r>
                      <a:r>
                        <a:rPr kumimoji="1" lang="en-US" altLang="ja-JP"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a:t>
                      </a:r>
                      <a:r>
                        <a:rPr kumimoji="1" lang="ja-JP" altLang="en-US"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句読点挿入の自動化などの音声文字変換ができる。</a:t>
                      </a:r>
                      <a:endParaRPr kumimoji="1" lang="en-US" altLang="ja-JP"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endParaRPr>
                    </a:p>
                    <a:p>
                      <a:pPr marL="0" marR="0" lvl="0" indent="0" rtl="0" hangingPunct="0">
                        <a:lnSpc>
                          <a:spcPct val="100000"/>
                        </a:lnSpc>
                        <a:spcBef>
                          <a:spcPts val="0"/>
                        </a:spcBef>
                        <a:spcAft>
                          <a:spcPts val="0"/>
                        </a:spcAft>
                        <a:buNone/>
                        <a:tabLst/>
                      </a:pP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extLst>
                  <a:ext uri="{0D108BD9-81ED-4DB2-BD59-A6C34878D82A}">
                    <a16:rowId xmlns:a16="http://schemas.microsoft.com/office/drawing/2014/main" val="2773025095"/>
                  </a:ext>
                </a:extLst>
              </a:tr>
            </a:tbl>
          </a:graphicData>
        </a:graphic>
      </p:graphicFrame>
      <p:sp>
        <p:nvSpPr>
          <p:cNvPr id="12" name="タイトル 1">
            <a:extLst>
              <a:ext uri="{FF2B5EF4-FFF2-40B4-BE49-F238E27FC236}">
                <a16:creationId xmlns:a16="http://schemas.microsoft.com/office/drawing/2014/main" id="{11F01CFE-0205-42C4-82E9-96C3E59007F0}"/>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5.</a:t>
            </a:r>
            <a:r>
              <a:rPr lang="ja-JP" altLang="en-US" sz="2400" dirty="0">
                <a:solidFill>
                  <a:schemeClr val="tx1"/>
                </a:solidFill>
                <a:latin typeface="メイリオ" panose="020B0604030504040204" pitchFamily="50" charset="-128"/>
                <a:ea typeface="メイリオ" panose="020B0604030504040204" pitchFamily="50" charset="-128"/>
              </a:rPr>
              <a:t> </a:t>
            </a:r>
            <a:r>
              <a:rPr lang="en-US" altLang="ja-JP" sz="2400" dirty="0">
                <a:solidFill>
                  <a:schemeClr val="tx1"/>
                </a:solidFill>
                <a:latin typeface="メイリオ" panose="020B0604030504040204" pitchFamily="50" charset="-128"/>
                <a:ea typeface="メイリオ" panose="020B0604030504040204" pitchFamily="50" charset="-128"/>
              </a:rPr>
              <a:t>AI</a:t>
            </a:r>
            <a:r>
              <a:rPr lang="ja-JP" altLang="en-US" sz="2400" dirty="0">
                <a:solidFill>
                  <a:schemeClr val="tx1"/>
                </a:solidFill>
                <a:latin typeface="メイリオ" panose="020B0604030504040204" pitchFamily="50" charset="-128"/>
                <a:ea typeface="メイリオ" panose="020B0604030504040204" pitchFamily="50" charset="-128"/>
              </a:rPr>
              <a:t>開発道場　～クラウド編～</a:t>
            </a:r>
          </a:p>
        </p:txBody>
      </p:sp>
      <p:grpSp>
        <p:nvGrpSpPr>
          <p:cNvPr id="13" name="グループ化 12">
            <a:extLst>
              <a:ext uri="{FF2B5EF4-FFF2-40B4-BE49-F238E27FC236}">
                <a16:creationId xmlns:a16="http://schemas.microsoft.com/office/drawing/2014/main" id="{3B99298A-E338-473F-B962-B0DBF3B470DA}"/>
              </a:ext>
            </a:extLst>
          </p:cNvPr>
          <p:cNvGrpSpPr/>
          <p:nvPr/>
        </p:nvGrpSpPr>
        <p:grpSpPr>
          <a:xfrm>
            <a:off x="479376" y="956038"/>
            <a:ext cx="8928992" cy="384721"/>
            <a:chOff x="417821" y="939885"/>
            <a:chExt cx="10225136" cy="328877"/>
          </a:xfrm>
        </p:grpSpPr>
        <p:sp>
          <p:nvSpPr>
            <p:cNvPr id="16" name="テキスト ボックス 15">
              <a:extLst>
                <a:ext uri="{FF2B5EF4-FFF2-40B4-BE49-F238E27FC236}">
                  <a16:creationId xmlns:a16="http://schemas.microsoft.com/office/drawing/2014/main" id="{F15894E9-160C-4C20-8503-63A77D6ABCFB}"/>
                </a:ext>
              </a:extLst>
            </p:cNvPr>
            <p:cNvSpPr txBox="1"/>
            <p:nvPr/>
          </p:nvSpPr>
          <p:spPr>
            <a:xfrm>
              <a:off x="417821" y="939885"/>
              <a:ext cx="10225136" cy="328877"/>
            </a:xfrm>
            <a:prstGeom prst="rect">
              <a:avLst/>
            </a:prstGeom>
            <a:noFill/>
          </p:spPr>
          <p:txBody>
            <a:bodyPr wrap="square" rtlCol="0">
              <a:spAutoFit/>
            </a:bodyPr>
            <a:lstStyle/>
            <a:p>
              <a:r>
                <a:rPr lang="en-US" altLang="ja-JP" sz="1900" b="1" dirty="0">
                  <a:latin typeface="メイリオ" panose="020B0604030504040204" pitchFamily="50" charset="-128"/>
                  <a:ea typeface="メイリオ" panose="020B0604030504040204" pitchFamily="50" charset="-128"/>
                </a:rPr>
                <a:t>AWS</a:t>
              </a:r>
              <a:r>
                <a:rPr lang="ja-JP" altLang="en-US" sz="1900" b="1" dirty="0">
                  <a:latin typeface="メイリオ" panose="020B0604030504040204" pitchFamily="50" charset="-128"/>
                  <a:ea typeface="メイリオ" panose="020B0604030504040204" pitchFamily="50" charset="-128"/>
                </a:rPr>
                <a:t>と</a:t>
              </a:r>
              <a:r>
                <a:rPr lang="en-US" altLang="ja-JP" sz="1900" b="1" dirty="0">
                  <a:latin typeface="メイリオ" panose="020B0604030504040204" pitchFamily="50" charset="-128"/>
                  <a:ea typeface="メイリオ" panose="020B0604030504040204" pitchFamily="50" charset="-128"/>
                </a:rPr>
                <a:t>Google Cloud</a:t>
              </a:r>
              <a:r>
                <a:rPr lang="ja-JP" altLang="en-US" sz="1900" b="1" dirty="0">
                  <a:latin typeface="メイリオ" panose="020B0604030504040204" pitchFamily="50" charset="-128"/>
                  <a:ea typeface="メイリオ" panose="020B0604030504040204" pitchFamily="50" charset="-128"/>
                </a:rPr>
                <a:t>の機械学習サービスについて</a:t>
              </a:r>
            </a:p>
          </p:txBody>
        </p:sp>
        <p:cxnSp>
          <p:nvCxnSpPr>
            <p:cNvPr id="17" name="直線コネクタ 16">
              <a:extLst>
                <a:ext uri="{FF2B5EF4-FFF2-40B4-BE49-F238E27FC236}">
                  <a16:creationId xmlns:a16="http://schemas.microsoft.com/office/drawing/2014/main" id="{5959BD2F-6823-48D3-8A5C-865B5BEC0DFD}"/>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Tree>
    <p:extLst>
      <p:ext uri="{BB962C8B-B14F-4D97-AF65-F5344CB8AC3E}">
        <p14:creationId xmlns:p14="http://schemas.microsoft.com/office/powerpoint/2010/main" val="1773069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11F01CFE-0205-42C4-82E9-96C3E59007F0}"/>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5.</a:t>
            </a:r>
            <a:r>
              <a:rPr lang="ja-JP" altLang="en-US" sz="2400" dirty="0">
                <a:solidFill>
                  <a:schemeClr val="tx1"/>
                </a:solidFill>
                <a:latin typeface="メイリオ" panose="020B0604030504040204" pitchFamily="50" charset="-128"/>
                <a:ea typeface="メイリオ" panose="020B0604030504040204" pitchFamily="50" charset="-128"/>
              </a:rPr>
              <a:t> </a:t>
            </a:r>
            <a:r>
              <a:rPr lang="en-US" altLang="ja-JP" sz="2400" dirty="0">
                <a:solidFill>
                  <a:schemeClr val="tx1"/>
                </a:solidFill>
                <a:latin typeface="メイリオ" panose="020B0604030504040204" pitchFamily="50" charset="-128"/>
                <a:ea typeface="メイリオ" panose="020B0604030504040204" pitchFamily="50" charset="-128"/>
              </a:rPr>
              <a:t>AI</a:t>
            </a:r>
            <a:r>
              <a:rPr lang="ja-JP" altLang="en-US" sz="2400" dirty="0">
                <a:solidFill>
                  <a:schemeClr val="tx1"/>
                </a:solidFill>
                <a:latin typeface="メイリオ" panose="020B0604030504040204" pitchFamily="50" charset="-128"/>
                <a:ea typeface="メイリオ" panose="020B0604030504040204" pitchFamily="50" charset="-128"/>
              </a:rPr>
              <a:t>開発道場　～クラウド編～</a:t>
            </a:r>
          </a:p>
        </p:txBody>
      </p:sp>
      <p:grpSp>
        <p:nvGrpSpPr>
          <p:cNvPr id="13" name="グループ化 12">
            <a:extLst>
              <a:ext uri="{FF2B5EF4-FFF2-40B4-BE49-F238E27FC236}">
                <a16:creationId xmlns:a16="http://schemas.microsoft.com/office/drawing/2014/main" id="{3B99298A-E338-473F-B962-B0DBF3B470DA}"/>
              </a:ext>
            </a:extLst>
          </p:cNvPr>
          <p:cNvGrpSpPr/>
          <p:nvPr/>
        </p:nvGrpSpPr>
        <p:grpSpPr>
          <a:xfrm>
            <a:off x="479376" y="956038"/>
            <a:ext cx="8928992" cy="384721"/>
            <a:chOff x="417821" y="939885"/>
            <a:chExt cx="10225136" cy="328877"/>
          </a:xfrm>
        </p:grpSpPr>
        <p:sp>
          <p:nvSpPr>
            <p:cNvPr id="16" name="テキスト ボックス 15">
              <a:extLst>
                <a:ext uri="{FF2B5EF4-FFF2-40B4-BE49-F238E27FC236}">
                  <a16:creationId xmlns:a16="http://schemas.microsoft.com/office/drawing/2014/main" id="{F15894E9-160C-4C20-8503-63A77D6ABCFB}"/>
                </a:ext>
              </a:extLst>
            </p:cNvPr>
            <p:cNvSpPr txBox="1"/>
            <p:nvPr/>
          </p:nvSpPr>
          <p:spPr>
            <a:xfrm>
              <a:off x="417821" y="939885"/>
              <a:ext cx="10225136" cy="328877"/>
            </a:xfrm>
            <a:prstGeom prst="rect">
              <a:avLst/>
            </a:prstGeom>
            <a:noFill/>
          </p:spPr>
          <p:txBody>
            <a:bodyPr wrap="square" rtlCol="0">
              <a:spAutoFit/>
            </a:bodyPr>
            <a:lstStyle/>
            <a:p>
              <a:r>
                <a:rPr lang="en-US" altLang="ja-JP" sz="1900" b="1" dirty="0">
                  <a:latin typeface="メイリオ" panose="020B0604030504040204" pitchFamily="50" charset="-128"/>
                  <a:ea typeface="メイリオ" panose="020B0604030504040204" pitchFamily="50" charset="-128"/>
                </a:rPr>
                <a:t>AWS</a:t>
              </a:r>
              <a:r>
                <a:rPr lang="ja-JP" altLang="en-US" sz="1900" b="1" dirty="0">
                  <a:latin typeface="メイリオ" panose="020B0604030504040204" pitchFamily="50" charset="-128"/>
                  <a:ea typeface="メイリオ" panose="020B0604030504040204" pitchFamily="50" charset="-128"/>
                </a:rPr>
                <a:t>と</a:t>
              </a:r>
              <a:r>
                <a:rPr lang="en-US" altLang="ja-JP" sz="1900" b="1" dirty="0">
                  <a:latin typeface="メイリオ" panose="020B0604030504040204" pitchFamily="50" charset="-128"/>
                  <a:ea typeface="メイリオ" panose="020B0604030504040204" pitchFamily="50" charset="-128"/>
                </a:rPr>
                <a:t>Google Cloud</a:t>
              </a:r>
              <a:r>
                <a:rPr lang="ja-JP" altLang="en-US" sz="1900" b="1" dirty="0">
                  <a:latin typeface="メイリオ" panose="020B0604030504040204" pitchFamily="50" charset="-128"/>
                  <a:ea typeface="メイリオ" panose="020B0604030504040204" pitchFamily="50" charset="-128"/>
                </a:rPr>
                <a:t>の機械学習サービスについて</a:t>
              </a:r>
            </a:p>
          </p:txBody>
        </p:sp>
        <p:cxnSp>
          <p:nvCxnSpPr>
            <p:cNvPr id="17" name="直線コネクタ 16">
              <a:extLst>
                <a:ext uri="{FF2B5EF4-FFF2-40B4-BE49-F238E27FC236}">
                  <a16:creationId xmlns:a16="http://schemas.microsoft.com/office/drawing/2014/main" id="{5959BD2F-6823-48D3-8A5C-865B5BEC0DFD}"/>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grpSp>
        <p:nvGrpSpPr>
          <p:cNvPr id="18" name="グループ化 17">
            <a:extLst>
              <a:ext uri="{FF2B5EF4-FFF2-40B4-BE49-F238E27FC236}">
                <a16:creationId xmlns:a16="http://schemas.microsoft.com/office/drawing/2014/main" id="{267C4865-7BD5-4486-9BF4-47515FFF0475}"/>
              </a:ext>
            </a:extLst>
          </p:cNvPr>
          <p:cNvGrpSpPr/>
          <p:nvPr/>
        </p:nvGrpSpPr>
        <p:grpSpPr>
          <a:xfrm>
            <a:off x="2150946" y="1507744"/>
            <a:ext cx="9273646" cy="2641336"/>
            <a:chOff x="890975" y="1273292"/>
            <a:chExt cx="11037673" cy="2977134"/>
          </a:xfrm>
        </p:grpSpPr>
        <p:pic>
          <p:nvPicPr>
            <p:cNvPr id="19" name="図 18">
              <a:extLst>
                <a:ext uri="{FF2B5EF4-FFF2-40B4-BE49-F238E27FC236}">
                  <a16:creationId xmlns:a16="http://schemas.microsoft.com/office/drawing/2014/main" id="{17CEDC3E-CB1D-4830-9ACE-17BFBE743EDE}"/>
                </a:ext>
              </a:extLst>
            </p:cNvPr>
            <p:cNvPicPr>
              <a:picLocks noChangeAspect="1"/>
            </p:cNvPicPr>
            <p:nvPr/>
          </p:nvPicPr>
          <p:blipFill>
            <a:blip r:embed="rId2"/>
            <a:stretch>
              <a:fillRect/>
            </a:stretch>
          </p:blipFill>
          <p:spPr>
            <a:xfrm>
              <a:off x="890975" y="1273292"/>
              <a:ext cx="5421049" cy="2977134"/>
            </a:xfrm>
            <a:prstGeom prst="rect">
              <a:avLst/>
            </a:prstGeom>
          </p:spPr>
        </p:pic>
        <p:pic>
          <p:nvPicPr>
            <p:cNvPr id="20" name="図 19">
              <a:extLst>
                <a:ext uri="{FF2B5EF4-FFF2-40B4-BE49-F238E27FC236}">
                  <a16:creationId xmlns:a16="http://schemas.microsoft.com/office/drawing/2014/main" id="{C0FC8FFA-E58F-4E80-8EBF-9C1EC749E53C}"/>
                </a:ext>
              </a:extLst>
            </p:cNvPr>
            <p:cNvPicPr>
              <a:picLocks noChangeAspect="1"/>
            </p:cNvPicPr>
            <p:nvPr/>
          </p:nvPicPr>
          <p:blipFill>
            <a:blip r:embed="rId3"/>
            <a:stretch>
              <a:fillRect/>
            </a:stretch>
          </p:blipFill>
          <p:spPr>
            <a:xfrm>
              <a:off x="6507599" y="1273292"/>
              <a:ext cx="5421049" cy="2977134"/>
            </a:xfrm>
            <a:prstGeom prst="rect">
              <a:avLst/>
            </a:prstGeom>
          </p:spPr>
        </p:pic>
        <p:sp>
          <p:nvSpPr>
            <p:cNvPr id="21" name="四角形: 角を丸くする 20">
              <a:extLst>
                <a:ext uri="{FF2B5EF4-FFF2-40B4-BE49-F238E27FC236}">
                  <a16:creationId xmlns:a16="http://schemas.microsoft.com/office/drawing/2014/main" id="{EE767F51-DE7A-4BB0-8EEF-33B9B5A1170D}"/>
                </a:ext>
              </a:extLst>
            </p:cNvPr>
            <p:cNvSpPr/>
            <p:nvPr/>
          </p:nvSpPr>
          <p:spPr bwMode="auto">
            <a:xfrm>
              <a:off x="10484886" y="2044844"/>
              <a:ext cx="1334825" cy="1528172"/>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22" name="四角形: 角を丸くする 21">
              <a:extLst>
                <a:ext uri="{FF2B5EF4-FFF2-40B4-BE49-F238E27FC236}">
                  <a16:creationId xmlns:a16="http://schemas.microsoft.com/office/drawing/2014/main" id="{5072673F-8841-4C63-B538-0D121F5B73C2}"/>
                </a:ext>
              </a:extLst>
            </p:cNvPr>
            <p:cNvSpPr/>
            <p:nvPr/>
          </p:nvSpPr>
          <p:spPr bwMode="auto">
            <a:xfrm>
              <a:off x="4995430" y="2132856"/>
              <a:ext cx="1033893" cy="447421"/>
            </a:xfrm>
            <a:prstGeom prst="roundRect">
              <a:avLst/>
            </a:prstGeom>
            <a:no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sz="800" dirty="0">
                  <a:latin typeface="Arial Black" panose="020B0A04020102020204" pitchFamily="34" charset="0"/>
                  <a:ea typeface="Meiryo UI" panose="020B0604030504040204" pitchFamily="50" charset="-128"/>
                </a:rPr>
                <a:t>Amazon </a:t>
              </a:r>
              <a:r>
                <a:rPr lang="en-US" altLang="ja-JP" sz="800" dirty="0" err="1">
                  <a:latin typeface="Arial Black" panose="020B0A04020102020204" pitchFamily="34" charset="0"/>
                  <a:ea typeface="Meiryo UI" panose="020B0604030504040204" pitchFamily="50" charset="-128"/>
                </a:rPr>
                <a:t>SageMaker</a:t>
              </a:r>
              <a:endParaRPr kumimoji="1" lang="ja-JP" altLang="en-US" sz="800" i="0" u="none" strike="noStrike" cap="none" normalizeH="0" baseline="0" dirty="0">
                <a:ln>
                  <a:noFill/>
                </a:ln>
                <a:effectLst/>
                <a:latin typeface="Arial Black" panose="020B0A04020102020204" pitchFamily="34" charset="0"/>
                <a:ea typeface="Meiryo UI" panose="020B0604030504040204" pitchFamily="50" charset="-128"/>
              </a:endParaRPr>
            </a:p>
          </p:txBody>
        </p:sp>
      </p:grpSp>
      <p:sp>
        <p:nvSpPr>
          <p:cNvPr id="23" name="四角形: 角を丸くする 22">
            <a:extLst>
              <a:ext uri="{FF2B5EF4-FFF2-40B4-BE49-F238E27FC236}">
                <a16:creationId xmlns:a16="http://schemas.microsoft.com/office/drawing/2014/main" id="{AA380D9E-2138-4848-BDEF-4749370CD493}"/>
              </a:ext>
            </a:extLst>
          </p:cNvPr>
          <p:cNvSpPr/>
          <p:nvPr/>
        </p:nvSpPr>
        <p:spPr bwMode="auto">
          <a:xfrm>
            <a:off x="5543086" y="2211044"/>
            <a:ext cx="1019541" cy="569884"/>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graphicFrame>
        <p:nvGraphicFramePr>
          <p:cNvPr id="24" name="表 3">
            <a:extLst>
              <a:ext uri="{FF2B5EF4-FFF2-40B4-BE49-F238E27FC236}">
                <a16:creationId xmlns:a16="http://schemas.microsoft.com/office/drawing/2014/main" id="{1BCF0D7A-5D9C-4DBA-9CE9-C5C7BFA4A191}"/>
              </a:ext>
            </a:extLst>
          </p:cNvPr>
          <p:cNvGraphicFramePr>
            <a:graphicFrameLocks/>
          </p:cNvGraphicFramePr>
          <p:nvPr>
            <p:extLst>
              <p:ext uri="{D42A27DB-BD31-4B8C-83A1-F6EECF244321}">
                <p14:modId xmlns:p14="http://schemas.microsoft.com/office/powerpoint/2010/main" val="3653320648"/>
              </p:ext>
            </p:extLst>
          </p:nvPr>
        </p:nvGraphicFramePr>
        <p:xfrm>
          <a:off x="532623" y="4194326"/>
          <a:ext cx="10891969" cy="2143479"/>
        </p:xfrm>
        <a:graphic>
          <a:graphicData uri="http://schemas.openxmlformats.org/drawingml/2006/table">
            <a:tbl>
              <a:tblPr firstRow="1" bandRow="1">
                <a:tableStyleId>{5C22544A-7EE6-4342-B048-85BDC9FD1C3A}</a:tableStyleId>
              </a:tblPr>
              <a:tblGrid>
                <a:gridCol w="1486220">
                  <a:extLst>
                    <a:ext uri="{9D8B030D-6E8A-4147-A177-3AD203B41FA5}">
                      <a16:colId xmlns:a16="http://schemas.microsoft.com/office/drawing/2014/main" val="395139407"/>
                    </a:ext>
                  </a:extLst>
                </a:gridCol>
                <a:gridCol w="4702875">
                  <a:extLst>
                    <a:ext uri="{9D8B030D-6E8A-4147-A177-3AD203B41FA5}">
                      <a16:colId xmlns:a16="http://schemas.microsoft.com/office/drawing/2014/main" val="169353183"/>
                    </a:ext>
                  </a:extLst>
                </a:gridCol>
                <a:gridCol w="4702874">
                  <a:extLst>
                    <a:ext uri="{9D8B030D-6E8A-4147-A177-3AD203B41FA5}">
                      <a16:colId xmlns:a16="http://schemas.microsoft.com/office/drawing/2014/main" val="248859023"/>
                    </a:ext>
                  </a:extLst>
                </a:gridCol>
              </a:tblGrid>
              <a:tr h="345159">
                <a:tc>
                  <a:txBody>
                    <a:bodyPr/>
                    <a:lstStyle/>
                    <a:p>
                      <a:pPr marL="0" marR="0" lvl="0" indent="0" rtl="0" hangingPunct="0">
                        <a:lnSpc>
                          <a:spcPct val="100000"/>
                        </a:lnSpc>
                        <a:spcBef>
                          <a:spcPts val="0"/>
                        </a:spcBef>
                        <a:spcAft>
                          <a:spcPts val="0"/>
                        </a:spcAft>
                        <a:buNone/>
                        <a:tabLst/>
                      </a:pP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algn="ctr" rtl="0" hangingPunct="0">
                        <a:lnSpc>
                          <a:spcPct val="100000"/>
                        </a:lnSpc>
                        <a:spcBef>
                          <a:spcPts val="0"/>
                        </a:spcBef>
                        <a:spcAft>
                          <a:spcPts val="0"/>
                        </a:spcAft>
                        <a:buNone/>
                        <a:tabLst/>
                      </a:pPr>
                      <a:r>
                        <a:rPr lang="en-US" sz="1400" b="0" i="0" u="none" strike="noStrike" kern="1200" dirty="0">
                          <a:ln>
                            <a:noFill/>
                          </a:ln>
                          <a:latin typeface="メイリオ" panose="020B0604030504040204" pitchFamily="50" charset="-128"/>
                          <a:ea typeface="メイリオ" panose="020B0604030504040204" pitchFamily="50" charset="-128"/>
                          <a:cs typeface="Arial" pitchFamily="2"/>
                        </a:rPr>
                        <a:t>AWS </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(Amazon Web Services)</a:t>
                      </a: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algn="ctr" rtl="0" hangingPunct="0">
                        <a:lnSpc>
                          <a:spcPct val="100000"/>
                        </a:lnSpc>
                        <a:spcBef>
                          <a:spcPts val="0"/>
                        </a:spcBef>
                        <a:spcAft>
                          <a:spcPts val="0"/>
                        </a:spcAft>
                        <a:buNone/>
                        <a:tabLst/>
                      </a:pPr>
                      <a:r>
                        <a:rPr lang="en-US" sz="1400" b="0" i="0" u="none" strike="noStrike" kern="1200" dirty="0">
                          <a:ln>
                            <a:noFill/>
                          </a:ln>
                          <a:latin typeface="メイリオ" panose="020B0604030504040204" pitchFamily="50" charset="-128"/>
                          <a:ea typeface="メイリオ" panose="020B0604030504040204" pitchFamily="50" charset="-128"/>
                          <a:cs typeface="Arial" pitchFamily="2"/>
                        </a:rPr>
                        <a:t>Google Cloud (GCP)</a:t>
                      </a:r>
                    </a:p>
                  </a:txBody>
                  <a:tcPr/>
                </a:tc>
                <a:extLst>
                  <a:ext uri="{0D108BD9-81ED-4DB2-BD59-A6C34878D82A}">
                    <a16:rowId xmlns:a16="http://schemas.microsoft.com/office/drawing/2014/main" val="3603912344"/>
                  </a:ext>
                </a:extLst>
              </a:tr>
              <a:tr h="518904">
                <a:tc>
                  <a:txBody>
                    <a:bodyPr/>
                    <a:lstStyle/>
                    <a:p>
                      <a:pPr marL="0" marR="0" lvl="0" indent="0" rtl="0" hangingPunct="0">
                        <a:lnSpc>
                          <a:spcPct val="100000"/>
                        </a:lnSpc>
                        <a:spcBef>
                          <a:spcPts val="0"/>
                        </a:spcBef>
                        <a:spcAft>
                          <a:spcPts val="0"/>
                        </a:spcAft>
                        <a:buNone/>
                        <a:tabLst/>
                      </a:pP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構造化データ</a:t>
                      </a:r>
                      <a:endPar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endParaRPr>
                    </a:p>
                    <a:p>
                      <a:pPr marL="0" marR="0" lvl="0" indent="0" rtl="0" hangingPunct="0">
                        <a:lnSpc>
                          <a:spcPct val="100000"/>
                        </a:lnSpc>
                        <a:spcBef>
                          <a:spcPts val="0"/>
                        </a:spcBef>
                        <a:spcAft>
                          <a:spcPts val="0"/>
                        </a:spcAft>
                        <a:buNone/>
                        <a:tabLst/>
                      </a:pP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a:t>
                      </a: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rtl="0" hangingPunct="0">
                        <a:lnSpc>
                          <a:spcPct val="100000"/>
                        </a:lnSpc>
                        <a:spcBef>
                          <a:spcPts val="0"/>
                        </a:spcBef>
                        <a:spcAft>
                          <a:spcPts val="0"/>
                        </a:spcAft>
                        <a:buNone/>
                        <a:tabLst/>
                      </a:pPr>
                      <a:r>
                        <a:rPr lang="en-US" altLang="ja-JP" sz="1500" b="1" i="0" u="none" strike="noStrike" kern="1200" dirty="0" err="1">
                          <a:ln>
                            <a:noFill/>
                          </a:ln>
                          <a:latin typeface="メイリオ" panose="020B0604030504040204" pitchFamily="50" charset="-128"/>
                          <a:ea typeface="メイリオ" panose="020B0604030504040204" pitchFamily="50" charset="-128"/>
                          <a:cs typeface="Arial" pitchFamily="2"/>
                        </a:rPr>
                        <a:t>SageMaker</a:t>
                      </a:r>
                      <a:br>
                        <a:rPr lang="en-US" altLang="ja-JP" sz="1500" b="0" i="0" u="none" strike="noStrike" kern="1200" dirty="0">
                          <a:ln>
                            <a:noFill/>
                          </a:ln>
                          <a:latin typeface="メイリオ" panose="020B0604030504040204" pitchFamily="50" charset="-128"/>
                          <a:ea typeface="メイリオ" panose="020B0604030504040204" pitchFamily="50" charset="-128"/>
                          <a:cs typeface="Arial" pitchFamily="2"/>
                        </a:rPr>
                      </a:br>
                      <a:r>
                        <a:rPr kumimoji="1" lang="ja-JP" altLang="en-US"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予め用意された</a:t>
                      </a:r>
                      <a:r>
                        <a:rPr kumimoji="1" lang="ja-JP" altLang="en-US" sz="1400" b="0" i="0" u="none" strike="noStrike" kern="1200" dirty="0">
                          <a:solidFill>
                            <a:schemeClr val="dk1"/>
                          </a:solidFill>
                          <a:effectLst/>
                          <a:latin typeface="メイリオ" panose="020B0604030504040204" pitchFamily="50" charset="-128"/>
                          <a:ea typeface="メイリオ" panose="020B0604030504040204" pitchFamily="50" charset="-128"/>
                          <a:cs typeface="+mn-cs"/>
                        </a:rPr>
                        <a:t>アルゴリズムを用いて、簡単に学習モデルを作成・使用することができる。</a:t>
                      </a:r>
                      <a:endParaRPr kumimoji="1" lang="en-US" altLang="ja-JP" sz="1400" b="0" i="0" u="none" strike="noStrike" kern="1200" dirty="0">
                        <a:solidFill>
                          <a:schemeClr val="dk1"/>
                        </a:solidFill>
                        <a:effectLst/>
                        <a:latin typeface="メイリオ" panose="020B0604030504040204" pitchFamily="50" charset="-128"/>
                        <a:ea typeface="メイリオ" panose="020B0604030504040204" pitchFamily="50" charset="-128"/>
                        <a:cs typeface="+mn-cs"/>
                      </a:endParaRPr>
                    </a:p>
                    <a:p>
                      <a:pPr marL="0" marR="0" lvl="0" indent="0" rtl="0" hangingPunct="0">
                        <a:lnSpc>
                          <a:spcPct val="100000"/>
                        </a:lnSpc>
                        <a:spcBef>
                          <a:spcPts val="0"/>
                        </a:spcBef>
                        <a:spcAft>
                          <a:spcPts val="0"/>
                        </a:spcAft>
                        <a:buNone/>
                        <a:tabLst/>
                      </a:pP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アワビの年齢予測を</a:t>
                      </a:r>
                      <a:r>
                        <a:rPr lang="en-US" altLang="ja-JP" sz="1400" b="0" i="0" u="none" strike="noStrike" kern="1200" dirty="0" err="1">
                          <a:ln>
                            <a:noFill/>
                          </a:ln>
                          <a:latin typeface="メイリオ" panose="020B0604030504040204" pitchFamily="50" charset="-128"/>
                          <a:ea typeface="メイリオ" panose="020B0604030504040204" pitchFamily="50" charset="-128"/>
                          <a:cs typeface="Arial" pitchFamily="2"/>
                        </a:rPr>
                        <a:t>XGboost</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を用いて実施した。</a:t>
                      </a:r>
                      <a:r>
                        <a:rPr lang="en-US" altLang="ja-JP" sz="1200" b="0" i="0" u="none" strike="noStrike" kern="1200" dirty="0">
                          <a:ln>
                            <a:noFill/>
                          </a:ln>
                          <a:latin typeface="メイリオ" panose="020B0604030504040204" pitchFamily="50" charset="-128"/>
                          <a:ea typeface="メイリオ" panose="020B0604030504040204" pitchFamily="50" charset="-128"/>
                          <a:cs typeface="Arial" pitchFamily="2"/>
                        </a:rPr>
                        <a:t>【</a:t>
                      </a:r>
                      <a:r>
                        <a:rPr lang="en-US" altLang="ja-JP" sz="1200" b="0" i="0" u="none" strike="noStrike" kern="1200" dirty="0" err="1">
                          <a:ln>
                            <a:noFill/>
                          </a:ln>
                          <a:latin typeface="メイリオ" panose="020B0604030504040204" pitchFamily="50" charset="-128"/>
                          <a:ea typeface="メイリオ" panose="020B0604030504040204" pitchFamily="50" charset="-128"/>
                          <a:cs typeface="Arial" pitchFamily="2"/>
                        </a:rPr>
                        <a:t>Xgboost</a:t>
                      </a:r>
                      <a:r>
                        <a:rPr lang="en-US" altLang="ja-JP" sz="1200" b="0" i="0" u="none" strike="noStrike" kern="1200" dirty="0">
                          <a:ln>
                            <a:noFill/>
                          </a:ln>
                          <a:latin typeface="メイリオ" panose="020B0604030504040204" pitchFamily="50" charset="-128"/>
                          <a:ea typeface="メイリオ" panose="020B0604030504040204" pitchFamily="50" charset="-128"/>
                          <a:cs typeface="Arial" pitchFamily="2"/>
                        </a:rPr>
                        <a:t>】</a:t>
                      </a:r>
                    </a:p>
                    <a:p>
                      <a:pPr marL="0" marR="0" lvl="0" indent="0" rtl="0" hangingPunct="0">
                        <a:lnSpc>
                          <a:spcPct val="100000"/>
                        </a:lnSpc>
                        <a:spcBef>
                          <a:spcPts val="0"/>
                        </a:spcBef>
                        <a:spcAft>
                          <a:spcPts val="0"/>
                        </a:spcAft>
                        <a:buNone/>
                        <a:tabLst/>
                      </a:pPr>
                      <a:r>
                        <a:rPr lang="ja-JP" altLang="en-US" sz="1200" b="0" i="0" u="none" strike="noStrike" kern="1200" dirty="0">
                          <a:ln>
                            <a:noFill/>
                          </a:ln>
                          <a:latin typeface="メイリオ" panose="020B0604030504040204" pitchFamily="50" charset="-128"/>
                          <a:ea typeface="メイリオ" panose="020B0604030504040204" pitchFamily="50" charset="-128"/>
                          <a:cs typeface="Arial" pitchFamily="2"/>
                        </a:rPr>
                        <a:t>直列的に弱学習器（決定木）を使用する。最初の弱学習器で上手く推定できなかった部分を推定するために、重みを付けて次の弱学習器で学習を行うことで、精度を向上させる手法。</a:t>
                      </a:r>
                      <a:endParaRPr lang="en-US" altLang="ja-JP" sz="12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rtl="0" hangingPunct="0">
                        <a:lnSpc>
                          <a:spcPct val="100000"/>
                        </a:lnSpc>
                        <a:spcBef>
                          <a:spcPts val="0"/>
                        </a:spcBef>
                        <a:spcAft>
                          <a:spcPts val="0"/>
                        </a:spcAft>
                        <a:buNone/>
                        <a:tabLst/>
                      </a:pPr>
                      <a:r>
                        <a:rPr lang="en-US" altLang="ja-JP" sz="1400" b="1" i="0" u="none" strike="noStrike" kern="1200" dirty="0" err="1">
                          <a:ln>
                            <a:noFill/>
                          </a:ln>
                          <a:latin typeface="メイリオ" panose="020B0604030504040204" pitchFamily="50" charset="-128"/>
                          <a:ea typeface="メイリオ" panose="020B0604030504040204" pitchFamily="50" charset="-128"/>
                          <a:cs typeface="Arial" pitchFamily="2"/>
                        </a:rPr>
                        <a:t>AutoML</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 Table </a:t>
                      </a:r>
                      <a:r>
                        <a:rPr lang="ja-JP" altLang="en-US" sz="1400" b="1" i="0" u="none" strike="noStrike" kern="1200" dirty="0">
                          <a:ln>
                            <a:noFill/>
                          </a:ln>
                          <a:latin typeface="メイリオ" panose="020B0604030504040204" pitchFamily="50" charset="-128"/>
                          <a:ea typeface="メイリオ" panose="020B0604030504040204" pitchFamily="50" charset="-128"/>
                          <a:cs typeface="Arial" pitchFamily="2"/>
                        </a:rPr>
                        <a:t>：</a:t>
                      </a:r>
                      <a:r>
                        <a:rPr kumimoji="1" lang="en-US" altLang="ja-JP" sz="1400" b="0" i="0" u="none" strike="noStrike" kern="1200" dirty="0">
                          <a:solidFill>
                            <a:schemeClr val="dk1"/>
                          </a:solidFill>
                          <a:effectLst/>
                          <a:latin typeface="メイリオ" panose="020B0604030504040204" pitchFamily="50" charset="-128"/>
                          <a:ea typeface="メイリオ" panose="020B0604030504040204" pitchFamily="50" charset="-128"/>
                          <a:cs typeface="+mn-cs"/>
                        </a:rPr>
                        <a:t>GUI</a:t>
                      </a:r>
                      <a:r>
                        <a:rPr kumimoji="1" lang="ja-JP" altLang="en-US" sz="1400" b="0" i="0" u="none" strike="noStrike" kern="1200" dirty="0">
                          <a:solidFill>
                            <a:schemeClr val="dk1"/>
                          </a:solidFill>
                          <a:effectLst/>
                          <a:latin typeface="メイリオ" panose="020B0604030504040204" pitchFamily="50" charset="-128"/>
                          <a:ea typeface="メイリオ" panose="020B0604030504040204" pitchFamily="50" charset="-128"/>
                          <a:cs typeface="+mn-cs"/>
                        </a:rPr>
                        <a:t>操作で機械学習モデル作成が可能。</a:t>
                      </a:r>
                      <a:r>
                        <a:rPr lang="ja-JP" altLang="ja-JP" sz="1400" b="0" i="0" u="none" strike="noStrike" kern="1200" dirty="0">
                          <a:ln>
                            <a:noFill/>
                          </a:ln>
                          <a:latin typeface="メイリオ" panose="020B0604030504040204" pitchFamily="50" charset="-128"/>
                          <a:ea typeface="メイリオ" panose="020B0604030504040204" pitchFamily="50" charset="-128"/>
                          <a:cs typeface="Arial" pitchFamily="2"/>
                        </a:rPr>
                        <a:t>最適なモデルを複数選</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んで</a:t>
                      </a:r>
                      <a:r>
                        <a:rPr lang="ja-JP" altLang="ja-JP" sz="1400" b="0" i="0" u="none" strike="noStrike" kern="1200" dirty="0">
                          <a:ln>
                            <a:noFill/>
                          </a:ln>
                          <a:latin typeface="メイリオ" panose="020B0604030504040204" pitchFamily="50" charset="-128"/>
                          <a:ea typeface="メイリオ" panose="020B0604030504040204" pitchFamily="50" charset="-128"/>
                          <a:cs typeface="Arial" pitchFamily="2"/>
                        </a:rPr>
                        <a:t>アンサンブル学習、</a:t>
                      </a:r>
                      <a:r>
                        <a:rPr kumimoji="1" lang="ja-JP" altLang="en-US" sz="1400" b="0" i="0" u="none" strike="noStrike" kern="1200" dirty="0">
                          <a:solidFill>
                            <a:schemeClr val="dk1"/>
                          </a:solidFill>
                          <a:effectLst/>
                          <a:latin typeface="メイリオ" panose="020B0604030504040204" pitchFamily="50" charset="-128"/>
                          <a:ea typeface="メイリオ" panose="020B0604030504040204" pitchFamily="50" charset="-128"/>
                          <a:cs typeface="+mn-cs"/>
                        </a:rPr>
                        <a:t>トレーニング、評価、改善、デプロイなどを操作できる。統計情報の表示画面・モデルの評価画面ともに説明が丁寧で、知識が少なくてもある程度の結果を出せる。</a:t>
                      </a:r>
                      <a:endParaRPr kumimoji="1" lang="en-US" altLang="ja-JP" sz="1400" b="0" i="0" u="none" strike="noStrike" kern="1200" dirty="0">
                        <a:solidFill>
                          <a:schemeClr val="dk1"/>
                        </a:solidFill>
                        <a:effectLst/>
                        <a:latin typeface="メイリオ" panose="020B0604030504040204" pitchFamily="50" charset="-128"/>
                        <a:ea typeface="メイリオ" panose="020B0604030504040204" pitchFamily="50" charset="-128"/>
                        <a:cs typeface="+mn-cs"/>
                      </a:endParaRPr>
                    </a:p>
                    <a:p>
                      <a:pPr marL="0" marR="0" lvl="0" indent="0" rtl="0" hangingPunct="0">
                        <a:lnSpc>
                          <a:spcPct val="100000"/>
                        </a:lnSpc>
                        <a:spcBef>
                          <a:spcPts val="0"/>
                        </a:spcBef>
                        <a:spcAft>
                          <a:spcPts val="0"/>
                        </a:spcAft>
                        <a:buNone/>
                        <a:tabLst/>
                      </a:pPr>
                      <a:r>
                        <a:rPr lang="en-US" altLang="ja-JP" sz="1400" b="1" i="0" u="none" strike="noStrike" kern="1200" dirty="0" err="1">
                          <a:ln>
                            <a:noFill/>
                          </a:ln>
                          <a:latin typeface="メイリオ" panose="020B0604030504040204" pitchFamily="50" charset="-128"/>
                          <a:ea typeface="メイリオ" panose="020B0604030504040204" pitchFamily="50" charset="-128"/>
                          <a:cs typeface="Arial" pitchFamily="2"/>
                        </a:rPr>
                        <a:t>BigQuery</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 ML</a:t>
                      </a:r>
                      <a:r>
                        <a:rPr lang="ja-JP" altLang="en-US" sz="1400" b="1" i="0" u="none" strike="noStrike" kern="1200" dirty="0">
                          <a:ln>
                            <a:noFill/>
                          </a:ln>
                          <a:latin typeface="メイリオ" panose="020B0604030504040204" pitchFamily="50" charset="-128"/>
                          <a:ea typeface="メイリオ" panose="020B0604030504040204" pitchFamily="50" charset="-128"/>
                          <a:cs typeface="Arial" pitchFamily="2"/>
                        </a:rPr>
                        <a:t>：</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大容量のデータセットに対し、</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SQL</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に似たクエリを実行し、数秒程度で結果を返すというサービス。</a:t>
                      </a: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extLst>
                  <a:ext uri="{0D108BD9-81ED-4DB2-BD59-A6C34878D82A}">
                    <a16:rowId xmlns:a16="http://schemas.microsoft.com/office/drawing/2014/main" val="1611368429"/>
                  </a:ext>
                </a:extLst>
              </a:tr>
            </a:tbl>
          </a:graphicData>
        </a:graphic>
      </p:graphicFrame>
      <p:sp>
        <p:nvSpPr>
          <p:cNvPr id="26" name="テキスト ボックス 25">
            <a:extLst>
              <a:ext uri="{FF2B5EF4-FFF2-40B4-BE49-F238E27FC236}">
                <a16:creationId xmlns:a16="http://schemas.microsoft.com/office/drawing/2014/main" id="{AB84A799-C7AC-4E73-B4DE-714973E23259}"/>
              </a:ext>
            </a:extLst>
          </p:cNvPr>
          <p:cNvSpPr txBox="1"/>
          <p:nvPr/>
        </p:nvSpPr>
        <p:spPr>
          <a:xfrm>
            <a:off x="567727" y="5119796"/>
            <a:ext cx="1423818" cy="646331"/>
          </a:xfrm>
          <a:prstGeom prst="rect">
            <a:avLst/>
          </a:prstGeom>
          <a:noFill/>
        </p:spPr>
        <p:txBody>
          <a:bodyPr wrap="square" rtlCol="0">
            <a:spAutoFit/>
          </a:bodyPr>
          <a:lstStyle/>
          <a:p>
            <a:r>
              <a:rPr kumimoji="1" lang="en-US" altLang="ja-JP" sz="1200" dirty="0">
                <a:latin typeface="メイリオ" panose="020B0604030504040204" pitchFamily="50" charset="-128"/>
                <a:ea typeface="メイリオ" panose="020B0604030504040204" pitchFamily="50" charset="-128"/>
              </a:rPr>
              <a:t>※</a:t>
            </a:r>
          </a:p>
          <a:p>
            <a:r>
              <a:rPr kumimoji="1" lang="ja-JP" altLang="en-US" sz="1200" dirty="0">
                <a:latin typeface="メイリオ" panose="020B0604030504040204" pitchFamily="50" charset="-128"/>
                <a:ea typeface="メイリオ" panose="020B0604030504040204" pitchFamily="50" charset="-128"/>
              </a:rPr>
              <a:t>表形式にまとめられるデータのこと。</a:t>
            </a:r>
          </a:p>
        </p:txBody>
      </p:sp>
    </p:spTree>
    <p:extLst>
      <p:ext uri="{BB962C8B-B14F-4D97-AF65-F5344CB8AC3E}">
        <p14:creationId xmlns:p14="http://schemas.microsoft.com/office/powerpoint/2010/main" val="4126124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AF10EF0-6B20-4D2E-B9CA-896A633EBCB0}"/>
              </a:ext>
            </a:extLst>
          </p:cNvPr>
          <p:cNvSpPr/>
          <p:nvPr/>
        </p:nvSpPr>
        <p:spPr>
          <a:xfrm>
            <a:off x="3323692" y="1424394"/>
            <a:ext cx="5544616" cy="4009212"/>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dirty="0">
              <a:solidFill>
                <a:schemeClr val="bg1">
                  <a:lumMod val="65000"/>
                </a:schemeClr>
              </a:solidFill>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3200" b="1" dirty="0">
                <a:solidFill>
                  <a:schemeClr val="bg1">
                    <a:lumMod val="65000"/>
                  </a:schemeClr>
                </a:solidFill>
                <a:latin typeface="メイリオ" panose="020B0604030504040204" pitchFamily="50" charset="-128"/>
                <a:ea typeface="メイリオ" panose="020B0604030504040204" pitchFamily="50" charset="-128"/>
              </a:rPr>
              <a:t>学習内容</a:t>
            </a:r>
            <a:r>
              <a:rPr lang="ja-JP" altLang="en-US" sz="2400" b="1" dirty="0">
                <a:solidFill>
                  <a:schemeClr val="bg1">
                    <a:lumMod val="65000"/>
                  </a:schemeClr>
                </a:solidFill>
                <a:latin typeface="メイリオ" panose="020B0604030504040204" pitchFamily="50" charset="-128"/>
                <a:ea typeface="メイリオ" panose="020B0604030504040204" pitchFamily="50" charset="-128"/>
              </a:rPr>
              <a:t>（</a:t>
            </a:r>
            <a:r>
              <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rPr>
              <a:t>20</a:t>
            </a:r>
            <a:r>
              <a:rPr lang="ja-JP" altLang="en-US" sz="2400" b="1" dirty="0">
                <a:solidFill>
                  <a:schemeClr val="bg1">
                    <a:lumMod val="65000"/>
                  </a:schemeClr>
                </a:solidFill>
                <a:latin typeface="メイリオ" panose="020B0604030504040204" pitchFamily="50" charset="-128"/>
                <a:ea typeface="メイリオ" panose="020B0604030504040204" pitchFamily="50" charset="-128"/>
                <a:cs typeface="+mn-lt"/>
              </a:rPr>
              <a:t>分）</a:t>
            </a:r>
            <a:endPar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endParaRPr>
          </a:p>
          <a:p>
            <a:pPr marL="800100" lvl="1" indent="-342900">
              <a:buFont typeface="+mj-lt"/>
              <a:buAutoNum type="arabicPeriod"/>
            </a:pPr>
            <a:r>
              <a:rPr lang="en-US" altLang="ja-JP" sz="2400" dirty="0">
                <a:solidFill>
                  <a:schemeClr val="bg1">
                    <a:lumMod val="65000"/>
                  </a:schemeClr>
                </a:solidFill>
                <a:latin typeface="メイリオ" panose="020B0604030504040204" pitchFamily="50" charset="-128"/>
                <a:ea typeface="メイリオ" panose="020B0604030504040204" pitchFamily="50" charset="-128"/>
              </a:rPr>
              <a:t>P</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ython初級研修</a:t>
            </a:r>
          </a:p>
          <a:p>
            <a:pPr marL="800100" lvl="1" indent="-342900">
              <a:buFont typeface="+mj-lt"/>
              <a:buAutoNum type="arabicPeriod"/>
            </a:pPr>
            <a:r>
              <a:rPr lang="en-US" altLang="ja-JP" sz="2400" dirty="0">
                <a:solidFill>
                  <a:schemeClr val="bg1">
                    <a:lumMod val="65000"/>
                  </a:schemeClr>
                </a:solidFill>
                <a:latin typeface="メイリオ" panose="020B0604030504040204" pitchFamily="50" charset="-128"/>
                <a:ea typeface="メイリオ" panose="020B0604030504040204" pitchFamily="50" charset="-128"/>
              </a:rPr>
              <a:t>P</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ythonデータ加工</a:t>
            </a:r>
            <a:r>
              <a:rPr lang="ja-JP" altLang="en-US" sz="2400" b="1" dirty="0">
                <a:solidFill>
                  <a:schemeClr val="bg1">
                    <a:lumMod val="65000"/>
                  </a:schemeClr>
                </a:solidFill>
                <a:latin typeface="メイリオ" panose="020B0604030504040204" pitchFamily="50" charset="-128"/>
                <a:ea typeface="メイリオ" panose="020B0604030504040204" pitchFamily="50" charset="-128"/>
              </a:rPr>
              <a:t>　</a:t>
            </a:r>
            <a:endParaRPr lang="en-US" altLang="ja-JP" sz="2400" b="1" dirty="0">
              <a:solidFill>
                <a:schemeClr val="bg1">
                  <a:lumMod val="65000"/>
                </a:schemeClr>
              </a:solidFill>
              <a:latin typeface="メイリオ" panose="020B0604030504040204" pitchFamily="50" charset="-128"/>
              <a:ea typeface="メイリオ" panose="020B0604030504040204" pitchFamily="50" charset="-128"/>
            </a:endParaRPr>
          </a:p>
          <a:p>
            <a:pPr marL="800100" lvl="1" indent="-342900">
              <a:buFont typeface="+mj-lt"/>
              <a:buAutoNum type="arabicPeriod"/>
            </a:pPr>
            <a:r>
              <a:rPr lang="ja-JP" altLang="en-US" sz="2400" dirty="0">
                <a:solidFill>
                  <a:schemeClr val="bg1">
                    <a:lumMod val="65000"/>
                  </a:schemeClr>
                </a:solidFill>
                <a:latin typeface="メイリオ" panose="020B0604030504040204" pitchFamily="50" charset="-128"/>
                <a:ea typeface="メイリオ" panose="020B0604030504040204" pitchFamily="50" charset="-128"/>
              </a:rPr>
              <a:t>AI概要</a:t>
            </a:r>
          </a:p>
          <a:p>
            <a:pPr marL="800100" lvl="1" indent="-342900">
              <a:buFont typeface="+mj-lt"/>
              <a:buAutoNum type="arabicPeriod"/>
            </a:pPr>
            <a:r>
              <a:rPr lang="ja-JP" altLang="en-US" sz="2400" dirty="0">
                <a:solidFill>
                  <a:schemeClr val="bg1">
                    <a:lumMod val="65000"/>
                  </a:schemeClr>
                </a:solidFill>
                <a:latin typeface="メイリオ" panose="020B0604030504040204" pitchFamily="50" charset="-128"/>
                <a:ea typeface="メイリオ" panose="020B0604030504040204" pitchFamily="50" charset="-128"/>
              </a:rPr>
              <a:t>AI開発道場　～ライブラリ編～</a:t>
            </a:r>
          </a:p>
          <a:p>
            <a:pPr marL="800100" lvl="1" indent="-342900">
              <a:buFont typeface="+mj-lt"/>
              <a:buAutoNum type="arabicPeriod"/>
            </a:pPr>
            <a:r>
              <a:rPr lang="ja-JP" altLang="ja-JP" sz="2400" dirty="0">
                <a:solidFill>
                  <a:schemeClr val="bg1">
                    <a:lumMod val="65000"/>
                  </a:schemeClr>
                </a:solidFill>
                <a:latin typeface="メイリオ" panose="020B0604030504040204" pitchFamily="50" charset="-128"/>
                <a:ea typeface="メイリオ" panose="020B0604030504040204" pitchFamily="50" charset="-128"/>
              </a:rPr>
              <a:t>AI開発道場</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　</a:t>
            </a:r>
            <a:r>
              <a:rPr lang="ja-JP" altLang="ja-JP" sz="2400" dirty="0">
                <a:solidFill>
                  <a:schemeClr val="bg1">
                    <a:lumMod val="65000"/>
                  </a:schemeClr>
                </a:solidFill>
                <a:latin typeface="メイリオ" panose="020B0604030504040204" pitchFamily="50" charset="-128"/>
                <a:ea typeface="メイリオ" panose="020B0604030504040204" pitchFamily="50" charset="-128"/>
              </a:rPr>
              <a:t>～</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クラウ</a:t>
            </a:r>
            <a:r>
              <a:rPr lang="ja-JP" altLang="ja-JP" sz="2400" dirty="0">
                <a:solidFill>
                  <a:schemeClr val="bg1">
                    <a:lumMod val="65000"/>
                  </a:schemeClr>
                </a:solidFill>
                <a:latin typeface="メイリオ" panose="020B0604030504040204" pitchFamily="50" charset="-128"/>
                <a:ea typeface="メイリオ" panose="020B0604030504040204" pitchFamily="50" charset="-128"/>
              </a:rPr>
              <a:t>ド編～</a:t>
            </a:r>
            <a:endParaRPr lang="en-US" altLang="ja-JP" sz="2400" dirty="0">
              <a:solidFill>
                <a:schemeClr val="bg1">
                  <a:lumMod val="65000"/>
                </a:schemeClr>
              </a:solidFill>
              <a:latin typeface="メイリオ" panose="020B0604030504040204" pitchFamily="50" charset="-128"/>
              <a:ea typeface="メイリオ" panose="020B0604030504040204" pitchFamily="50" charset="-128"/>
            </a:endParaRPr>
          </a:p>
          <a:p>
            <a:pPr lvl="1"/>
            <a:endParaRPr lang="en-US" altLang="ja-JP" sz="2800" dirty="0">
              <a:solidFill>
                <a:schemeClr val="tx1"/>
              </a:solidFill>
              <a:latin typeface="メイリオ" panose="020B0604030504040204" pitchFamily="50" charset="-128"/>
              <a:ea typeface="メイリオ" panose="020B0604030504040204" pitchFamily="50" charset="-128"/>
              <a:cs typeface="+mn-lt"/>
            </a:endParaRPr>
          </a:p>
          <a:p>
            <a:pPr marL="342900" indent="-342900">
              <a:buFont typeface="Arial" panose="020B0604020202020204" pitchFamily="34" charset="0"/>
              <a:buChar char="•"/>
            </a:pPr>
            <a:r>
              <a:rPr lang="ja-JP" altLang="en-US" sz="2800" b="1" dirty="0">
                <a:solidFill>
                  <a:schemeClr val="tx1"/>
                </a:solidFill>
                <a:latin typeface="メイリオ" panose="020B0604030504040204" pitchFamily="50" charset="-128"/>
                <a:ea typeface="メイリオ" panose="020B0604030504040204" pitchFamily="50" charset="-128"/>
                <a:cs typeface="+mn-lt"/>
              </a:rPr>
              <a:t>質疑応答</a:t>
            </a:r>
            <a:r>
              <a:rPr lang="en-US" altLang="ja-JP" sz="2400" b="1" dirty="0">
                <a:solidFill>
                  <a:schemeClr val="tx1"/>
                </a:solidFill>
                <a:latin typeface="メイリオ" panose="020B0604030504040204" pitchFamily="50" charset="-128"/>
                <a:ea typeface="メイリオ" panose="020B0604030504040204" pitchFamily="50" charset="-128"/>
                <a:cs typeface="+mn-lt"/>
              </a:rPr>
              <a:t>(10</a:t>
            </a:r>
            <a:r>
              <a:rPr lang="ja-JP" altLang="en-US" sz="2400" b="1" dirty="0">
                <a:solidFill>
                  <a:schemeClr val="tx1"/>
                </a:solidFill>
                <a:latin typeface="メイリオ" panose="020B0604030504040204" pitchFamily="50" charset="-128"/>
                <a:ea typeface="メイリオ" panose="020B0604030504040204" pitchFamily="50" charset="-128"/>
                <a:cs typeface="+mn-lt"/>
              </a:rPr>
              <a:t>分</a:t>
            </a:r>
            <a:r>
              <a:rPr lang="en-US" altLang="ja-JP" sz="2400" b="1" dirty="0">
                <a:solidFill>
                  <a:schemeClr val="tx1"/>
                </a:solidFill>
                <a:latin typeface="メイリオ" panose="020B0604030504040204" pitchFamily="50" charset="-128"/>
                <a:ea typeface="メイリオ" panose="020B0604030504040204" pitchFamily="50" charset="-128"/>
                <a:cs typeface="+mn-lt"/>
              </a:rPr>
              <a:t>)</a:t>
            </a:r>
            <a:endParaRPr lang="en-US" altLang="ja-JP" sz="2400" b="1" dirty="0">
              <a:solidFill>
                <a:schemeClr val="tx1"/>
              </a:solidFill>
              <a:latin typeface="Meiryo UI" panose="020B0604030504040204" pitchFamily="50" charset="-128"/>
              <a:ea typeface="Meiryo UI" panose="020B0604030504040204" pitchFamily="50" charset="-128"/>
            </a:endParaRPr>
          </a:p>
          <a:p>
            <a:endParaRPr lang="ja-JP" altLang="en-US" sz="2800" dirty="0">
              <a:solidFill>
                <a:srgbClr val="000000"/>
              </a:solidFill>
              <a:latin typeface="Meiryo UI" panose="020B0604030504040204" pitchFamily="50" charset="-128"/>
              <a:ea typeface="Meiryo UI" panose="020B0604030504040204" pitchFamily="50" charset="-128"/>
            </a:endParaRPr>
          </a:p>
        </p:txBody>
      </p:sp>
      <p:sp>
        <p:nvSpPr>
          <p:cNvPr id="3" name="タイトル 1">
            <a:extLst>
              <a:ext uri="{FF2B5EF4-FFF2-40B4-BE49-F238E27FC236}">
                <a16:creationId xmlns:a16="http://schemas.microsoft.com/office/drawing/2014/main" id="{E1E4F344-931C-4AD4-9AF7-E99A71E6A610}"/>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ja-JP" altLang="en-US" sz="2400" dirty="0">
                <a:solidFill>
                  <a:schemeClr val="tx1"/>
                </a:solidFill>
                <a:latin typeface="メイリオ" panose="020B0604030504040204" pitchFamily="50" charset="-128"/>
                <a:ea typeface="メイリオ" panose="020B0604030504040204" pitchFamily="50" charset="-128"/>
              </a:rPr>
              <a:t>質疑応答</a:t>
            </a:r>
          </a:p>
        </p:txBody>
      </p:sp>
    </p:spTree>
    <p:extLst>
      <p:ext uri="{BB962C8B-B14F-4D97-AF65-F5344CB8AC3E}">
        <p14:creationId xmlns:p14="http://schemas.microsoft.com/office/powerpoint/2010/main" val="115710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E1E4F344-931C-4AD4-9AF7-E99A71E6A610}"/>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kern="0" dirty="0">
                <a:latin typeface="メイリオ" panose="020B0604030504040204" pitchFamily="50" charset="-128"/>
                <a:ea typeface="メイリオ" panose="020B0604030504040204" pitchFamily="50" charset="-128"/>
              </a:rPr>
              <a:t>1. Python</a:t>
            </a:r>
            <a:r>
              <a:rPr lang="ja-JP" altLang="en-US" sz="2400" kern="0" dirty="0">
                <a:latin typeface="メイリオ" panose="020B0604030504040204" pitchFamily="50" charset="-128"/>
                <a:ea typeface="メイリオ" panose="020B0604030504040204" pitchFamily="50" charset="-128"/>
              </a:rPr>
              <a:t>初級研修</a:t>
            </a:r>
          </a:p>
        </p:txBody>
      </p:sp>
      <p:pic>
        <p:nvPicPr>
          <p:cNvPr id="5" name="図 4">
            <a:extLst>
              <a:ext uri="{FF2B5EF4-FFF2-40B4-BE49-F238E27FC236}">
                <a16:creationId xmlns:a16="http://schemas.microsoft.com/office/drawing/2014/main" id="{BB779BAD-1B56-413B-83BA-E9B5C62DC47F}"/>
              </a:ext>
            </a:extLst>
          </p:cNvPr>
          <p:cNvPicPr>
            <a:picLocks noChangeAspect="1"/>
          </p:cNvPicPr>
          <p:nvPr/>
        </p:nvPicPr>
        <p:blipFill>
          <a:blip r:embed="rId2"/>
          <a:stretch>
            <a:fillRect/>
          </a:stretch>
        </p:blipFill>
        <p:spPr>
          <a:xfrm>
            <a:off x="3251969" y="1426290"/>
            <a:ext cx="5688061" cy="4005419"/>
          </a:xfrm>
          <a:prstGeom prst="rect">
            <a:avLst/>
          </a:prstGeom>
        </p:spPr>
      </p:pic>
    </p:spTree>
    <p:extLst>
      <p:ext uri="{BB962C8B-B14F-4D97-AF65-F5344CB8AC3E}">
        <p14:creationId xmlns:p14="http://schemas.microsoft.com/office/powerpoint/2010/main" val="421740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21C84-F9A6-440B-A86D-C57A189A23B7}"/>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1.</a:t>
            </a:r>
            <a:r>
              <a:rPr lang="ja-JP" altLang="en-US" dirty="0">
                <a:solidFill>
                  <a:schemeClr val="tx1"/>
                </a:solidFill>
                <a:latin typeface="メイリオ" panose="020B0604030504040204" pitchFamily="50" charset="-128"/>
                <a:ea typeface="メイリオ" panose="020B0604030504040204" pitchFamily="50" charset="-128"/>
              </a:rPr>
              <a:t> </a:t>
            </a:r>
            <a:r>
              <a:rPr lang="en-US" altLang="ja-JP" dirty="0">
                <a:solidFill>
                  <a:schemeClr val="tx1"/>
                </a:solidFill>
                <a:latin typeface="メイリオ" panose="020B0604030504040204" pitchFamily="50" charset="-128"/>
                <a:ea typeface="メイリオ" panose="020B0604030504040204" pitchFamily="50" charset="-128"/>
              </a:rPr>
              <a:t>P</a:t>
            </a:r>
            <a:r>
              <a:rPr lang="ja-JP" altLang="en-US" dirty="0">
                <a:solidFill>
                  <a:schemeClr val="tx1"/>
                </a:solidFill>
                <a:latin typeface="メイリオ" panose="020B0604030504040204" pitchFamily="50" charset="-128"/>
                <a:ea typeface="メイリオ" panose="020B0604030504040204" pitchFamily="50" charset="-128"/>
              </a:rPr>
              <a:t>ython初級研修</a:t>
            </a:r>
            <a:endParaRPr kumimoji="1" lang="ja-JP" altLang="en-US" dirty="0"/>
          </a:p>
        </p:txBody>
      </p:sp>
      <p:sp>
        <p:nvSpPr>
          <p:cNvPr id="9" name="四角形: 角を丸くする 8">
            <a:extLst>
              <a:ext uri="{FF2B5EF4-FFF2-40B4-BE49-F238E27FC236}">
                <a16:creationId xmlns:a16="http://schemas.microsoft.com/office/drawing/2014/main" id="{2AC7E48F-9C27-48CB-8A7C-A1AA8506370E}"/>
              </a:ext>
            </a:extLst>
          </p:cNvPr>
          <p:cNvSpPr/>
          <p:nvPr/>
        </p:nvSpPr>
        <p:spPr bwMode="auto">
          <a:xfrm>
            <a:off x="3071664" y="4869160"/>
            <a:ext cx="8569479" cy="1224136"/>
          </a:xfrm>
          <a:prstGeom prst="roundRect">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lnSpc>
                <a:spcPct val="150000"/>
              </a:lnSpc>
            </a:pPr>
            <a:r>
              <a:rPr lang="ja-JP" altLang="en-US" sz="1600" dirty="0">
                <a:solidFill>
                  <a:schemeClr val="bg1"/>
                </a:solidFill>
                <a:latin typeface="メイリオ" panose="020B0604030504040204" pitchFamily="50" charset="-128"/>
                <a:ea typeface="メイリオ" panose="020B0604030504040204" pitchFamily="50" charset="-128"/>
              </a:rPr>
              <a:t>特に</a:t>
            </a:r>
            <a:r>
              <a:rPr lang="en-US" altLang="ja-JP" sz="1600" dirty="0">
                <a:solidFill>
                  <a:schemeClr val="bg1"/>
                </a:solidFill>
                <a:latin typeface="メイリオ" panose="020B0604030504040204" pitchFamily="50" charset="-128"/>
                <a:ea typeface="メイリオ" panose="020B0604030504040204" pitchFamily="50" charset="-128"/>
              </a:rPr>
              <a:t>『</a:t>
            </a:r>
            <a:r>
              <a:rPr lang="ja-JP" altLang="en-US" sz="1600" dirty="0">
                <a:solidFill>
                  <a:schemeClr val="bg1"/>
                </a:solidFill>
                <a:latin typeface="メイリオ" panose="020B0604030504040204" pitchFamily="50" charset="-128"/>
                <a:ea typeface="メイリオ" panose="020B0604030504040204" pitchFamily="50" charset="-128"/>
              </a:rPr>
              <a:t>文法のシンプルさ</a:t>
            </a:r>
            <a:r>
              <a:rPr lang="en-US" altLang="ja-JP" sz="1600" dirty="0">
                <a:solidFill>
                  <a:schemeClr val="bg1"/>
                </a:solidFill>
                <a:latin typeface="メイリオ" panose="020B0604030504040204" pitchFamily="50" charset="-128"/>
                <a:ea typeface="メイリオ" panose="020B0604030504040204" pitchFamily="50" charset="-128"/>
              </a:rPr>
              <a:t>』</a:t>
            </a:r>
            <a:r>
              <a:rPr lang="ja-JP" altLang="en-US" sz="1600" dirty="0">
                <a:solidFill>
                  <a:schemeClr val="bg1"/>
                </a:solidFill>
                <a:latin typeface="メイリオ" panose="020B0604030504040204" pitchFamily="50" charset="-128"/>
                <a:ea typeface="メイリオ" panose="020B0604030504040204" pitchFamily="50" charset="-128"/>
              </a:rPr>
              <a:t>と</a:t>
            </a:r>
            <a:r>
              <a:rPr lang="en-US" altLang="ja-JP" sz="1600" dirty="0">
                <a:solidFill>
                  <a:schemeClr val="bg1"/>
                </a:solidFill>
                <a:latin typeface="メイリオ" panose="020B0604030504040204" pitchFamily="50" charset="-128"/>
                <a:ea typeface="メイリオ" panose="020B0604030504040204" pitchFamily="50" charset="-128"/>
              </a:rPr>
              <a:t>『</a:t>
            </a:r>
            <a:r>
              <a:rPr lang="ja-JP" altLang="en-US" sz="1600" dirty="0">
                <a:solidFill>
                  <a:schemeClr val="bg1"/>
                </a:solidFill>
                <a:latin typeface="メイリオ" panose="020B0604030504040204" pitchFamily="50" charset="-128"/>
                <a:ea typeface="メイリオ" panose="020B0604030504040204" pitchFamily="50" charset="-128"/>
              </a:rPr>
              <a:t>ライブラリの多さ</a:t>
            </a:r>
            <a:r>
              <a:rPr lang="en-US" altLang="ja-JP" sz="1600" dirty="0">
                <a:solidFill>
                  <a:schemeClr val="bg1"/>
                </a:solidFill>
                <a:latin typeface="メイリオ" panose="020B0604030504040204" pitchFamily="50" charset="-128"/>
                <a:ea typeface="メイリオ" panose="020B0604030504040204" pitchFamily="50" charset="-128"/>
              </a:rPr>
              <a:t>』</a:t>
            </a:r>
            <a:r>
              <a:rPr lang="ja-JP" altLang="en-US" sz="1600" dirty="0">
                <a:solidFill>
                  <a:schemeClr val="bg1"/>
                </a:solidFill>
                <a:latin typeface="メイリオ" panose="020B0604030504040204" pitchFamily="50" charset="-128"/>
                <a:ea typeface="メイリオ" panose="020B0604030504040204" pitchFamily="50" charset="-128"/>
              </a:rPr>
              <a:t>は上げられますが、まだ実感はない。</a:t>
            </a:r>
            <a:endParaRPr lang="en-US" altLang="ja-JP" sz="1600" dirty="0">
              <a:solidFill>
                <a:schemeClr val="bg1"/>
              </a:solidFill>
              <a:latin typeface="メイリオ" panose="020B0604030504040204" pitchFamily="50" charset="-128"/>
              <a:ea typeface="メイリオ" panose="020B0604030504040204" pitchFamily="50" charset="-128"/>
            </a:endParaRPr>
          </a:p>
          <a:p>
            <a:pPr algn="ctr">
              <a:lnSpc>
                <a:spcPct val="150000"/>
              </a:lnSpc>
            </a:pPr>
            <a:r>
              <a:rPr lang="en-US" altLang="ja-JP" sz="1600" dirty="0">
                <a:solidFill>
                  <a:schemeClr val="bg1"/>
                </a:solidFill>
                <a:latin typeface="メイリオ" panose="020B0604030504040204" pitchFamily="50" charset="-128"/>
                <a:ea typeface="メイリオ" panose="020B0604030504040204" pitchFamily="50" charset="-128"/>
              </a:rPr>
              <a:t>java</a:t>
            </a:r>
            <a:r>
              <a:rPr lang="ja-JP" altLang="en-US" sz="1600" dirty="0">
                <a:solidFill>
                  <a:schemeClr val="bg1"/>
                </a:solidFill>
                <a:latin typeface="メイリオ" panose="020B0604030504040204" pitchFamily="50" charset="-128"/>
                <a:ea typeface="メイリオ" panose="020B0604030504040204" pitchFamily="50" charset="-128"/>
              </a:rPr>
              <a:t>を独学で勉強しましたが、まだ習得まで至らないため、混同してしまい戸惑った。</a:t>
            </a:r>
            <a:endParaRPr kumimoji="1" lang="ja-JP" altLang="en-US" sz="1600" i="0" u="none" strike="noStrike" cap="none" normalizeH="0" baseline="0" dirty="0">
              <a:ln>
                <a:noFill/>
              </a:ln>
              <a:solidFill>
                <a:schemeClr val="bg1"/>
              </a:solidFill>
              <a:effectLst/>
              <a:latin typeface="メイリオ" panose="020B0604030504040204" pitchFamily="50" charset="-128"/>
              <a:ea typeface="メイリオ" panose="020B0604030504040204" pitchFamily="50" charset="-128"/>
            </a:endParaRPr>
          </a:p>
        </p:txBody>
      </p:sp>
      <p:grpSp>
        <p:nvGrpSpPr>
          <p:cNvPr id="20" name="グループ化 19">
            <a:extLst>
              <a:ext uri="{FF2B5EF4-FFF2-40B4-BE49-F238E27FC236}">
                <a16:creationId xmlns:a16="http://schemas.microsoft.com/office/drawing/2014/main" id="{45EFA0E7-1304-4C09-8FA5-ECFC53944ECE}"/>
              </a:ext>
            </a:extLst>
          </p:cNvPr>
          <p:cNvGrpSpPr/>
          <p:nvPr/>
        </p:nvGrpSpPr>
        <p:grpSpPr>
          <a:xfrm>
            <a:off x="479376" y="956046"/>
            <a:ext cx="8928992" cy="384722"/>
            <a:chOff x="417821" y="939885"/>
            <a:chExt cx="10225136" cy="328876"/>
          </a:xfrm>
        </p:grpSpPr>
        <p:sp>
          <p:nvSpPr>
            <p:cNvPr id="21" name="テキスト ボックス 20">
              <a:extLst>
                <a:ext uri="{FF2B5EF4-FFF2-40B4-BE49-F238E27FC236}">
                  <a16:creationId xmlns:a16="http://schemas.microsoft.com/office/drawing/2014/main" id="{AEA690F1-EFFA-4A63-ADBC-530E6018FFC7}"/>
                </a:ext>
              </a:extLst>
            </p:cNvPr>
            <p:cNvSpPr txBox="1"/>
            <p:nvPr/>
          </p:nvSpPr>
          <p:spPr>
            <a:xfrm>
              <a:off x="417821" y="939885"/>
              <a:ext cx="10225136" cy="328875"/>
            </a:xfrm>
            <a:prstGeom prst="rect">
              <a:avLst/>
            </a:prstGeom>
            <a:noFill/>
          </p:spPr>
          <p:txBody>
            <a:bodyPr wrap="square" rtlCol="0">
              <a:spAutoFit/>
            </a:bodyPr>
            <a:lstStyle/>
            <a:p>
              <a:r>
                <a:rPr kumimoji="1" lang="en-US" altLang="ja-JP" sz="1900" b="1" dirty="0">
                  <a:latin typeface="メイリオ" panose="020B0604030504040204" pitchFamily="50" charset="-128"/>
                  <a:ea typeface="メイリオ" panose="020B0604030504040204" pitchFamily="50" charset="-128"/>
                </a:rPr>
                <a:t>Python </a:t>
              </a:r>
              <a:r>
                <a:rPr kumimoji="1" lang="ja-JP" altLang="en-US" sz="1900" b="1" dirty="0">
                  <a:latin typeface="メイリオ" panose="020B0604030504040204" pitchFamily="50" charset="-128"/>
                  <a:ea typeface="メイリオ" panose="020B0604030504040204" pitchFamily="50" charset="-128"/>
                </a:rPr>
                <a:t>ってどんな言語なの</a:t>
              </a:r>
              <a:r>
                <a:rPr kumimoji="1" lang="en-US" altLang="ja-JP" sz="1900" b="1" dirty="0">
                  <a:latin typeface="メイリオ" panose="020B0604030504040204" pitchFamily="50" charset="-128"/>
                  <a:ea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endParaRPr>
            </a:p>
          </p:txBody>
        </p:sp>
        <p:cxnSp>
          <p:nvCxnSpPr>
            <p:cNvPr id="22" name="直線コネクタ 21">
              <a:extLst>
                <a:ext uri="{FF2B5EF4-FFF2-40B4-BE49-F238E27FC236}">
                  <a16:creationId xmlns:a16="http://schemas.microsoft.com/office/drawing/2014/main" id="{21543D2D-7FA9-4A4C-A739-A60365019669}"/>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pic>
        <p:nvPicPr>
          <p:cNvPr id="5" name="図 4">
            <a:extLst>
              <a:ext uri="{FF2B5EF4-FFF2-40B4-BE49-F238E27FC236}">
                <a16:creationId xmlns:a16="http://schemas.microsoft.com/office/drawing/2014/main" id="{EE60075C-F2F8-4827-A589-CA41DE3CD402}"/>
              </a:ext>
            </a:extLst>
          </p:cNvPr>
          <p:cNvPicPr>
            <a:picLocks noChangeAspect="1"/>
          </p:cNvPicPr>
          <p:nvPr/>
        </p:nvPicPr>
        <p:blipFill>
          <a:blip r:embed="rId2"/>
          <a:stretch>
            <a:fillRect/>
          </a:stretch>
        </p:blipFill>
        <p:spPr>
          <a:xfrm>
            <a:off x="479376" y="1593024"/>
            <a:ext cx="9291109" cy="3023878"/>
          </a:xfrm>
          <a:prstGeom prst="rect">
            <a:avLst/>
          </a:prstGeom>
        </p:spPr>
      </p:pic>
    </p:spTree>
    <p:extLst>
      <p:ext uri="{BB962C8B-B14F-4D97-AF65-F5344CB8AC3E}">
        <p14:creationId xmlns:p14="http://schemas.microsoft.com/office/powerpoint/2010/main" val="298427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62813-3967-4ACE-B13B-057817703CFE}"/>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1.</a:t>
            </a:r>
            <a:r>
              <a:rPr lang="ja-JP" altLang="en-US" dirty="0">
                <a:solidFill>
                  <a:schemeClr val="tx1"/>
                </a:solidFill>
                <a:latin typeface="メイリオ" panose="020B0604030504040204" pitchFamily="50" charset="-128"/>
                <a:ea typeface="メイリオ" panose="020B0604030504040204" pitchFamily="50" charset="-128"/>
              </a:rPr>
              <a:t> </a:t>
            </a:r>
            <a:r>
              <a:rPr lang="en-US" altLang="ja-JP" dirty="0">
                <a:solidFill>
                  <a:schemeClr val="tx1"/>
                </a:solidFill>
                <a:latin typeface="メイリオ" panose="020B0604030504040204" pitchFamily="50" charset="-128"/>
                <a:ea typeface="メイリオ" panose="020B0604030504040204" pitchFamily="50" charset="-128"/>
              </a:rPr>
              <a:t>P</a:t>
            </a:r>
            <a:r>
              <a:rPr lang="ja-JP" altLang="en-US" dirty="0">
                <a:solidFill>
                  <a:schemeClr val="tx1"/>
                </a:solidFill>
                <a:latin typeface="メイリオ" panose="020B0604030504040204" pitchFamily="50" charset="-128"/>
                <a:ea typeface="メイリオ" panose="020B0604030504040204" pitchFamily="50" charset="-128"/>
              </a:rPr>
              <a:t>ython初級研修</a:t>
            </a:r>
            <a:endParaRPr kumimoji="1" lang="ja-JP" altLang="en-US" dirty="0"/>
          </a:p>
        </p:txBody>
      </p:sp>
      <p:sp>
        <p:nvSpPr>
          <p:cNvPr id="11" name="四角形: 角を丸くする 10">
            <a:extLst>
              <a:ext uri="{FF2B5EF4-FFF2-40B4-BE49-F238E27FC236}">
                <a16:creationId xmlns:a16="http://schemas.microsoft.com/office/drawing/2014/main" id="{C45BC609-17A3-4720-AF85-46220F8DA27D}"/>
              </a:ext>
            </a:extLst>
          </p:cNvPr>
          <p:cNvSpPr/>
          <p:nvPr/>
        </p:nvSpPr>
        <p:spPr bwMode="auto">
          <a:xfrm>
            <a:off x="541992" y="4221088"/>
            <a:ext cx="10225136" cy="2065352"/>
          </a:xfrm>
          <a:prstGeom prst="roundRect">
            <a:avLst>
              <a:gd name="adj" fmla="val 11024"/>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kumimoji="1" lang="en-US" altLang="ja-JP" b="1" i="0" u="none" strike="noStrike" cap="none" dirty="0">
                <a:solidFill>
                  <a:schemeClr val="bg1"/>
                </a:solidFill>
                <a:effectLst/>
                <a:latin typeface="メイリオ" panose="020B0604030504040204" pitchFamily="50" charset="-128"/>
                <a:ea typeface="メイリオ" panose="020B0604030504040204" pitchFamily="50" charset="-128"/>
              </a:rPr>
              <a:t>【 </a:t>
            </a:r>
            <a:r>
              <a:rPr kumimoji="1" lang="ja-JP" altLang="en-US" b="1" i="0" u="none" strike="noStrike" cap="none" dirty="0">
                <a:solidFill>
                  <a:schemeClr val="bg1"/>
                </a:solidFill>
                <a:effectLst/>
                <a:latin typeface="メイリオ" panose="020B0604030504040204" pitchFamily="50" charset="-128"/>
                <a:ea typeface="メイリオ" panose="020B0604030504040204" pitchFamily="50" charset="-128"/>
              </a:rPr>
              <a:t>例 </a:t>
            </a:r>
            <a:r>
              <a:rPr kumimoji="1" lang="en-US" altLang="ja-JP" b="1" i="0" u="none" strike="noStrike" cap="none" dirty="0">
                <a:solidFill>
                  <a:schemeClr val="bg1"/>
                </a:solidFill>
                <a:effectLst/>
                <a:latin typeface="メイリオ" panose="020B0604030504040204" pitchFamily="50" charset="-128"/>
                <a:ea typeface="メイリオ" panose="020B0604030504040204" pitchFamily="50" charset="-128"/>
              </a:rPr>
              <a:t>】Java</a:t>
            </a:r>
            <a:r>
              <a:rPr kumimoji="1" lang="ja-JP" altLang="en-US" b="1" i="0" u="none" strike="noStrike" cap="none" dirty="0">
                <a:solidFill>
                  <a:schemeClr val="bg1"/>
                </a:solidFill>
                <a:effectLst/>
                <a:latin typeface="メイリオ" panose="020B0604030504040204" pitchFamily="50" charset="-128"/>
                <a:ea typeface="メイリオ" panose="020B0604030504040204" pitchFamily="50" charset="-128"/>
              </a:rPr>
              <a:t>と</a:t>
            </a:r>
            <a:r>
              <a:rPr kumimoji="1" lang="en-US" altLang="ja-JP" b="1" i="0" u="none" strike="noStrike" cap="none" dirty="0">
                <a:solidFill>
                  <a:schemeClr val="bg1"/>
                </a:solidFill>
                <a:effectLst/>
                <a:latin typeface="メイリオ" panose="020B0604030504040204" pitchFamily="50" charset="-128"/>
                <a:ea typeface="メイリオ" panose="020B0604030504040204" pitchFamily="50" charset="-128"/>
              </a:rPr>
              <a:t>Python</a:t>
            </a:r>
            <a:r>
              <a:rPr kumimoji="1" lang="ja-JP" altLang="en-US" b="1" i="0" u="none" strike="noStrike" cap="none" dirty="0">
                <a:solidFill>
                  <a:schemeClr val="bg1"/>
                </a:solidFill>
                <a:effectLst/>
                <a:latin typeface="メイリオ" panose="020B0604030504040204" pitchFamily="50" charset="-128"/>
                <a:ea typeface="メイリオ" panose="020B0604030504040204" pitchFamily="50" charset="-128"/>
              </a:rPr>
              <a:t>を比較</a:t>
            </a:r>
            <a:endParaRPr kumimoji="1" lang="en-US" altLang="ja-JP" b="1" i="0" u="none" strike="noStrike" cap="none" dirty="0">
              <a:solidFill>
                <a:schemeClr val="bg1"/>
              </a:solidFill>
              <a:effectLst/>
              <a:latin typeface="メイリオ" panose="020B0604030504040204" pitchFamily="50" charset="-128"/>
              <a:ea typeface="メイリオ" panose="020B0604030504040204" pitchFamily="50" charset="-128"/>
            </a:endParaRPr>
          </a:p>
          <a:p>
            <a:r>
              <a:rPr lang="ja-JP" altLang="en-US" sz="1600" dirty="0">
                <a:solidFill>
                  <a:schemeClr val="bg1"/>
                </a:solidFill>
                <a:latin typeface="メイリオ" panose="020B0604030504040204" pitchFamily="50" charset="-128"/>
                <a:ea typeface="メイリオ" panose="020B0604030504040204" pitchFamily="50" charset="-128"/>
              </a:rPr>
              <a:t>　</a:t>
            </a:r>
            <a:endParaRPr lang="en-US" altLang="ja-JP" sz="1600" dirty="0">
              <a:solidFill>
                <a:schemeClr val="bg1"/>
              </a:solidFill>
              <a:latin typeface="メイリオ" panose="020B0604030504040204" pitchFamily="50" charset="-128"/>
              <a:ea typeface="メイリオ" panose="020B0604030504040204" pitchFamily="50" charset="-128"/>
            </a:endParaRPr>
          </a:p>
          <a:p>
            <a:r>
              <a:rPr lang="ja-JP" altLang="en-US" sz="1600" dirty="0">
                <a:solidFill>
                  <a:schemeClr val="bg1"/>
                </a:solidFill>
                <a:latin typeface="メイリオ" panose="020B0604030504040204" pitchFamily="50" charset="-128"/>
                <a:ea typeface="メイリオ" panose="020B0604030504040204" pitchFamily="50" charset="-128"/>
              </a:rPr>
              <a:t>　■型の定義</a:t>
            </a:r>
            <a:r>
              <a:rPr lang="en-US" altLang="ja-JP" sz="1600" dirty="0">
                <a:solidFill>
                  <a:schemeClr val="bg1"/>
                </a:solidFill>
                <a:latin typeface="メイリオ" panose="020B0604030504040204" pitchFamily="50" charset="-128"/>
                <a:ea typeface="メイリオ" panose="020B0604030504040204" pitchFamily="50" charset="-128"/>
              </a:rPr>
              <a:t>	Java</a:t>
            </a:r>
            <a:r>
              <a:rPr lang="ja-JP" altLang="en-US" sz="1600" dirty="0">
                <a:solidFill>
                  <a:schemeClr val="bg1"/>
                </a:solidFill>
                <a:latin typeface="メイリオ" panose="020B0604030504040204" pitchFamily="50" charset="-128"/>
                <a:ea typeface="メイリオ" panose="020B0604030504040204" pitchFamily="50" charset="-128"/>
              </a:rPr>
              <a:t>　</a:t>
            </a:r>
            <a:r>
              <a:rPr lang="en-US" altLang="ja-JP" sz="1600" dirty="0">
                <a:solidFill>
                  <a:schemeClr val="bg1"/>
                </a:solidFill>
                <a:latin typeface="メイリオ" panose="020B0604030504040204" pitchFamily="50" charset="-128"/>
                <a:ea typeface="メイリオ" panose="020B0604030504040204" pitchFamily="50" charset="-128"/>
              </a:rPr>
              <a:t>	</a:t>
            </a:r>
            <a:r>
              <a:rPr lang="ja-JP" altLang="en-US" sz="1600" dirty="0">
                <a:solidFill>
                  <a:schemeClr val="bg1"/>
                </a:solidFill>
                <a:latin typeface="メイリオ" panose="020B0604030504040204" pitchFamily="50" charset="-128"/>
                <a:ea typeface="メイリオ" panose="020B0604030504040204" pitchFamily="50" charset="-128"/>
              </a:rPr>
              <a:t>⇒　メソッド</a:t>
            </a:r>
            <a:r>
              <a:rPr lang="en-US" altLang="ja-JP" sz="1600" dirty="0" err="1">
                <a:solidFill>
                  <a:schemeClr val="bg1"/>
                </a:solidFill>
                <a:latin typeface="メイリオ" panose="020B0604030504040204" pitchFamily="50" charset="-128"/>
                <a:ea typeface="メイリオ" panose="020B0604030504040204" pitchFamily="50" charset="-128"/>
              </a:rPr>
              <a:t>gcd</a:t>
            </a:r>
            <a:r>
              <a:rPr lang="ja-JP" altLang="en-US" sz="1600" dirty="0">
                <a:solidFill>
                  <a:schemeClr val="bg1"/>
                </a:solidFill>
                <a:latin typeface="メイリオ" panose="020B0604030504040204" pitchFamily="50" charset="-128"/>
                <a:ea typeface="メイリオ" panose="020B0604030504040204" pitchFamily="50" charset="-128"/>
              </a:rPr>
              <a:t>で受け取る引数の型（</a:t>
            </a:r>
            <a:r>
              <a:rPr lang="en-US" altLang="ja-JP" sz="1600" dirty="0">
                <a:solidFill>
                  <a:schemeClr val="bg1"/>
                </a:solidFill>
                <a:latin typeface="メイリオ" panose="020B0604030504040204" pitchFamily="50" charset="-128"/>
                <a:ea typeface="メイリオ" panose="020B0604030504040204" pitchFamily="50" charset="-128"/>
              </a:rPr>
              <a:t>ex. long a, long b</a:t>
            </a:r>
            <a:r>
              <a:rPr lang="ja-JP" altLang="en-US" sz="1600" dirty="0">
                <a:solidFill>
                  <a:schemeClr val="bg1"/>
                </a:solidFill>
                <a:latin typeface="メイリオ" panose="020B0604030504040204" pitchFamily="50" charset="-128"/>
                <a:ea typeface="メイリオ" panose="020B0604030504040204" pitchFamily="50" charset="-128"/>
              </a:rPr>
              <a:t>）を厳格に定義</a:t>
            </a:r>
            <a:endParaRPr lang="en-US" altLang="ja-JP" sz="1600" dirty="0">
              <a:solidFill>
                <a:schemeClr val="bg1"/>
              </a:solidFill>
              <a:latin typeface="メイリオ" panose="020B0604030504040204" pitchFamily="50" charset="-128"/>
              <a:ea typeface="メイリオ" panose="020B0604030504040204" pitchFamily="50" charset="-128"/>
            </a:endParaRPr>
          </a:p>
          <a:p>
            <a:r>
              <a:rPr lang="en-US" altLang="ja-JP" sz="1600" dirty="0">
                <a:solidFill>
                  <a:schemeClr val="bg1"/>
                </a:solidFill>
                <a:latin typeface="メイリオ" panose="020B0604030504040204" pitchFamily="50" charset="-128"/>
                <a:ea typeface="メイリオ" panose="020B0604030504040204" pitchFamily="50" charset="-128"/>
              </a:rPr>
              <a:t>		Python</a:t>
            </a:r>
            <a:r>
              <a:rPr lang="ja-JP" altLang="en-US" sz="1600" dirty="0">
                <a:solidFill>
                  <a:schemeClr val="bg1"/>
                </a:solidFill>
                <a:latin typeface="メイリオ" panose="020B0604030504040204" pitchFamily="50" charset="-128"/>
                <a:ea typeface="メイリオ" panose="020B0604030504040204" pitchFamily="50" charset="-128"/>
              </a:rPr>
              <a:t>　</a:t>
            </a:r>
            <a:r>
              <a:rPr lang="en-US" altLang="ja-JP" sz="1600" dirty="0">
                <a:solidFill>
                  <a:schemeClr val="bg1"/>
                </a:solidFill>
                <a:latin typeface="メイリオ" panose="020B0604030504040204" pitchFamily="50" charset="-128"/>
                <a:ea typeface="メイリオ" panose="020B0604030504040204" pitchFamily="50" charset="-128"/>
              </a:rPr>
              <a:t>	</a:t>
            </a:r>
            <a:r>
              <a:rPr lang="ja-JP" altLang="en-US" sz="1600" dirty="0">
                <a:solidFill>
                  <a:schemeClr val="bg1"/>
                </a:solidFill>
                <a:latin typeface="メイリオ" panose="020B0604030504040204" pitchFamily="50" charset="-128"/>
                <a:ea typeface="メイリオ" panose="020B0604030504040204" pitchFamily="50" charset="-128"/>
              </a:rPr>
              <a:t>⇒　引数の型指定をしない（入って来た値に従う）</a:t>
            </a:r>
            <a:endParaRPr lang="en-US" altLang="ja-JP" sz="1600" dirty="0">
              <a:solidFill>
                <a:schemeClr val="bg1"/>
              </a:solidFill>
              <a:latin typeface="メイリオ" panose="020B0604030504040204" pitchFamily="50" charset="-128"/>
              <a:ea typeface="メイリオ" panose="020B0604030504040204" pitchFamily="50" charset="-128"/>
            </a:endParaRPr>
          </a:p>
          <a:p>
            <a:endParaRPr lang="en-US" altLang="ja-JP" sz="1600" dirty="0">
              <a:solidFill>
                <a:schemeClr val="bg1"/>
              </a:solidFill>
              <a:latin typeface="メイリオ" panose="020B0604030504040204" pitchFamily="50" charset="-128"/>
              <a:ea typeface="メイリオ" panose="020B0604030504040204" pitchFamily="50" charset="-128"/>
            </a:endParaRPr>
          </a:p>
          <a:p>
            <a:r>
              <a:rPr lang="ja-JP" altLang="en-US" sz="1600" dirty="0">
                <a:solidFill>
                  <a:schemeClr val="bg1"/>
                </a:solidFill>
                <a:latin typeface="メイリオ" panose="020B0604030504040204" pitchFamily="50" charset="-128"/>
                <a:ea typeface="メイリオ" panose="020B0604030504040204" pitchFamily="50" charset="-128"/>
              </a:rPr>
              <a:t>　</a:t>
            </a:r>
            <a:r>
              <a:rPr kumimoji="1" lang="ja-JP" altLang="en-US" sz="1600" i="0" u="none" strike="noStrike" cap="none" dirty="0">
                <a:solidFill>
                  <a:schemeClr val="bg1"/>
                </a:solidFill>
                <a:effectLst/>
                <a:latin typeface="メイリオ" panose="020B0604030504040204" pitchFamily="50" charset="-128"/>
                <a:ea typeface="メイリオ" panose="020B0604030504040204" pitchFamily="50" charset="-128"/>
              </a:rPr>
              <a:t>■階層構造</a:t>
            </a:r>
            <a:r>
              <a:rPr kumimoji="1" lang="en-US" altLang="ja-JP" sz="1600" i="0" u="none" strike="noStrike" cap="none" dirty="0">
                <a:solidFill>
                  <a:schemeClr val="bg1"/>
                </a:solidFill>
                <a:effectLst/>
                <a:latin typeface="メイリオ" panose="020B0604030504040204" pitchFamily="50" charset="-128"/>
                <a:ea typeface="メイリオ" panose="020B0604030504040204" pitchFamily="50" charset="-128"/>
              </a:rPr>
              <a:t>	</a:t>
            </a:r>
            <a:r>
              <a:rPr lang="en-US" altLang="ja-JP" sz="1600" dirty="0">
                <a:solidFill>
                  <a:schemeClr val="bg1"/>
                </a:solidFill>
                <a:latin typeface="メイリオ" panose="020B0604030504040204" pitchFamily="50" charset="-128"/>
                <a:ea typeface="メイリオ" panose="020B0604030504040204" pitchFamily="50" charset="-128"/>
              </a:rPr>
              <a:t>Java</a:t>
            </a:r>
            <a:r>
              <a:rPr lang="ja-JP" altLang="en-US" sz="1600" dirty="0">
                <a:solidFill>
                  <a:schemeClr val="bg1"/>
                </a:solidFill>
                <a:latin typeface="メイリオ" panose="020B0604030504040204" pitchFamily="50" charset="-128"/>
                <a:ea typeface="メイリオ" panose="020B0604030504040204" pitchFamily="50" charset="-128"/>
              </a:rPr>
              <a:t>　</a:t>
            </a:r>
            <a:r>
              <a:rPr lang="en-US" altLang="ja-JP" sz="1600" dirty="0">
                <a:solidFill>
                  <a:schemeClr val="bg1"/>
                </a:solidFill>
                <a:latin typeface="メイリオ" panose="020B0604030504040204" pitchFamily="50" charset="-128"/>
                <a:ea typeface="メイリオ" panose="020B0604030504040204" pitchFamily="50" charset="-128"/>
              </a:rPr>
              <a:t>	</a:t>
            </a:r>
            <a:r>
              <a:rPr lang="ja-JP" altLang="en-US" sz="1600" dirty="0">
                <a:solidFill>
                  <a:schemeClr val="bg1"/>
                </a:solidFill>
                <a:latin typeface="メイリオ" panose="020B0604030504040204" pitchFamily="50" charset="-128"/>
                <a:ea typeface="メイリオ" panose="020B0604030504040204" pitchFamily="50" charset="-128"/>
              </a:rPr>
              <a:t>⇒｛｝で階層構造を定義</a:t>
            </a:r>
            <a:endParaRPr lang="en-US" altLang="ja-JP" sz="1600" dirty="0">
              <a:solidFill>
                <a:schemeClr val="bg1"/>
              </a:solidFill>
              <a:latin typeface="メイリオ" panose="020B0604030504040204" pitchFamily="50" charset="-128"/>
              <a:ea typeface="メイリオ" panose="020B0604030504040204" pitchFamily="50" charset="-128"/>
            </a:endParaRPr>
          </a:p>
          <a:p>
            <a:r>
              <a:rPr lang="en-US" altLang="ja-JP" sz="1600" dirty="0">
                <a:solidFill>
                  <a:schemeClr val="bg1"/>
                </a:solidFill>
                <a:latin typeface="メイリオ" panose="020B0604030504040204" pitchFamily="50" charset="-128"/>
                <a:ea typeface="メイリオ" panose="020B0604030504040204" pitchFamily="50" charset="-128"/>
              </a:rPr>
              <a:t>		Python</a:t>
            </a:r>
            <a:r>
              <a:rPr lang="ja-JP" altLang="en-US" sz="1600" dirty="0">
                <a:solidFill>
                  <a:schemeClr val="bg1"/>
                </a:solidFill>
                <a:latin typeface="メイリオ" panose="020B0604030504040204" pitchFamily="50" charset="-128"/>
                <a:ea typeface="メイリオ" panose="020B0604030504040204" pitchFamily="50" charset="-128"/>
              </a:rPr>
              <a:t>　</a:t>
            </a:r>
            <a:r>
              <a:rPr lang="en-US" altLang="ja-JP" sz="1600" dirty="0">
                <a:solidFill>
                  <a:schemeClr val="bg1"/>
                </a:solidFill>
                <a:latin typeface="メイリオ" panose="020B0604030504040204" pitchFamily="50" charset="-128"/>
                <a:ea typeface="メイリオ" panose="020B0604030504040204" pitchFamily="50" charset="-128"/>
              </a:rPr>
              <a:t>	</a:t>
            </a:r>
            <a:r>
              <a:rPr lang="ja-JP" altLang="en-US" sz="1600" dirty="0">
                <a:solidFill>
                  <a:schemeClr val="bg1"/>
                </a:solidFill>
                <a:latin typeface="メイリオ" panose="020B0604030504040204" pitchFamily="50" charset="-128"/>
                <a:ea typeface="メイリオ" panose="020B0604030504040204" pitchFamily="50" charset="-128"/>
              </a:rPr>
              <a:t>⇒　インデント</a:t>
            </a:r>
            <a:endParaRPr kumimoji="1" lang="ja-JP" altLang="en-US" sz="1600" i="0" u="none" strike="noStrike" cap="none" dirty="0">
              <a:solidFill>
                <a:schemeClr val="bg1"/>
              </a:solidFill>
              <a:effectLst/>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D4C910BD-4883-418B-957E-5C4BBB0E1A16}"/>
              </a:ext>
            </a:extLst>
          </p:cNvPr>
          <p:cNvSpPr txBox="1"/>
          <p:nvPr/>
        </p:nvSpPr>
        <p:spPr>
          <a:xfrm>
            <a:off x="484195" y="1547500"/>
            <a:ext cx="10225136" cy="369332"/>
          </a:xfrm>
          <a:prstGeom prst="rect">
            <a:avLst/>
          </a:prstGeom>
          <a:noFill/>
        </p:spPr>
        <p:txBody>
          <a:bodyPr wrap="square" rtlCol="0">
            <a:spAutoFit/>
          </a:bodyPr>
          <a:lstStyle/>
          <a:p>
            <a:r>
              <a:rPr kumimoji="1" lang="en-US" altLang="ja-JP" dirty="0"/>
              <a:t>2</a:t>
            </a:r>
            <a:r>
              <a:rPr kumimoji="1" lang="ja-JP" altLang="en-US" dirty="0"/>
              <a:t>つの値（</a:t>
            </a:r>
            <a:r>
              <a:rPr kumimoji="1" lang="en-US" altLang="ja-JP" dirty="0" err="1"/>
              <a:t>a,b</a:t>
            </a:r>
            <a:r>
              <a:rPr kumimoji="1" lang="ja-JP" altLang="en-US" dirty="0"/>
              <a:t>）の最大公約数を求めるプログラム</a:t>
            </a:r>
            <a:r>
              <a:rPr lang="ja-JP" altLang="en-US" dirty="0"/>
              <a:t>を </a:t>
            </a:r>
            <a:r>
              <a:rPr lang="en-US" altLang="ja-JP" dirty="0"/>
              <a:t>Java, Ruby, Python</a:t>
            </a:r>
            <a:r>
              <a:rPr lang="ja-JP" altLang="en-US" dirty="0"/>
              <a:t>の</a:t>
            </a:r>
            <a:r>
              <a:rPr lang="en-US" altLang="ja-JP" dirty="0"/>
              <a:t>3</a:t>
            </a:r>
            <a:r>
              <a:rPr lang="ja-JP" altLang="en-US" dirty="0"/>
              <a:t>つの言語で比較します。</a:t>
            </a:r>
            <a:endParaRPr kumimoji="1" lang="en-US" altLang="ja-JP" dirty="0"/>
          </a:p>
        </p:txBody>
      </p:sp>
      <p:grpSp>
        <p:nvGrpSpPr>
          <p:cNvPr id="3" name="グループ化 2">
            <a:extLst>
              <a:ext uri="{FF2B5EF4-FFF2-40B4-BE49-F238E27FC236}">
                <a16:creationId xmlns:a16="http://schemas.microsoft.com/office/drawing/2014/main" id="{C967893B-74E2-4FEE-9D3B-01B98B02B25B}"/>
              </a:ext>
            </a:extLst>
          </p:cNvPr>
          <p:cNvGrpSpPr/>
          <p:nvPr/>
        </p:nvGrpSpPr>
        <p:grpSpPr>
          <a:xfrm>
            <a:off x="479376" y="956046"/>
            <a:ext cx="8928992" cy="384722"/>
            <a:chOff x="417821" y="939885"/>
            <a:chExt cx="10225136" cy="328876"/>
          </a:xfrm>
        </p:grpSpPr>
        <p:sp>
          <p:nvSpPr>
            <p:cNvPr id="12" name="テキスト ボックス 11">
              <a:extLst>
                <a:ext uri="{FF2B5EF4-FFF2-40B4-BE49-F238E27FC236}">
                  <a16:creationId xmlns:a16="http://schemas.microsoft.com/office/drawing/2014/main" id="{26A362E4-7D27-407F-A744-3353A45C9D3E}"/>
                </a:ext>
              </a:extLst>
            </p:cNvPr>
            <p:cNvSpPr txBox="1"/>
            <p:nvPr/>
          </p:nvSpPr>
          <p:spPr>
            <a:xfrm>
              <a:off x="417821" y="939885"/>
              <a:ext cx="10225136" cy="328875"/>
            </a:xfrm>
            <a:prstGeom prst="rect">
              <a:avLst/>
            </a:prstGeom>
            <a:noFill/>
          </p:spPr>
          <p:txBody>
            <a:bodyPr wrap="square" rtlCol="0">
              <a:spAutoFit/>
            </a:bodyPr>
            <a:lstStyle/>
            <a:p>
              <a:r>
                <a:rPr kumimoji="1" lang="en-US" altLang="ja-JP" sz="1900" b="1" dirty="0">
                  <a:latin typeface="メイリオ" panose="020B0604030504040204" pitchFamily="50" charset="-128"/>
                  <a:ea typeface="メイリオ" panose="020B0604030504040204" pitchFamily="50" charset="-128"/>
                </a:rPr>
                <a:t>Python </a:t>
              </a:r>
              <a:r>
                <a:rPr kumimoji="1" lang="ja-JP" altLang="en-US" sz="1900" b="1" dirty="0">
                  <a:latin typeface="メイリオ" panose="020B0604030504040204" pitchFamily="50" charset="-128"/>
                  <a:ea typeface="メイリオ" panose="020B0604030504040204" pitchFamily="50" charset="-128"/>
                </a:rPr>
                <a:t>の文法は本当にシンプルなの</a:t>
              </a:r>
              <a:r>
                <a:rPr kumimoji="1" lang="en-US" altLang="ja-JP" sz="1900" b="1" dirty="0">
                  <a:latin typeface="メイリオ" panose="020B0604030504040204" pitchFamily="50" charset="-128"/>
                  <a:ea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endParaRPr>
            </a:p>
          </p:txBody>
        </p:sp>
        <p:cxnSp>
          <p:nvCxnSpPr>
            <p:cNvPr id="10" name="直線コネクタ 9">
              <a:extLst>
                <a:ext uri="{FF2B5EF4-FFF2-40B4-BE49-F238E27FC236}">
                  <a16:creationId xmlns:a16="http://schemas.microsoft.com/office/drawing/2014/main" id="{18FCD0CC-94E7-41DD-BC95-0B103A02E732}"/>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pic>
        <p:nvPicPr>
          <p:cNvPr id="4" name="図 3">
            <a:extLst>
              <a:ext uri="{FF2B5EF4-FFF2-40B4-BE49-F238E27FC236}">
                <a16:creationId xmlns:a16="http://schemas.microsoft.com/office/drawing/2014/main" id="{6BB6D904-01F4-4223-B82F-31F51BC71344}"/>
              </a:ext>
            </a:extLst>
          </p:cNvPr>
          <p:cNvPicPr>
            <a:picLocks noChangeAspect="1"/>
          </p:cNvPicPr>
          <p:nvPr/>
        </p:nvPicPr>
        <p:blipFill>
          <a:blip r:embed="rId2"/>
          <a:stretch>
            <a:fillRect/>
          </a:stretch>
        </p:blipFill>
        <p:spPr>
          <a:xfrm>
            <a:off x="560388" y="1903675"/>
            <a:ext cx="10144125" cy="2143125"/>
          </a:xfrm>
          <a:prstGeom prst="rect">
            <a:avLst/>
          </a:prstGeom>
        </p:spPr>
      </p:pic>
    </p:spTree>
    <p:extLst>
      <p:ext uri="{BB962C8B-B14F-4D97-AF65-F5344CB8AC3E}">
        <p14:creationId xmlns:p14="http://schemas.microsoft.com/office/powerpoint/2010/main" val="3418919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62813-3967-4ACE-B13B-057817703CFE}"/>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1.</a:t>
            </a:r>
            <a:r>
              <a:rPr lang="ja-JP" altLang="en-US" dirty="0">
                <a:solidFill>
                  <a:schemeClr val="tx1"/>
                </a:solidFill>
                <a:latin typeface="メイリオ" panose="020B0604030504040204" pitchFamily="50" charset="-128"/>
                <a:ea typeface="メイリオ" panose="020B0604030504040204" pitchFamily="50" charset="-128"/>
              </a:rPr>
              <a:t> </a:t>
            </a:r>
            <a:r>
              <a:rPr lang="en-US" altLang="ja-JP" dirty="0">
                <a:solidFill>
                  <a:schemeClr val="tx1"/>
                </a:solidFill>
                <a:latin typeface="メイリオ" panose="020B0604030504040204" pitchFamily="50" charset="-128"/>
                <a:ea typeface="メイリオ" panose="020B0604030504040204" pitchFamily="50" charset="-128"/>
              </a:rPr>
              <a:t>P</a:t>
            </a:r>
            <a:r>
              <a:rPr lang="ja-JP" altLang="en-US" dirty="0">
                <a:solidFill>
                  <a:schemeClr val="tx1"/>
                </a:solidFill>
                <a:latin typeface="メイリオ" panose="020B0604030504040204" pitchFamily="50" charset="-128"/>
                <a:ea typeface="メイリオ" panose="020B0604030504040204" pitchFamily="50" charset="-128"/>
              </a:rPr>
              <a:t>ython初級研修</a:t>
            </a:r>
            <a:endParaRPr kumimoji="1" lang="ja-JP" altLang="en-US" dirty="0"/>
          </a:p>
        </p:txBody>
      </p:sp>
      <p:pic>
        <p:nvPicPr>
          <p:cNvPr id="17" name="コンテンツ プレースホルダー 4">
            <a:extLst>
              <a:ext uri="{FF2B5EF4-FFF2-40B4-BE49-F238E27FC236}">
                <a16:creationId xmlns:a16="http://schemas.microsoft.com/office/drawing/2014/main" id="{DA71976D-CEE9-4240-BD4B-6D84B32AAF29}"/>
              </a:ext>
            </a:extLst>
          </p:cNvPr>
          <p:cNvPicPr>
            <a:picLocks noGrp="1" noChangeAspect="1"/>
          </p:cNvPicPr>
          <p:nvPr>
            <p:ph idx="1"/>
          </p:nvPr>
        </p:nvPicPr>
        <p:blipFill rotWithShape="1">
          <a:blip r:embed="rId2"/>
          <a:srcRect l="910" r="1822" b="2693"/>
          <a:stretch/>
        </p:blipFill>
        <p:spPr>
          <a:xfrm>
            <a:off x="6416128" y="1892236"/>
            <a:ext cx="5499413" cy="4083207"/>
          </a:xfrm>
          <a:prstGeom prst="rect">
            <a:avLst/>
          </a:prstGeom>
        </p:spPr>
      </p:pic>
      <p:sp>
        <p:nvSpPr>
          <p:cNvPr id="18" name="四角形: 角を丸くする 17">
            <a:extLst>
              <a:ext uri="{FF2B5EF4-FFF2-40B4-BE49-F238E27FC236}">
                <a16:creationId xmlns:a16="http://schemas.microsoft.com/office/drawing/2014/main" id="{E10DD0C6-BB36-4B68-AFE4-9034E00953EB}"/>
              </a:ext>
            </a:extLst>
          </p:cNvPr>
          <p:cNvSpPr/>
          <p:nvPr/>
        </p:nvSpPr>
        <p:spPr bwMode="auto">
          <a:xfrm>
            <a:off x="526490" y="3858532"/>
            <a:ext cx="5407098" cy="2043422"/>
          </a:xfrm>
          <a:prstGeom prst="roundRect">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nSpc>
                <a:spcPct val="150000"/>
              </a:lnSpc>
            </a:pPr>
            <a:r>
              <a:rPr lang="ja-JP" altLang="en-US" sz="1600" dirty="0">
                <a:solidFill>
                  <a:schemeClr val="bg1"/>
                </a:solidFill>
                <a:latin typeface="メイリオ" panose="020B0604030504040204" pitchFamily="50" charset="-128"/>
                <a:ea typeface="メイリオ" panose="020B0604030504040204" pitchFamily="50" charset="-128"/>
              </a:rPr>
              <a:t>ライブラリの多さを他の言語と比較はできないが、</a:t>
            </a:r>
            <a:r>
              <a:rPr lang="en-US" altLang="ja-JP" sz="1600" dirty="0">
                <a:solidFill>
                  <a:schemeClr val="bg1"/>
                </a:solidFill>
                <a:latin typeface="メイリオ" panose="020B0604030504040204" pitchFamily="50" charset="-128"/>
                <a:ea typeface="メイリオ" panose="020B0604030504040204" pitchFamily="50" charset="-128"/>
              </a:rPr>
              <a:t>Python</a:t>
            </a:r>
            <a:r>
              <a:rPr lang="ja-JP" altLang="en-US" sz="1600" dirty="0">
                <a:solidFill>
                  <a:schemeClr val="bg1"/>
                </a:solidFill>
                <a:latin typeface="メイリオ" panose="020B0604030504040204" pitchFamily="50" charset="-128"/>
                <a:ea typeface="メイリオ" panose="020B0604030504040204" pitchFamily="50" charset="-128"/>
              </a:rPr>
              <a:t>においては、数あるライブラリを</a:t>
            </a:r>
            <a:r>
              <a:rPr lang="en-US" altLang="ja-JP" sz="1600" dirty="0">
                <a:solidFill>
                  <a:schemeClr val="bg1"/>
                </a:solidFill>
                <a:latin typeface="メイリオ" panose="020B0604030504040204" pitchFamily="50" charset="-128"/>
                <a:ea typeface="メイリオ" panose="020B0604030504040204" pitchFamily="50" charset="-128"/>
              </a:rPr>
              <a:t>import</a:t>
            </a:r>
            <a:r>
              <a:rPr lang="ja-JP" altLang="en-US" sz="1600" dirty="0">
                <a:solidFill>
                  <a:schemeClr val="bg1"/>
                </a:solidFill>
                <a:latin typeface="メイリオ" panose="020B0604030504040204" pitchFamily="50" charset="-128"/>
                <a:ea typeface="メイリオ" panose="020B0604030504040204" pitchFamily="50" charset="-128"/>
              </a:rPr>
              <a:t>し、いくつかのコマンドを記載するだけで表や画像が表示できるので、手軽さは感た。</a:t>
            </a:r>
            <a:endParaRPr kumimoji="1" lang="ja-JP" altLang="en-US" sz="1600" i="0" u="none" strike="noStrike" cap="none" normalizeH="0" baseline="0" dirty="0">
              <a:ln>
                <a:noFill/>
              </a:ln>
              <a:solidFill>
                <a:schemeClr val="bg1"/>
              </a:solidFill>
              <a:effectLst/>
              <a:latin typeface="メイリオ" panose="020B0604030504040204" pitchFamily="50" charset="-128"/>
              <a:ea typeface="メイリオ" panose="020B0604030504040204" pitchFamily="50" charset="-128"/>
            </a:endParaRPr>
          </a:p>
        </p:txBody>
      </p:sp>
      <p:grpSp>
        <p:nvGrpSpPr>
          <p:cNvPr id="19" name="グループ化 18">
            <a:extLst>
              <a:ext uri="{FF2B5EF4-FFF2-40B4-BE49-F238E27FC236}">
                <a16:creationId xmlns:a16="http://schemas.microsoft.com/office/drawing/2014/main" id="{B8FFD9DD-398F-405D-AC3A-7151B96463F2}"/>
              </a:ext>
            </a:extLst>
          </p:cNvPr>
          <p:cNvGrpSpPr/>
          <p:nvPr/>
        </p:nvGrpSpPr>
        <p:grpSpPr>
          <a:xfrm>
            <a:off x="437184" y="1688631"/>
            <a:ext cx="5946848" cy="1884385"/>
            <a:chOff x="377417" y="1556792"/>
            <a:chExt cx="5982205" cy="1880278"/>
          </a:xfrm>
        </p:grpSpPr>
        <p:pic>
          <p:nvPicPr>
            <p:cNvPr id="20" name="図 19">
              <a:extLst>
                <a:ext uri="{FF2B5EF4-FFF2-40B4-BE49-F238E27FC236}">
                  <a16:creationId xmlns:a16="http://schemas.microsoft.com/office/drawing/2014/main" id="{E0D098A5-0CE5-4FD6-A522-4977333FC944}"/>
                </a:ext>
              </a:extLst>
            </p:cNvPr>
            <p:cNvPicPr>
              <a:picLocks noChangeAspect="1"/>
            </p:cNvPicPr>
            <p:nvPr/>
          </p:nvPicPr>
          <p:blipFill rotWithShape="1">
            <a:blip r:embed="rId3"/>
            <a:srcRect l="19554" t="31392" r="33197" b="45597"/>
            <a:stretch/>
          </p:blipFill>
          <p:spPr>
            <a:xfrm>
              <a:off x="377417" y="1700494"/>
              <a:ext cx="5982205" cy="1736576"/>
            </a:xfrm>
            <a:prstGeom prst="rect">
              <a:avLst/>
            </a:prstGeom>
          </p:spPr>
        </p:pic>
        <p:sp>
          <p:nvSpPr>
            <p:cNvPr id="21" name="正方形/長方形 20">
              <a:extLst>
                <a:ext uri="{FF2B5EF4-FFF2-40B4-BE49-F238E27FC236}">
                  <a16:creationId xmlns:a16="http://schemas.microsoft.com/office/drawing/2014/main" id="{F0189E9E-8F46-4FB0-B6C4-55AF00D83CAA}"/>
                </a:ext>
              </a:extLst>
            </p:cNvPr>
            <p:cNvSpPr/>
            <p:nvPr/>
          </p:nvSpPr>
          <p:spPr bwMode="auto">
            <a:xfrm>
              <a:off x="419860" y="1556792"/>
              <a:ext cx="2160240" cy="46209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600" b="1" dirty="0">
                  <a:latin typeface="メイリオ" panose="020B0604030504040204" pitchFamily="50" charset="-128"/>
                  <a:ea typeface="メイリオ" panose="020B0604030504040204" pitchFamily="50" charset="-128"/>
                </a:rPr>
                <a:t>ライブラリ</a:t>
              </a:r>
              <a:r>
                <a:rPr kumimoji="1"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とは</a:t>
              </a:r>
              <a:endParaRPr kumimoji="1" lang="en-US" altLang="ja-JP" sz="12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endParaRPr>
            </a:p>
          </p:txBody>
        </p:sp>
      </p:grpSp>
      <p:grpSp>
        <p:nvGrpSpPr>
          <p:cNvPr id="11" name="グループ化 10">
            <a:extLst>
              <a:ext uri="{FF2B5EF4-FFF2-40B4-BE49-F238E27FC236}">
                <a16:creationId xmlns:a16="http://schemas.microsoft.com/office/drawing/2014/main" id="{DFAAE89E-4D09-4E6F-AE3D-475703165952}"/>
              </a:ext>
            </a:extLst>
          </p:cNvPr>
          <p:cNvGrpSpPr/>
          <p:nvPr/>
        </p:nvGrpSpPr>
        <p:grpSpPr>
          <a:xfrm>
            <a:off x="479376" y="956046"/>
            <a:ext cx="8928992" cy="384722"/>
            <a:chOff x="417821" y="939885"/>
            <a:chExt cx="10225136" cy="328876"/>
          </a:xfrm>
        </p:grpSpPr>
        <p:sp>
          <p:nvSpPr>
            <p:cNvPr id="13" name="テキスト ボックス 12">
              <a:extLst>
                <a:ext uri="{FF2B5EF4-FFF2-40B4-BE49-F238E27FC236}">
                  <a16:creationId xmlns:a16="http://schemas.microsoft.com/office/drawing/2014/main" id="{0440EE54-D3FA-413A-AEA9-F5B09BA5D4F0}"/>
                </a:ext>
              </a:extLst>
            </p:cNvPr>
            <p:cNvSpPr txBox="1"/>
            <p:nvPr/>
          </p:nvSpPr>
          <p:spPr>
            <a:xfrm>
              <a:off x="417821" y="939885"/>
              <a:ext cx="10225136" cy="328875"/>
            </a:xfrm>
            <a:prstGeom prst="rect">
              <a:avLst/>
            </a:prstGeom>
            <a:noFill/>
          </p:spPr>
          <p:txBody>
            <a:bodyPr wrap="square" rtlCol="0">
              <a:spAutoFit/>
            </a:bodyPr>
            <a:lstStyle/>
            <a:p>
              <a:r>
                <a:rPr lang="ja-JP" altLang="en-US" sz="1900" b="1" dirty="0">
                  <a:latin typeface="メイリオ" panose="020B0604030504040204" pitchFamily="50" charset="-128"/>
                  <a:ea typeface="メイリオ" panose="020B0604030504040204" pitchFamily="50" charset="-128"/>
                </a:rPr>
                <a:t>豊富なライブラリ</a:t>
              </a:r>
            </a:p>
          </p:txBody>
        </p:sp>
        <p:cxnSp>
          <p:nvCxnSpPr>
            <p:cNvPr id="14" name="直線コネクタ 13">
              <a:extLst>
                <a:ext uri="{FF2B5EF4-FFF2-40B4-BE49-F238E27FC236}">
                  <a16:creationId xmlns:a16="http://schemas.microsoft.com/office/drawing/2014/main" id="{123CF9FD-8E3E-40F6-9173-30B260E627D4}"/>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Tree>
    <p:extLst>
      <p:ext uri="{BB962C8B-B14F-4D97-AF65-F5344CB8AC3E}">
        <p14:creationId xmlns:p14="http://schemas.microsoft.com/office/powerpoint/2010/main" val="3239525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AF10EF0-6B20-4D2E-B9CA-896A633EBCB0}"/>
              </a:ext>
            </a:extLst>
          </p:cNvPr>
          <p:cNvSpPr/>
          <p:nvPr/>
        </p:nvSpPr>
        <p:spPr>
          <a:xfrm>
            <a:off x="3323692" y="1424394"/>
            <a:ext cx="5544616" cy="4009212"/>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dirty="0">
              <a:solidFill>
                <a:srgbClr val="000000"/>
              </a:solidFill>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3200" b="1" dirty="0">
                <a:solidFill>
                  <a:schemeClr val="tx1"/>
                </a:solidFill>
                <a:latin typeface="メイリオ" panose="020B0604030504040204" pitchFamily="50" charset="-128"/>
                <a:ea typeface="メイリオ" panose="020B0604030504040204" pitchFamily="50" charset="-128"/>
              </a:rPr>
              <a:t>学習内容</a:t>
            </a:r>
            <a:r>
              <a:rPr lang="ja-JP" altLang="en-US" sz="2400" b="1" dirty="0">
                <a:solidFill>
                  <a:schemeClr val="tx1"/>
                </a:solidFill>
                <a:latin typeface="メイリオ" panose="020B0604030504040204" pitchFamily="50" charset="-128"/>
                <a:ea typeface="メイリオ" panose="020B0604030504040204" pitchFamily="50" charset="-128"/>
              </a:rPr>
              <a:t>（</a:t>
            </a:r>
            <a:r>
              <a:rPr lang="en-US" altLang="ja-JP" sz="2400" b="1" dirty="0">
                <a:solidFill>
                  <a:schemeClr val="tx1"/>
                </a:solidFill>
                <a:latin typeface="メイリオ" panose="020B0604030504040204" pitchFamily="50" charset="-128"/>
                <a:ea typeface="メイリオ" panose="020B0604030504040204" pitchFamily="50" charset="-128"/>
                <a:cs typeface="+mn-lt"/>
              </a:rPr>
              <a:t>20</a:t>
            </a:r>
            <a:r>
              <a:rPr lang="ja-JP" altLang="en-US" sz="2400" b="1" dirty="0">
                <a:solidFill>
                  <a:schemeClr val="tx1"/>
                </a:solidFill>
                <a:latin typeface="メイリオ" panose="020B0604030504040204" pitchFamily="50" charset="-128"/>
                <a:ea typeface="メイリオ" panose="020B0604030504040204" pitchFamily="50" charset="-128"/>
                <a:cs typeface="+mn-lt"/>
              </a:rPr>
              <a:t>分）</a:t>
            </a:r>
            <a:endParaRPr lang="en-US" altLang="ja-JP" sz="2400" b="1" dirty="0">
              <a:solidFill>
                <a:schemeClr val="tx1"/>
              </a:solidFill>
              <a:latin typeface="メイリオ" panose="020B0604030504040204" pitchFamily="50" charset="-128"/>
              <a:ea typeface="メイリオ" panose="020B0604030504040204" pitchFamily="50" charset="-128"/>
              <a:cs typeface="+mn-lt"/>
            </a:endParaRPr>
          </a:p>
          <a:p>
            <a:pPr marL="800100" lvl="1" indent="-342900">
              <a:buFont typeface="+mj-lt"/>
              <a:buAutoNum type="arabicPeriod"/>
            </a:pPr>
            <a:r>
              <a:rPr lang="en-US" altLang="ja-JP" sz="2400" dirty="0">
                <a:solidFill>
                  <a:schemeClr val="bg1">
                    <a:lumMod val="65000"/>
                  </a:schemeClr>
                </a:solidFill>
                <a:latin typeface="メイリオ" panose="020B0604030504040204" pitchFamily="50" charset="-128"/>
                <a:ea typeface="メイリオ" panose="020B0604030504040204" pitchFamily="50" charset="-128"/>
              </a:rPr>
              <a:t>P</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ython初級研修</a:t>
            </a:r>
          </a:p>
          <a:p>
            <a:pPr marL="800100" lvl="1" indent="-342900">
              <a:buFont typeface="+mj-lt"/>
              <a:buAutoNum type="arabicPeriod"/>
            </a:pPr>
            <a:r>
              <a:rPr lang="en-US" altLang="ja-JP" sz="2400" b="1" dirty="0">
                <a:solidFill>
                  <a:schemeClr val="tx2">
                    <a:lumMod val="60000"/>
                    <a:lumOff val="40000"/>
                  </a:schemeClr>
                </a:solidFill>
                <a:latin typeface="メイリオ" panose="020B0604030504040204" pitchFamily="50" charset="-128"/>
                <a:ea typeface="メイリオ" panose="020B0604030504040204" pitchFamily="50" charset="-128"/>
              </a:rPr>
              <a:t>P</a:t>
            </a:r>
            <a:r>
              <a:rPr lang="ja-JP" altLang="en-US" sz="2400" b="1" dirty="0">
                <a:solidFill>
                  <a:schemeClr val="tx2">
                    <a:lumMod val="60000"/>
                    <a:lumOff val="40000"/>
                  </a:schemeClr>
                </a:solidFill>
                <a:latin typeface="メイリオ" panose="020B0604030504040204" pitchFamily="50" charset="-128"/>
                <a:ea typeface="メイリオ" panose="020B0604030504040204" pitchFamily="50" charset="-128"/>
              </a:rPr>
              <a:t>ythonデータ加工</a:t>
            </a:r>
            <a:r>
              <a:rPr lang="ja-JP" altLang="en-US" sz="2400" b="1" dirty="0">
                <a:solidFill>
                  <a:schemeClr val="bg1">
                    <a:lumMod val="65000"/>
                  </a:schemeClr>
                </a:solidFill>
                <a:latin typeface="メイリオ" panose="020B0604030504040204" pitchFamily="50" charset="-128"/>
                <a:ea typeface="メイリオ" panose="020B0604030504040204" pitchFamily="50" charset="-128"/>
              </a:rPr>
              <a:t>　</a:t>
            </a:r>
            <a:endParaRPr lang="en-US" altLang="ja-JP" sz="2400" b="1" dirty="0">
              <a:solidFill>
                <a:schemeClr val="bg1">
                  <a:lumMod val="65000"/>
                </a:schemeClr>
              </a:solidFill>
              <a:latin typeface="メイリオ" panose="020B0604030504040204" pitchFamily="50" charset="-128"/>
              <a:ea typeface="メイリオ" panose="020B0604030504040204" pitchFamily="50" charset="-128"/>
            </a:endParaRPr>
          </a:p>
          <a:p>
            <a:pPr marL="800100" lvl="1" indent="-342900">
              <a:buFont typeface="+mj-lt"/>
              <a:buAutoNum type="arabicPeriod"/>
            </a:pPr>
            <a:r>
              <a:rPr lang="ja-JP" altLang="en-US" sz="2400" dirty="0">
                <a:solidFill>
                  <a:schemeClr val="bg1">
                    <a:lumMod val="65000"/>
                  </a:schemeClr>
                </a:solidFill>
                <a:latin typeface="メイリオ" panose="020B0604030504040204" pitchFamily="50" charset="-128"/>
                <a:ea typeface="メイリオ" panose="020B0604030504040204" pitchFamily="50" charset="-128"/>
              </a:rPr>
              <a:t>AI概要</a:t>
            </a:r>
          </a:p>
          <a:p>
            <a:pPr marL="800100" lvl="1" indent="-342900">
              <a:buFont typeface="+mj-lt"/>
              <a:buAutoNum type="arabicPeriod"/>
            </a:pPr>
            <a:r>
              <a:rPr lang="ja-JP" altLang="en-US" sz="2400" dirty="0">
                <a:solidFill>
                  <a:schemeClr val="bg1">
                    <a:lumMod val="65000"/>
                  </a:schemeClr>
                </a:solidFill>
                <a:latin typeface="メイリオ" panose="020B0604030504040204" pitchFamily="50" charset="-128"/>
                <a:ea typeface="メイリオ" panose="020B0604030504040204" pitchFamily="50" charset="-128"/>
              </a:rPr>
              <a:t>AI開発道場　～ライブラリ編～</a:t>
            </a:r>
          </a:p>
          <a:p>
            <a:pPr marL="800100" lvl="1" indent="-342900">
              <a:buFont typeface="+mj-lt"/>
              <a:buAutoNum type="arabicPeriod"/>
            </a:pPr>
            <a:r>
              <a:rPr lang="ja-JP" altLang="ja-JP" sz="2400" dirty="0">
                <a:solidFill>
                  <a:schemeClr val="bg1">
                    <a:lumMod val="65000"/>
                  </a:schemeClr>
                </a:solidFill>
                <a:latin typeface="メイリオ" panose="020B0604030504040204" pitchFamily="50" charset="-128"/>
                <a:ea typeface="メイリオ" panose="020B0604030504040204" pitchFamily="50" charset="-128"/>
                <a:cs typeface="+mn-lt"/>
              </a:rPr>
              <a:t>AI開発道場</a:t>
            </a:r>
            <a:r>
              <a:rPr lang="ja-JP" altLang="en-US" sz="2400" dirty="0">
                <a:solidFill>
                  <a:schemeClr val="bg1">
                    <a:lumMod val="65000"/>
                  </a:schemeClr>
                </a:solidFill>
                <a:latin typeface="メイリオ" panose="020B0604030504040204" pitchFamily="50" charset="-128"/>
                <a:ea typeface="メイリオ" panose="020B0604030504040204" pitchFamily="50" charset="-128"/>
                <a:cs typeface="+mn-lt"/>
              </a:rPr>
              <a:t>　</a:t>
            </a:r>
            <a:r>
              <a:rPr lang="ja-JP" altLang="ja-JP" sz="2400" dirty="0">
                <a:solidFill>
                  <a:schemeClr val="bg1">
                    <a:lumMod val="65000"/>
                  </a:schemeClr>
                </a:solidFill>
                <a:latin typeface="メイリオ" panose="020B0604030504040204" pitchFamily="50" charset="-128"/>
                <a:ea typeface="メイリオ" panose="020B0604030504040204" pitchFamily="50" charset="-128"/>
                <a:cs typeface="+mn-lt"/>
              </a:rPr>
              <a:t>～</a:t>
            </a:r>
            <a:r>
              <a:rPr lang="ja-JP" altLang="en-US" sz="2400" dirty="0">
                <a:solidFill>
                  <a:schemeClr val="bg1">
                    <a:lumMod val="65000"/>
                  </a:schemeClr>
                </a:solidFill>
                <a:latin typeface="メイリオ" panose="020B0604030504040204" pitchFamily="50" charset="-128"/>
                <a:ea typeface="メイリオ" panose="020B0604030504040204" pitchFamily="50" charset="-128"/>
                <a:cs typeface="+mn-lt"/>
              </a:rPr>
              <a:t>クラウ</a:t>
            </a:r>
            <a:r>
              <a:rPr lang="ja-JP" altLang="ja-JP" sz="2400" dirty="0">
                <a:solidFill>
                  <a:schemeClr val="bg1">
                    <a:lumMod val="65000"/>
                  </a:schemeClr>
                </a:solidFill>
                <a:latin typeface="メイリオ" panose="020B0604030504040204" pitchFamily="50" charset="-128"/>
                <a:ea typeface="メイリオ" panose="020B0604030504040204" pitchFamily="50" charset="-128"/>
                <a:cs typeface="+mn-lt"/>
              </a:rPr>
              <a:t>ド編～</a:t>
            </a:r>
            <a:endParaRPr lang="en-US" altLang="ja-JP" sz="2400" dirty="0">
              <a:solidFill>
                <a:schemeClr val="bg1">
                  <a:lumMod val="65000"/>
                </a:schemeClr>
              </a:solidFill>
              <a:latin typeface="メイリオ" panose="020B0604030504040204" pitchFamily="50" charset="-128"/>
              <a:ea typeface="メイリオ" panose="020B0604030504040204" pitchFamily="50" charset="-128"/>
              <a:cs typeface="+mn-lt"/>
            </a:endParaRPr>
          </a:p>
          <a:p>
            <a:pPr lvl="1"/>
            <a:endParaRPr lang="en-US" altLang="ja-JP" sz="2800" dirty="0">
              <a:solidFill>
                <a:schemeClr val="bg1">
                  <a:lumMod val="65000"/>
                </a:schemeClr>
              </a:solidFill>
              <a:latin typeface="メイリオ" panose="020B0604030504040204" pitchFamily="50" charset="-128"/>
              <a:ea typeface="メイリオ" panose="020B0604030504040204" pitchFamily="50" charset="-128"/>
              <a:cs typeface="+mn-lt"/>
            </a:endParaRPr>
          </a:p>
          <a:p>
            <a:pPr marL="342900" indent="-342900">
              <a:buFont typeface="Arial" panose="020B0604020202020204" pitchFamily="34" charset="0"/>
              <a:buChar char="•"/>
            </a:pPr>
            <a:r>
              <a:rPr lang="ja-JP" altLang="en-US" sz="2800" b="1" dirty="0">
                <a:solidFill>
                  <a:schemeClr val="bg1">
                    <a:lumMod val="65000"/>
                  </a:schemeClr>
                </a:solidFill>
                <a:latin typeface="メイリオ" panose="020B0604030504040204" pitchFamily="50" charset="-128"/>
                <a:ea typeface="メイリオ" panose="020B0604030504040204" pitchFamily="50" charset="-128"/>
                <a:cs typeface="+mn-lt"/>
              </a:rPr>
              <a:t>質疑応答</a:t>
            </a:r>
            <a:r>
              <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rPr>
              <a:t>(10</a:t>
            </a:r>
            <a:r>
              <a:rPr lang="ja-JP" altLang="en-US" sz="2400" b="1" dirty="0">
                <a:solidFill>
                  <a:schemeClr val="bg1">
                    <a:lumMod val="65000"/>
                  </a:schemeClr>
                </a:solidFill>
                <a:latin typeface="メイリオ" panose="020B0604030504040204" pitchFamily="50" charset="-128"/>
                <a:ea typeface="メイリオ" panose="020B0604030504040204" pitchFamily="50" charset="-128"/>
                <a:cs typeface="+mn-lt"/>
              </a:rPr>
              <a:t>分</a:t>
            </a:r>
            <a:r>
              <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rPr>
              <a:t>)</a:t>
            </a:r>
            <a:endParaRPr lang="en-US" altLang="ja-JP" sz="2400" b="1" dirty="0">
              <a:solidFill>
                <a:schemeClr val="bg1">
                  <a:lumMod val="65000"/>
                </a:schemeClr>
              </a:solidFill>
              <a:latin typeface="Meiryo UI" panose="020B0604030504040204" pitchFamily="50" charset="-128"/>
              <a:ea typeface="Meiryo UI" panose="020B0604030504040204" pitchFamily="50" charset="-128"/>
            </a:endParaRPr>
          </a:p>
          <a:p>
            <a:endParaRPr lang="ja-JP" altLang="en-US" sz="2800" dirty="0">
              <a:solidFill>
                <a:srgbClr val="000000"/>
              </a:solidFill>
              <a:latin typeface="Meiryo UI" panose="020B0604030504040204" pitchFamily="50" charset="-128"/>
              <a:ea typeface="Meiryo UI" panose="020B0604030504040204" pitchFamily="50" charset="-128"/>
            </a:endParaRPr>
          </a:p>
        </p:txBody>
      </p:sp>
      <p:sp>
        <p:nvSpPr>
          <p:cNvPr id="3" name="タイトル 1">
            <a:extLst>
              <a:ext uri="{FF2B5EF4-FFF2-40B4-BE49-F238E27FC236}">
                <a16:creationId xmlns:a16="http://schemas.microsoft.com/office/drawing/2014/main" id="{E1E4F344-931C-4AD4-9AF7-E99A71E6A610}"/>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latin typeface="メイリオ" panose="020B0604030504040204" pitchFamily="50" charset="-128"/>
                <a:ea typeface="メイリオ" panose="020B0604030504040204" pitchFamily="50" charset="-128"/>
              </a:rPr>
              <a:t>2.</a:t>
            </a:r>
            <a:r>
              <a:rPr lang="ja-JP" altLang="en-US" sz="2400" dirty="0">
                <a:solidFill>
                  <a:schemeClr val="tx1"/>
                </a:solidFill>
                <a:latin typeface="メイリオ" panose="020B0604030504040204" pitchFamily="50" charset="-128"/>
                <a:ea typeface="メイリオ" panose="020B0604030504040204" pitchFamily="50" charset="-128"/>
              </a:rPr>
              <a:t> </a:t>
            </a:r>
            <a:r>
              <a:rPr lang="en-US" altLang="ja-JP" sz="2400" dirty="0">
                <a:solidFill>
                  <a:schemeClr val="tx1"/>
                </a:solidFill>
                <a:latin typeface="メイリオ" panose="020B0604030504040204" pitchFamily="50" charset="-128"/>
                <a:ea typeface="メイリオ" panose="020B0604030504040204" pitchFamily="50" charset="-128"/>
              </a:rPr>
              <a:t>P</a:t>
            </a:r>
            <a:r>
              <a:rPr lang="ja-JP" altLang="en-US" sz="2400" dirty="0">
                <a:solidFill>
                  <a:schemeClr val="tx1"/>
                </a:solidFill>
                <a:latin typeface="メイリオ" panose="020B0604030504040204" pitchFamily="50" charset="-128"/>
                <a:ea typeface="メイリオ" panose="020B0604030504040204" pitchFamily="50" charset="-128"/>
              </a:rPr>
              <a:t>ythonデータ加工</a:t>
            </a:r>
            <a:endParaRPr lang="ja-JP" altLang="en-US" sz="2400" kern="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52508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62813-3967-4ACE-B13B-057817703CFE}"/>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2.</a:t>
            </a:r>
            <a:r>
              <a:rPr lang="ja-JP" altLang="en-US" dirty="0">
                <a:solidFill>
                  <a:schemeClr val="tx1"/>
                </a:solidFill>
                <a:latin typeface="メイリオ" panose="020B0604030504040204" pitchFamily="50" charset="-128"/>
                <a:ea typeface="メイリオ" panose="020B0604030504040204" pitchFamily="50" charset="-128"/>
              </a:rPr>
              <a:t> </a:t>
            </a:r>
            <a:r>
              <a:rPr lang="en-US" altLang="ja-JP" dirty="0">
                <a:solidFill>
                  <a:schemeClr val="tx1"/>
                </a:solidFill>
                <a:latin typeface="メイリオ" panose="020B0604030504040204" pitchFamily="50" charset="-128"/>
                <a:ea typeface="メイリオ" panose="020B0604030504040204" pitchFamily="50" charset="-128"/>
              </a:rPr>
              <a:t>P</a:t>
            </a:r>
            <a:r>
              <a:rPr lang="ja-JP" altLang="en-US" dirty="0">
                <a:solidFill>
                  <a:schemeClr val="tx1"/>
                </a:solidFill>
                <a:latin typeface="メイリオ" panose="020B0604030504040204" pitchFamily="50" charset="-128"/>
                <a:ea typeface="メイリオ" panose="020B0604030504040204" pitchFamily="50" charset="-128"/>
              </a:rPr>
              <a:t>ythonデータ加工</a:t>
            </a:r>
            <a:endParaRPr kumimoji="1" lang="ja-JP" altLang="en-US" dirty="0"/>
          </a:p>
        </p:txBody>
      </p:sp>
      <p:grpSp>
        <p:nvGrpSpPr>
          <p:cNvPr id="33" name="グループ化 32">
            <a:extLst>
              <a:ext uri="{FF2B5EF4-FFF2-40B4-BE49-F238E27FC236}">
                <a16:creationId xmlns:a16="http://schemas.microsoft.com/office/drawing/2014/main" id="{AFE5E68D-25ED-4E2A-AAE5-EEF735880CCF}"/>
              </a:ext>
            </a:extLst>
          </p:cNvPr>
          <p:cNvGrpSpPr/>
          <p:nvPr/>
        </p:nvGrpSpPr>
        <p:grpSpPr>
          <a:xfrm>
            <a:off x="479376" y="956043"/>
            <a:ext cx="8928992" cy="384721"/>
            <a:chOff x="417821" y="939886"/>
            <a:chExt cx="10225136" cy="328876"/>
          </a:xfrm>
        </p:grpSpPr>
        <p:sp>
          <p:nvSpPr>
            <p:cNvPr id="34" name="テキスト ボックス 33">
              <a:extLst>
                <a:ext uri="{FF2B5EF4-FFF2-40B4-BE49-F238E27FC236}">
                  <a16:creationId xmlns:a16="http://schemas.microsoft.com/office/drawing/2014/main" id="{2B86E723-864E-4CCC-B30A-F80F2B1B62C7}"/>
                </a:ext>
              </a:extLst>
            </p:cNvPr>
            <p:cNvSpPr txBox="1"/>
            <p:nvPr/>
          </p:nvSpPr>
          <p:spPr>
            <a:xfrm>
              <a:off x="417821" y="939886"/>
              <a:ext cx="10225136" cy="328876"/>
            </a:xfrm>
            <a:prstGeom prst="rect">
              <a:avLst/>
            </a:prstGeom>
            <a:noFill/>
          </p:spPr>
          <p:txBody>
            <a:bodyPr wrap="square" rtlCol="0">
              <a:spAutoFit/>
            </a:bodyPr>
            <a:lstStyle/>
            <a:p>
              <a:r>
                <a:rPr lang="en-US" altLang="ja-JP" sz="1900" b="1" dirty="0">
                  <a:latin typeface="メイリオ" panose="020B0604030504040204" pitchFamily="50" charset="-128"/>
                  <a:ea typeface="メイリオ" panose="020B0604030504040204" pitchFamily="50" charset="-128"/>
                </a:rPr>
                <a:t>Pandas</a:t>
              </a:r>
              <a:r>
                <a:rPr lang="ja-JP" altLang="en-US" sz="1900" b="1" dirty="0">
                  <a:latin typeface="メイリオ" panose="020B0604030504040204" pitchFamily="50" charset="-128"/>
                  <a:ea typeface="メイリオ" panose="020B0604030504040204" pitchFamily="50" charset="-128"/>
                </a:rPr>
                <a:t>ライブラリを利用してデータ加工</a:t>
              </a:r>
            </a:p>
          </p:txBody>
        </p:sp>
        <p:cxnSp>
          <p:nvCxnSpPr>
            <p:cNvPr id="35" name="直線コネクタ 34">
              <a:extLst>
                <a:ext uri="{FF2B5EF4-FFF2-40B4-BE49-F238E27FC236}">
                  <a16:creationId xmlns:a16="http://schemas.microsoft.com/office/drawing/2014/main" id="{B9A40332-566F-4137-8841-56D8E4718265}"/>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pic>
        <p:nvPicPr>
          <p:cNvPr id="59" name="図 58">
            <a:extLst>
              <a:ext uri="{FF2B5EF4-FFF2-40B4-BE49-F238E27FC236}">
                <a16:creationId xmlns:a16="http://schemas.microsoft.com/office/drawing/2014/main" id="{7E928519-1E33-4597-A743-F93A1A441767}"/>
              </a:ext>
            </a:extLst>
          </p:cNvPr>
          <p:cNvPicPr>
            <a:picLocks noChangeAspect="1"/>
          </p:cNvPicPr>
          <p:nvPr/>
        </p:nvPicPr>
        <p:blipFill rotWithShape="1">
          <a:blip r:embed="rId2"/>
          <a:srcRect l="20453" t="33549" r="19879" b="38735"/>
          <a:stretch/>
        </p:blipFill>
        <p:spPr>
          <a:xfrm>
            <a:off x="526490" y="1594292"/>
            <a:ext cx="8809870" cy="1881702"/>
          </a:xfrm>
          <a:prstGeom prst="rect">
            <a:avLst/>
          </a:prstGeom>
        </p:spPr>
      </p:pic>
      <p:pic>
        <p:nvPicPr>
          <p:cNvPr id="3" name="図 2">
            <a:extLst>
              <a:ext uri="{FF2B5EF4-FFF2-40B4-BE49-F238E27FC236}">
                <a16:creationId xmlns:a16="http://schemas.microsoft.com/office/drawing/2014/main" id="{E583FC01-C708-4928-9968-E209EA866A20}"/>
              </a:ext>
            </a:extLst>
          </p:cNvPr>
          <p:cNvPicPr>
            <a:picLocks noChangeAspect="1"/>
          </p:cNvPicPr>
          <p:nvPr/>
        </p:nvPicPr>
        <p:blipFill>
          <a:blip r:embed="rId3"/>
          <a:stretch>
            <a:fillRect/>
          </a:stretch>
        </p:blipFill>
        <p:spPr>
          <a:xfrm>
            <a:off x="481097" y="3585322"/>
            <a:ext cx="11229805" cy="2651990"/>
          </a:xfrm>
          <a:prstGeom prst="rect">
            <a:avLst/>
          </a:prstGeom>
        </p:spPr>
      </p:pic>
    </p:spTree>
    <p:extLst>
      <p:ext uri="{BB962C8B-B14F-4D97-AF65-F5344CB8AC3E}">
        <p14:creationId xmlns:p14="http://schemas.microsoft.com/office/powerpoint/2010/main" val="1331864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62813-3967-4ACE-B13B-057817703CFE}"/>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2. Python</a:t>
            </a:r>
            <a:r>
              <a:rPr lang="ja-JP" altLang="en-US" dirty="0">
                <a:latin typeface="メイリオ" panose="020B0604030504040204" pitchFamily="50" charset="-128"/>
                <a:ea typeface="メイリオ" panose="020B0604030504040204" pitchFamily="50" charset="-128"/>
              </a:rPr>
              <a:t>データ加工</a:t>
            </a:r>
            <a:endParaRPr kumimoji="1" lang="ja-JP" altLang="en-US" dirty="0"/>
          </a:p>
        </p:txBody>
      </p:sp>
      <p:grpSp>
        <p:nvGrpSpPr>
          <p:cNvPr id="33" name="グループ化 32">
            <a:extLst>
              <a:ext uri="{FF2B5EF4-FFF2-40B4-BE49-F238E27FC236}">
                <a16:creationId xmlns:a16="http://schemas.microsoft.com/office/drawing/2014/main" id="{AFE5E68D-25ED-4E2A-AAE5-EEF735880CCF}"/>
              </a:ext>
            </a:extLst>
          </p:cNvPr>
          <p:cNvGrpSpPr/>
          <p:nvPr/>
        </p:nvGrpSpPr>
        <p:grpSpPr>
          <a:xfrm>
            <a:off x="479376" y="956042"/>
            <a:ext cx="8928992" cy="384721"/>
            <a:chOff x="417821" y="939885"/>
            <a:chExt cx="10225136" cy="328876"/>
          </a:xfrm>
        </p:grpSpPr>
        <p:sp>
          <p:nvSpPr>
            <p:cNvPr id="34" name="テキスト ボックス 33">
              <a:extLst>
                <a:ext uri="{FF2B5EF4-FFF2-40B4-BE49-F238E27FC236}">
                  <a16:creationId xmlns:a16="http://schemas.microsoft.com/office/drawing/2014/main" id="{2B86E723-864E-4CCC-B30A-F80F2B1B62C7}"/>
                </a:ext>
              </a:extLst>
            </p:cNvPr>
            <p:cNvSpPr txBox="1"/>
            <p:nvPr/>
          </p:nvSpPr>
          <p:spPr>
            <a:xfrm>
              <a:off x="417821" y="939885"/>
              <a:ext cx="10225136" cy="328876"/>
            </a:xfrm>
            <a:prstGeom prst="rect">
              <a:avLst/>
            </a:prstGeom>
            <a:noFill/>
          </p:spPr>
          <p:txBody>
            <a:bodyPr wrap="square" rtlCol="0">
              <a:spAutoFit/>
            </a:bodyPr>
            <a:lstStyle/>
            <a:p>
              <a:r>
                <a:rPr lang="en-US" altLang="ja-JP" sz="1900" b="1" dirty="0">
                  <a:latin typeface="メイリオ" panose="020B0604030504040204" pitchFamily="50" charset="-128"/>
                  <a:ea typeface="メイリオ" panose="020B0604030504040204" pitchFamily="50" charset="-128"/>
                </a:rPr>
                <a:t>pandas </a:t>
              </a:r>
              <a:r>
                <a:rPr lang="ja-JP" altLang="en-US" sz="1900" b="1" dirty="0">
                  <a:latin typeface="メイリオ" panose="020B0604030504040204" pitchFamily="50" charset="-128"/>
                  <a:ea typeface="メイリオ" panose="020B0604030504040204" pitchFamily="50" charset="-128"/>
                </a:rPr>
                <a:t>の </a:t>
              </a:r>
              <a:r>
                <a:rPr lang="en-US" altLang="ja-JP" sz="1900" b="1" dirty="0" err="1">
                  <a:latin typeface="メイリオ" panose="020B0604030504040204" pitchFamily="50" charset="-128"/>
                  <a:ea typeface="メイリオ" panose="020B0604030504040204" pitchFamily="50" charset="-128"/>
                </a:rPr>
                <a:t>DataFrame</a:t>
              </a:r>
              <a:r>
                <a:rPr lang="en-US" altLang="ja-JP" sz="1900" b="1" dirty="0">
                  <a:latin typeface="メイリオ" panose="020B0604030504040204" pitchFamily="50" charset="-128"/>
                  <a:ea typeface="メイリオ" panose="020B0604030504040204" pitchFamily="50" charset="-128"/>
                </a:rPr>
                <a:t> </a:t>
              </a:r>
              <a:r>
                <a:rPr lang="ja-JP" altLang="en-US" sz="1900" b="1" dirty="0">
                  <a:latin typeface="メイリオ" panose="020B0604030504040204" pitchFamily="50" charset="-128"/>
                  <a:ea typeface="メイリオ" panose="020B0604030504040204" pitchFamily="50" charset="-128"/>
                </a:rPr>
                <a:t>と </a:t>
              </a:r>
              <a:r>
                <a:rPr lang="en-US" altLang="ja-JP" sz="1900" b="1" dirty="0">
                  <a:latin typeface="メイリオ" panose="020B0604030504040204" pitchFamily="50" charset="-128"/>
                  <a:ea typeface="メイリオ" panose="020B0604030504040204" pitchFamily="50" charset="-128"/>
                </a:rPr>
                <a:t>SQL </a:t>
              </a:r>
              <a:r>
                <a:rPr lang="ja-JP" altLang="en-US" sz="1900" b="1" dirty="0">
                  <a:latin typeface="メイリオ" panose="020B0604030504040204" pitchFamily="50" charset="-128"/>
                  <a:ea typeface="メイリオ" panose="020B0604030504040204" pitchFamily="50" charset="-128"/>
                </a:rPr>
                <a:t>の記述方法の比較</a:t>
              </a:r>
            </a:p>
          </p:txBody>
        </p:sp>
        <p:cxnSp>
          <p:nvCxnSpPr>
            <p:cNvPr id="35" name="直線コネクタ 34">
              <a:extLst>
                <a:ext uri="{FF2B5EF4-FFF2-40B4-BE49-F238E27FC236}">
                  <a16:creationId xmlns:a16="http://schemas.microsoft.com/office/drawing/2014/main" id="{B9A40332-566F-4137-8841-56D8E4718265}"/>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pic>
        <p:nvPicPr>
          <p:cNvPr id="6" name="図 5">
            <a:extLst>
              <a:ext uri="{FF2B5EF4-FFF2-40B4-BE49-F238E27FC236}">
                <a16:creationId xmlns:a16="http://schemas.microsoft.com/office/drawing/2014/main" id="{FFB23E7E-7CC9-4226-B15A-97280B753AEA}"/>
              </a:ext>
            </a:extLst>
          </p:cNvPr>
          <p:cNvPicPr>
            <a:picLocks noChangeAspect="1"/>
          </p:cNvPicPr>
          <p:nvPr/>
        </p:nvPicPr>
        <p:blipFill>
          <a:blip r:embed="rId2"/>
          <a:stretch>
            <a:fillRect/>
          </a:stretch>
        </p:blipFill>
        <p:spPr>
          <a:xfrm>
            <a:off x="526490" y="1412776"/>
            <a:ext cx="7169517" cy="4816257"/>
          </a:xfrm>
          <a:prstGeom prst="rect">
            <a:avLst/>
          </a:prstGeom>
        </p:spPr>
      </p:pic>
      <p:sp>
        <p:nvSpPr>
          <p:cNvPr id="66" name="四角形: 角を丸くする 65">
            <a:extLst>
              <a:ext uri="{FF2B5EF4-FFF2-40B4-BE49-F238E27FC236}">
                <a16:creationId xmlns:a16="http://schemas.microsoft.com/office/drawing/2014/main" id="{1C5BEE82-43D8-4AD0-A0CE-6FB3BBB5BFBD}"/>
              </a:ext>
            </a:extLst>
          </p:cNvPr>
          <p:cNvSpPr/>
          <p:nvPr/>
        </p:nvSpPr>
        <p:spPr bwMode="auto">
          <a:xfrm>
            <a:off x="7104112" y="4468281"/>
            <a:ext cx="4863115" cy="1769031"/>
          </a:xfrm>
          <a:prstGeom prst="roundRect">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nSpc>
                <a:spcPct val="150000"/>
              </a:lnSpc>
            </a:pPr>
            <a:r>
              <a:rPr lang="ja-JP" altLang="en-US" sz="1600" dirty="0">
                <a:solidFill>
                  <a:schemeClr val="bg1"/>
                </a:solidFill>
                <a:latin typeface="メイリオ" panose="020B0604030504040204" pitchFamily="50" charset="-128"/>
                <a:ea typeface="メイリオ" panose="020B0604030504040204" pitchFamily="50" charset="-128"/>
              </a:rPr>
              <a:t>・</a:t>
            </a:r>
            <a:r>
              <a:rPr lang="en-US" altLang="ja-JP" sz="1600" dirty="0">
                <a:solidFill>
                  <a:schemeClr val="bg1"/>
                </a:solidFill>
                <a:latin typeface="メイリオ" panose="020B0604030504040204" pitchFamily="50" charset="-128"/>
                <a:ea typeface="メイリオ" panose="020B0604030504040204" pitchFamily="50" charset="-128"/>
              </a:rPr>
              <a:t>pandas</a:t>
            </a:r>
            <a:r>
              <a:rPr lang="ja-JP" altLang="en-US" sz="1600" dirty="0">
                <a:solidFill>
                  <a:schemeClr val="bg1"/>
                </a:solidFill>
                <a:latin typeface="メイリオ" panose="020B0604030504040204" pitchFamily="50" charset="-128"/>
                <a:ea typeface="メイリオ" panose="020B0604030504040204" pitchFamily="50" charset="-128"/>
              </a:rPr>
              <a:t>の方が煩雑のように見える。</a:t>
            </a:r>
            <a:endParaRPr lang="en-US" altLang="ja-JP" sz="1600" dirty="0">
              <a:solidFill>
                <a:schemeClr val="bg1"/>
              </a:solidFill>
              <a:latin typeface="メイリオ" panose="020B0604030504040204" pitchFamily="50" charset="-128"/>
              <a:ea typeface="メイリオ" panose="020B0604030504040204" pitchFamily="50" charset="-128"/>
            </a:endParaRPr>
          </a:p>
          <a:p>
            <a:pPr>
              <a:lnSpc>
                <a:spcPct val="150000"/>
              </a:lnSpc>
            </a:pPr>
            <a:r>
              <a:rPr lang="ja-JP" altLang="en-US" sz="1600" dirty="0">
                <a:solidFill>
                  <a:schemeClr val="bg1"/>
                </a:solidFill>
                <a:latin typeface="メイリオ" panose="020B0604030504040204" pitchFamily="50" charset="-128"/>
                <a:ea typeface="メイリオ" panose="020B0604030504040204" pitchFamily="50" charset="-128"/>
              </a:rPr>
              <a:t>・</a:t>
            </a:r>
            <a:r>
              <a:rPr lang="en-US" altLang="ja-JP" sz="1600" dirty="0">
                <a:solidFill>
                  <a:schemeClr val="bg1"/>
                </a:solidFill>
                <a:latin typeface="メイリオ" panose="020B0604030504040204" pitchFamily="50" charset="-128"/>
                <a:ea typeface="メイリオ" panose="020B0604030504040204" pitchFamily="50" charset="-128"/>
              </a:rPr>
              <a:t>SQL</a:t>
            </a:r>
            <a:r>
              <a:rPr lang="ja-JP" altLang="en-US" sz="1600" dirty="0">
                <a:solidFill>
                  <a:schemeClr val="bg1"/>
                </a:solidFill>
                <a:latin typeface="メイリオ" panose="020B0604030504040204" pitchFamily="50" charset="-128"/>
                <a:ea typeface="メイリオ" panose="020B0604030504040204" pitchFamily="50" charset="-128"/>
              </a:rPr>
              <a:t>に慣れている人には、とっつきにくいかもしれません。</a:t>
            </a:r>
            <a:endParaRPr lang="en-US" altLang="ja-JP" sz="16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26431288"/>
      </p:ext>
    </p:extLst>
  </p:cSld>
  <p:clrMapOvr>
    <a:masterClrMapping/>
  </p:clrMapOvr>
</p:sld>
</file>

<file path=ppt/theme/theme1.xml><?xml version="1.0" encoding="utf-8"?>
<a:theme xmlns:a="http://schemas.openxmlformats.org/drawingml/2006/main" name="Lev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sz="1400" b="0" i="0" u="none" strike="noStrike" cap="none" normalizeH="0" baseline="0" dirty="0" smtClean="0">
            <a:ln>
              <a:noFill/>
            </a:ln>
            <a:solidFill>
              <a:schemeClr val="tx1"/>
            </a:solidFill>
            <a:effectLst/>
            <a:latin typeface="游ゴシック" panose="020B0400000000000000" pitchFamily="50" charset="-128"/>
            <a:ea typeface="游ゴシック" panose="020B0400000000000000"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ＭＳ Ｐゴシック" pitchFamily="50" charset="-128"/>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59687A0ED7B344C831288A51E52634A" ma:contentTypeVersion="4" ma:contentTypeDescription="新しいドキュメントを作成します。" ma:contentTypeScope="" ma:versionID="724b175be85b33994930840bad941af9">
  <xsd:schema xmlns:xsd="http://www.w3.org/2001/XMLSchema" xmlns:xs="http://www.w3.org/2001/XMLSchema" xmlns:p="http://schemas.microsoft.com/office/2006/metadata/properties" xmlns:ns2="59bc5932-9a64-4290-b01e-fe3e6278c1ba" targetNamespace="http://schemas.microsoft.com/office/2006/metadata/properties" ma:root="true" ma:fieldsID="6d6285b0cda6604f320bb95d68843763" ns2:_="">
    <xsd:import namespace="59bc5932-9a64-4290-b01e-fe3e6278c1b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bc5932-9a64-4290-b01e-fe3e6278c1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BF8BD3-8541-425B-A955-41C871C5D4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bc5932-9a64-4290-b01e-fe3e6278c1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DF8BE8-73D7-4552-8590-20277FABB15C}">
  <ds:schemaRefs>
    <ds:schemaRef ds:uri="http://schemas.microsoft.com/office/2006/metadata/properties"/>
    <ds:schemaRef ds:uri="http://purl.org/dc/terms/"/>
    <ds:schemaRef ds:uri="http://schemas.openxmlformats.org/package/2006/metadata/core-properties"/>
    <ds:schemaRef ds:uri="59bc5932-9a64-4290-b01e-fe3e6278c1ba"/>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A8E2ECF7-ECD3-425F-B1E5-69F54A2406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DCS_template_09（改6）</Template>
  <TotalTime>0</TotalTime>
  <Words>2011</Words>
  <Application>Microsoft Office PowerPoint</Application>
  <PresentationFormat>ワイド画面</PresentationFormat>
  <Paragraphs>264</Paragraphs>
  <Slides>26</Slides>
  <Notes>1</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26</vt:i4>
      </vt:variant>
    </vt:vector>
  </HeadingPairs>
  <TitlesOfParts>
    <vt:vector size="38" baseType="lpstr">
      <vt:lpstr>Meiryo UI</vt:lpstr>
      <vt:lpstr>MS UI Gothic</vt:lpstr>
      <vt:lpstr>メイリオ</vt:lpstr>
      <vt:lpstr>游ゴシック</vt:lpstr>
      <vt:lpstr>游ゴシック Medium</vt:lpstr>
      <vt:lpstr>Arial</vt:lpstr>
      <vt:lpstr>Arial Black</vt:lpstr>
      <vt:lpstr>Calibri</vt:lpstr>
      <vt:lpstr>Garamond</vt:lpstr>
      <vt:lpstr>Verdana</vt:lpstr>
      <vt:lpstr>Wingdings</vt:lpstr>
      <vt:lpstr>Level</vt:lpstr>
      <vt:lpstr>PowerPoint プレゼンテーション</vt:lpstr>
      <vt:lpstr>PowerPoint プレゼンテーション</vt:lpstr>
      <vt:lpstr>PowerPoint プレゼンテーション</vt:lpstr>
      <vt:lpstr>1. Python初級研修</vt:lpstr>
      <vt:lpstr>1. Python初級研修</vt:lpstr>
      <vt:lpstr>1. Python初級研修</vt:lpstr>
      <vt:lpstr>PowerPoint プレゼンテーション</vt:lpstr>
      <vt:lpstr>2. Pythonデータ加工</vt:lpstr>
      <vt:lpstr>2. Pythonデータ加工</vt:lpstr>
      <vt:lpstr>PowerPoint プレゼンテーション</vt:lpstr>
      <vt:lpstr>3. AI概要</vt:lpstr>
      <vt:lpstr>3. AI概要</vt:lpstr>
      <vt:lpstr>3. AI概要</vt:lpstr>
      <vt:lpstr>3. AI概要</vt:lpstr>
      <vt:lpstr>3. AI概要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2016-11-24T05:54:13Z</dcterms:created>
  <dcterms:modified xsi:type="dcterms:W3CDTF">2020-10-14T01:39:53Z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0x010100959687A0ED7B344C831288A51E52634A</vt:lpwstr>
  </property>
</Properties>
</file>