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Assistant Regular" panose="020B0604020202020204" charset="-79"/>
      <p:regular r:id="rId18"/>
    </p:embeddedFont>
    <p:embeddedFont>
      <p:font typeface="Assistant Regular Bold" panose="020B0604020202020204" charset="-79"/>
      <p:regular r:id="rId19"/>
    </p:embeddedFont>
    <p:embeddedFont>
      <p:font typeface="Calibri" panose="020F0502020204030204" pitchFamily="34" charset="0"/>
      <p:regular r:id="rId20"/>
      <p:bold r:id="rId21"/>
      <p:italic r:id="rId22"/>
      <p:boldItalic r:id="rId23"/>
    </p:embeddedFont>
    <p:embeddedFont>
      <p:font typeface="Libre Baskerville" panose="020B0604020202020204" charset="0"/>
      <p:regular r:id="rId24"/>
    </p:embeddedFont>
    <p:embeddedFont>
      <p:font typeface="Open Sans Light" panose="020B0306030504020204" pitchFamily="3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AutoShape 2"/>
          <p:cNvSpPr/>
          <p:nvPr/>
        </p:nvSpPr>
        <p:spPr>
          <a:xfrm>
            <a:off x="0" y="9258300"/>
            <a:ext cx="18288000" cy="1028700"/>
          </a:xfrm>
          <a:prstGeom prst="rect">
            <a:avLst/>
          </a:prstGeom>
          <a:solidFill>
            <a:srgbClr val="EDE8E7"/>
          </a:solidFill>
        </p:spPr>
      </p:sp>
      <p:pic>
        <p:nvPicPr>
          <p:cNvPr id="3" name="Picture 3"/>
          <p:cNvPicPr>
            <a:picLocks noChangeAspect="1"/>
          </p:cNvPicPr>
          <p:nvPr/>
        </p:nvPicPr>
        <p:blipFill>
          <a:blip r:embed="rId2"/>
          <a:srcRect l="49892" r="5138" b="10000"/>
          <a:stretch>
            <a:fillRect/>
          </a:stretch>
        </p:blipFill>
        <p:spPr>
          <a:xfrm>
            <a:off x="9144000" y="0"/>
            <a:ext cx="8392649" cy="9258300"/>
          </a:xfrm>
          <a:prstGeom prst="rect">
            <a:avLst/>
          </a:prstGeom>
        </p:spPr>
      </p:pic>
      <p:sp>
        <p:nvSpPr>
          <p:cNvPr id="4" name="TextBox 4"/>
          <p:cNvSpPr txBox="1"/>
          <p:nvPr/>
        </p:nvSpPr>
        <p:spPr>
          <a:xfrm>
            <a:off x="372478" y="2491523"/>
            <a:ext cx="8771522" cy="4126865"/>
          </a:xfrm>
          <a:prstGeom prst="rect">
            <a:avLst/>
          </a:prstGeom>
        </p:spPr>
        <p:txBody>
          <a:bodyPr lIns="0" tIns="0" rIns="0" bIns="0" rtlCol="0" anchor="t">
            <a:spAutoFit/>
          </a:bodyPr>
          <a:lstStyle/>
          <a:p>
            <a:pPr>
              <a:lnSpc>
                <a:spcPts val="10810"/>
              </a:lnSpc>
            </a:pPr>
            <a:r>
              <a:rPr lang="en-US" sz="9400">
                <a:solidFill>
                  <a:srgbClr val="EDE8E7"/>
                </a:solidFill>
                <a:latin typeface="Libre Baskerville"/>
              </a:rPr>
              <a:t>MATHELETS</a:t>
            </a:r>
          </a:p>
          <a:p>
            <a:pPr>
              <a:lnSpc>
                <a:spcPts val="10810"/>
              </a:lnSpc>
            </a:pPr>
            <a:r>
              <a:rPr lang="en-US" sz="9400">
                <a:solidFill>
                  <a:srgbClr val="EDE8E7"/>
                </a:solidFill>
                <a:latin typeface="Libre Baskerville"/>
              </a:rPr>
              <a:t>GROUP-16</a:t>
            </a:r>
          </a:p>
          <a:p>
            <a:pPr>
              <a:lnSpc>
                <a:spcPts val="10810"/>
              </a:lnSpc>
            </a:pPr>
            <a:endParaRPr lang="en-US" sz="9400">
              <a:solidFill>
                <a:srgbClr val="EDE8E7"/>
              </a:solidFill>
              <a:latin typeface="Libre Baskerville"/>
            </a:endParaRPr>
          </a:p>
        </p:txBody>
      </p:sp>
      <p:sp>
        <p:nvSpPr>
          <p:cNvPr id="5" name="TextBox 5"/>
          <p:cNvSpPr txBox="1"/>
          <p:nvPr/>
        </p:nvSpPr>
        <p:spPr>
          <a:xfrm>
            <a:off x="636919" y="6175374"/>
            <a:ext cx="5836850" cy="3082926"/>
          </a:xfrm>
          <a:prstGeom prst="rect">
            <a:avLst/>
          </a:prstGeom>
        </p:spPr>
        <p:txBody>
          <a:bodyPr lIns="0" tIns="0" rIns="0" bIns="0" rtlCol="0" anchor="t">
            <a:spAutoFit/>
          </a:bodyPr>
          <a:lstStyle/>
          <a:p>
            <a:pPr>
              <a:lnSpc>
                <a:spcPts val="6159"/>
              </a:lnSpc>
            </a:pPr>
            <a:r>
              <a:rPr lang="en-US" sz="4399">
                <a:solidFill>
                  <a:srgbClr val="EDE8E7"/>
                </a:solidFill>
                <a:latin typeface="Assistant Regular"/>
              </a:rPr>
              <a:t>CONTENT BASED MOVIE RECOMMENDATION SYSTEM</a:t>
            </a:r>
          </a:p>
          <a:p>
            <a:pPr>
              <a:lnSpc>
                <a:spcPts val="6159"/>
              </a:lnSpc>
            </a:pPr>
            <a:endParaRPr lang="en-US" sz="4399">
              <a:solidFill>
                <a:srgbClr val="EDE8E7"/>
              </a:solidFill>
              <a:latin typeface="Assistant Regular"/>
            </a:endParaRPr>
          </a:p>
        </p:txBody>
      </p:sp>
      <p:sp>
        <p:nvSpPr>
          <p:cNvPr id="6" name="TextBox 6"/>
          <p:cNvSpPr txBox="1"/>
          <p:nvPr/>
        </p:nvSpPr>
        <p:spPr>
          <a:xfrm>
            <a:off x="1028700" y="962025"/>
            <a:ext cx="5053288" cy="536576"/>
          </a:xfrm>
          <a:prstGeom prst="rect">
            <a:avLst/>
          </a:prstGeom>
        </p:spPr>
        <p:txBody>
          <a:bodyPr lIns="0" tIns="0" rIns="0" bIns="0" rtlCol="0" anchor="t">
            <a:spAutoFit/>
          </a:bodyPr>
          <a:lstStyle/>
          <a:p>
            <a:pPr>
              <a:lnSpc>
                <a:spcPts val="4339"/>
              </a:lnSpc>
            </a:pPr>
            <a:r>
              <a:rPr lang="en-US" sz="3099" spc="464">
                <a:solidFill>
                  <a:srgbClr val="EDE8E7"/>
                </a:solidFill>
                <a:latin typeface="Assistant Regular"/>
              </a:rPr>
              <a:t>MACHINE LEARNING</a:t>
            </a:r>
          </a:p>
        </p:txBody>
      </p:sp>
      <p:sp>
        <p:nvSpPr>
          <p:cNvPr id="7" name="TextBox 7"/>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AutoShape 2"/>
          <p:cNvSpPr/>
          <p:nvPr/>
        </p:nvSpPr>
        <p:spPr>
          <a:xfrm>
            <a:off x="0" y="9258300"/>
            <a:ext cx="18288000" cy="1028700"/>
          </a:xfrm>
          <a:prstGeom prst="rect">
            <a:avLst/>
          </a:prstGeom>
          <a:solidFill>
            <a:srgbClr val="EDE8E7"/>
          </a:solidFill>
        </p:spPr>
      </p:sp>
      <p:sp>
        <p:nvSpPr>
          <p:cNvPr id="3" name="TextBox 3"/>
          <p:cNvSpPr txBox="1"/>
          <p:nvPr/>
        </p:nvSpPr>
        <p:spPr>
          <a:xfrm>
            <a:off x="724070" y="210921"/>
            <a:ext cx="9912232" cy="1164590"/>
          </a:xfrm>
          <a:prstGeom prst="rect">
            <a:avLst/>
          </a:prstGeom>
        </p:spPr>
        <p:txBody>
          <a:bodyPr lIns="0" tIns="0" rIns="0" bIns="0" rtlCol="0" anchor="t">
            <a:spAutoFit/>
          </a:bodyPr>
          <a:lstStyle/>
          <a:p>
            <a:pPr algn="ctr">
              <a:lnSpc>
                <a:spcPts val="9519"/>
              </a:lnSpc>
            </a:pPr>
            <a:r>
              <a:rPr lang="en-US" sz="6800" dirty="0">
                <a:solidFill>
                  <a:srgbClr val="EDE8E7"/>
                </a:solidFill>
                <a:latin typeface="Libre Baskerville"/>
              </a:rPr>
              <a:t>Result - Driving code:</a:t>
            </a:r>
          </a:p>
        </p:txBody>
      </p:sp>
      <p:sp>
        <p:nvSpPr>
          <p:cNvPr id="4" name="TextBox 4"/>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10</a:t>
            </a:r>
          </a:p>
        </p:txBody>
      </p:sp>
      <p:sp>
        <p:nvSpPr>
          <p:cNvPr id="5" name="TextBox 5"/>
          <p:cNvSpPr txBox="1"/>
          <p:nvPr/>
        </p:nvSpPr>
        <p:spPr>
          <a:xfrm>
            <a:off x="994064" y="1375511"/>
            <a:ext cx="11393058" cy="705486"/>
          </a:xfrm>
          <a:prstGeom prst="rect">
            <a:avLst/>
          </a:prstGeom>
        </p:spPr>
        <p:txBody>
          <a:bodyPr lIns="0" tIns="0" rIns="0" bIns="0" rtlCol="0" anchor="t">
            <a:spAutoFit/>
          </a:bodyPr>
          <a:lstStyle/>
          <a:p>
            <a:pPr algn="l">
              <a:lnSpc>
                <a:spcPts val="5739"/>
              </a:lnSpc>
            </a:pPr>
            <a:r>
              <a:rPr lang="en-US" sz="4099" dirty="0">
                <a:solidFill>
                  <a:srgbClr val="EDE8E7"/>
                </a:solidFill>
                <a:latin typeface="Assistant Regular"/>
              </a:rPr>
              <a:t>Code for making the website :</a:t>
            </a:r>
          </a:p>
        </p:txBody>
      </p:sp>
      <p:pic>
        <p:nvPicPr>
          <p:cNvPr id="6" name="Picture 6"/>
          <p:cNvPicPr>
            <a:picLocks noChangeAspect="1"/>
          </p:cNvPicPr>
          <p:nvPr/>
        </p:nvPicPr>
        <p:blipFill>
          <a:blip r:embed="rId2"/>
          <a:srcRect/>
          <a:stretch>
            <a:fillRect/>
          </a:stretch>
        </p:blipFill>
        <p:spPr>
          <a:xfrm>
            <a:off x="1028700" y="2314122"/>
            <a:ext cx="6369891" cy="6656059"/>
          </a:xfrm>
          <a:prstGeom prst="rect">
            <a:avLst/>
          </a:prstGeom>
        </p:spPr>
      </p:pic>
      <p:pic>
        <p:nvPicPr>
          <p:cNvPr id="7" name="Picture 7"/>
          <p:cNvPicPr>
            <a:picLocks noChangeAspect="1"/>
          </p:cNvPicPr>
          <p:nvPr/>
        </p:nvPicPr>
        <p:blipFill>
          <a:blip r:embed="rId3"/>
          <a:srcRect/>
          <a:stretch>
            <a:fillRect/>
          </a:stretch>
        </p:blipFill>
        <p:spPr>
          <a:xfrm>
            <a:off x="7979864" y="2314122"/>
            <a:ext cx="9990032" cy="3277629"/>
          </a:xfrm>
          <a:prstGeom prst="rect">
            <a:avLst/>
          </a:prstGeom>
        </p:spPr>
      </p:pic>
      <p:sp>
        <p:nvSpPr>
          <p:cNvPr id="8" name="TextBox 8"/>
          <p:cNvSpPr txBox="1"/>
          <p:nvPr/>
        </p:nvSpPr>
        <p:spPr>
          <a:xfrm>
            <a:off x="12974880" y="7918348"/>
            <a:ext cx="5053288" cy="1051833"/>
          </a:xfrm>
          <a:prstGeom prst="rect">
            <a:avLst/>
          </a:prstGeom>
        </p:spPr>
        <p:txBody>
          <a:bodyPr lIns="0" tIns="0" rIns="0" bIns="0" rtlCol="0" anchor="t">
            <a:spAutoFit/>
          </a:bodyPr>
          <a:lstStyle/>
          <a:p>
            <a:pPr algn="r">
              <a:lnSpc>
                <a:spcPts val="4619"/>
              </a:lnSpc>
            </a:pPr>
            <a:r>
              <a:rPr lang="en-US" sz="3299" spc="494">
                <a:solidFill>
                  <a:srgbClr val="EDE8E7"/>
                </a:solidFill>
                <a:latin typeface="Assistant Regular"/>
              </a:rPr>
              <a:t>LANGUAGE OF CODE:</a:t>
            </a:r>
          </a:p>
          <a:p>
            <a:pPr algn="r">
              <a:lnSpc>
                <a:spcPts val="3779"/>
              </a:lnSpc>
            </a:pPr>
            <a:r>
              <a:rPr lang="en-US" sz="2699" spc="404">
                <a:solidFill>
                  <a:srgbClr val="EDE8E7"/>
                </a:solidFill>
                <a:latin typeface="Assistant Regular"/>
              </a:rPr>
              <a:t>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AutoShape 2"/>
          <p:cNvSpPr/>
          <p:nvPr/>
        </p:nvSpPr>
        <p:spPr>
          <a:xfrm>
            <a:off x="0" y="9258300"/>
            <a:ext cx="18288000" cy="1028700"/>
          </a:xfrm>
          <a:prstGeom prst="rect">
            <a:avLst/>
          </a:prstGeom>
          <a:solidFill>
            <a:srgbClr val="EDE8E7"/>
          </a:solidFill>
        </p:spPr>
      </p:sp>
      <p:sp>
        <p:nvSpPr>
          <p:cNvPr id="3" name="TextBox 3"/>
          <p:cNvSpPr txBox="1"/>
          <p:nvPr/>
        </p:nvSpPr>
        <p:spPr>
          <a:xfrm>
            <a:off x="724069" y="323159"/>
            <a:ext cx="8419931" cy="1058091"/>
          </a:xfrm>
          <a:prstGeom prst="rect">
            <a:avLst/>
          </a:prstGeom>
        </p:spPr>
        <p:txBody>
          <a:bodyPr wrap="square" lIns="0" tIns="0" rIns="0" bIns="0" rtlCol="0" anchor="t">
            <a:spAutoFit/>
          </a:bodyPr>
          <a:lstStyle/>
          <a:p>
            <a:pPr algn="l">
              <a:lnSpc>
                <a:spcPts val="8280"/>
              </a:lnSpc>
            </a:pPr>
            <a:r>
              <a:rPr lang="en-US" sz="7200" dirty="0">
                <a:solidFill>
                  <a:srgbClr val="EDE8E7"/>
                </a:solidFill>
                <a:latin typeface="Libre Baskerville"/>
              </a:rPr>
              <a:t>Output:</a:t>
            </a:r>
          </a:p>
        </p:txBody>
      </p:sp>
      <p:sp>
        <p:nvSpPr>
          <p:cNvPr id="4" name="TextBox 4"/>
          <p:cNvSpPr txBox="1"/>
          <p:nvPr/>
        </p:nvSpPr>
        <p:spPr>
          <a:xfrm>
            <a:off x="243746" y="1630298"/>
            <a:ext cx="6559856" cy="7284594"/>
          </a:xfrm>
          <a:prstGeom prst="rect">
            <a:avLst/>
          </a:prstGeom>
        </p:spPr>
        <p:txBody>
          <a:bodyPr lIns="0" tIns="0" rIns="0" bIns="0" rtlCol="0" anchor="t">
            <a:spAutoFit/>
          </a:bodyPr>
          <a:lstStyle/>
          <a:p>
            <a:pPr marL="820417" lvl="1" indent="-410209" algn="just">
              <a:lnSpc>
                <a:spcPts val="5775"/>
              </a:lnSpc>
              <a:buFont typeface="Arial"/>
              <a:buChar char="•"/>
            </a:pPr>
            <a:r>
              <a:rPr lang="en-US" sz="3799">
                <a:solidFill>
                  <a:srgbClr val="EDE8E7"/>
                </a:solidFill>
                <a:latin typeface="Assistant Regular"/>
              </a:rPr>
              <a:t>When a user selects a movie then the system would recommend 5 movies that will be similar to the selected movie.</a:t>
            </a:r>
          </a:p>
          <a:p>
            <a:pPr algn="just">
              <a:lnSpc>
                <a:spcPts val="5775"/>
              </a:lnSpc>
            </a:pPr>
            <a:endParaRPr lang="en-US" sz="3799">
              <a:solidFill>
                <a:srgbClr val="EDE8E7"/>
              </a:solidFill>
              <a:latin typeface="Assistant Regular"/>
            </a:endParaRPr>
          </a:p>
          <a:p>
            <a:pPr marL="820417" lvl="1" indent="-410209" algn="just">
              <a:lnSpc>
                <a:spcPts val="5775"/>
              </a:lnSpc>
              <a:buFont typeface="Arial"/>
              <a:buChar char="•"/>
            </a:pPr>
            <a:r>
              <a:rPr lang="en-US" sz="3799">
                <a:solidFill>
                  <a:srgbClr val="EDE8E7"/>
                </a:solidFill>
                <a:latin typeface="Assistant Regular"/>
              </a:rPr>
              <a:t>As we can see in the attached picture, System recommended a movie similar to the selected one. </a:t>
            </a:r>
          </a:p>
        </p:txBody>
      </p:sp>
      <p:sp>
        <p:nvSpPr>
          <p:cNvPr id="5" name="TextBox 5"/>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11</a:t>
            </a:r>
          </a:p>
        </p:txBody>
      </p:sp>
      <p:pic>
        <p:nvPicPr>
          <p:cNvPr id="6" name="Picture 6"/>
          <p:cNvPicPr>
            <a:picLocks noChangeAspect="1"/>
          </p:cNvPicPr>
          <p:nvPr/>
        </p:nvPicPr>
        <p:blipFill>
          <a:blip r:embed="rId2"/>
          <a:srcRect t="3307" r="1640" b="2858"/>
          <a:stretch>
            <a:fillRect/>
          </a:stretch>
        </p:blipFill>
        <p:spPr>
          <a:xfrm>
            <a:off x="7540732" y="1881787"/>
            <a:ext cx="10397873" cy="65234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TextBox 2"/>
          <p:cNvSpPr txBox="1"/>
          <p:nvPr/>
        </p:nvSpPr>
        <p:spPr>
          <a:xfrm>
            <a:off x="1028700" y="528540"/>
            <a:ext cx="16230600" cy="1038419"/>
          </a:xfrm>
          <a:prstGeom prst="rect">
            <a:avLst/>
          </a:prstGeom>
        </p:spPr>
        <p:txBody>
          <a:bodyPr lIns="0" tIns="0" rIns="0" bIns="0" rtlCol="0" anchor="t">
            <a:spAutoFit/>
          </a:bodyPr>
          <a:lstStyle/>
          <a:p>
            <a:pPr algn="l">
              <a:lnSpc>
                <a:spcPts val="8123"/>
              </a:lnSpc>
            </a:pPr>
            <a:r>
              <a:rPr lang="en-US" sz="7063">
                <a:solidFill>
                  <a:srgbClr val="EDE8E7"/>
                </a:solidFill>
                <a:latin typeface="Libre Baskerville"/>
              </a:rPr>
              <a:t>Conclusion</a:t>
            </a:r>
          </a:p>
        </p:txBody>
      </p:sp>
      <p:sp>
        <p:nvSpPr>
          <p:cNvPr id="3" name="TextBox 3"/>
          <p:cNvSpPr txBox="1"/>
          <p:nvPr/>
        </p:nvSpPr>
        <p:spPr>
          <a:xfrm>
            <a:off x="1028700" y="9457760"/>
            <a:ext cx="16230600" cy="463779"/>
          </a:xfrm>
          <a:prstGeom prst="rect">
            <a:avLst/>
          </a:prstGeom>
        </p:spPr>
        <p:txBody>
          <a:bodyPr lIns="0" tIns="0" rIns="0" bIns="0" rtlCol="0" anchor="t">
            <a:spAutoFit/>
          </a:bodyPr>
          <a:lstStyle/>
          <a:p>
            <a:pPr algn="l">
              <a:lnSpc>
                <a:spcPts val="3845"/>
              </a:lnSpc>
            </a:pPr>
            <a:endParaRPr/>
          </a:p>
        </p:txBody>
      </p:sp>
      <p:sp>
        <p:nvSpPr>
          <p:cNvPr id="4" name="TextBox 4"/>
          <p:cNvSpPr txBox="1"/>
          <p:nvPr/>
        </p:nvSpPr>
        <p:spPr>
          <a:xfrm>
            <a:off x="1028700" y="2885923"/>
            <a:ext cx="16230600" cy="5118368"/>
          </a:xfrm>
          <a:prstGeom prst="rect">
            <a:avLst/>
          </a:prstGeom>
        </p:spPr>
        <p:txBody>
          <a:bodyPr lIns="0" tIns="0" rIns="0" bIns="0" rtlCol="0" anchor="t">
            <a:spAutoFit/>
          </a:bodyPr>
          <a:lstStyle/>
          <a:p>
            <a:pPr algn="just">
              <a:lnSpc>
                <a:spcPts val="4535"/>
              </a:lnSpc>
            </a:pPr>
            <a:r>
              <a:rPr lang="en-US" sz="3239" dirty="0">
                <a:solidFill>
                  <a:srgbClr val="EDE8E7"/>
                </a:solidFill>
                <a:latin typeface="Assistant Regular"/>
              </a:rPr>
              <a:t>Our Recommendation system learns choice of the user and recommends them a list of movies according to their choice. This is also useful for companies to generate more sales by providing people with contents they are interested in. </a:t>
            </a:r>
          </a:p>
          <a:p>
            <a:pPr algn="just">
              <a:lnSpc>
                <a:spcPts val="4535"/>
              </a:lnSpc>
            </a:pPr>
            <a:endParaRPr lang="en-US" sz="3239" dirty="0">
              <a:solidFill>
                <a:srgbClr val="EDE8E7"/>
              </a:solidFill>
              <a:latin typeface="Assistant Regular"/>
            </a:endParaRPr>
          </a:p>
          <a:p>
            <a:pPr algn="just">
              <a:lnSpc>
                <a:spcPts val="4535"/>
              </a:lnSpc>
            </a:pPr>
            <a:r>
              <a:rPr lang="en-US" sz="3239" dirty="0">
                <a:solidFill>
                  <a:srgbClr val="EDE8E7"/>
                </a:solidFill>
                <a:latin typeface="Assistant Regular"/>
              </a:rPr>
              <a:t> The suggestions are personalized to each user, thus there is no requirement of any sort of data about  users. This feature makes it easier to grow to a bigger number of customers.</a:t>
            </a:r>
          </a:p>
          <a:p>
            <a:pPr algn="just">
              <a:lnSpc>
                <a:spcPts val="4535"/>
              </a:lnSpc>
            </a:pPr>
            <a:endParaRPr lang="en-US" sz="3239" dirty="0">
              <a:solidFill>
                <a:srgbClr val="EDE8E7"/>
              </a:solidFill>
              <a:latin typeface="Assistant Regular"/>
            </a:endParaRPr>
          </a:p>
          <a:p>
            <a:pPr algn="just">
              <a:lnSpc>
                <a:spcPts val="4535"/>
              </a:lnSpc>
            </a:pPr>
            <a:r>
              <a:rPr lang="en-US" sz="3240" dirty="0">
                <a:solidFill>
                  <a:srgbClr val="EDE8E7"/>
                </a:solidFill>
                <a:latin typeface="Assistant Regular" panose="020B0604020202020204" charset="-79"/>
                <a:cs typeface="Assistant Regular" panose="020B0604020202020204" charset="-79"/>
              </a:rPr>
              <a:t>In this movie recommendation system the recommendations are mainly based on factors like genre, overview, keywords, cast, and crew of that movie.</a:t>
            </a:r>
          </a:p>
        </p:txBody>
      </p:sp>
      <p:sp>
        <p:nvSpPr>
          <p:cNvPr id="5" name="AutoShape 5"/>
          <p:cNvSpPr/>
          <p:nvPr/>
        </p:nvSpPr>
        <p:spPr>
          <a:xfrm>
            <a:off x="0" y="9258300"/>
            <a:ext cx="18288000" cy="1028700"/>
          </a:xfrm>
          <a:prstGeom prst="rect">
            <a:avLst/>
          </a:prstGeom>
          <a:solidFill>
            <a:srgbClr val="EDE8E7"/>
          </a:solidFill>
        </p:spPr>
      </p:sp>
      <p:sp>
        <p:nvSpPr>
          <p:cNvPr id="6" name="TextBox 6"/>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6"/>
          <a:stretch>
            <a:fillRect/>
          </a:stretch>
        </p:blipFill>
        <p:spPr>
          <a:xfrm>
            <a:off x="10593995" y="1950621"/>
            <a:ext cx="7225101" cy="7119058"/>
          </a:xfrm>
          <a:prstGeom prst="rect">
            <a:avLst/>
          </a:prstGeom>
        </p:spPr>
      </p:pic>
      <p:sp>
        <p:nvSpPr>
          <p:cNvPr id="3" name="TextBox 3"/>
          <p:cNvSpPr txBox="1"/>
          <p:nvPr/>
        </p:nvSpPr>
        <p:spPr>
          <a:xfrm>
            <a:off x="1028700" y="384664"/>
            <a:ext cx="16790396" cy="989330"/>
          </a:xfrm>
          <a:prstGeom prst="rect">
            <a:avLst/>
          </a:prstGeom>
        </p:spPr>
        <p:txBody>
          <a:bodyPr lIns="0" tIns="0" rIns="0" bIns="0" rtlCol="0" anchor="t">
            <a:spAutoFit/>
          </a:bodyPr>
          <a:lstStyle/>
          <a:p>
            <a:pPr algn="ctr">
              <a:lnSpc>
                <a:spcPts val="7705"/>
              </a:lnSpc>
            </a:pPr>
            <a:r>
              <a:rPr lang="en-US" sz="6700" dirty="0">
                <a:solidFill>
                  <a:srgbClr val="EDE8E7"/>
                </a:solidFill>
                <a:latin typeface="Libre Baskerville"/>
              </a:rPr>
              <a:t>CONTRIBUTIONS</a:t>
            </a:r>
          </a:p>
        </p:txBody>
      </p:sp>
      <p:sp>
        <p:nvSpPr>
          <p:cNvPr id="4" name="TextBox 4"/>
          <p:cNvSpPr txBox="1"/>
          <p:nvPr/>
        </p:nvSpPr>
        <p:spPr>
          <a:xfrm>
            <a:off x="669550" y="1899616"/>
            <a:ext cx="9499290" cy="7170063"/>
          </a:xfrm>
          <a:prstGeom prst="rect">
            <a:avLst/>
          </a:prstGeom>
        </p:spPr>
        <p:txBody>
          <a:bodyPr lIns="0" tIns="0" rIns="0" bIns="0" rtlCol="0" anchor="t">
            <a:spAutoFit/>
          </a:bodyPr>
          <a:lstStyle/>
          <a:p>
            <a:pPr marL="647703" lvl="1" indent="-323852">
              <a:lnSpc>
                <a:spcPts val="4200"/>
              </a:lnSpc>
              <a:buFont typeface="Arial"/>
              <a:buChar char="•"/>
            </a:pPr>
            <a:r>
              <a:rPr lang="en-US" sz="3000" u="sng" spc="45">
                <a:solidFill>
                  <a:srgbClr val="EDE8E7"/>
                </a:solidFill>
                <a:latin typeface="Assistant Regular Bold"/>
              </a:rPr>
              <a:t>KINAL KAGATHARA</a:t>
            </a:r>
            <a:r>
              <a:rPr lang="en-US" sz="3000" spc="45">
                <a:solidFill>
                  <a:srgbClr val="EDE8E7"/>
                </a:solidFill>
                <a:latin typeface="Assistant Regular"/>
              </a:rPr>
              <a:t>-Research on the topic, Background, Problem Statement, Reproduced Work, Designing of PPT, Coding of the program</a:t>
            </a:r>
          </a:p>
          <a:p>
            <a:pPr>
              <a:lnSpc>
                <a:spcPts val="4844"/>
              </a:lnSpc>
            </a:pPr>
            <a:endParaRPr lang="en-US" sz="3000" spc="45">
              <a:solidFill>
                <a:srgbClr val="EDE8E7"/>
              </a:solidFill>
              <a:latin typeface="Assistant Regular"/>
            </a:endParaRPr>
          </a:p>
          <a:p>
            <a:pPr marL="647703" lvl="1" indent="-323852" algn="l">
              <a:lnSpc>
                <a:spcPts val="4200"/>
              </a:lnSpc>
              <a:buFont typeface="Arial"/>
              <a:buChar char="•"/>
            </a:pPr>
            <a:r>
              <a:rPr lang="en-US" sz="3000" u="sng" spc="45">
                <a:solidFill>
                  <a:srgbClr val="EDE8E7"/>
                </a:solidFill>
                <a:latin typeface="Assistant Regular Bold"/>
              </a:rPr>
              <a:t>OMKAR PANDYA</a:t>
            </a:r>
            <a:r>
              <a:rPr lang="en-US" sz="3000" spc="45">
                <a:solidFill>
                  <a:srgbClr val="EDE8E7"/>
                </a:solidFill>
                <a:latin typeface="Assistant Regular"/>
              </a:rPr>
              <a:t>- Literature Survey, Reproduced Work, Plan of Action, Designing of PPT, Coding of the program</a:t>
            </a:r>
          </a:p>
          <a:p>
            <a:pPr algn="l">
              <a:lnSpc>
                <a:spcPts val="4844"/>
              </a:lnSpc>
            </a:pPr>
            <a:endParaRPr lang="en-US" sz="3000" spc="45">
              <a:solidFill>
                <a:srgbClr val="EDE8E7"/>
              </a:solidFill>
              <a:latin typeface="Assistant Regular"/>
            </a:endParaRPr>
          </a:p>
          <a:p>
            <a:pPr marL="647703" lvl="1" indent="-323852" algn="l">
              <a:lnSpc>
                <a:spcPts val="4200"/>
              </a:lnSpc>
              <a:buFont typeface="Arial"/>
              <a:buChar char="•"/>
            </a:pPr>
            <a:r>
              <a:rPr lang="en-US" sz="3000" u="sng" spc="45">
                <a:solidFill>
                  <a:srgbClr val="EDE8E7"/>
                </a:solidFill>
                <a:latin typeface="Assistant Regular Bold"/>
              </a:rPr>
              <a:t>DHRUVI SHAH</a:t>
            </a:r>
            <a:r>
              <a:rPr lang="en-US" sz="3000" spc="45">
                <a:solidFill>
                  <a:srgbClr val="EDE8E7"/>
                </a:solidFill>
                <a:latin typeface="Assistant Regular"/>
              </a:rPr>
              <a:t>- Motivation, Plan of Action, Designing of PPT</a:t>
            </a:r>
          </a:p>
          <a:p>
            <a:pPr algn="l">
              <a:lnSpc>
                <a:spcPts val="4844"/>
              </a:lnSpc>
            </a:pPr>
            <a:endParaRPr lang="en-US" sz="3000" spc="45">
              <a:solidFill>
                <a:srgbClr val="EDE8E7"/>
              </a:solidFill>
              <a:latin typeface="Assistant Regular"/>
            </a:endParaRPr>
          </a:p>
          <a:p>
            <a:pPr marL="647703" lvl="1" indent="-323852" algn="l">
              <a:lnSpc>
                <a:spcPts val="4200"/>
              </a:lnSpc>
              <a:buFont typeface="Arial"/>
              <a:buChar char="•"/>
            </a:pPr>
            <a:r>
              <a:rPr lang="en-US" sz="3000" u="sng" spc="45">
                <a:solidFill>
                  <a:srgbClr val="EDE8E7"/>
                </a:solidFill>
                <a:latin typeface="Assistant Regular Bold"/>
              </a:rPr>
              <a:t>FENIL VITHLANI</a:t>
            </a:r>
            <a:r>
              <a:rPr lang="en-US" sz="3000" spc="45">
                <a:solidFill>
                  <a:srgbClr val="EDE8E7"/>
                </a:solidFill>
                <a:latin typeface="Assistant Regular"/>
              </a:rPr>
              <a:t>- Project Domain, Problem Statement, Ideation, Designing of PPT, Research on the Topic</a:t>
            </a:r>
          </a:p>
        </p:txBody>
      </p:sp>
      <p:sp>
        <p:nvSpPr>
          <p:cNvPr id="5" name="AutoShape 5"/>
          <p:cNvSpPr/>
          <p:nvPr/>
        </p:nvSpPr>
        <p:spPr>
          <a:xfrm>
            <a:off x="0" y="9258300"/>
            <a:ext cx="18288000" cy="1028700"/>
          </a:xfrm>
          <a:prstGeom prst="rect">
            <a:avLst/>
          </a:prstGeom>
          <a:solidFill>
            <a:srgbClr val="EDE8E7"/>
          </a:solidFill>
        </p:spPr>
      </p:sp>
      <p:sp>
        <p:nvSpPr>
          <p:cNvPr id="6" name="TextBox 6"/>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8E7"/>
        </a:solidFill>
        <a:effectLst/>
      </p:bgPr>
    </p:bg>
    <p:spTree>
      <p:nvGrpSpPr>
        <p:cNvPr id="1" name=""/>
        <p:cNvGrpSpPr/>
        <p:nvPr/>
      </p:nvGrpSpPr>
      <p:grpSpPr>
        <a:xfrm>
          <a:off x="0" y="0"/>
          <a:ext cx="0" cy="0"/>
          <a:chOff x="0" y="0"/>
          <a:chExt cx="0" cy="0"/>
        </a:xfrm>
      </p:grpSpPr>
      <p:sp>
        <p:nvSpPr>
          <p:cNvPr id="2" name="TextBox 2"/>
          <p:cNvSpPr txBox="1"/>
          <p:nvPr/>
        </p:nvSpPr>
        <p:spPr>
          <a:xfrm>
            <a:off x="1028700" y="9577489"/>
            <a:ext cx="883198" cy="352222"/>
          </a:xfrm>
          <a:prstGeom prst="rect">
            <a:avLst/>
          </a:prstGeom>
        </p:spPr>
        <p:txBody>
          <a:bodyPr lIns="0" tIns="0" rIns="0" bIns="0" rtlCol="0" anchor="t">
            <a:spAutoFit/>
          </a:bodyPr>
          <a:lstStyle/>
          <a:p>
            <a:pPr algn="ctr">
              <a:lnSpc>
                <a:spcPts val="2940"/>
              </a:lnSpc>
            </a:pPr>
            <a:r>
              <a:rPr lang="en-US" sz="2100">
                <a:solidFill>
                  <a:srgbClr val="EDE8E7"/>
                </a:solidFill>
                <a:latin typeface="Assistant Regular"/>
              </a:rPr>
              <a:t>01</a:t>
            </a:r>
          </a:p>
        </p:txBody>
      </p:sp>
      <p:sp>
        <p:nvSpPr>
          <p:cNvPr id="3" name="AutoShape 3"/>
          <p:cNvSpPr/>
          <p:nvPr/>
        </p:nvSpPr>
        <p:spPr>
          <a:xfrm>
            <a:off x="0" y="9258300"/>
            <a:ext cx="18437556" cy="1028700"/>
          </a:xfrm>
          <a:prstGeom prst="rect">
            <a:avLst/>
          </a:prstGeom>
          <a:solidFill>
            <a:srgbClr val="7B2225"/>
          </a:solidFill>
        </p:spPr>
      </p:sp>
      <p:sp>
        <p:nvSpPr>
          <p:cNvPr id="4" name="TextBox 4"/>
          <p:cNvSpPr txBox="1"/>
          <p:nvPr/>
        </p:nvSpPr>
        <p:spPr>
          <a:xfrm>
            <a:off x="1028701" y="216024"/>
            <a:ext cx="15736416" cy="1052393"/>
          </a:xfrm>
          <a:prstGeom prst="rect">
            <a:avLst/>
          </a:prstGeom>
        </p:spPr>
        <p:txBody>
          <a:bodyPr wrap="square" lIns="0" tIns="0" rIns="0" bIns="0" rtlCol="0" anchor="t">
            <a:spAutoFit/>
          </a:bodyPr>
          <a:lstStyle/>
          <a:p>
            <a:pPr algn="ctr">
              <a:lnSpc>
                <a:spcPts val="8228"/>
              </a:lnSpc>
            </a:pPr>
            <a:r>
              <a:rPr lang="en-US" sz="7155" dirty="0">
                <a:solidFill>
                  <a:srgbClr val="7B2225"/>
                </a:solidFill>
                <a:latin typeface="Libre Baskerville"/>
              </a:rPr>
              <a:t>REFERENCES</a:t>
            </a:r>
          </a:p>
        </p:txBody>
      </p:sp>
      <p:sp>
        <p:nvSpPr>
          <p:cNvPr id="5" name="TextBox 5"/>
          <p:cNvSpPr txBox="1"/>
          <p:nvPr/>
        </p:nvSpPr>
        <p:spPr>
          <a:xfrm>
            <a:off x="724070" y="9571687"/>
            <a:ext cx="609260" cy="358024"/>
          </a:xfrm>
          <a:prstGeom prst="rect">
            <a:avLst/>
          </a:prstGeom>
        </p:spPr>
        <p:txBody>
          <a:bodyPr lIns="0" tIns="0" rIns="0" bIns="0" rtlCol="0" anchor="t">
            <a:spAutoFit/>
          </a:bodyPr>
          <a:lstStyle/>
          <a:p>
            <a:pPr algn="ctr">
              <a:lnSpc>
                <a:spcPts val="2940"/>
              </a:lnSpc>
            </a:pPr>
            <a:r>
              <a:rPr lang="en-US" sz="2100">
                <a:solidFill>
                  <a:srgbClr val="EDE8E7"/>
                </a:solidFill>
                <a:latin typeface="Assistant Regular"/>
              </a:rPr>
              <a:t>14</a:t>
            </a:r>
          </a:p>
        </p:txBody>
      </p:sp>
      <p:pic>
        <p:nvPicPr>
          <p:cNvPr id="6" name="Picture 6"/>
          <p:cNvPicPr>
            <a:picLocks noChangeAspect="1"/>
          </p:cNvPicPr>
          <p:nvPr/>
        </p:nvPicPr>
        <p:blipFill>
          <a:blip r:embed="rId2"/>
          <a:srcRect l="9646" r="9202" b="18286"/>
          <a:stretch>
            <a:fillRect/>
          </a:stretch>
        </p:blipFill>
        <p:spPr>
          <a:xfrm>
            <a:off x="1028700" y="1599062"/>
            <a:ext cx="6949788" cy="6997949"/>
          </a:xfrm>
          <a:prstGeom prst="rect">
            <a:avLst/>
          </a:prstGeom>
        </p:spPr>
      </p:pic>
      <p:sp>
        <p:nvSpPr>
          <p:cNvPr id="7" name="TextBox 7"/>
          <p:cNvSpPr txBox="1"/>
          <p:nvPr/>
        </p:nvSpPr>
        <p:spPr>
          <a:xfrm>
            <a:off x="9218778" y="1632839"/>
            <a:ext cx="7546338" cy="6964172"/>
          </a:xfrm>
          <a:prstGeom prst="rect">
            <a:avLst/>
          </a:prstGeom>
        </p:spPr>
        <p:txBody>
          <a:bodyPr lIns="0" tIns="0" rIns="0" bIns="0" rtlCol="0" anchor="t">
            <a:spAutoFit/>
          </a:bodyPr>
          <a:lstStyle/>
          <a:p>
            <a:pPr>
              <a:lnSpc>
                <a:spcPts val="3948"/>
              </a:lnSpc>
            </a:pPr>
            <a:r>
              <a:rPr lang="en-US" sz="2820" dirty="0">
                <a:solidFill>
                  <a:srgbClr val="7B2225"/>
                </a:solidFill>
                <a:latin typeface="Assistant Regular"/>
              </a:rPr>
              <a:t>https://aircconline.com/acii/V3N1/3116acii03.pdf</a:t>
            </a:r>
          </a:p>
          <a:p>
            <a:pPr>
              <a:lnSpc>
                <a:spcPts val="3948"/>
              </a:lnSpc>
            </a:pPr>
            <a:endParaRPr lang="en-US" sz="2820" dirty="0">
              <a:solidFill>
                <a:srgbClr val="7B2225"/>
              </a:solidFill>
              <a:latin typeface="Assistant Regular"/>
            </a:endParaRPr>
          </a:p>
          <a:p>
            <a:pPr>
              <a:lnSpc>
                <a:spcPts val="3948"/>
              </a:lnSpc>
            </a:pPr>
            <a:r>
              <a:rPr lang="en-US" sz="2820" dirty="0">
                <a:solidFill>
                  <a:srgbClr val="7B2225"/>
                </a:solidFill>
                <a:latin typeface="Assistant Regular" panose="020B0604020202020204" charset="-79"/>
                <a:cs typeface="Assistant Regular" panose="020B0604020202020204" charset="-79"/>
              </a:rPr>
              <a:t>https://www.cse.iitk.ac.in/users/nsrivast/HCC/Recommender_systems_handbook.pdf</a:t>
            </a:r>
          </a:p>
          <a:p>
            <a:pPr>
              <a:lnSpc>
                <a:spcPts val="3948"/>
              </a:lnSpc>
            </a:pPr>
            <a:endParaRPr lang="en-US" sz="2820" dirty="0">
              <a:solidFill>
                <a:srgbClr val="7B2225"/>
              </a:solidFill>
              <a:latin typeface="Assistant Regular" panose="020B0604020202020204" charset="-79"/>
              <a:cs typeface="Assistant Regular" panose="020B0604020202020204" charset="-79"/>
            </a:endParaRPr>
          </a:p>
          <a:p>
            <a:pPr>
              <a:lnSpc>
                <a:spcPts val="3948"/>
              </a:lnSpc>
            </a:pPr>
            <a:r>
              <a:rPr lang="en-US" sz="2820" dirty="0">
                <a:solidFill>
                  <a:srgbClr val="7B2225"/>
                </a:solidFill>
                <a:latin typeface="Assistant Regular" panose="020B0604020202020204" charset="-79"/>
                <a:cs typeface="Assistant Regular" panose="020B0604020202020204" charset="-79"/>
              </a:rPr>
              <a:t>https://analyticsindiamag.com/singular-value-decomposition-svd-application-recommender-system/</a:t>
            </a:r>
          </a:p>
          <a:p>
            <a:pPr>
              <a:lnSpc>
                <a:spcPts val="3948"/>
              </a:lnSpc>
            </a:pPr>
            <a:endParaRPr lang="en-US" sz="2820" dirty="0">
              <a:solidFill>
                <a:srgbClr val="7B2225"/>
              </a:solidFill>
              <a:latin typeface="Assistant Regular" panose="020B0604020202020204" charset="-79"/>
              <a:cs typeface="Assistant Regular" panose="020B0604020202020204" charset="-79"/>
            </a:endParaRPr>
          </a:p>
          <a:p>
            <a:pPr>
              <a:lnSpc>
                <a:spcPts val="3948"/>
              </a:lnSpc>
            </a:pPr>
            <a:r>
              <a:rPr lang="en-US" sz="2820" dirty="0">
                <a:solidFill>
                  <a:srgbClr val="7B2225"/>
                </a:solidFill>
                <a:latin typeface="Assistant Regular" panose="020B0604020202020204" charset="-79"/>
                <a:cs typeface="Assistant Regular" panose="020B0604020202020204" charset="-79"/>
              </a:rPr>
              <a:t>https://machinelearningmastery.com/calculate-principal-component-analysis-scratch-python/</a:t>
            </a:r>
          </a:p>
          <a:p>
            <a:pPr>
              <a:lnSpc>
                <a:spcPts val="3948"/>
              </a:lnSpc>
            </a:pPr>
            <a:endParaRPr lang="en-US" sz="2820" dirty="0">
              <a:solidFill>
                <a:srgbClr val="7B2225"/>
              </a:solidFill>
              <a:latin typeface="Assistant Regular" panose="020B0604020202020204" charset="-79"/>
              <a:cs typeface="Assistant Regular" panose="020B0604020202020204" charset="-79"/>
            </a:endParaRPr>
          </a:p>
          <a:p>
            <a:pPr>
              <a:lnSpc>
                <a:spcPts val="4088"/>
              </a:lnSpc>
            </a:pPr>
            <a:r>
              <a:rPr lang="en-US" sz="2820" dirty="0">
                <a:solidFill>
                  <a:srgbClr val="7B2225"/>
                </a:solidFill>
                <a:latin typeface="Assistant Regular" panose="020B0604020202020204" charset="-79"/>
                <a:cs typeface="Assistant Regular" panose="020B0604020202020204" charset="-79"/>
              </a:rPr>
              <a:t>https://data-flair.training/blogs/data-science-at-netflix/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2107692"/>
            <a:ext cx="16230600" cy="7885405"/>
          </a:xfrm>
          <a:prstGeom prst="rect">
            <a:avLst/>
          </a:prstGeom>
        </p:spPr>
      </p:pic>
      <p:sp>
        <p:nvSpPr>
          <p:cNvPr id="3" name="TextBox 3"/>
          <p:cNvSpPr txBox="1"/>
          <p:nvPr/>
        </p:nvSpPr>
        <p:spPr>
          <a:xfrm>
            <a:off x="2507344" y="38735"/>
            <a:ext cx="13273313" cy="1779905"/>
          </a:xfrm>
          <a:prstGeom prst="rect">
            <a:avLst/>
          </a:prstGeom>
        </p:spPr>
        <p:txBody>
          <a:bodyPr lIns="0" tIns="0" rIns="0" bIns="0" rtlCol="0" anchor="t">
            <a:spAutoFit/>
          </a:bodyPr>
          <a:lstStyle/>
          <a:p>
            <a:pPr algn="ctr">
              <a:lnSpc>
                <a:spcPts val="14560"/>
              </a:lnSpc>
              <a:spcBef>
                <a:spcPct val="0"/>
              </a:spcBef>
            </a:pPr>
            <a:r>
              <a:rPr lang="en-US" sz="10400" spc="2267">
                <a:solidFill>
                  <a:srgbClr val="5CE1E6"/>
                </a:solidFill>
                <a:latin typeface="Libre Baskerville"/>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8E7"/>
        </a:solidFill>
        <a:effectLst/>
      </p:bgPr>
    </p:bg>
    <p:spTree>
      <p:nvGrpSpPr>
        <p:cNvPr id="1" name=""/>
        <p:cNvGrpSpPr/>
        <p:nvPr/>
      </p:nvGrpSpPr>
      <p:grpSpPr>
        <a:xfrm>
          <a:off x="0" y="0"/>
          <a:ext cx="0" cy="0"/>
          <a:chOff x="0" y="0"/>
          <a:chExt cx="0" cy="0"/>
        </a:xfrm>
      </p:grpSpPr>
      <p:sp>
        <p:nvSpPr>
          <p:cNvPr id="2" name="AutoShape 2"/>
          <p:cNvSpPr/>
          <p:nvPr/>
        </p:nvSpPr>
        <p:spPr>
          <a:xfrm>
            <a:off x="0" y="9258300"/>
            <a:ext cx="18437556" cy="1028700"/>
          </a:xfrm>
          <a:prstGeom prst="rect">
            <a:avLst/>
          </a:prstGeom>
          <a:solidFill>
            <a:srgbClr val="7B2225"/>
          </a:solidFill>
        </p:spPr>
      </p:sp>
      <p:sp>
        <p:nvSpPr>
          <p:cNvPr id="3" name="TextBox 3"/>
          <p:cNvSpPr txBox="1"/>
          <p:nvPr/>
        </p:nvSpPr>
        <p:spPr>
          <a:xfrm>
            <a:off x="12271587" y="1973390"/>
            <a:ext cx="5449253" cy="6519064"/>
          </a:xfrm>
          <a:prstGeom prst="rect">
            <a:avLst/>
          </a:prstGeom>
        </p:spPr>
        <p:txBody>
          <a:bodyPr lIns="0" tIns="0" rIns="0" bIns="0" rtlCol="0" anchor="t">
            <a:spAutoFit/>
          </a:bodyPr>
          <a:lstStyle/>
          <a:p>
            <a:pPr>
              <a:lnSpc>
                <a:spcPts val="8734"/>
              </a:lnSpc>
            </a:pPr>
            <a:r>
              <a:rPr lang="en-US" sz="4370" spc="28" dirty="0">
                <a:solidFill>
                  <a:srgbClr val="7B2225"/>
                </a:solidFill>
                <a:latin typeface="Assistant Regular" panose="020B0604020202020204" charset="-79"/>
                <a:cs typeface="Assistant Regular" panose="020B0604020202020204" charset="-79"/>
              </a:rPr>
              <a:t>--Brief Introduction</a:t>
            </a:r>
          </a:p>
          <a:p>
            <a:pPr>
              <a:lnSpc>
                <a:spcPts val="8734"/>
              </a:lnSpc>
            </a:pPr>
            <a:r>
              <a:rPr lang="en-US" sz="4367" spc="65" dirty="0">
                <a:solidFill>
                  <a:srgbClr val="7B2225"/>
                </a:solidFill>
                <a:latin typeface="Assistant Regular"/>
              </a:rPr>
              <a:t>--Problem Statement </a:t>
            </a:r>
          </a:p>
          <a:p>
            <a:pPr>
              <a:lnSpc>
                <a:spcPts val="8734"/>
              </a:lnSpc>
            </a:pPr>
            <a:r>
              <a:rPr lang="en-US" sz="4367" spc="65" dirty="0">
                <a:solidFill>
                  <a:srgbClr val="7B2225"/>
                </a:solidFill>
                <a:latin typeface="Assistant Regular"/>
              </a:rPr>
              <a:t>--Our results</a:t>
            </a:r>
          </a:p>
          <a:p>
            <a:pPr>
              <a:lnSpc>
                <a:spcPts val="8734"/>
              </a:lnSpc>
            </a:pPr>
            <a:r>
              <a:rPr lang="en-US" sz="4367" spc="65" dirty="0">
                <a:solidFill>
                  <a:srgbClr val="7B2225"/>
                </a:solidFill>
                <a:latin typeface="Assistant Regular"/>
              </a:rPr>
              <a:t>--Conclusions</a:t>
            </a:r>
          </a:p>
          <a:p>
            <a:pPr>
              <a:lnSpc>
                <a:spcPts val="8734"/>
              </a:lnSpc>
            </a:pPr>
            <a:r>
              <a:rPr lang="en-US" sz="4367" spc="65" dirty="0">
                <a:solidFill>
                  <a:srgbClr val="7B2225"/>
                </a:solidFill>
                <a:latin typeface="Assistant Regular"/>
              </a:rPr>
              <a:t>--Contributions</a:t>
            </a:r>
          </a:p>
          <a:p>
            <a:pPr algn="l">
              <a:lnSpc>
                <a:spcPts val="8734"/>
              </a:lnSpc>
            </a:pPr>
            <a:r>
              <a:rPr lang="en-US" sz="4367" spc="65" dirty="0">
                <a:solidFill>
                  <a:srgbClr val="7B2225"/>
                </a:solidFill>
                <a:latin typeface="Assistant Regular"/>
              </a:rPr>
              <a:t>--References</a:t>
            </a:r>
            <a:r>
              <a:rPr lang="en-US" sz="1871" spc="28" dirty="0">
                <a:solidFill>
                  <a:srgbClr val="7B2225"/>
                </a:solidFill>
                <a:latin typeface="Arimo"/>
              </a:rPr>
              <a:t>  </a:t>
            </a:r>
          </a:p>
        </p:txBody>
      </p:sp>
      <p:grpSp>
        <p:nvGrpSpPr>
          <p:cNvPr id="4" name="Group 4"/>
          <p:cNvGrpSpPr/>
          <p:nvPr/>
        </p:nvGrpSpPr>
        <p:grpSpPr>
          <a:xfrm>
            <a:off x="1117064" y="368842"/>
            <a:ext cx="9925155" cy="1980882"/>
            <a:chOff x="0" y="0"/>
            <a:chExt cx="13233540" cy="2641176"/>
          </a:xfrm>
        </p:grpSpPr>
        <p:sp>
          <p:nvSpPr>
            <p:cNvPr id="5" name="TextBox 5"/>
            <p:cNvSpPr txBox="1"/>
            <p:nvPr/>
          </p:nvSpPr>
          <p:spPr>
            <a:xfrm>
              <a:off x="0" y="38100"/>
              <a:ext cx="13220051" cy="1424940"/>
            </a:xfrm>
            <a:prstGeom prst="rect">
              <a:avLst/>
            </a:prstGeom>
          </p:spPr>
          <p:txBody>
            <a:bodyPr lIns="0" tIns="0" rIns="0" bIns="0" rtlCol="0" anchor="t">
              <a:spAutoFit/>
            </a:bodyPr>
            <a:lstStyle/>
            <a:p>
              <a:pPr algn="l">
                <a:lnSpc>
                  <a:spcPts val="8280"/>
                </a:lnSpc>
              </a:pPr>
              <a:r>
                <a:rPr lang="en-US" sz="7200">
                  <a:solidFill>
                    <a:srgbClr val="7B2225"/>
                  </a:solidFill>
                  <a:latin typeface="Libre Baskerville"/>
                </a:rPr>
                <a:t>Presentation Outline</a:t>
              </a:r>
            </a:p>
          </p:txBody>
        </p:sp>
        <p:sp>
          <p:nvSpPr>
            <p:cNvPr id="6" name="TextBox 6"/>
            <p:cNvSpPr txBox="1"/>
            <p:nvPr/>
          </p:nvSpPr>
          <p:spPr>
            <a:xfrm>
              <a:off x="0" y="1940559"/>
              <a:ext cx="13233540" cy="700617"/>
            </a:xfrm>
            <a:prstGeom prst="rect">
              <a:avLst/>
            </a:prstGeom>
          </p:spPr>
          <p:txBody>
            <a:bodyPr lIns="0" tIns="0" rIns="0" bIns="0" rtlCol="0" anchor="t">
              <a:spAutoFit/>
            </a:bodyPr>
            <a:lstStyle/>
            <a:p>
              <a:pPr algn="l">
                <a:lnSpc>
                  <a:spcPts val="4480"/>
                </a:lnSpc>
              </a:pPr>
              <a:r>
                <a:rPr lang="en-US" sz="3200" u="sng">
                  <a:solidFill>
                    <a:srgbClr val="7B2225"/>
                  </a:solidFill>
                  <a:latin typeface="Assistant Regular"/>
                </a:rPr>
                <a:t>Contents of the Talk</a:t>
              </a:r>
            </a:p>
          </p:txBody>
        </p:sp>
      </p:grpSp>
      <p:sp>
        <p:nvSpPr>
          <p:cNvPr id="7" name="TextBox 7"/>
          <p:cNvSpPr txBox="1"/>
          <p:nvPr/>
        </p:nvSpPr>
        <p:spPr>
          <a:xfrm>
            <a:off x="724070" y="9577489"/>
            <a:ext cx="609260" cy="352222"/>
          </a:xfrm>
          <a:prstGeom prst="rect">
            <a:avLst/>
          </a:prstGeom>
        </p:spPr>
        <p:txBody>
          <a:bodyPr lIns="0" tIns="0" rIns="0" bIns="0" rtlCol="0" anchor="t">
            <a:spAutoFit/>
          </a:bodyPr>
          <a:lstStyle/>
          <a:p>
            <a:pPr>
              <a:lnSpc>
                <a:spcPts val="2940"/>
              </a:lnSpc>
            </a:pPr>
            <a:r>
              <a:rPr lang="en-US" sz="2100">
                <a:solidFill>
                  <a:srgbClr val="EDE8E7"/>
                </a:solidFill>
                <a:latin typeface="Assistant Regular"/>
              </a:rPr>
              <a:t>02</a:t>
            </a:r>
          </a:p>
        </p:txBody>
      </p:sp>
      <p:pic>
        <p:nvPicPr>
          <p:cNvPr id="8" name="Picture 8"/>
          <p:cNvPicPr>
            <a:picLocks noChangeAspect="1"/>
          </p:cNvPicPr>
          <p:nvPr/>
        </p:nvPicPr>
        <p:blipFill>
          <a:blip r:embed="rId2"/>
          <a:srcRect l="7914" t="14166" r="7136" b="11693"/>
          <a:stretch>
            <a:fillRect/>
          </a:stretch>
        </p:blipFill>
        <p:spPr>
          <a:xfrm>
            <a:off x="1028700" y="2751210"/>
            <a:ext cx="9700465" cy="57061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8E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l="52171" r="1159" b="1463"/>
          <a:stretch>
            <a:fillRect/>
          </a:stretch>
        </p:blipFill>
        <p:spPr>
          <a:xfrm>
            <a:off x="9939877" y="362174"/>
            <a:ext cx="8045561" cy="8896126"/>
          </a:xfrm>
          <a:prstGeom prst="rect">
            <a:avLst/>
          </a:prstGeom>
        </p:spPr>
      </p:pic>
      <p:sp>
        <p:nvSpPr>
          <p:cNvPr id="4" name="TextBox 4"/>
          <p:cNvSpPr txBox="1"/>
          <p:nvPr/>
        </p:nvSpPr>
        <p:spPr>
          <a:xfrm>
            <a:off x="898208" y="390749"/>
            <a:ext cx="17087230" cy="774700"/>
          </a:xfrm>
          <a:prstGeom prst="rect">
            <a:avLst/>
          </a:prstGeom>
        </p:spPr>
        <p:txBody>
          <a:bodyPr lIns="0" tIns="0" rIns="0" bIns="0" rtlCol="0" anchor="t">
            <a:spAutoFit/>
          </a:bodyPr>
          <a:lstStyle/>
          <a:p>
            <a:pPr algn="l">
              <a:lnSpc>
                <a:spcPts val="6095"/>
              </a:lnSpc>
            </a:pPr>
            <a:r>
              <a:rPr lang="en-US" sz="5300">
                <a:solidFill>
                  <a:srgbClr val="7B2225"/>
                </a:solidFill>
                <a:latin typeface="Libre Baskerville"/>
              </a:rPr>
              <a:t>BRIEF INTRODUCTION</a:t>
            </a:r>
          </a:p>
        </p:txBody>
      </p:sp>
      <p:sp>
        <p:nvSpPr>
          <p:cNvPr id="5" name="TextBox 5"/>
          <p:cNvSpPr txBox="1"/>
          <p:nvPr/>
        </p:nvSpPr>
        <p:spPr>
          <a:xfrm>
            <a:off x="898208" y="1657350"/>
            <a:ext cx="8245792" cy="6915151"/>
          </a:xfrm>
          <a:prstGeom prst="rect">
            <a:avLst/>
          </a:prstGeom>
        </p:spPr>
        <p:txBody>
          <a:bodyPr lIns="0" tIns="0" rIns="0" bIns="0" rtlCol="0" anchor="t">
            <a:spAutoFit/>
          </a:bodyPr>
          <a:lstStyle/>
          <a:p>
            <a:pPr marL="647695" lvl="1" indent="-323848">
              <a:lnSpc>
                <a:spcPts val="4199"/>
              </a:lnSpc>
              <a:buFont typeface="Arial"/>
              <a:buChar char="•"/>
            </a:pPr>
            <a:r>
              <a:rPr lang="en-US" sz="2999" spc="44" dirty="0">
                <a:solidFill>
                  <a:srgbClr val="7B2225"/>
                </a:solidFill>
                <a:latin typeface="Assistant Regular"/>
              </a:rPr>
              <a:t>Recommendation systems are algorithms that scan all of the alternatives and generate a personalized list of items that are of interest to the consumer.</a:t>
            </a:r>
            <a:r>
              <a:rPr lang="en-US" sz="1200" spc="18" dirty="0">
                <a:solidFill>
                  <a:srgbClr val="7B2225"/>
                </a:solidFill>
                <a:latin typeface="Arimo"/>
              </a:rPr>
              <a:t> </a:t>
            </a:r>
          </a:p>
          <a:p>
            <a:pPr>
              <a:lnSpc>
                <a:spcPts val="4199"/>
              </a:lnSpc>
            </a:pPr>
            <a:endParaRPr lang="en-US" sz="1200" spc="18" dirty="0">
              <a:solidFill>
                <a:srgbClr val="7B2225"/>
              </a:solidFill>
              <a:latin typeface="Arimo"/>
            </a:endParaRPr>
          </a:p>
          <a:p>
            <a:pPr marL="647695" lvl="1" indent="-323848" algn="l">
              <a:lnSpc>
                <a:spcPts val="4199"/>
              </a:lnSpc>
              <a:buFont typeface="Arial"/>
              <a:buChar char="•"/>
            </a:pPr>
            <a:r>
              <a:rPr lang="en-US" sz="2999" spc="44" dirty="0">
                <a:solidFill>
                  <a:srgbClr val="7B2225"/>
                </a:solidFill>
                <a:latin typeface="Assistant Regular"/>
              </a:rPr>
              <a:t>The primary goal of the recommendation system is to find content that is relevant to a certain person’s area of interest.</a:t>
            </a:r>
          </a:p>
          <a:p>
            <a:pPr algn="l">
              <a:lnSpc>
                <a:spcPts val="4199"/>
              </a:lnSpc>
            </a:pPr>
            <a:endParaRPr lang="en-US" sz="2999" spc="44" dirty="0">
              <a:solidFill>
                <a:srgbClr val="7B2225"/>
              </a:solidFill>
              <a:latin typeface="Assistant Regular"/>
            </a:endParaRPr>
          </a:p>
          <a:p>
            <a:pPr marL="647695" lvl="1" indent="-323848" algn="l">
              <a:lnSpc>
                <a:spcPts val="4199"/>
              </a:lnSpc>
              <a:buFont typeface="Arial"/>
              <a:buChar char="•"/>
            </a:pPr>
            <a:r>
              <a:rPr lang="en-US" sz="2999" spc="44" dirty="0">
                <a:solidFill>
                  <a:srgbClr val="7B2225"/>
                </a:solidFill>
                <a:latin typeface="Assistant Regular"/>
              </a:rPr>
              <a:t>Furthermore, it takes into account a variety of characteristics in order to build customized lists of fascinating information tailored to an individual.</a:t>
            </a:r>
          </a:p>
        </p:txBody>
      </p:sp>
      <p:sp>
        <p:nvSpPr>
          <p:cNvPr id="6" name="AutoShape 6"/>
          <p:cNvSpPr/>
          <p:nvPr/>
        </p:nvSpPr>
        <p:spPr>
          <a:xfrm>
            <a:off x="0" y="9258300"/>
            <a:ext cx="18288000" cy="1028700"/>
          </a:xfrm>
          <a:prstGeom prst="rect">
            <a:avLst/>
          </a:prstGeom>
          <a:solidFill>
            <a:srgbClr val="7B2225"/>
          </a:solidFill>
        </p:spPr>
      </p:sp>
      <p:sp>
        <p:nvSpPr>
          <p:cNvPr id="7" name="TextBox 7"/>
          <p:cNvSpPr txBox="1"/>
          <p:nvPr/>
        </p:nvSpPr>
        <p:spPr>
          <a:xfrm>
            <a:off x="898208" y="9606915"/>
            <a:ext cx="260985" cy="302894"/>
          </a:xfrm>
          <a:prstGeom prst="rect">
            <a:avLst/>
          </a:prstGeom>
        </p:spPr>
        <p:txBody>
          <a:bodyPr lIns="0" tIns="0" rIns="0" bIns="0" rtlCol="0" anchor="t">
            <a:spAutoFit/>
          </a:bodyPr>
          <a:lstStyle/>
          <a:p>
            <a:pPr algn="ctr">
              <a:lnSpc>
                <a:spcPts val="2520"/>
              </a:lnSpc>
            </a:pPr>
            <a:r>
              <a:rPr lang="en-US" sz="1800">
                <a:solidFill>
                  <a:srgbClr val="EDE8E7"/>
                </a:solidFill>
                <a:latin typeface="Open Sans Light"/>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8E7"/>
        </a:solidFill>
        <a:effectLst/>
      </p:bgPr>
    </p:bg>
    <p:spTree>
      <p:nvGrpSpPr>
        <p:cNvPr id="1" name=""/>
        <p:cNvGrpSpPr/>
        <p:nvPr/>
      </p:nvGrpSpPr>
      <p:grpSpPr>
        <a:xfrm>
          <a:off x="0" y="0"/>
          <a:ext cx="0" cy="0"/>
          <a:chOff x="0" y="0"/>
          <a:chExt cx="0" cy="0"/>
        </a:xfrm>
      </p:grpSpPr>
      <p:sp>
        <p:nvSpPr>
          <p:cNvPr id="2" name="TextBox 2"/>
          <p:cNvSpPr txBox="1"/>
          <p:nvPr/>
        </p:nvSpPr>
        <p:spPr>
          <a:xfrm>
            <a:off x="1028700" y="9577489"/>
            <a:ext cx="883198" cy="352222"/>
          </a:xfrm>
          <a:prstGeom prst="rect">
            <a:avLst/>
          </a:prstGeom>
        </p:spPr>
        <p:txBody>
          <a:bodyPr lIns="0" tIns="0" rIns="0" bIns="0" rtlCol="0" anchor="t">
            <a:spAutoFit/>
          </a:bodyPr>
          <a:lstStyle/>
          <a:p>
            <a:pPr>
              <a:lnSpc>
                <a:spcPts val="2940"/>
              </a:lnSpc>
            </a:pPr>
            <a:r>
              <a:rPr lang="en-US" sz="2100">
                <a:solidFill>
                  <a:srgbClr val="EDE8E7"/>
                </a:solidFill>
                <a:latin typeface="Assistant Regular"/>
              </a:rPr>
              <a:t>01</a:t>
            </a:r>
          </a:p>
        </p:txBody>
      </p:sp>
      <p:sp>
        <p:nvSpPr>
          <p:cNvPr id="3" name="AutoShape 3"/>
          <p:cNvSpPr/>
          <p:nvPr/>
        </p:nvSpPr>
        <p:spPr>
          <a:xfrm>
            <a:off x="0" y="9258300"/>
            <a:ext cx="18437556" cy="1028700"/>
          </a:xfrm>
          <a:prstGeom prst="rect">
            <a:avLst/>
          </a:prstGeom>
          <a:solidFill>
            <a:srgbClr val="7B2225"/>
          </a:solidFill>
        </p:spPr>
      </p:sp>
      <p:pic>
        <p:nvPicPr>
          <p:cNvPr id="4" name="Picture 4"/>
          <p:cNvPicPr>
            <a:picLocks noChangeAspect="1"/>
          </p:cNvPicPr>
          <p:nvPr/>
        </p:nvPicPr>
        <p:blipFill>
          <a:blip r:embed="rId2"/>
          <a:srcRect t="867" b="867"/>
          <a:stretch>
            <a:fillRect/>
          </a:stretch>
        </p:blipFill>
        <p:spPr>
          <a:xfrm>
            <a:off x="0" y="0"/>
            <a:ext cx="7267057" cy="9263281"/>
          </a:xfrm>
          <a:prstGeom prst="rect">
            <a:avLst/>
          </a:prstGeom>
        </p:spPr>
      </p:pic>
      <p:grpSp>
        <p:nvGrpSpPr>
          <p:cNvPr id="5" name="Group 5"/>
          <p:cNvGrpSpPr/>
          <p:nvPr/>
        </p:nvGrpSpPr>
        <p:grpSpPr>
          <a:xfrm>
            <a:off x="8067581" y="157681"/>
            <a:ext cx="9191719" cy="8922553"/>
            <a:chOff x="0" y="0"/>
            <a:chExt cx="12255625" cy="11896737"/>
          </a:xfrm>
        </p:grpSpPr>
        <p:sp>
          <p:nvSpPr>
            <p:cNvPr id="6" name="TextBox 6"/>
            <p:cNvSpPr txBox="1"/>
            <p:nvPr/>
          </p:nvSpPr>
          <p:spPr>
            <a:xfrm>
              <a:off x="0" y="28575"/>
              <a:ext cx="12255625" cy="3125476"/>
            </a:xfrm>
            <a:prstGeom prst="rect">
              <a:avLst/>
            </a:prstGeom>
          </p:spPr>
          <p:txBody>
            <a:bodyPr lIns="0" tIns="0" rIns="0" bIns="0" rtlCol="0" anchor="t">
              <a:spAutoFit/>
            </a:bodyPr>
            <a:lstStyle/>
            <a:p>
              <a:pPr algn="l">
                <a:lnSpc>
                  <a:spcPts val="9114"/>
                </a:lnSpc>
              </a:pPr>
              <a:r>
                <a:rPr lang="en-US" sz="7926">
                  <a:solidFill>
                    <a:srgbClr val="7B2225"/>
                  </a:solidFill>
                  <a:latin typeface="Libre Baskerville"/>
                </a:rPr>
                <a:t>PROBLEM STATEMENT</a:t>
              </a:r>
            </a:p>
          </p:txBody>
        </p:sp>
        <p:sp>
          <p:nvSpPr>
            <p:cNvPr id="7" name="TextBox 7"/>
            <p:cNvSpPr txBox="1"/>
            <p:nvPr/>
          </p:nvSpPr>
          <p:spPr>
            <a:xfrm>
              <a:off x="0" y="5530967"/>
              <a:ext cx="12255625" cy="6365770"/>
            </a:xfrm>
            <a:prstGeom prst="rect">
              <a:avLst/>
            </a:prstGeom>
          </p:spPr>
          <p:txBody>
            <a:bodyPr lIns="0" tIns="0" rIns="0" bIns="0" rtlCol="0" anchor="t">
              <a:spAutoFit/>
            </a:bodyPr>
            <a:lstStyle/>
            <a:p>
              <a:pPr marL="587647" lvl="1" indent="-293823" algn="l">
                <a:lnSpc>
                  <a:spcPts val="3810"/>
                </a:lnSpc>
                <a:buFont typeface="Arial"/>
                <a:buChar char="•"/>
              </a:pPr>
              <a:r>
                <a:rPr lang="en-US" sz="2721" spc="40">
                  <a:solidFill>
                    <a:srgbClr val="7B2225"/>
                  </a:solidFill>
                  <a:latin typeface="Assistant Regular"/>
                </a:rPr>
                <a:t>How to make movie recommendations when no user information is available?</a:t>
              </a:r>
            </a:p>
            <a:p>
              <a:pPr algn="l">
                <a:lnSpc>
                  <a:spcPts val="3810"/>
                </a:lnSpc>
              </a:pPr>
              <a:endParaRPr lang="en-US" sz="2721" spc="40">
                <a:solidFill>
                  <a:srgbClr val="7B2225"/>
                </a:solidFill>
                <a:latin typeface="Assistant Regular"/>
              </a:endParaRPr>
            </a:p>
            <a:p>
              <a:pPr marL="587647" lvl="1" indent="-293823" algn="l">
                <a:lnSpc>
                  <a:spcPts val="3810"/>
                </a:lnSpc>
                <a:buFont typeface="Arial"/>
                <a:buChar char="•"/>
              </a:pPr>
              <a:r>
                <a:rPr lang="en-US" sz="2721" spc="40">
                  <a:solidFill>
                    <a:srgbClr val="7B2225"/>
                  </a:solidFill>
                  <a:latin typeface="Assistant Regular"/>
                </a:rPr>
                <a:t>What types of movie features may the content based movie recommendation system use?</a:t>
              </a:r>
            </a:p>
            <a:p>
              <a:pPr algn="l">
                <a:lnSpc>
                  <a:spcPts val="3810"/>
                </a:lnSpc>
              </a:pPr>
              <a:endParaRPr lang="en-US" sz="2721" spc="40">
                <a:solidFill>
                  <a:srgbClr val="7B2225"/>
                </a:solidFill>
                <a:latin typeface="Assistant Regular"/>
              </a:endParaRPr>
            </a:p>
            <a:p>
              <a:pPr marL="587647" lvl="1" indent="-293823" algn="l">
                <a:lnSpc>
                  <a:spcPts val="3810"/>
                </a:lnSpc>
                <a:buFont typeface="Arial"/>
                <a:buChar char="•"/>
              </a:pPr>
              <a:r>
                <a:rPr lang="en-US" sz="2721" spc="40">
                  <a:solidFill>
                    <a:srgbClr val="7B2225"/>
                  </a:solidFill>
                  <a:latin typeface="Assistant Regular"/>
                </a:rPr>
                <a:t>How to figure out how similar two films are?</a:t>
              </a:r>
            </a:p>
            <a:p>
              <a:pPr algn="l">
                <a:lnSpc>
                  <a:spcPts val="3810"/>
                </a:lnSpc>
              </a:pPr>
              <a:endParaRPr lang="en-US" sz="2721" spc="40">
                <a:solidFill>
                  <a:srgbClr val="7B2225"/>
                </a:solidFill>
                <a:latin typeface="Assistant Regular"/>
              </a:endParaRPr>
            </a:p>
            <a:p>
              <a:pPr marL="587647" lvl="1" indent="-293823" algn="l">
                <a:lnSpc>
                  <a:spcPts val="3810"/>
                </a:lnSpc>
                <a:buFont typeface="Arial"/>
                <a:buChar char="•"/>
              </a:pPr>
              <a:r>
                <a:rPr lang="en-US" sz="2721" spc="40">
                  <a:solidFill>
                    <a:srgbClr val="7B2225"/>
                  </a:solidFill>
                  <a:latin typeface="Assistant Regular"/>
                </a:rPr>
                <a:t>Is it possible to give each feature a different weight?</a:t>
              </a:r>
            </a:p>
            <a:p>
              <a:pPr algn="l">
                <a:lnSpc>
                  <a:spcPts val="3810"/>
                </a:lnSpc>
              </a:pPr>
              <a:endParaRPr lang="en-US" sz="2721" spc="40">
                <a:solidFill>
                  <a:srgbClr val="7B2225"/>
                </a:solidFill>
                <a:latin typeface="Assistant Regular"/>
              </a:endParaRPr>
            </a:p>
          </p:txBody>
        </p:sp>
        <p:sp>
          <p:nvSpPr>
            <p:cNvPr id="8" name="TextBox 8"/>
            <p:cNvSpPr txBox="1"/>
            <p:nvPr/>
          </p:nvSpPr>
          <p:spPr>
            <a:xfrm>
              <a:off x="0" y="3951629"/>
              <a:ext cx="12255625" cy="772235"/>
            </a:xfrm>
            <a:prstGeom prst="rect">
              <a:avLst/>
            </a:prstGeom>
          </p:spPr>
          <p:txBody>
            <a:bodyPr lIns="0" tIns="0" rIns="0" bIns="0" rtlCol="0" anchor="t">
              <a:spAutoFit/>
            </a:bodyPr>
            <a:lstStyle/>
            <a:p>
              <a:pPr algn="l">
                <a:lnSpc>
                  <a:spcPts val="4931"/>
                </a:lnSpc>
              </a:pPr>
              <a:r>
                <a:rPr lang="en-US" sz="3522" u="sng">
                  <a:solidFill>
                    <a:srgbClr val="7B2225"/>
                  </a:solidFill>
                  <a:latin typeface="Assistant Regular"/>
                </a:rPr>
                <a:t>A Brief Definition</a:t>
              </a:r>
            </a:p>
          </p:txBody>
        </p:sp>
      </p:grpSp>
      <p:sp>
        <p:nvSpPr>
          <p:cNvPr id="9" name="TextBox 9"/>
          <p:cNvSpPr txBox="1"/>
          <p:nvPr/>
        </p:nvSpPr>
        <p:spPr>
          <a:xfrm>
            <a:off x="724070" y="9575555"/>
            <a:ext cx="609260" cy="356090"/>
          </a:xfrm>
          <a:prstGeom prst="rect">
            <a:avLst/>
          </a:prstGeom>
        </p:spPr>
        <p:txBody>
          <a:bodyPr lIns="0" tIns="0" rIns="0" bIns="0" rtlCol="0" anchor="t">
            <a:spAutoFit/>
          </a:bodyPr>
          <a:lstStyle/>
          <a:p>
            <a:pPr>
              <a:lnSpc>
                <a:spcPts val="2940"/>
              </a:lnSpc>
            </a:pPr>
            <a:r>
              <a:rPr lang="en-US" sz="2100">
                <a:solidFill>
                  <a:srgbClr val="EDE8E7"/>
                </a:solidFill>
                <a:latin typeface="Assistant Regular"/>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TextBox 2"/>
          <p:cNvSpPr txBox="1"/>
          <p:nvPr/>
        </p:nvSpPr>
        <p:spPr>
          <a:xfrm>
            <a:off x="1028700" y="9575555"/>
            <a:ext cx="609260" cy="356090"/>
          </a:xfrm>
          <a:prstGeom prst="rect">
            <a:avLst/>
          </a:prstGeom>
        </p:spPr>
        <p:txBody>
          <a:bodyPr lIns="0" tIns="0" rIns="0" bIns="0" rtlCol="0" anchor="t">
            <a:spAutoFit/>
          </a:bodyPr>
          <a:lstStyle/>
          <a:p>
            <a:pPr>
              <a:lnSpc>
                <a:spcPts val="2940"/>
              </a:lnSpc>
            </a:pPr>
            <a:r>
              <a:rPr lang="en-US" sz="2100">
                <a:solidFill>
                  <a:srgbClr val="EDE8E7"/>
                </a:solidFill>
                <a:latin typeface="Assistant Regular"/>
              </a:rPr>
              <a:t>05</a:t>
            </a:r>
          </a:p>
        </p:txBody>
      </p:sp>
      <p:sp>
        <p:nvSpPr>
          <p:cNvPr id="3" name="AutoShape 3"/>
          <p:cNvSpPr/>
          <p:nvPr/>
        </p:nvSpPr>
        <p:spPr>
          <a:xfrm>
            <a:off x="0" y="9258300"/>
            <a:ext cx="18288000" cy="1028700"/>
          </a:xfrm>
          <a:prstGeom prst="rect">
            <a:avLst/>
          </a:prstGeom>
          <a:solidFill>
            <a:srgbClr val="EDE8E7"/>
          </a:solidFill>
        </p:spPr>
      </p:sp>
      <p:pic>
        <p:nvPicPr>
          <p:cNvPr id="4" name="Picture 4"/>
          <p:cNvPicPr>
            <a:picLocks noChangeAspect="1"/>
          </p:cNvPicPr>
          <p:nvPr/>
        </p:nvPicPr>
        <p:blipFill>
          <a:blip r:embed="rId2"/>
          <a:srcRect/>
          <a:stretch>
            <a:fillRect/>
          </a:stretch>
        </p:blipFill>
        <p:spPr>
          <a:xfrm>
            <a:off x="13437788" y="1661439"/>
            <a:ext cx="2146485" cy="2315422"/>
          </a:xfrm>
          <a:prstGeom prst="rect">
            <a:avLst/>
          </a:prstGeom>
        </p:spPr>
      </p:pic>
      <p:pic>
        <p:nvPicPr>
          <p:cNvPr id="5" name="Picture 5"/>
          <p:cNvPicPr>
            <a:picLocks noChangeAspect="1"/>
          </p:cNvPicPr>
          <p:nvPr/>
        </p:nvPicPr>
        <p:blipFill>
          <a:blip r:embed="rId3"/>
          <a:srcRect/>
          <a:stretch>
            <a:fillRect/>
          </a:stretch>
        </p:blipFill>
        <p:spPr>
          <a:xfrm>
            <a:off x="13437788" y="5143500"/>
            <a:ext cx="2146485" cy="2146485"/>
          </a:xfrm>
          <a:prstGeom prst="rect">
            <a:avLst/>
          </a:prstGeom>
        </p:spPr>
      </p:pic>
      <p:sp>
        <p:nvSpPr>
          <p:cNvPr id="6" name="TextBox 6"/>
          <p:cNvSpPr txBox="1"/>
          <p:nvPr/>
        </p:nvSpPr>
        <p:spPr>
          <a:xfrm>
            <a:off x="2362200" y="434061"/>
            <a:ext cx="14752224" cy="1227378"/>
          </a:xfrm>
          <a:prstGeom prst="rect">
            <a:avLst/>
          </a:prstGeom>
        </p:spPr>
        <p:txBody>
          <a:bodyPr lIns="0" tIns="0" rIns="0" bIns="0" rtlCol="0" anchor="t">
            <a:spAutoFit/>
          </a:bodyPr>
          <a:lstStyle/>
          <a:p>
            <a:pPr algn="l">
              <a:lnSpc>
                <a:spcPts val="9558"/>
              </a:lnSpc>
            </a:pPr>
            <a:r>
              <a:rPr lang="en-US" sz="8311" dirty="0">
                <a:solidFill>
                  <a:srgbClr val="EDE8E7"/>
                </a:solidFill>
                <a:latin typeface="Libre Baskerville"/>
              </a:rPr>
              <a:t>Our results:</a:t>
            </a:r>
          </a:p>
        </p:txBody>
      </p:sp>
      <p:sp>
        <p:nvSpPr>
          <p:cNvPr id="7" name="TextBox 7"/>
          <p:cNvSpPr txBox="1"/>
          <p:nvPr/>
        </p:nvSpPr>
        <p:spPr>
          <a:xfrm>
            <a:off x="1937661" y="2362200"/>
            <a:ext cx="8357950" cy="5324475"/>
          </a:xfrm>
          <a:prstGeom prst="rect">
            <a:avLst/>
          </a:prstGeom>
        </p:spPr>
        <p:txBody>
          <a:bodyPr lIns="0" tIns="0" rIns="0" bIns="0" rtlCol="0" anchor="t">
            <a:spAutoFit/>
          </a:bodyPr>
          <a:lstStyle/>
          <a:p>
            <a:pPr marL="1079501" lvl="1" indent="-539750">
              <a:lnSpc>
                <a:spcPts val="8550"/>
              </a:lnSpc>
              <a:buFont typeface="Arial"/>
              <a:buChar char="•"/>
            </a:pPr>
            <a:r>
              <a:rPr lang="en-US" sz="5000" spc="75">
                <a:solidFill>
                  <a:srgbClr val="EDE8E7"/>
                </a:solidFill>
                <a:latin typeface="Assistant Regular"/>
              </a:rPr>
              <a:t>Clean and usable data</a:t>
            </a:r>
          </a:p>
          <a:p>
            <a:pPr>
              <a:lnSpc>
                <a:spcPts val="8550"/>
              </a:lnSpc>
            </a:pPr>
            <a:endParaRPr lang="en-US" sz="5000" spc="75">
              <a:solidFill>
                <a:srgbClr val="EDE8E7"/>
              </a:solidFill>
              <a:latin typeface="Assistant Regular"/>
            </a:endParaRPr>
          </a:p>
          <a:p>
            <a:pPr marL="1079501" lvl="1" indent="-539750" algn="l">
              <a:lnSpc>
                <a:spcPts val="8550"/>
              </a:lnSpc>
              <a:buFont typeface="Arial"/>
              <a:buChar char="•"/>
            </a:pPr>
            <a:r>
              <a:rPr lang="en-US" sz="5000" spc="75">
                <a:solidFill>
                  <a:srgbClr val="EDE8E7"/>
                </a:solidFill>
                <a:latin typeface="Assistant Regular"/>
              </a:rPr>
              <a:t>A matrix with movies as rows and keywords as coloumns</a:t>
            </a:r>
          </a:p>
        </p:txBody>
      </p:sp>
      <p:sp>
        <p:nvSpPr>
          <p:cNvPr id="8" name="TextBox 8"/>
          <p:cNvSpPr txBox="1"/>
          <p:nvPr/>
        </p:nvSpPr>
        <p:spPr>
          <a:xfrm>
            <a:off x="724070" y="9575555"/>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TextBox 2"/>
          <p:cNvSpPr txBox="1"/>
          <p:nvPr/>
        </p:nvSpPr>
        <p:spPr>
          <a:xfrm>
            <a:off x="1357065" y="1689986"/>
            <a:ext cx="11502882" cy="6561594"/>
          </a:xfrm>
          <a:prstGeom prst="rect">
            <a:avLst/>
          </a:prstGeom>
        </p:spPr>
        <p:txBody>
          <a:bodyPr lIns="0" tIns="0" rIns="0" bIns="0" rtlCol="0" anchor="t">
            <a:spAutoFit/>
          </a:bodyPr>
          <a:lstStyle/>
          <a:p>
            <a:pPr marL="949664" lvl="1" indent="-474832">
              <a:lnSpc>
                <a:spcPts val="8797"/>
              </a:lnSpc>
              <a:buFont typeface="Arial"/>
              <a:buChar char="•"/>
            </a:pPr>
            <a:r>
              <a:rPr lang="en-US" sz="4398" spc="65" dirty="0">
                <a:solidFill>
                  <a:srgbClr val="EDE8E7"/>
                </a:solidFill>
                <a:latin typeface="Assistant Regular"/>
              </a:rPr>
              <a:t>A matrix with 5 movies and keywords suggested on the basis of similarities with the selected movie.</a:t>
            </a:r>
          </a:p>
          <a:p>
            <a:pPr>
              <a:lnSpc>
                <a:spcPts val="8797"/>
              </a:lnSpc>
            </a:pPr>
            <a:endParaRPr lang="en-US" sz="4398" spc="65" dirty="0">
              <a:solidFill>
                <a:srgbClr val="EDE8E7"/>
              </a:solidFill>
              <a:latin typeface="Assistant Regular"/>
            </a:endParaRPr>
          </a:p>
          <a:p>
            <a:pPr marL="949664" lvl="1" indent="-474832" algn="l">
              <a:lnSpc>
                <a:spcPts val="8797"/>
              </a:lnSpc>
              <a:buFont typeface="Arial"/>
              <a:buChar char="•"/>
            </a:pPr>
            <a:r>
              <a:rPr lang="en-US" sz="4398" spc="65" dirty="0">
                <a:solidFill>
                  <a:srgbClr val="EDE8E7"/>
                </a:solidFill>
                <a:latin typeface="Assistant Regular"/>
              </a:rPr>
              <a:t>A website with local host for the content based movie recommendation system</a:t>
            </a:r>
          </a:p>
        </p:txBody>
      </p:sp>
      <p:sp>
        <p:nvSpPr>
          <p:cNvPr id="3" name="TextBox 3"/>
          <p:cNvSpPr txBox="1"/>
          <p:nvPr/>
        </p:nvSpPr>
        <p:spPr>
          <a:xfrm>
            <a:off x="1028700" y="9575555"/>
            <a:ext cx="609260" cy="356090"/>
          </a:xfrm>
          <a:prstGeom prst="rect">
            <a:avLst/>
          </a:prstGeom>
        </p:spPr>
        <p:txBody>
          <a:bodyPr lIns="0" tIns="0" rIns="0" bIns="0" rtlCol="0" anchor="t">
            <a:spAutoFit/>
          </a:bodyPr>
          <a:lstStyle/>
          <a:p>
            <a:pPr>
              <a:lnSpc>
                <a:spcPts val="2940"/>
              </a:lnSpc>
            </a:pPr>
            <a:r>
              <a:rPr lang="en-US" sz="2100">
                <a:solidFill>
                  <a:srgbClr val="EDE8E7"/>
                </a:solidFill>
                <a:latin typeface="Assistant Regular"/>
              </a:rPr>
              <a:t>05</a:t>
            </a:r>
          </a:p>
        </p:txBody>
      </p:sp>
      <p:sp>
        <p:nvSpPr>
          <p:cNvPr id="4" name="AutoShape 4"/>
          <p:cNvSpPr/>
          <p:nvPr/>
        </p:nvSpPr>
        <p:spPr>
          <a:xfrm>
            <a:off x="0" y="9258300"/>
            <a:ext cx="18288000" cy="1028700"/>
          </a:xfrm>
          <a:prstGeom prst="rect">
            <a:avLst/>
          </a:prstGeom>
          <a:solidFill>
            <a:srgbClr val="EDE8E7"/>
          </a:solidFill>
        </p:spPr>
      </p:sp>
      <p:pic>
        <p:nvPicPr>
          <p:cNvPr id="5" name="Picture 5"/>
          <p:cNvPicPr>
            <a:picLocks noChangeAspect="1"/>
          </p:cNvPicPr>
          <p:nvPr/>
        </p:nvPicPr>
        <p:blipFill>
          <a:blip r:embed="rId2"/>
          <a:srcRect l="12796" t="15084" r="11135" b="13429"/>
          <a:stretch>
            <a:fillRect/>
          </a:stretch>
        </p:blipFill>
        <p:spPr>
          <a:xfrm>
            <a:off x="14505263" y="2029390"/>
            <a:ext cx="2439527" cy="2292567"/>
          </a:xfrm>
          <a:prstGeom prst="rect">
            <a:avLst/>
          </a:prstGeom>
        </p:spPr>
      </p:pic>
      <p:pic>
        <p:nvPicPr>
          <p:cNvPr id="6" name="Picture 6"/>
          <p:cNvPicPr>
            <a:picLocks noChangeAspect="1"/>
          </p:cNvPicPr>
          <p:nvPr/>
        </p:nvPicPr>
        <p:blipFill>
          <a:blip r:embed="rId3"/>
          <a:srcRect l="60" b="8177"/>
          <a:stretch>
            <a:fillRect/>
          </a:stretch>
        </p:blipFill>
        <p:spPr>
          <a:xfrm>
            <a:off x="14505263" y="6161701"/>
            <a:ext cx="2439527" cy="2417791"/>
          </a:xfrm>
          <a:prstGeom prst="rect">
            <a:avLst/>
          </a:prstGeom>
        </p:spPr>
      </p:pic>
      <p:sp>
        <p:nvSpPr>
          <p:cNvPr id="7" name="TextBox 7"/>
          <p:cNvSpPr txBox="1"/>
          <p:nvPr/>
        </p:nvSpPr>
        <p:spPr>
          <a:xfrm>
            <a:off x="1767888" y="462608"/>
            <a:ext cx="14752224" cy="1227378"/>
          </a:xfrm>
          <a:prstGeom prst="rect">
            <a:avLst/>
          </a:prstGeom>
        </p:spPr>
        <p:txBody>
          <a:bodyPr lIns="0" tIns="0" rIns="0" bIns="0" rtlCol="0" anchor="t">
            <a:spAutoFit/>
          </a:bodyPr>
          <a:lstStyle/>
          <a:p>
            <a:pPr algn="l">
              <a:lnSpc>
                <a:spcPts val="9558"/>
              </a:lnSpc>
            </a:pPr>
            <a:r>
              <a:rPr lang="en-US" sz="8311" dirty="0">
                <a:solidFill>
                  <a:srgbClr val="EDE8E7"/>
                </a:solidFill>
                <a:latin typeface="Libre Baskerville"/>
              </a:rPr>
              <a:t>Our results:</a:t>
            </a:r>
          </a:p>
        </p:txBody>
      </p:sp>
      <p:sp>
        <p:nvSpPr>
          <p:cNvPr id="8" name="TextBox 8"/>
          <p:cNvSpPr txBox="1"/>
          <p:nvPr/>
        </p:nvSpPr>
        <p:spPr>
          <a:xfrm>
            <a:off x="724070" y="9573505"/>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TextBox 2"/>
          <p:cNvSpPr txBox="1"/>
          <p:nvPr/>
        </p:nvSpPr>
        <p:spPr>
          <a:xfrm>
            <a:off x="1340257" y="1097570"/>
            <a:ext cx="16090357" cy="1226261"/>
          </a:xfrm>
          <a:prstGeom prst="rect">
            <a:avLst/>
          </a:prstGeom>
        </p:spPr>
        <p:txBody>
          <a:bodyPr wrap="square" lIns="0" tIns="0" rIns="0" bIns="0" rtlCol="0" anchor="t">
            <a:spAutoFit/>
          </a:bodyPr>
          <a:lstStyle/>
          <a:p>
            <a:pPr algn="l">
              <a:lnSpc>
                <a:spcPts val="9558"/>
              </a:lnSpc>
            </a:pPr>
            <a:r>
              <a:rPr lang="en-US" sz="8311" dirty="0">
                <a:solidFill>
                  <a:srgbClr val="EDE8E7"/>
                </a:solidFill>
                <a:latin typeface="Libre Baskerville"/>
              </a:rPr>
              <a:t>Our results:</a:t>
            </a:r>
          </a:p>
        </p:txBody>
      </p:sp>
      <p:sp>
        <p:nvSpPr>
          <p:cNvPr id="3" name="TextBox 3"/>
          <p:cNvSpPr txBox="1"/>
          <p:nvPr/>
        </p:nvSpPr>
        <p:spPr>
          <a:xfrm>
            <a:off x="914400" y="3095076"/>
            <a:ext cx="16069575" cy="4096847"/>
          </a:xfrm>
          <a:prstGeom prst="rect">
            <a:avLst/>
          </a:prstGeom>
        </p:spPr>
        <p:txBody>
          <a:bodyPr wrap="square" lIns="0" tIns="0" rIns="0" bIns="0" rtlCol="0" anchor="t">
            <a:spAutoFit/>
          </a:bodyPr>
          <a:lstStyle/>
          <a:p>
            <a:pPr marL="956394" lvl="1" indent="-478197" algn="just">
              <a:lnSpc>
                <a:spcPts val="6511"/>
              </a:lnSpc>
              <a:buFont typeface="Arial"/>
              <a:buChar char="•"/>
            </a:pPr>
            <a:r>
              <a:rPr lang="en-US" sz="4429">
                <a:solidFill>
                  <a:srgbClr val="EDE8E7"/>
                </a:solidFill>
                <a:latin typeface="Assistant Regular"/>
              </a:rPr>
              <a:t>So finally, in this recommendation system when a user selects a movie, our system recommends 5 movies that are similar to the selected movie. The recommendations of the movie are based on variety of factors such as genre, overview, keywords, cast, and crew of that entered movie.</a:t>
            </a:r>
          </a:p>
        </p:txBody>
      </p:sp>
      <p:sp>
        <p:nvSpPr>
          <p:cNvPr id="4" name="AutoShape 4"/>
          <p:cNvSpPr/>
          <p:nvPr/>
        </p:nvSpPr>
        <p:spPr>
          <a:xfrm>
            <a:off x="0" y="9258300"/>
            <a:ext cx="18288000" cy="1028700"/>
          </a:xfrm>
          <a:prstGeom prst="rect">
            <a:avLst/>
          </a:prstGeom>
          <a:solidFill>
            <a:srgbClr val="EDE8E7"/>
          </a:solidFill>
        </p:spPr>
      </p:sp>
      <p:sp>
        <p:nvSpPr>
          <p:cNvPr id="5" name="TextBox 5"/>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AutoShape 2"/>
          <p:cNvSpPr/>
          <p:nvPr/>
        </p:nvSpPr>
        <p:spPr>
          <a:xfrm>
            <a:off x="0" y="9258300"/>
            <a:ext cx="18288000" cy="1028700"/>
          </a:xfrm>
          <a:prstGeom prst="rect">
            <a:avLst/>
          </a:prstGeom>
          <a:solidFill>
            <a:srgbClr val="EDE8E7"/>
          </a:solidFill>
        </p:spPr>
      </p:sp>
      <p:pic>
        <p:nvPicPr>
          <p:cNvPr id="3" name="Picture 3"/>
          <p:cNvPicPr>
            <a:picLocks noChangeAspect="1"/>
          </p:cNvPicPr>
          <p:nvPr/>
        </p:nvPicPr>
        <p:blipFill>
          <a:blip r:embed="rId2"/>
          <a:srcRect/>
          <a:stretch>
            <a:fillRect/>
          </a:stretch>
        </p:blipFill>
        <p:spPr>
          <a:xfrm>
            <a:off x="1637960" y="2871708"/>
            <a:ext cx="13228570" cy="5024806"/>
          </a:xfrm>
          <a:prstGeom prst="rect">
            <a:avLst/>
          </a:prstGeom>
        </p:spPr>
      </p:pic>
      <p:sp>
        <p:nvSpPr>
          <p:cNvPr id="4" name="TextBox 4"/>
          <p:cNvSpPr txBox="1"/>
          <p:nvPr/>
        </p:nvSpPr>
        <p:spPr>
          <a:xfrm>
            <a:off x="0" y="237747"/>
            <a:ext cx="12322367" cy="1164590"/>
          </a:xfrm>
          <a:prstGeom prst="rect">
            <a:avLst/>
          </a:prstGeom>
        </p:spPr>
        <p:txBody>
          <a:bodyPr lIns="0" tIns="0" rIns="0" bIns="0" rtlCol="0" anchor="t">
            <a:spAutoFit/>
          </a:bodyPr>
          <a:lstStyle/>
          <a:p>
            <a:pPr algn="ctr">
              <a:lnSpc>
                <a:spcPts val="9519"/>
              </a:lnSpc>
            </a:pPr>
            <a:r>
              <a:rPr lang="en-US" sz="6800">
                <a:solidFill>
                  <a:srgbClr val="EDE8E7"/>
                </a:solidFill>
                <a:latin typeface="Libre Baskerville"/>
              </a:rPr>
              <a:t>Result-Driving code:</a:t>
            </a:r>
          </a:p>
        </p:txBody>
      </p:sp>
      <p:sp>
        <p:nvSpPr>
          <p:cNvPr id="5" name="TextBox 5"/>
          <p:cNvSpPr txBox="1"/>
          <p:nvPr/>
        </p:nvSpPr>
        <p:spPr>
          <a:xfrm>
            <a:off x="13234712" y="9207953"/>
            <a:ext cx="5053288" cy="1057276"/>
          </a:xfrm>
          <a:prstGeom prst="rect">
            <a:avLst/>
          </a:prstGeom>
        </p:spPr>
        <p:txBody>
          <a:bodyPr lIns="0" tIns="0" rIns="0" bIns="0" rtlCol="0" anchor="t">
            <a:spAutoFit/>
          </a:bodyPr>
          <a:lstStyle/>
          <a:p>
            <a:pPr algn="r">
              <a:lnSpc>
                <a:spcPts val="4619"/>
              </a:lnSpc>
            </a:pPr>
            <a:r>
              <a:rPr lang="en-US" sz="3299" spc="494">
                <a:solidFill>
                  <a:srgbClr val="7B2225"/>
                </a:solidFill>
                <a:latin typeface="Assistant Regular"/>
              </a:rPr>
              <a:t>LANGUAGE OF CODE:</a:t>
            </a:r>
          </a:p>
          <a:p>
            <a:pPr algn="r">
              <a:lnSpc>
                <a:spcPts val="3779"/>
              </a:lnSpc>
            </a:pPr>
            <a:r>
              <a:rPr lang="en-US" sz="2699" spc="404">
                <a:solidFill>
                  <a:srgbClr val="7B2225"/>
                </a:solidFill>
                <a:latin typeface="Assistant Regular"/>
              </a:rPr>
              <a:t>PYTHON</a:t>
            </a:r>
          </a:p>
        </p:txBody>
      </p:sp>
      <p:sp>
        <p:nvSpPr>
          <p:cNvPr id="6" name="TextBox 6"/>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08</a:t>
            </a:r>
          </a:p>
        </p:txBody>
      </p:sp>
      <p:sp>
        <p:nvSpPr>
          <p:cNvPr id="7" name="TextBox 7"/>
          <p:cNvSpPr txBox="1"/>
          <p:nvPr/>
        </p:nvSpPr>
        <p:spPr>
          <a:xfrm>
            <a:off x="1637960" y="1720029"/>
            <a:ext cx="8115300" cy="705486"/>
          </a:xfrm>
          <a:prstGeom prst="rect">
            <a:avLst/>
          </a:prstGeom>
        </p:spPr>
        <p:txBody>
          <a:bodyPr lIns="0" tIns="0" rIns="0" bIns="0" rtlCol="0" anchor="t">
            <a:spAutoFit/>
          </a:bodyPr>
          <a:lstStyle/>
          <a:p>
            <a:pPr algn="l">
              <a:lnSpc>
                <a:spcPts val="5739"/>
              </a:lnSpc>
            </a:pPr>
            <a:r>
              <a:rPr lang="en-US" sz="4099">
                <a:solidFill>
                  <a:srgbClr val="EDE8E7"/>
                </a:solidFill>
                <a:latin typeface="Assistant Regular"/>
              </a:rPr>
              <a:t>Function for Recommending Movies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B2225"/>
        </a:solidFill>
        <a:effectLst/>
      </p:bgPr>
    </p:bg>
    <p:spTree>
      <p:nvGrpSpPr>
        <p:cNvPr id="1" name=""/>
        <p:cNvGrpSpPr/>
        <p:nvPr/>
      </p:nvGrpSpPr>
      <p:grpSpPr>
        <a:xfrm>
          <a:off x="0" y="0"/>
          <a:ext cx="0" cy="0"/>
          <a:chOff x="0" y="0"/>
          <a:chExt cx="0" cy="0"/>
        </a:xfrm>
      </p:grpSpPr>
      <p:sp>
        <p:nvSpPr>
          <p:cNvPr id="2" name="AutoShape 2"/>
          <p:cNvSpPr/>
          <p:nvPr/>
        </p:nvSpPr>
        <p:spPr>
          <a:xfrm>
            <a:off x="0" y="9258300"/>
            <a:ext cx="18288000" cy="1028700"/>
          </a:xfrm>
          <a:prstGeom prst="rect">
            <a:avLst/>
          </a:prstGeom>
          <a:solidFill>
            <a:srgbClr val="EDE8E7"/>
          </a:solidFill>
        </p:spPr>
      </p:sp>
      <p:pic>
        <p:nvPicPr>
          <p:cNvPr id="3" name="Picture 3"/>
          <p:cNvPicPr>
            <a:picLocks noChangeAspect="1"/>
          </p:cNvPicPr>
          <p:nvPr/>
        </p:nvPicPr>
        <p:blipFill>
          <a:blip r:embed="rId2"/>
          <a:srcRect/>
          <a:stretch>
            <a:fillRect/>
          </a:stretch>
        </p:blipFill>
        <p:spPr>
          <a:xfrm>
            <a:off x="663876" y="4282901"/>
            <a:ext cx="16595424" cy="1721197"/>
          </a:xfrm>
          <a:prstGeom prst="rect">
            <a:avLst/>
          </a:prstGeom>
        </p:spPr>
      </p:pic>
      <p:sp>
        <p:nvSpPr>
          <p:cNvPr id="4" name="TextBox 4"/>
          <p:cNvSpPr txBox="1"/>
          <p:nvPr/>
        </p:nvSpPr>
        <p:spPr>
          <a:xfrm>
            <a:off x="663876" y="357794"/>
            <a:ext cx="9793989" cy="1164590"/>
          </a:xfrm>
          <a:prstGeom prst="rect">
            <a:avLst/>
          </a:prstGeom>
        </p:spPr>
        <p:txBody>
          <a:bodyPr lIns="0" tIns="0" rIns="0" bIns="0" rtlCol="0" anchor="t">
            <a:spAutoFit/>
          </a:bodyPr>
          <a:lstStyle/>
          <a:p>
            <a:pPr algn="ctr">
              <a:lnSpc>
                <a:spcPts val="9519"/>
              </a:lnSpc>
            </a:pPr>
            <a:r>
              <a:rPr lang="en-US" sz="6800" dirty="0">
                <a:solidFill>
                  <a:srgbClr val="EDE8E7"/>
                </a:solidFill>
                <a:latin typeface="Libre Baskerville"/>
              </a:rPr>
              <a:t>Result - Driving code:</a:t>
            </a:r>
          </a:p>
        </p:txBody>
      </p:sp>
      <p:sp>
        <p:nvSpPr>
          <p:cNvPr id="5" name="TextBox 5"/>
          <p:cNvSpPr txBox="1"/>
          <p:nvPr/>
        </p:nvSpPr>
        <p:spPr>
          <a:xfrm>
            <a:off x="11121740" y="8314907"/>
            <a:ext cx="6838955" cy="569596"/>
          </a:xfrm>
          <a:prstGeom prst="rect">
            <a:avLst/>
          </a:prstGeom>
        </p:spPr>
        <p:txBody>
          <a:bodyPr lIns="0" tIns="0" rIns="0" bIns="0" rtlCol="0" anchor="t">
            <a:spAutoFit/>
          </a:bodyPr>
          <a:lstStyle/>
          <a:p>
            <a:pPr algn="r">
              <a:lnSpc>
                <a:spcPts val="4619"/>
              </a:lnSpc>
            </a:pPr>
            <a:r>
              <a:rPr lang="en-US" sz="3299" spc="494">
                <a:solidFill>
                  <a:srgbClr val="EDE8E7"/>
                </a:solidFill>
                <a:latin typeface="Assistant Regular"/>
              </a:rPr>
              <a:t>LANGUAGE OF CODE: </a:t>
            </a:r>
            <a:r>
              <a:rPr lang="en-US" sz="2699" spc="404">
                <a:solidFill>
                  <a:srgbClr val="EDE8E7"/>
                </a:solidFill>
                <a:latin typeface="Assistant Regular"/>
              </a:rPr>
              <a:t>PYTHON</a:t>
            </a:r>
          </a:p>
        </p:txBody>
      </p:sp>
      <p:sp>
        <p:nvSpPr>
          <p:cNvPr id="6" name="TextBox 6"/>
          <p:cNvSpPr txBox="1"/>
          <p:nvPr/>
        </p:nvSpPr>
        <p:spPr>
          <a:xfrm>
            <a:off x="724070" y="9574530"/>
            <a:ext cx="609260" cy="358140"/>
          </a:xfrm>
          <a:prstGeom prst="rect">
            <a:avLst/>
          </a:prstGeom>
        </p:spPr>
        <p:txBody>
          <a:bodyPr lIns="0" tIns="0" rIns="0" bIns="0" rtlCol="0" anchor="t">
            <a:spAutoFit/>
          </a:bodyPr>
          <a:lstStyle/>
          <a:p>
            <a:pPr>
              <a:lnSpc>
                <a:spcPts val="2940"/>
              </a:lnSpc>
            </a:pPr>
            <a:r>
              <a:rPr lang="en-US" sz="2100">
                <a:solidFill>
                  <a:srgbClr val="7B2225"/>
                </a:solidFill>
                <a:latin typeface="Assistant Regular"/>
              </a:rPr>
              <a:t>09</a:t>
            </a:r>
          </a:p>
        </p:txBody>
      </p:sp>
      <p:sp>
        <p:nvSpPr>
          <p:cNvPr id="7" name="TextBox 7"/>
          <p:cNvSpPr txBox="1"/>
          <p:nvPr/>
        </p:nvSpPr>
        <p:spPr>
          <a:xfrm>
            <a:off x="663876" y="2542120"/>
            <a:ext cx="11393058" cy="705486"/>
          </a:xfrm>
          <a:prstGeom prst="rect">
            <a:avLst/>
          </a:prstGeom>
        </p:spPr>
        <p:txBody>
          <a:bodyPr lIns="0" tIns="0" rIns="0" bIns="0" rtlCol="0" anchor="t">
            <a:spAutoFit/>
          </a:bodyPr>
          <a:lstStyle/>
          <a:p>
            <a:pPr algn="l">
              <a:lnSpc>
                <a:spcPts val="5739"/>
              </a:lnSpc>
            </a:pPr>
            <a:r>
              <a:rPr lang="en-US" sz="4099" dirty="0">
                <a:solidFill>
                  <a:srgbClr val="EDE8E7"/>
                </a:solidFill>
                <a:latin typeface="Assistant Regular"/>
              </a:rPr>
              <a:t>Code for Text </a:t>
            </a:r>
            <a:r>
              <a:rPr lang="en-US" sz="4099" dirty="0" err="1">
                <a:solidFill>
                  <a:srgbClr val="EDE8E7"/>
                </a:solidFill>
                <a:latin typeface="Assistant Regular"/>
              </a:rPr>
              <a:t>Vectorisation</a:t>
            </a:r>
            <a:r>
              <a:rPr lang="en-US" sz="4099" dirty="0">
                <a:solidFill>
                  <a:srgbClr val="EDE8E7"/>
                </a:solidFill>
                <a:latin typeface="Assistant Regular"/>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609</Words>
  <Application>Microsoft Office PowerPoint</Application>
  <PresentationFormat>Custom</PresentationFormat>
  <Paragraphs>95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Libre Baskerville</vt:lpstr>
      <vt:lpstr>Assistant Regular Bold</vt:lpstr>
      <vt:lpstr>Arial</vt:lpstr>
      <vt:lpstr>Open Sans Light</vt:lpstr>
      <vt:lpstr>Assistant Regular</vt:lpstr>
      <vt:lpstr>Arimo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Group14 Mathletes Mid</dc:title>
  <cp:lastModifiedBy>Omkar Pandya</cp:lastModifiedBy>
  <cp:revision>2</cp:revision>
  <dcterms:created xsi:type="dcterms:W3CDTF">2006-08-16T00:00:00Z</dcterms:created>
  <dcterms:modified xsi:type="dcterms:W3CDTF">2021-11-18T11:24:27Z</dcterms:modified>
  <dc:identifier>DAEtWmEF_QM</dc:identifier>
</cp:coreProperties>
</file>