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3.xml" ContentType="application/vnd.openxmlformats-officedocument.customXmlProperti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authors.xml" ContentType="application/vnd.ms-powerpoint.authors+xml"/>
  <Override PartName="/ppt/comments/modernComment_129_92BF32EE.xml" ContentType="application/vnd.ms-powerpoint.comment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780" r:id="rId4"/>
  </p:sldMasterIdLst>
  <p:notesMasterIdLst>
    <p:notesMasterId r:id="rId18"/>
  </p:notesMasterIdLst>
  <p:handoutMasterIdLst>
    <p:handoutMasterId r:id="rId19"/>
  </p:handoutMasterIdLst>
  <p:sldIdLst>
    <p:sldId id="285" r:id="rId5"/>
    <p:sldId id="286" r:id="rId6"/>
    <p:sldId id="302" r:id="rId7"/>
    <p:sldId id="279" r:id="rId8"/>
    <p:sldId id="309" r:id="rId9"/>
    <p:sldId id="280" r:id="rId10"/>
    <p:sldId id="297" r:id="rId11"/>
    <p:sldId id="282" r:id="rId12"/>
    <p:sldId id="314" r:id="rId13"/>
    <p:sldId id="315" r:id="rId14"/>
    <p:sldId id="283" r:id="rId15"/>
    <p:sldId id="287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771B2E-1935-5677-78F9-DCE7A475F096}" name="Marlene Seliger" initials="MS" userId="S::marlene.seliger@mybub.de::9baca732-3dee-4b6f-a63d-afa9c0facd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E2BC2-B629-4F23-96DB-4A7983FBD817}" v="385" dt="2022-10-11T16:41:14.006"/>
    <p1510:client id="{24017F67-39F4-4B41-BBBC-15890854ABC9}" v="135" dt="2022-10-14T07:22:44.963"/>
    <p1510:client id="{3D247EC1-0DD8-4FC5-8942-55EC0B6255C4}" v="457" dt="2022-10-22T09:34:02.718"/>
    <p1510:client id="{488C0FB1-BE32-483B-AC2C-D0F2922ADE28}" v="97" dt="2022-10-06T20:43:32.739"/>
    <p1510:client id="{635C18C6-38E8-46A9-8E15-ED5058B77EB5}" v="3402" dt="2022-10-16T16:04:02.576"/>
    <p1510:client id="{59510B7C-68D2-41CD-9752-003065F611EC}" v="6" dt="2022-10-06T20:34:00.389"/>
    <p1510:client id="{73CAC720-2C6B-4F31-809F-9185BD9DA9DF}" v="2" dt="2022-10-22T08:28:35.424"/>
    <p1510:client id="{6AD968E2-A91A-4D91-9748-6381B05FED5F}" v="10" dt="2022-10-11T13:10:19.281"/>
    <p1510:client id="{634E166A-D097-497D-A2A8-CE372F4422B0}" v="194" dt="2022-10-16T15:08:03.080"/>
    <p1510:client id="{B3901E82-0B6C-4079-9548-20816199E2BB}" v="91" dt="2022-10-13T14:12:48.388"/>
    <p1510:client id="{B95A8BFA-4776-4B41-A794-FF8A31CC016B}" v="3" dt="2022-10-10T14:15:36.668"/>
    <p1510:client id="{CC46833D-0C32-4909-82E1-D22C5030317A}" v="794" dt="2022-10-10T16:35:4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84606" autoAdjust="0"/>
  </p:normalViewPr>
  <p:slideViewPr>
    <p:cSldViewPr snapToGrid="0" snapToObjects="1">
      <p:cViewPr varScale="1">
        <p:scale>
          <a:sx n="82" d="100"/>
          <a:sy n="8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modernComment_129_92BF32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1D6C55-71E9-45F0-98C3-74D0D60FD237}" authorId="{31771B2E-1935-5677-78F9-DCE7A475F096}" created="2022-10-13T13:55:46.470">
    <pc:sldMkLst xmlns:pc="http://schemas.microsoft.com/office/powerpoint/2013/main/command">
      <pc:docMk/>
      <pc:sldMk cId="2462003950" sldId="297"/>
    </pc:sldMkLst>
    <p188:txBody>
      <a:bodyPr/>
      <a:lstStyle/>
      <a:p>
        <a:r>
          <a:rPr lang="de-DE"/>
          <a:t>Die Zuordnungen sind hier nicht ganz richtig: 
1. Text- und Shapewerkzeuge (keine Vektorenwerkzeuge)
2. Pinsel-, Form- und Vektorenwerkzeuge
3. Objekt transformieren (drehen, skalieren, verzerren, verschieben) und Leinwand zuschneiden
4. Farb- und Korrekturwerkzeuge
Vielleicht links noch als Tipp einfügen, dass die Namen der Tools beim drüber-Hovern angezeigt werden :)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A2A6E17-4974-4D6E-870E-CA7F62E8D5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84DFBA-F5F5-4821-B669-979ADC150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26012-2F92-499E-881A-518AEDD7CAED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323672-F428-43BA-9CB0-2EBE698C44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7790D-E97E-4129-B743-7DFBFE9187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F6D1D-3525-4F49-9962-E89B47B39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78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2T09:27:00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8393 13462 16383 0 0,'3'0'0'0'0,"6"0"0"0"0,4 0 0 0 0,3 0 0 0 0,3 0 0 0 0,2 0 0 0 0,5 0 0 0 0,0 0 0 0 0,5 0 0 0 0,3 0 0 0 0,3 0 0 0 0,-1 0 0 0 0,1 0 0 0 0,1 0 0 0 0,1 0 0 0 0,2 0 0 0 0,0 0 0 0 0,1 0 0 0 0,0 0 0 0 0,-3 0 0 0 0,-5 0 0 0 0,-4 0 0 0 0,-4 0 0 0 0,-3 0 0 0 0,-1 0 0 0 0,-2 0 0 0 0,1 0 0 0 0,-1 0 0 0 0,0 0 0 0 0,1 0 0 0 0,0 0 0 0 0,0 0 0 0 0,0 0 0 0 0,0 0 0 0 0,0 0 0 0 0,0 0 0 0 0,0 0 0 0 0,1 0 0 0 0,-1 0 0 0 0,0 0 0 0 0,0 0 0 0 0,0 0 0 0 0,1 0 0 0 0,-1 0 0 0 0,0 0 0 0 0,0 0 0 0 0,0 0 0 0 0,0 0 0 0 0,0 0 0 0 0,1 0 0 0 0,-1 0 0 0 0,0 0 0 0 0,0 0 0 0 0,-3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A4F9-96A4-4A3D-B050-89936C2BB0A3}" type="datetimeFigureOut">
              <a:rPr lang="de-DE" smtClean="0"/>
              <a:t>28.10.2022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DEFD-356B-4464-9EB1-B2E42720078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352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Wingdings,Sans-Serif"/>
              <a:buChar char="q"/>
            </a:pPr>
            <a:r>
              <a:rPr lang="de-DE" dirty="0"/>
              <a:t>Was wollt ihr zeichnen? </a:t>
            </a:r>
            <a:endParaRPr lang="en-US" dirty="0"/>
          </a:p>
          <a:p>
            <a:pPr lvl="2">
              <a:lnSpc>
                <a:spcPct val="85000"/>
              </a:lnSpc>
              <a:spcBef>
                <a:spcPts val="600"/>
              </a:spcBef>
              <a:buFont typeface="Wingdings,Sans-Serif"/>
              <a:buChar char="•"/>
            </a:pPr>
            <a:r>
              <a:rPr lang="de-DE" i="1" dirty="0"/>
              <a:t>Hoch- oder Querformat?</a:t>
            </a:r>
            <a:endParaRPr lang="de-DE" dirty="0"/>
          </a:p>
          <a:p>
            <a:pPr lvl="2">
              <a:lnSpc>
                <a:spcPct val="85000"/>
              </a:lnSpc>
              <a:spcBef>
                <a:spcPts val="600"/>
              </a:spcBef>
              <a:buFont typeface="Wingdings,Sans-Serif"/>
              <a:buChar char="•"/>
            </a:pPr>
            <a:r>
              <a:rPr lang="de-DE" i="1" dirty="0"/>
              <a:t>Texturen wären quadratisch</a:t>
            </a:r>
          </a:p>
          <a:p>
            <a:pPr lvl="2">
              <a:lnSpc>
                <a:spcPct val="85000"/>
              </a:lnSpc>
              <a:spcBef>
                <a:spcPts val="600"/>
              </a:spcBef>
              <a:buFont typeface="Wingdings,Sans-Serif"/>
              <a:buChar char="•"/>
            </a:pPr>
            <a:endParaRPr lang="de-DE" i="1" dirty="0">
              <a:cs typeface="Calibri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de-DE" i="1" dirty="0">
                <a:cs typeface="Calibri"/>
              </a:rPr>
              <a:t>Lieber zu groß als zu klein!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DEFD-356B-4464-9EB1-B2E42720078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68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Sonst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gibt</a:t>
            </a:r>
            <a:r>
              <a:rPr lang="en-US" dirty="0">
                <a:ea typeface="Calibri"/>
                <a:cs typeface="Calibri"/>
              </a:rPr>
              <a:t> es </a:t>
            </a:r>
            <a:r>
              <a:rPr lang="en-US" dirty="0" err="1">
                <a:ea typeface="Calibri"/>
                <a:cs typeface="Calibri"/>
              </a:rPr>
              <a:t>noch</a:t>
            </a:r>
            <a:r>
              <a:rPr lang="en-US" dirty="0">
                <a:ea typeface="Calibri"/>
                <a:cs typeface="Calibri"/>
              </a:rPr>
              <a:t> den </a:t>
            </a:r>
            <a:r>
              <a:rPr lang="en-US" dirty="0" err="1">
                <a:ea typeface="Calibri"/>
                <a:cs typeface="Calibri"/>
              </a:rPr>
              <a:t>Vollbildmodus</a:t>
            </a:r>
            <a:r>
              <a:rPr lang="en-US" dirty="0">
                <a:ea typeface="Calibri"/>
                <a:cs typeface="Calibri"/>
              </a:rPr>
              <a:t>, falls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</a:t>
            </a:r>
            <a:r>
              <a:rPr lang="en-US" dirty="0">
                <a:ea typeface="Calibri"/>
                <a:cs typeface="Calibri"/>
              </a:rPr>
              <a:t> Platz auf </a:t>
            </a:r>
            <a:r>
              <a:rPr lang="en-US" dirty="0" err="1">
                <a:ea typeface="Calibri"/>
                <a:cs typeface="Calibri"/>
              </a:rPr>
              <a:t>euren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Bildschirm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DEFD-356B-4464-9EB1-B2E42720078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87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Etwas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runterscrollen</a:t>
            </a:r>
            <a:r>
              <a:rPr lang="en-US" dirty="0">
                <a:ea typeface="Calibri"/>
                <a:cs typeface="Calibri"/>
              </a:rPr>
              <a:t>, um </a:t>
            </a:r>
            <a:r>
              <a:rPr lang="en-US" dirty="0" err="1">
                <a:ea typeface="Calibri"/>
                <a:cs typeface="Calibri"/>
              </a:rPr>
              <a:t>andere</a:t>
            </a:r>
            <a:r>
              <a:rPr lang="en-US" dirty="0">
                <a:ea typeface="Calibri"/>
                <a:cs typeface="Calibri"/>
              </a:rPr>
              <a:t> Pinsel </a:t>
            </a:r>
            <a:r>
              <a:rPr lang="en-US" dirty="0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kriegen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DEFD-356B-4464-9EB1-B2E42720078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47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fld id="{C14D1C41-A7F4-49DA-A6BC-BD5B10BD0F5E}" type="datetime1">
              <a:rPr lang="de-DE" noProof="0" smtClean="0"/>
              <a:t>28.10.2022</a:t>
            </a:fld>
            <a:endParaRPr lang="de-DE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r>
              <a:rPr lang="de-DE" noProof="0"/>
              <a:t>2D DIGITAL ART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572020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4D1C41-A7F4-49DA-A6BC-BD5B10BD0F5E}" type="datetime1">
              <a:rPr lang="de-DE" noProof="0" smtClean="0"/>
              <a:t>28.10.2022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2D DIGITAL 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1866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4D1C41-A7F4-49DA-A6BC-BD5B10BD0F5E}" type="datetime1">
              <a:rPr lang="de-DE" noProof="0" smtClean="0"/>
              <a:t>28.10.2022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2D DIGITAL 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90188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Gamestalente</a:t>
            </a:r>
            <a:r>
              <a:rPr lang="de-DE" dirty="0"/>
              <a:t>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80236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Gamestalente</a:t>
            </a:r>
            <a:r>
              <a:rPr lang="de-DE" dirty="0"/>
              <a:t>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248702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Gamestalente</a:t>
            </a:r>
            <a:r>
              <a:rPr lang="de-DE" dirty="0"/>
              <a:t>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761553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Gamestalente</a:t>
            </a:r>
            <a:r>
              <a:rPr lang="de-DE" dirty="0"/>
              <a:t>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7492379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Gamestalente</a:t>
            </a:r>
            <a:r>
              <a:rPr lang="de-DE" dirty="0"/>
              <a:t>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2480180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4D1C41-A7F4-49DA-A6BC-BD5B10BD0F5E}" type="datetime1">
              <a:rPr lang="de-DE" noProof="0" smtClean="0"/>
              <a:t>28.10.2022</a:t>
            </a:fld>
            <a:endParaRPr lang="de-DE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2D DIGITAL 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287005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4D1C41-A7F4-49DA-A6BC-BD5B10BD0F5E}" type="datetime1">
              <a:rPr lang="de-DE" noProof="0" smtClean="0"/>
              <a:t>28.10.2022</a:t>
            </a:fld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2D DIGITAL 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387880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fld id="{C14D1C41-A7F4-49DA-A6BC-BD5B10BD0F5E}" type="datetime1">
              <a:rPr lang="de-DE" noProof="0" smtClean="0"/>
              <a:t>28.10.2022</a:t>
            </a:fld>
            <a:endParaRPr lang="de-DE" noProof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r>
              <a:rPr lang="de-DE" noProof="0"/>
              <a:t>2D DIGITAL ART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76117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C14D1C41-A7F4-49DA-A6BC-BD5B10BD0F5E}" type="datetime1">
              <a:rPr lang="de-DE" noProof="0" smtClean="0"/>
              <a:t>28.10.2022</a:t>
            </a:fld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 noProof="0"/>
              <a:t>2D DIGITAL 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572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9_92BF32EE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8B43D-EA34-44F4-8F1B-F1230344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Krita</a:t>
            </a:r>
            <a:r>
              <a:rPr lang="de-DE" dirty="0"/>
              <a:t> für Anfänger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E861A8-7BD9-4CCC-9B6B-E1CEF7C9D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Tools &amp; Tipps für das digitale Zeichnen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042F5-D2BE-4BE0-9DD1-D4D8746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F345D-B4DE-4B8A-9293-F8395CD4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638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0A8AD-39FC-3212-30E8-442F0421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Animation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16D27E-7454-3EB6-A398-E5F2A4DA9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Frame hinzufügen</a:t>
            </a:r>
            <a:endParaRPr lang="de-DE" dirty="0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2CDE6924-5A7E-3F0E-3404-ADCCF17745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993" y="5097292"/>
            <a:ext cx="1409700" cy="781050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AF2C39-C0E4-71BE-ECB3-0CFD11630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Onion</a:t>
            </a:r>
            <a:r>
              <a:rPr lang="de-DE" dirty="0">
                <a:cs typeface="Calibri Light"/>
              </a:rPr>
              <a:t> Skin </a:t>
            </a:r>
            <a:r>
              <a:rPr lang="de-DE" dirty="0" err="1">
                <a:cs typeface="Calibri Light"/>
              </a:rPr>
              <a:t>ANzeigen</a:t>
            </a:r>
            <a:endParaRPr lang="de-DE" dirty="0" err="1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D6DD56-2FA2-65CC-E60B-9EF0650C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Gamestalente</a:t>
            </a:r>
            <a:r>
              <a:rPr lang="de-DE" dirty="0"/>
              <a:t> 2022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3DEF297-F89F-2CB6-6153-381A282C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10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8D99518-11F1-4092-3622-7FC3C8E6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1" y="2750697"/>
            <a:ext cx="4124901" cy="866896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9F750A6-2863-2F94-8E8F-4E0A32337357}"/>
              </a:ext>
            </a:extLst>
          </p:cNvPr>
          <p:cNvSpPr txBox="1">
            <a:spLocks/>
          </p:cNvSpPr>
          <p:nvPr/>
        </p:nvSpPr>
        <p:spPr>
          <a:xfrm>
            <a:off x="527465" y="3825384"/>
            <a:ext cx="5348140" cy="11735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34" charset="0"/>
              <a:buChar char="q"/>
            </a:pPr>
            <a:r>
              <a:rPr lang="de-DE" cap="none" dirty="0"/>
              <a:t>Rechtsklick auf frame und „Create Blank Frame“</a:t>
            </a:r>
            <a:endParaRPr lang="de-DE" cap="none"/>
          </a:p>
          <a:p>
            <a:pPr>
              <a:buFont typeface="Wingdings" pitchFamily="34" charset="0"/>
              <a:buChar char="q"/>
            </a:pPr>
            <a:r>
              <a:rPr lang="de-DE" cap="none" dirty="0"/>
              <a:t>Immer wenn das geklickt wird, kriegt Ihr ein leeres Blatt um neu zu zeichnen</a:t>
            </a:r>
            <a:endParaRPr lang="de-DE" cap="none" dirty="0">
              <a:cs typeface="Calibri Light"/>
            </a:endParaRPr>
          </a:p>
          <a:p>
            <a:pPr>
              <a:buFont typeface="Wingdings" pitchFamily="34" charset="0"/>
              <a:buChar char="q"/>
            </a:pPr>
            <a:r>
              <a:rPr lang="de-DE" dirty="0">
                <a:cs typeface="Calibri Light" panose="020F0302020204030204"/>
              </a:rPr>
              <a:t>ODER:</a:t>
            </a:r>
            <a:endParaRPr lang="de-DE" cap="none" dirty="0">
              <a:cs typeface="Calibri Light" panose="020F0302020204030204"/>
            </a:endParaRPr>
          </a:p>
        </p:txBody>
      </p:sp>
      <p:pic>
        <p:nvPicPr>
          <p:cNvPr id="15" name="Grafik 14" descr="Ein Bild, das Text, Elektronik, iPod enthält.&#10;&#10;Beschreibung automatisch generiert.">
            <a:extLst>
              <a:ext uri="{FF2B5EF4-FFF2-40B4-BE49-F238E27FC236}">
                <a16:creationId xmlns:a16="http://schemas.microsoft.com/office/drawing/2014/main" id="{11A0849F-1F9C-CAB9-902F-DD32C2FF5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76" y="2749444"/>
            <a:ext cx="4388848" cy="769180"/>
          </a:xfrm>
          <a:prstGeom prst="rect">
            <a:avLst/>
          </a:prstGeom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A93CEC9-BA2A-4966-37FB-414B14E9FED3}"/>
              </a:ext>
            </a:extLst>
          </p:cNvPr>
          <p:cNvSpPr txBox="1">
            <a:spLocks/>
          </p:cNvSpPr>
          <p:nvPr/>
        </p:nvSpPr>
        <p:spPr>
          <a:xfrm>
            <a:off x="5920732" y="3697710"/>
            <a:ext cx="5348140" cy="1173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de-DE" sz="1800" dirty="0"/>
              <a:t>Aktiviert die Lampe neben der Timeline, um eure Zeichnung auf den vorherigen Frame zu sehen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de-DE" sz="1800" dirty="0">
                <a:cs typeface="Calibri Light"/>
              </a:rPr>
              <a:t>ODER:</a:t>
            </a:r>
          </a:p>
        </p:txBody>
      </p:sp>
      <p:pic>
        <p:nvPicPr>
          <p:cNvPr id="18" name="Grafik 18" descr="Ein Bild, das Text enthält.&#10;&#10;Beschreibung automatisch generiert.">
            <a:extLst>
              <a:ext uri="{FF2B5EF4-FFF2-40B4-BE49-F238E27FC236}">
                <a16:creationId xmlns:a16="http://schemas.microsoft.com/office/drawing/2014/main" id="{A4506B3F-4158-5C40-0148-49B33FAAC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867" y="4811713"/>
            <a:ext cx="2895600" cy="11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63CB0-A1F8-4D9A-BCF2-4C01CA2A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Pixelart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94D67-8168-410E-8AB6-997F41DE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816"/>
          </a:xfrm>
        </p:spPr>
        <p:txBody>
          <a:bodyPr/>
          <a:lstStyle/>
          <a:p>
            <a:r>
              <a:rPr lang="de-DE" dirty="0"/>
              <a:t>Das Bild sollte klein sein, z.B. 16*16 , 32*32, 64*64 oder 128*128 Pixel</a:t>
            </a:r>
          </a:p>
          <a:p>
            <a:r>
              <a:rPr lang="de-DE" dirty="0"/>
              <a:t>Das Bild kann in Unity hochskaliert werden, damit es scharf aussieht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FF32EC-CDA4-47DA-99DD-6F405C67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6778D0-076B-4D57-AE8A-F464E8D6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11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C71BBE-4ABF-47E7-B3C2-AC0C4AC3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11" y="4435017"/>
            <a:ext cx="933450" cy="5143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0AB525-92F7-4411-AF89-0F6295A2BD80}"/>
              </a:ext>
            </a:extLst>
          </p:cNvPr>
          <p:cNvSpPr txBox="1"/>
          <p:nvPr/>
        </p:nvSpPr>
        <p:spPr>
          <a:xfrm>
            <a:off x="2366128" y="4495397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Pixel-Pinsel</a:t>
            </a:r>
          </a:p>
        </p:txBody>
      </p:sp>
    </p:spTree>
    <p:extLst>
      <p:ext uri="{BB962C8B-B14F-4D97-AF65-F5344CB8AC3E}">
        <p14:creationId xmlns:p14="http://schemas.microsoft.com/office/powerpoint/2010/main" val="2980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EA29B-1F12-FB19-FA18-72E8715A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Wie exportiere ich mein Bild richtig?</a:t>
            </a:r>
            <a:endParaRPr lang="de-DE" dirty="0"/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EADDDE56-F8B8-F96D-C2FB-98F139A3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16" y="1898048"/>
            <a:ext cx="4000626" cy="376618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D20840-939F-C792-46D3-73254944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5E2A52-CC9B-4C34-2744-31B3B12C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455D177-7B0F-CB41-DB8D-21C1FCEBF947}"/>
              </a:ext>
            </a:extLst>
          </p:cNvPr>
          <p:cNvSpPr txBox="1">
            <a:spLocks/>
          </p:cNvSpPr>
          <p:nvPr/>
        </p:nvSpPr>
        <p:spPr>
          <a:xfrm>
            <a:off x="6672618" y="1837891"/>
            <a:ext cx="5045184" cy="1279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q"/>
            </a:pPr>
            <a:r>
              <a:rPr lang="de-DE" dirty="0">
                <a:cs typeface="Calibri Light"/>
              </a:rPr>
              <a:t>Meist ist PNG die beste Wahl!</a:t>
            </a:r>
          </a:p>
          <a:p>
            <a:pPr>
              <a:buFont typeface="Wingdings"/>
              <a:buChar char="q"/>
            </a:pPr>
            <a:r>
              <a:rPr lang="de-DE" dirty="0">
                <a:cs typeface="Calibri Light"/>
              </a:rPr>
              <a:t>Unter "Erweitertes Exportieren" kann man danach noch die Größe des Exports anpassen (Meist will man es verkleinern)</a:t>
            </a:r>
          </a:p>
          <a:p>
            <a:pPr>
              <a:buFont typeface="Wingdings"/>
              <a:buChar char="q"/>
            </a:pPr>
            <a:endParaRPr lang="de-DE" dirty="0">
              <a:cs typeface="Calibri Light"/>
            </a:endParaRPr>
          </a:p>
          <a:p>
            <a:pPr>
              <a:buFont typeface="Wingdings"/>
              <a:buChar char="q"/>
            </a:pPr>
            <a:endParaRPr lang="de-DE" dirty="0">
              <a:cs typeface="Calibri Light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CEE49D0-4363-C8CF-04E6-7A2213C9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084" y="3222940"/>
            <a:ext cx="2743200" cy="3005593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0F5795D-B8AB-39D2-AE8C-C40749CEA517}"/>
              </a:ext>
            </a:extLst>
          </p:cNvPr>
          <p:cNvCxnSpPr>
            <a:cxnSpLocks/>
          </p:cNvCxnSpPr>
          <p:nvPr/>
        </p:nvCxnSpPr>
        <p:spPr>
          <a:xfrm flipV="1">
            <a:off x="4357844" y="4179929"/>
            <a:ext cx="628315" cy="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CAFA7-9D7C-4723-3726-8C958D30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98" y="2250796"/>
            <a:ext cx="10772775" cy="1658198"/>
          </a:xfrm>
        </p:spPr>
        <p:txBody>
          <a:bodyPr/>
          <a:lstStyle/>
          <a:p>
            <a:r>
              <a:rPr lang="de-DE" dirty="0">
                <a:cs typeface="Calibri Light"/>
              </a:rPr>
              <a:t>Das war's! Jetzt geht es ans Zeichnen :)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596C21-8929-EED3-5986-BB10685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F5A9B4-4645-1592-5C42-79F67B4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45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A444-81CC-A708-8B28-CDA7C0F5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richte ich meine Leinwand ein?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AC2C3-B3F1-F606-7338-842F00E5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EE859-E37E-E3B1-0E4F-F14C01A2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2</a:t>
            </a:fld>
            <a:endParaRPr lang="de-DE" noProof="0"/>
          </a:p>
        </p:txBody>
      </p:sp>
      <p:pic>
        <p:nvPicPr>
          <p:cNvPr id="3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8DE375A4-B186-9AA2-0A3D-270F14B8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31" y="1937010"/>
            <a:ext cx="6159284" cy="3920336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8AEA2F-C27F-97F1-E8AE-2EAFFB3D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197" y="2011680"/>
            <a:ext cx="5045184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de-DE" dirty="0">
                <a:cs typeface="Calibri Light"/>
              </a:rPr>
              <a:t>Was wollt ihr zeichnen? </a:t>
            </a:r>
            <a:endParaRPr lang="de-DE" dirty="0"/>
          </a:p>
          <a:p>
            <a:pPr>
              <a:buFont typeface="Wingdings"/>
              <a:buChar char="q"/>
            </a:pPr>
            <a:r>
              <a:rPr lang="de-DE" dirty="0">
                <a:cs typeface="Calibri Light"/>
              </a:rPr>
              <a:t>Vordefinierte Bildgrößen sind auch ok</a:t>
            </a:r>
            <a:endParaRPr lang="de-DE" dirty="0"/>
          </a:p>
          <a:p>
            <a:pPr>
              <a:buFont typeface="Wingdings"/>
              <a:buChar char="q"/>
            </a:pPr>
            <a:r>
              <a:rPr lang="de-DE" dirty="0">
                <a:cs typeface="Calibri Light"/>
              </a:rPr>
              <a:t>Achtet auf die Pixelgröße</a:t>
            </a:r>
          </a:p>
          <a:p>
            <a:pPr>
              <a:buFont typeface="Wingdings"/>
              <a:buChar char="q"/>
            </a:pPr>
            <a:r>
              <a:rPr lang="de-DE" dirty="0">
                <a:cs typeface="Calibri Light"/>
              </a:rPr>
              <a:t>~2000-4000 Pixel ist okay! </a:t>
            </a:r>
          </a:p>
          <a:p>
            <a:pPr>
              <a:buFont typeface="Wingdings"/>
              <a:buChar char="q"/>
            </a:pPr>
            <a:r>
              <a:rPr lang="de-DE" dirty="0">
                <a:cs typeface="Calibri Light"/>
              </a:rPr>
              <a:t>~ 300 dpi</a:t>
            </a:r>
          </a:p>
          <a:p>
            <a:pPr>
              <a:buFont typeface="Wingdings"/>
              <a:buChar char="q"/>
            </a:pPr>
            <a:endParaRPr lang="de-DE" dirty="0">
              <a:cs typeface="Calibri Light"/>
            </a:endParaRPr>
          </a:p>
          <a:p>
            <a:pPr>
              <a:buFont typeface="Wingdings"/>
              <a:buChar char="q"/>
            </a:pPr>
            <a:endParaRPr lang="de-DE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938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B2AEA-F07C-B67B-8309-8FCC7FD8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Passende Ansicht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9D1C5-6B1C-27A9-1A15-8A9668A8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011680"/>
            <a:ext cx="4194429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Calibri Light"/>
                <a:cs typeface="Calibri Light"/>
              </a:rPr>
              <a:t>Falls ihr eine Textur zeichnet: </a:t>
            </a:r>
          </a:p>
          <a:p>
            <a:r>
              <a:rPr lang="de-DE" dirty="0" err="1">
                <a:ea typeface="Calibri Light"/>
                <a:cs typeface="Calibri Light"/>
              </a:rPr>
              <a:t>Textumfluss</a:t>
            </a:r>
            <a:r>
              <a:rPr lang="de-DE" dirty="0">
                <a:ea typeface="Calibri Light"/>
                <a:cs typeface="Calibri Light"/>
              </a:rPr>
              <a:t>-Modus!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3CE705-6C8E-CBE8-B8A4-11F02E2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Game-</a:t>
            </a:r>
            <a:r>
              <a:rPr lang="de-DE" dirty="0" err="1"/>
              <a:t>stalente</a:t>
            </a:r>
            <a:r>
              <a:rPr lang="de-DE" dirty="0"/>
              <a:t>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545EBA-74A3-D23A-BAAC-BADAC154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3</a:t>
            </a:fld>
            <a:endParaRPr lang="de-DE" noProof="0"/>
          </a:p>
        </p:txBody>
      </p:sp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EF07AFD1-5E50-4571-26D8-E6943E24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08" y="2938819"/>
            <a:ext cx="3828081" cy="3318023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7D52C3E5-DC10-85A4-6258-A2CEBD3F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960" y="2409026"/>
            <a:ext cx="5694335" cy="3893287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E2E77DF-9040-D394-5F2E-16FBEECB1102}"/>
              </a:ext>
            </a:extLst>
          </p:cNvPr>
          <p:cNvSpPr txBox="1">
            <a:spLocks/>
          </p:cNvSpPr>
          <p:nvPr/>
        </p:nvSpPr>
        <p:spPr>
          <a:xfrm>
            <a:off x="5974700" y="1589352"/>
            <a:ext cx="4194429" cy="1176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ea typeface="Calibri Light"/>
                <a:cs typeface="Calibri Light"/>
              </a:rPr>
              <a:t>Spiegelansicht um das Bild gespiegelt zu 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09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EFBAB-4586-4C48-BFF9-F81D1C38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Pinsel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D5F1317-E96A-4BD9-9A15-467D46F0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50" y="1667231"/>
            <a:ext cx="2381250" cy="3333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58B6C7-69E5-4313-9EA3-2B8C228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B618F5-D93C-4B90-9EFC-9FD13971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4</a:t>
            </a:fld>
            <a:endParaRPr lang="de-DE" noProof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A3EDAF-A97B-4E5B-9BD6-0357695BDA7D}"/>
              </a:ext>
            </a:extLst>
          </p:cNvPr>
          <p:cNvSpPr txBox="1"/>
          <p:nvPr/>
        </p:nvSpPr>
        <p:spPr>
          <a:xfrm>
            <a:off x="2955500" y="1623983"/>
            <a:ext cx="529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Pinsel haben verschiedene Eigenschaften, z.B. Malen, verwischen, Öl, Wasserfarben, Pixel, etc.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7FB91E-F875-4F29-B0F6-6463259A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53" y="2921367"/>
            <a:ext cx="8655983" cy="3651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647C404-3B89-450B-AE29-52F8C719F4FE}"/>
              </a:ext>
            </a:extLst>
          </p:cNvPr>
          <p:cNvSpPr txBox="1"/>
          <p:nvPr/>
        </p:nvSpPr>
        <p:spPr>
          <a:xfrm>
            <a:off x="3425553" y="3952352"/>
            <a:ext cx="52978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Farbmodus des Pinsels wechseln (z.B. Multiplizieren)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F0BEBF8-9F0A-4799-B6A7-7390D9E9B26C}"/>
              </a:ext>
            </a:extLst>
          </p:cNvPr>
          <p:cNvSpPr txBox="1"/>
          <p:nvPr/>
        </p:nvSpPr>
        <p:spPr>
          <a:xfrm>
            <a:off x="7830729" y="4321684"/>
            <a:ext cx="52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Deckkraft und Größe des Pinsels ändern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856F9FA-A354-42F6-BEAC-8B2802ECD72E}"/>
              </a:ext>
            </a:extLst>
          </p:cNvPr>
          <p:cNvSpPr txBox="1"/>
          <p:nvPr/>
        </p:nvSpPr>
        <p:spPr>
          <a:xfrm>
            <a:off x="3447068" y="3386843"/>
            <a:ext cx="52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Farbe des Pinsels ändern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9B6779-AF4A-4236-BECC-AC35DB926E44}"/>
              </a:ext>
            </a:extLst>
          </p:cNvPr>
          <p:cNvCxnSpPr>
            <a:cxnSpLocks/>
          </p:cNvCxnSpPr>
          <p:nvPr/>
        </p:nvCxnSpPr>
        <p:spPr>
          <a:xfrm flipV="1">
            <a:off x="5363941" y="3245822"/>
            <a:ext cx="0" cy="22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EEDA3A-2991-412A-96A1-0F2A1428DF1F}"/>
              </a:ext>
            </a:extLst>
          </p:cNvPr>
          <p:cNvCxnSpPr>
            <a:cxnSpLocks/>
          </p:cNvCxnSpPr>
          <p:nvPr/>
        </p:nvCxnSpPr>
        <p:spPr>
          <a:xfrm flipV="1">
            <a:off x="6730739" y="3190666"/>
            <a:ext cx="0" cy="805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9C83420-8D2A-4D24-A6C9-D6273F272E77}"/>
              </a:ext>
            </a:extLst>
          </p:cNvPr>
          <p:cNvCxnSpPr>
            <a:cxnSpLocks/>
          </p:cNvCxnSpPr>
          <p:nvPr/>
        </p:nvCxnSpPr>
        <p:spPr>
          <a:xfrm flipV="1">
            <a:off x="9193470" y="3294843"/>
            <a:ext cx="0" cy="1072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BAEF0-01FB-2B49-368D-595B5793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Pinsel Einstellungen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84AFED-5A04-7702-BACE-21D81EE2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7318E0-2540-F931-0AD4-A0544C6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5</a:t>
            </a:fld>
            <a:endParaRPr lang="de-DE" noProof="0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5189648-0716-755C-2F04-C0841181E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" b="49624"/>
          <a:stretch/>
        </p:blipFill>
        <p:spPr>
          <a:xfrm>
            <a:off x="9833504" y="338380"/>
            <a:ext cx="2217904" cy="1731297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2D68C1F-9031-1034-C223-088050C1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769" y="390453"/>
            <a:ext cx="3262878" cy="337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1600" dirty="0">
                <a:ea typeface="Calibri Light"/>
                <a:cs typeface="Calibri Light"/>
              </a:rPr>
              <a:t>Pinsel Sortierung</a:t>
            </a: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1A3B276D-6B4F-C29A-7002-111955515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18" y="1899682"/>
            <a:ext cx="6856708" cy="3975619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7790AE5-9FBE-F9A3-EADE-7E2385A7CEA6}"/>
              </a:ext>
            </a:extLst>
          </p:cNvPr>
          <p:cNvSpPr txBox="1">
            <a:spLocks/>
          </p:cNvSpPr>
          <p:nvPr/>
        </p:nvSpPr>
        <p:spPr>
          <a:xfrm>
            <a:off x="7237747" y="2155676"/>
            <a:ext cx="3105346" cy="5973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accent3">
                    <a:lumMod val="75000"/>
                  </a:schemeClr>
                </a:solidFill>
                <a:cs typeface="Calibri Light"/>
              </a:rPr>
              <a:t>Aquarell Pinsel</a:t>
            </a:r>
            <a:endParaRPr lang="de-DE" dirty="0">
              <a:solidFill>
                <a:schemeClr val="accent3">
                  <a:lumMod val="75000"/>
                </a:schemeClr>
              </a:solidFill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Farbe verwischen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4">
                    <a:lumMod val="50000"/>
                  </a:schemeClr>
                </a:solidFill>
                <a:ea typeface="Calibri Light"/>
                <a:cs typeface="Calibri Light"/>
              </a:rPr>
              <a:t>Farben abändern (Pinsel haben versch. </a:t>
            </a:r>
            <a:r>
              <a:rPr lang="de-DE" sz="1800" dirty="0" err="1">
                <a:solidFill>
                  <a:schemeClr val="accent4">
                    <a:lumMod val="50000"/>
                  </a:schemeClr>
                </a:solidFill>
                <a:ea typeface="Calibri Light"/>
                <a:cs typeface="Calibri Light"/>
              </a:rPr>
              <a:t>Farbmodi</a:t>
            </a:r>
            <a:r>
              <a:rPr lang="de-DE" sz="1800" dirty="0">
                <a:solidFill>
                  <a:schemeClr val="accent4">
                    <a:lumMod val="50000"/>
                  </a:schemeClr>
                </a:solidFill>
                <a:ea typeface="Calibri Light"/>
                <a:cs typeface="Calibri Light"/>
              </a:rPr>
              <a:t>)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>
                    <a:lumMod val="50000"/>
                  </a:schemeClr>
                </a:solidFill>
                <a:ea typeface="Calibri Light"/>
                <a:cs typeface="Calibri Light"/>
              </a:rPr>
              <a:t>Traditionelle Pinsel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5">
                    <a:lumMod val="60000"/>
                    <a:lumOff val="40000"/>
                  </a:schemeClr>
                </a:solidFill>
                <a:ea typeface="Calibri Light"/>
                <a:cs typeface="Calibri Light"/>
              </a:rPr>
              <a:t>Abstrakte Formen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2">
                    <a:lumMod val="50000"/>
                  </a:schemeClr>
                </a:solidFill>
                <a:ea typeface="Calibri Light"/>
                <a:cs typeface="Calibri Light"/>
              </a:rPr>
              <a:t>Pixel-Pinsel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4">
                    <a:lumMod val="75000"/>
                  </a:schemeClr>
                </a:solidFill>
                <a:ea typeface="Calibri Light"/>
                <a:cs typeface="Calibri Light"/>
              </a:rPr>
              <a:t>Pinselstriche bewegen (</a:t>
            </a:r>
            <a:r>
              <a:rPr lang="de-DE" sz="1800" dirty="0" err="1">
                <a:solidFill>
                  <a:schemeClr val="accent4">
                    <a:lumMod val="75000"/>
                  </a:schemeClr>
                </a:solidFill>
                <a:ea typeface="Calibri Light"/>
                <a:cs typeface="Calibri Light"/>
              </a:rPr>
              <a:t>Liquify</a:t>
            </a:r>
            <a:r>
              <a:rPr lang="de-DE" sz="1800" dirty="0">
                <a:solidFill>
                  <a:schemeClr val="accent4">
                    <a:lumMod val="75000"/>
                  </a:schemeClr>
                </a:solidFill>
                <a:ea typeface="Calibri Light"/>
                <a:cs typeface="Calibri Light"/>
              </a:rPr>
              <a:t>-Tool)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2"/>
                </a:solidFill>
                <a:ea typeface="Calibri Light"/>
                <a:cs typeface="Calibri Light"/>
              </a:rPr>
              <a:t>Abstrakte Striche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  <a:ea typeface="Calibri Light"/>
                <a:cs typeface="Calibri Light"/>
              </a:rPr>
              <a:t>…Und mehr!</a:t>
            </a:r>
          </a:p>
          <a:p>
            <a:endParaRPr lang="de-DE" sz="1800" dirty="0">
              <a:solidFill>
                <a:srgbClr val="262626"/>
              </a:solidFill>
              <a:ea typeface="Calibri Light"/>
              <a:cs typeface="Calibri Light"/>
            </a:endParaRPr>
          </a:p>
          <a:p>
            <a:endParaRPr lang="de-DE" sz="18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491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DBB64-2205-40F6-BC0B-3F819EBC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Ebenen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C4AAF-355A-4493-8AEB-C4737EDA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864" y="1311586"/>
            <a:ext cx="3105346" cy="4504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800" dirty="0" err="1"/>
              <a:t>Ebenenmodus</a:t>
            </a:r>
            <a:r>
              <a:rPr lang="de-DE" sz="1800" dirty="0"/>
              <a:t> (Multiplizieren, Overlay, Normal, Color Dodge etc.)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Ebenendeckkraft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Ebene ausblenden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Ebene sperren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Ebene Alphasperre (Man kann auf dem malen, was nicht transparent ist)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Neue Ebene anlegen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721981-77A6-41DC-832C-2570F54C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4AFCA8-0156-428D-A6E4-D1E248BF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6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5199C7-46BF-47A8-9BAE-8064B8E2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6" y="1565243"/>
            <a:ext cx="2609850" cy="31242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32F40E6-43AF-447B-B3DC-5E494C35B3BA}"/>
              </a:ext>
            </a:extLst>
          </p:cNvPr>
          <p:cNvSpPr txBox="1"/>
          <p:nvPr/>
        </p:nvSpPr>
        <p:spPr>
          <a:xfrm>
            <a:off x="1246302" y="1690688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9DA834-0769-4462-8086-C937FB4544CC}"/>
              </a:ext>
            </a:extLst>
          </p:cNvPr>
          <p:cNvSpPr txBox="1"/>
          <p:nvPr/>
        </p:nvSpPr>
        <p:spPr>
          <a:xfrm>
            <a:off x="1186599" y="1922489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02A7710-D6B7-449F-8008-54A65983BC7E}"/>
              </a:ext>
            </a:extLst>
          </p:cNvPr>
          <p:cNvSpPr txBox="1"/>
          <p:nvPr/>
        </p:nvSpPr>
        <p:spPr>
          <a:xfrm>
            <a:off x="702690" y="2212420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0FF55E-B816-4E6A-96DA-9B0E09A3C558}"/>
              </a:ext>
            </a:extLst>
          </p:cNvPr>
          <p:cNvSpPr txBox="1"/>
          <p:nvPr/>
        </p:nvSpPr>
        <p:spPr>
          <a:xfrm>
            <a:off x="2733332" y="2256793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7AB16E-3E7A-4AB9-996A-178178C23E94}"/>
              </a:ext>
            </a:extLst>
          </p:cNvPr>
          <p:cNvSpPr txBox="1"/>
          <p:nvPr/>
        </p:nvSpPr>
        <p:spPr>
          <a:xfrm>
            <a:off x="3204426" y="2256793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CFD308-448A-4326-9507-41015B2C7BCC}"/>
              </a:ext>
            </a:extLst>
          </p:cNvPr>
          <p:cNvSpPr txBox="1"/>
          <p:nvPr/>
        </p:nvSpPr>
        <p:spPr>
          <a:xfrm>
            <a:off x="717517" y="4247968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6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7FDD5A-0E6B-4CA7-B03D-8D8ACDAB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04" y="1375047"/>
            <a:ext cx="2831476" cy="3504592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AABF674A-BDB0-4F72-86E7-C34B33FD261C}"/>
              </a:ext>
            </a:extLst>
          </p:cNvPr>
          <p:cNvSpPr txBox="1">
            <a:spLocks/>
          </p:cNvSpPr>
          <p:nvPr/>
        </p:nvSpPr>
        <p:spPr>
          <a:xfrm>
            <a:off x="9530860" y="1923964"/>
            <a:ext cx="2268002" cy="4522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Rechtsklick auf die Ebene gibt mehrere Optionen</a:t>
            </a:r>
          </a:p>
          <a:p>
            <a:pPr lvl="1"/>
            <a:r>
              <a:rPr lang="de-DE" sz="1400" dirty="0"/>
              <a:t>Um Ebenen zusammenzufügen: In untere Ebene einfügen oder Ebenen zusammenführen</a:t>
            </a:r>
          </a:p>
          <a:p>
            <a:pPr lvl="1"/>
            <a:endParaRPr lang="de-DE" sz="14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30238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4B99E-8774-15FF-A7F0-8201B893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Werkzeuge</a:t>
            </a:r>
            <a:endParaRPr lang="de-DE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0C8B5003-65BA-CB06-4F54-A4BBCF3F1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729" y="461849"/>
            <a:ext cx="1198357" cy="632340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D98AC4-407D-D856-88DD-3397CFD9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9EEE3E-4F7C-AE12-9A18-EBA153D5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FD0BB84-63AE-CDA7-62F2-F6ADF269DBAB}"/>
              </a:ext>
            </a:extLst>
          </p:cNvPr>
          <p:cNvSpPr txBox="1">
            <a:spLocks/>
          </p:cNvSpPr>
          <p:nvPr/>
        </p:nvSpPr>
        <p:spPr>
          <a:xfrm>
            <a:off x="5975875" y="741404"/>
            <a:ext cx="3105346" cy="59738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 typeface="+mj-lt"/>
              <a:buAutoNum type="arabicPeriod"/>
            </a:pPr>
            <a:r>
              <a:rPr lang="de-DE" sz="1800" dirty="0">
                <a:cs typeface="Calibri Light"/>
              </a:rPr>
              <a:t>Vektorenwerkzeuge &amp; Text</a:t>
            </a:r>
          </a:p>
          <a:p>
            <a:pPr marL="342900" indent="-342900" algn="r">
              <a:buAutoNum type="arabicPeriod"/>
            </a:pPr>
            <a:endParaRPr lang="de-DE" sz="1800" dirty="0">
              <a:ea typeface="Calibri Light"/>
              <a:cs typeface="Calibri Light"/>
            </a:endParaRPr>
          </a:p>
          <a:p>
            <a:pPr marL="342900" indent="-342900" algn="r">
              <a:buFont typeface="Arial" pitchFamily="34" charset="0"/>
              <a:buAutoNum type="arabicPeriod"/>
            </a:pPr>
            <a:endParaRPr lang="de-DE" sz="1800" dirty="0"/>
          </a:p>
          <a:p>
            <a:pPr marL="342900" indent="-342900" algn="r">
              <a:buFont typeface="Arial" pitchFamily="34" charset="0"/>
              <a:buAutoNum type="arabicPeriod"/>
            </a:pPr>
            <a:endParaRPr lang="de-DE" sz="1800" dirty="0"/>
          </a:p>
          <a:p>
            <a:pPr marL="342900" indent="-342900" algn="r">
              <a:buFont typeface="+mj-lt"/>
              <a:buAutoNum type="arabicPeriod"/>
            </a:pPr>
            <a:r>
              <a:rPr lang="de-DE" sz="1800" dirty="0"/>
              <a:t>Pinsel &amp; Formwerkzeuge (Vektor)</a:t>
            </a:r>
            <a:endParaRPr lang="de-DE" sz="1800" dirty="0">
              <a:cs typeface="Calibri Light"/>
            </a:endParaRPr>
          </a:p>
          <a:p>
            <a:pPr marL="342900" indent="-342900" algn="r">
              <a:buFont typeface="Arial" pitchFamily="34" charset="0"/>
              <a:buAutoNum type="arabicPeriod"/>
            </a:pPr>
            <a:endParaRPr lang="de-DE" sz="1800" dirty="0">
              <a:ea typeface="Calibri Light"/>
              <a:cs typeface="Calibri Light"/>
            </a:endParaRPr>
          </a:p>
          <a:p>
            <a:pPr marL="342900" indent="-342900" algn="r">
              <a:buAutoNum type="arabicPeriod"/>
            </a:pPr>
            <a:endParaRPr lang="de-DE" sz="1800" dirty="0"/>
          </a:p>
          <a:p>
            <a:pPr marL="342900" indent="-342900" algn="r">
              <a:buFont typeface="+mj-lt"/>
              <a:buAutoNum type="arabicPeriod"/>
            </a:pPr>
            <a:r>
              <a:rPr lang="de-DE" sz="1800" dirty="0"/>
              <a:t>Objekt transformieren &amp; Leinwand zuschneiden</a:t>
            </a:r>
            <a:endParaRPr lang="de-DE" sz="1800" dirty="0">
              <a:ea typeface="Calibri Light"/>
              <a:cs typeface="Calibri Light"/>
            </a:endParaRPr>
          </a:p>
          <a:p>
            <a:pPr marL="342900" indent="-342900" algn="r">
              <a:buAutoNum type="arabicPeriod"/>
            </a:pPr>
            <a:r>
              <a:rPr lang="de-DE" sz="1800" dirty="0">
                <a:ea typeface="+mn-lt"/>
                <a:cs typeface="+mn-lt"/>
              </a:rPr>
              <a:t>Farbverlauf &amp; Farbe/Muster füllen</a:t>
            </a:r>
            <a:endParaRPr lang="de-DE" dirty="0">
              <a:ea typeface="+mn-lt"/>
              <a:cs typeface="+mn-lt"/>
            </a:endParaRPr>
          </a:p>
          <a:p>
            <a:pPr marL="342900" indent="-342900" algn="r">
              <a:buAutoNum type="arabicPeriod"/>
            </a:pPr>
            <a:endParaRPr lang="de-DE" sz="1800" dirty="0">
              <a:cs typeface="Calibri Light"/>
            </a:endParaRPr>
          </a:p>
          <a:p>
            <a:pPr marL="342900" indent="-342900" algn="r">
              <a:buAutoNum type="arabicPeriod"/>
            </a:pPr>
            <a:r>
              <a:rPr lang="de-DE" sz="1800" dirty="0">
                <a:cs typeface="Calibri Light"/>
              </a:rPr>
              <a:t>Perspektiven </a:t>
            </a:r>
            <a:r>
              <a:rPr lang="de-DE" sz="1800" dirty="0" err="1">
                <a:cs typeface="Calibri Light"/>
              </a:rPr>
              <a:t>Werzeug</a:t>
            </a:r>
            <a:r>
              <a:rPr lang="de-DE" sz="1800" dirty="0">
                <a:cs typeface="Calibri Light"/>
              </a:rPr>
              <a:t> &amp;Abstand Messen</a:t>
            </a:r>
            <a:endParaRPr lang="de-DE" sz="1800" dirty="0"/>
          </a:p>
          <a:p>
            <a:pPr marL="342900" indent="-342900" algn="r">
              <a:buAutoNum type="arabicPeriod"/>
            </a:pPr>
            <a:endParaRPr lang="de-DE" sz="1800" dirty="0"/>
          </a:p>
          <a:p>
            <a:pPr marL="342900" indent="-342900" algn="r">
              <a:buFont typeface="+mj-lt"/>
              <a:buAutoNum type="arabicPeriod"/>
            </a:pPr>
            <a:r>
              <a:rPr lang="de-DE" sz="1800" dirty="0"/>
              <a:t>Auswahlwerkzeuge</a:t>
            </a:r>
          </a:p>
          <a:p>
            <a:pPr marL="342900" indent="-342900" algn="r">
              <a:buAutoNum type="arabicPeriod"/>
            </a:pPr>
            <a:endParaRPr lang="de-DE" sz="1800" dirty="0">
              <a:ea typeface="Calibri Light"/>
              <a:cs typeface="Calibri Light"/>
            </a:endParaRPr>
          </a:p>
          <a:p>
            <a:pPr marL="342900" indent="-342900" algn="r">
              <a:buAutoNum type="arabicPeriod"/>
            </a:pPr>
            <a:r>
              <a:rPr lang="de-DE" sz="1800" dirty="0">
                <a:cs typeface="Calibri Light"/>
              </a:rPr>
              <a:t>Navigation</a:t>
            </a:r>
          </a:p>
          <a:p>
            <a:pPr algn="r"/>
            <a:endParaRPr lang="de-DE" sz="1800" dirty="0"/>
          </a:p>
          <a:p>
            <a:pPr algn="r"/>
            <a:endParaRPr lang="de-DE" sz="1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CF2D81E-052C-FEE4-DCE1-DB04D6C8A4FE}"/>
              </a:ext>
            </a:extLst>
          </p:cNvPr>
          <p:cNvSpPr txBox="1"/>
          <p:nvPr/>
        </p:nvSpPr>
        <p:spPr>
          <a:xfrm>
            <a:off x="9129980" y="709232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9D94A34-657A-4C5C-8E5C-5D3459A594AB}"/>
              </a:ext>
            </a:extLst>
          </p:cNvPr>
          <p:cNvSpPr txBox="1"/>
          <p:nvPr/>
        </p:nvSpPr>
        <p:spPr>
          <a:xfrm>
            <a:off x="9104149" y="1914277"/>
            <a:ext cx="424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F033C15-E6B3-BB14-2020-CB6C03590444}"/>
              </a:ext>
            </a:extLst>
          </p:cNvPr>
          <p:cNvSpPr txBox="1"/>
          <p:nvPr/>
        </p:nvSpPr>
        <p:spPr>
          <a:xfrm>
            <a:off x="9085861" y="3117824"/>
            <a:ext cx="424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51C31C1-FCEA-946A-7AF7-A50BDD98040B}"/>
              </a:ext>
            </a:extLst>
          </p:cNvPr>
          <p:cNvSpPr txBox="1"/>
          <p:nvPr/>
        </p:nvSpPr>
        <p:spPr>
          <a:xfrm>
            <a:off x="9105596" y="3541599"/>
            <a:ext cx="424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A4FFDAA-FE48-CEEC-45DA-F9F66DACA6BD}"/>
              </a:ext>
            </a:extLst>
          </p:cNvPr>
          <p:cNvSpPr txBox="1"/>
          <p:nvPr/>
        </p:nvSpPr>
        <p:spPr>
          <a:xfrm>
            <a:off x="9085861" y="4382210"/>
            <a:ext cx="424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5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558E3D-78FF-1367-6475-BEC3C27A0D3D}"/>
              </a:ext>
            </a:extLst>
          </p:cNvPr>
          <p:cNvSpPr txBox="1"/>
          <p:nvPr/>
        </p:nvSpPr>
        <p:spPr>
          <a:xfrm>
            <a:off x="9079510" y="5222760"/>
            <a:ext cx="424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6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454BDFD-8750-2679-2268-E1C8E9F13EDD}"/>
              </a:ext>
            </a:extLst>
          </p:cNvPr>
          <p:cNvSpPr txBox="1"/>
          <p:nvPr/>
        </p:nvSpPr>
        <p:spPr>
          <a:xfrm>
            <a:off x="9083689" y="6026441"/>
            <a:ext cx="424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7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C666E9-2F9E-D265-76D9-9D157B7E123C}"/>
              </a:ext>
            </a:extLst>
          </p:cNvPr>
          <p:cNvSpPr txBox="1">
            <a:spLocks/>
          </p:cNvSpPr>
          <p:nvPr/>
        </p:nvSpPr>
        <p:spPr>
          <a:xfrm>
            <a:off x="654575" y="1916154"/>
            <a:ext cx="4508696" cy="1655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cs typeface="Calibri Light"/>
              </a:rPr>
              <a:t>Die Namen der Werkzeuge werden beim Drüber-</a:t>
            </a:r>
            <a:r>
              <a:rPr lang="de-DE" sz="1800" dirty="0" err="1">
                <a:cs typeface="Calibri Light"/>
              </a:rPr>
              <a:t>Hovern</a:t>
            </a:r>
            <a:r>
              <a:rPr lang="de-DE" sz="1800" dirty="0">
                <a:cs typeface="Calibri Light"/>
              </a:rPr>
              <a:t> angezeigt!</a:t>
            </a:r>
            <a:endParaRPr lang="de-DE">
              <a:cs typeface="Calibri Light" panose="020F0302020204030204"/>
            </a:endParaRPr>
          </a:p>
          <a:p>
            <a:pPr marL="0" indent="0">
              <a:buNone/>
            </a:pPr>
            <a:endParaRPr lang="de-DE" sz="1800" dirty="0">
              <a:cs typeface="Calibri Light"/>
            </a:endParaRPr>
          </a:p>
          <a:p>
            <a:pPr marL="0" indent="0">
              <a:buNone/>
            </a:pPr>
            <a:endParaRPr lang="de-DE" sz="1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2003950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62945-3E76-4560-83A5-99F0073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Animation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2AAED-61B9-41AC-B390-640BFDFF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65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Um das Animations-UI zu sehen, geht auf den Reiter "Fenster" &gt; "Arbeitsbereich" &gt; "Animation" - oder ihr klickt rechts oben auf das Symbol für Arbeitsbereiche wie </a:t>
            </a:r>
            <a:r>
              <a:rPr lang="de-DE"/>
              <a:t>hier im Bild:</a:t>
            </a:r>
            <a:endParaRPr lang="de-DE">
              <a:ea typeface="Calibri Light"/>
              <a:cs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43C0E1-766C-417D-B07D-F443CE6D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Games-talente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2F09F-BFA7-49B5-97FF-B10B8A6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8</a:t>
            </a:fld>
            <a:endParaRPr lang="de-DE" noProof="0"/>
          </a:p>
        </p:txBody>
      </p:sp>
      <p:pic>
        <p:nvPicPr>
          <p:cNvPr id="8" name="Grafik 10">
            <a:extLst>
              <a:ext uri="{FF2B5EF4-FFF2-40B4-BE49-F238E27FC236}">
                <a16:creationId xmlns:a16="http://schemas.microsoft.com/office/drawing/2014/main" id="{4C2AE868-E78E-8062-47AA-114761E1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02" y="2595734"/>
            <a:ext cx="3724406" cy="1071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D08699E-27A1-9485-4AD5-A0B6FFB5C7E7}"/>
              </a:ext>
            </a:extLst>
          </p:cNvPr>
          <p:cNvSpPr txBox="1"/>
          <p:nvPr/>
        </p:nvSpPr>
        <p:spPr>
          <a:xfrm>
            <a:off x="841332" y="3878894"/>
            <a:ext cx="9444623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300" dirty="0">
                <a:solidFill>
                  <a:srgbClr val="262626"/>
                </a:solidFill>
                <a:cs typeface="Arial"/>
              </a:rPr>
              <a:t>Ebenen vs. Frames:</a:t>
            </a:r>
            <a:r>
              <a:rPr lang="de-DE" sz="2300" dirty="0">
                <a:cs typeface="Arial"/>
              </a:rPr>
              <a:t>​</a:t>
            </a:r>
            <a:endParaRPr lang="de-DE" sz="2300"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de-DE" sz="2300" dirty="0">
                <a:solidFill>
                  <a:srgbClr val="262626"/>
                </a:solidFill>
                <a:cs typeface="Arial"/>
              </a:rPr>
              <a:t> </a:t>
            </a:r>
            <a:r>
              <a:rPr lang="de-DE" sz="2300" b="1" dirty="0">
                <a:solidFill>
                  <a:srgbClr val="262626"/>
                </a:solidFill>
                <a:cs typeface="Arial"/>
              </a:rPr>
              <a:t>Ebenen </a:t>
            </a:r>
            <a:r>
              <a:rPr lang="de-DE" sz="2300" dirty="0">
                <a:solidFill>
                  <a:srgbClr val="262626"/>
                </a:solidFill>
                <a:cs typeface="Arial"/>
              </a:rPr>
              <a:t>dienen der Abtrennung von Elementen; sind frame-weise veränderlich (Inhalte bearbeiten oder löschen)</a:t>
            </a:r>
            <a:endParaRPr lang="en-US" sz="2300" dirty="0">
              <a:ea typeface="Calibri Light"/>
              <a:cs typeface="Arial"/>
            </a:endParaRPr>
          </a:p>
          <a:p>
            <a:pPr>
              <a:buChar char="•"/>
            </a:pPr>
            <a:r>
              <a:rPr lang="de-DE" sz="2300" dirty="0">
                <a:solidFill>
                  <a:srgbClr val="262626"/>
                </a:solidFill>
                <a:cs typeface="Arial"/>
              </a:rPr>
              <a:t> Frames sind </a:t>
            </a:r>
            <a:r>
              <a:rPr lang="en-US" sz="2300" dirty="0">
                <a:cs typeface="Arial"/>
              </a:rPr>
              <a:t>​die </a:t>
            </a:r>
            <a:r>
              <a:rPr lang="en-US" sz="2300" dirty="0" err="1">
                <a:cs typeface="Arial"/>
              </a:rPr>
              <a:t>einzelnen</a:t>
            </a:r>
            <a:r>
              <a:rPr lang="en-US" sz="2300" dirty="0">
                <a:cs typeface="Arial"/>
              </a:rPr>
              <a:t> Bilder </a:t>
            </a:r>
            <a:r>
              <a:rPr lang="en-US" sz="2300" dirty="0" err="1">
                <a:cs typeface="Arial"/>
              </a:rPr>
              <a:t>einer</a:t>
            </a:r>
            <a:r>
              <a:rPr lang="en-US" sz="2300" dirty="0">
                <a:cs typeface="Arial"/>
              </a:rPr>
              <a:t> Animation; </a:t>
            </a:r>
            <a:endParaRPr lang="en-US" sz="2300" dirty="0">
              <a:ea typeface="Calibri Light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2EC181-94ED-61AA-F3F2-20A1C04F60CF}"/>
              </a:ext>
            </a:extLst>
          </p:cNvPr>
          <p:cNvSpPr txBox="1"/>
          <p:nvPr/>
        </p:nvSpPr>
        <p:spPr>
          <a:xfrm>
            <a:off x="8321979" y="2729629"/>
            <a:ext cx="29279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 Light"/>
                <a:cs typeface="Calibri Light"/>
              </a:rPr>
              <a:t>Hinweis: Hier könnt ihr auch selbst eingerichtete Arbeitsbereiche abspeichern</a:t>
            </a:r>
          </a:p>
        </p:txBody>
      </p:sp>
    </p:spTree>
    <p:extLst>
      <p:ext uri="{BB962C8B-B14F-4D97-AF65-F5344CB8AC3E}">
        <p14:creationId xmlns:p14="http://schemas.microsoft.com/office/powerpoint/2010/main" val="28530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83453-2961-B3A3-9CD3-373888CF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Animation</a:t>
            </a:r>
            <a:endParaRPr lang="de-DE" dirty="0"/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1BA80ED3-43A8-B155-C96B-8B49ED842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74" y="2672827"/>
            <a:ext cx="10766871" cy="387824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62579F-08D7-3225-3935-A377CFC6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Gamestalente</a:t>
            </a:r>
            <a:r>
              <a:rPr lang="de-DE" dirty="0"/>
              <a:t>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356B0B-060B-E93D-A4F4-8C078EF6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A78C55-2F90-2066-662F-D282B082F371}"/>
              </a:ext>
            </a:extLst>
          </p:cNvPr>
          <p:cNvSpPr txBox="1"/>
          <p:nvPr/>
        </p:nvSpPr>
        <p:spPr>
          <a:xfrm>
            <a:off x="2294863" y="5760950"/>
            <a:ext cx="22087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Frame-Timeline</a:t>
            </a:r>
            <a:endParaRPr lang="de-DE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C42FA8-6EE9-EB1A-59A0-EBA5C4685CC9}"/>
              </a:ext>
            </a:extLst>
          </p:cNvPr>
          <p:cNvSpPr txBox="1"/>
          <p:nvPr/>
        </p:nvSpPr>
        <p:spPr>
          <a:xfrm>
            <a:off x="801343" y="3558770"/>
            <a:ext cx="14620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Ebenen</a:t>
            </a:r>
            <a:endParaRPr lang="de-DE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F17FC9-D0E0-F08B-1671-03AC705F3F8F}"/>
              </a:ext>
            </a:extLst>
          </p:cNvPr>
          <p:cNvSpPr txBox="1"/>
          <p:nvPr/>
        </p:nvSpPr>
        <p:spPr>
          <a:xfrm>
            <a:off x="610842" y="5791429"/>
            <a:ext cx="14620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Ebenen</a:t>
            </a:r>
            <a:endParaRPr lang="de-DE" b="1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14" name="Grafik 14">
            <a:extLst>
              <a:ext uri="{FF2B5EF4-FFF2-40B4-BE49-F238E27FC236}">
                <a16:creationId xmlns:a16="http://schemas.microsoft.com/office/drawing/2014/main" id="{FD21917B-9B80-C7B2-0846-60E16774E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060" y="3005813"/>
            <a:ext cx="2743200" cy="1471213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5E9BEA7-508D-FD6D-6AD5-F943D8E76F2C}"/>
              </a:ext>
            </a:extLst>
          </p:cNvPr>
          <p:cNvCxnSpPr>
            <a:cxnSpLocks/>
          </p:cNvCxnSpPr>
          <p:nvPr/>
        </p:nvCxnSpPr>
        <p:spPr>
          <a:xfrm flipV="1">
            <a:off x="9117419" y="4596004"/>
            <a:ext cx="234938" cy="538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BBC4975-4D62-0D81-9199-0B5B99A67184}"/>
              </a:ext>
            </a:extLst>
          </p:cNvPr>
          <p:cNvSpPr txBox="1"/>
          <p:nvPr/>
        </p:nvSpPr>
        <p:spPr>
          <a:xfrm>
            <a:off x="4420842" y="4968469"/>
            <a:ext cx="33746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Neuen Leeren Frame erstellen</a:t>
            </a:r>
            <a:endParaRPr lang="de-DE" b="1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18" name="Grafik 18">
            <a:extLst>
              <a:ext uri="{FF2B5EF4-FFF2-40B4-BE49-F238E27FC236}">
                <a16:creationId xmlns:a16="http://schemas.microsoft.com/office/drawing/2014/main" id="{5010A186-78F6-5AA0-12B2-730877480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" y="2323148"/>
            <a:ext cx="2750820" cy="123634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3850C56-8482-8B42-748E-911038945F2F}"/>
              </a:ext>
            </a:extLst>
          </p:cNvPr>
          <p:cNvSpPr txBox="1"/>
          <p:nvPr/>
        </p:nvSpPr>
        <p:spPr>
          <a:xfrm>
            <a:off x="2264381" y="3558768"/>
            <a:ext cx="33746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Onion</a:t>
            </a:r>
            <a:r>
              <a:rPr lang="de-DE" b="1" dirty="0">
                <a:solidFill>
                  <a:schemeClr val="bg1"/>
                </a:solidFill>
              </a:rPr>
              <a:t> Skins anzeigen</a:t>
            </a:r>
            <a:endParaRPr lang="de-DE" dirty="0" err="1">
              <a:solidFill>
                <a:schemeClr val="bg1"/>
              </a:solidFill>
            </a:endParaRP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EB5F2483-553D-A1F1-9D92-137EC767E4F6}"/>
              </a:ext>
            </a:extLst>
          </p:cNvPr>
          <p:cNvSpPr txBox="1">
            <a:spLocks/>
          </p:cNvSpPr>
          <p:nvPr/>
        </p:nvSpPr>
        <p:spPr>
          <a:xfrm>
            <a:off x="563880" y="1543685"/>
            <a:ext cx="10515600" cy="826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34" charset="0"/>
              <a:buChar char="q"/>
            </a:pPr>
            <a:r>
              <a:rPr lang="de-DE" sz="1800" dirty="0"/>
              <a:t>Um das Animations-UI zu sehen, geht auf Fenster &gt; Arbeitsbereich &gt; Animation</a:t>
            </a:r>
            <a:endParaRPr lang="de-DE" sz="1800">
              <a:cs typeface="Calibri Light"/>
            </a:endParaRPr>
          </a:p>
          <a:p>
            <a:pPr>
              <a:buFont typeface="Wingdings" pitchFamily="34" charset="0"/>
              <a:buChar char="q"/>
            </a:pPr>
            <a:r>
              <a:rPr lang="de-DE" sz="1800" dirty="0"/>
              <a:t>Jede Ebene wird als Animationsebene dargestellt  (Sprich eine Animation ist auf einer Ebene)</a:t>
            </a:r>
            <a:endParaRPr lang="de-DE" sz="2000" dirty="0">
              <a:cs typeface="Calibri Light" panose="020F0302020204030204"/>
            </a:endParaRPr>
          </a:p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29B105-87C2-EE0E-C14F-0E69C7CBBA5C}"/>
              </a:ext>
            </a:extLst>
          </p:cNvPr>
          <p:cNvSpPr txBox="1"/>
          <p:nvPr/>
        </p:nvSpPr>
        <p:spPr>
          <a:xfrm>
            <a:off x="5090160" y="4053840"/>
            <a:ext cx="3360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200" dirty="0">
                <a:solidFill>
                  <a:schemeClr val="bg1"/>
                </a:solidFill>
              </a:rPr>
              <a:t>Gibt an, wie viele Frames pro Sekunde abgespielt werden (12 sind ok)</a:t>
            </a:r>
            <a:endParaRPr lang="de-DE" sz="1200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E2E1BB-88DA-203B-513B-7FC1E9398931}"/>
              </a:ext>
            </a:extLst>
          </p:cNvPr>
          <p:cNvCxnSpPr>
            <a:cxnSpLocks/>
          </p:cNvCxnSpPr>
          <p:nvPr/>
        </p:nvCxnSpPr>
        <p:spPr>
          <a:xfrm>
            <a:off x="8483161" y="4125383"/>
            <a:ext cx="281821" cy="5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E601622-33AE-1E84-27A2-DA35D8FCD702}"/>
              </a:ext>
            </a:extLst>
          </p:cNvPr>
          <p:cNvCxnSpPr>
            <a:cxnSpLocks/>
          </p:cNvCxnSpPr>
          <p:nvPr/>
        </p:nvCxnSpPr>
        <p:spPr>
          <a:xfrm>
            <a:off x="8376481" y="3851063"/>
            <a:ext cx="388501" cy="5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181F76F-126F-634B-3E48-9E81EA37DB52}"/>
              </a:ext>
            </a:extLst>
          </p:cNvPr>
          <p:cNvSpPr txBox="1"/>
          <p:nvPr/>
        </p:nvSpPr>
        <p:spPr>
          <a:xfrm>
            <a:off x="4026148" y="3633602"/>
            <a:ext cx="43779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1200" dirty="0">
                <a:solidFill>
                  <a:schemeClr val="bg1"/>
                </a:solidFill>
              </a:rPr>
              <a:t>Zeigt an, wie viele</a:t>
            </a:r>
            <a:endParaRPr lang="de-DE" dirty="0">
              <a:solidFill>
                <a:schemeClr val="bg1"/>
              </a:solidFill>
            </a:endParaRPr>
          </a:p>
          <a:p>
            <a:pPr algn="r"/>
            <a:r>
              <a:rPr lang="de-DE" sz="1200" dirty="0">
                <a:solidFill>
                  <a:schemeClr val="bg1"/>
                </a:solidFill>
              </a:rPr>
              <a:t> Frames abgespielt werden</a:t>
            </a:r>
            <a:endParaRPr lang="de-DE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E747FB6-9F93-ADE1-91EA-940C19715285}"/>
              </a:ext>
            </a:extLst>
          </p:cNvPr>
          <p:cNvSpPr txBox="1"/>
          <p:nvPr/>
        </p:nvSpPr>
        <p:spPr>
          <a:xfrm>
            <a:off x="2951728" y="4135287"/>
            <a:ext cx="264822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Zeigt an, wie schnell die Animation im Programm abgespielt wird (Vorsicht, die Animation kann in Unity plötzlich viel schneller sein!)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2EB2800-E3FF-5AB4-DC42-F9B6CAFE383B}"/>
              </a:ext>
            </a:extLst>
          </p:cNvPr>
          <p:cNvCxnSpPr>
            <a:cxnSpLocks/>
          </p:cNvCxnSpPr>
          <p:nvPr/>
        </p:nvCxnSpPr>
        <p:spPr>
          <a:xfrm flipV="1">
            <a:off x="3446340" y="4893234"/>
            <a:ext cx="37981" cy="359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55D26CC8-1016-4BF1-B369-6B852E03A506}"/>
                  </a:ext>
                </a:extLst>
              </p14:cNvPr>
              <p14:cNvContentPartPr/>
              <p14:nvPr/>
            </p14:nvContentPartPr>
            <p14:xfrm>
              <a:off x="3348990" y="5455919"/>
              <a:ext cx="479212" cy="9525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55D26CC8-1016-4BF1-B369-6B852E03A5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1002" y="4979669"/>
                <a:ext cx="514829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4244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DB366770C2B84ABC82B7C5641F750D" ma:contentTypeVersion="12" ma:contentTypeDescription="Ein neues Dokument erstellen." ma:contentTypeScope="" ma:versionID="6af4c66b9133c40a895cde7739fc025f">
  <xsd:schema xmlns:xsd="http://www.w3.org/2001/XMLSchema" xmlns:xs="http://www.w3.org/2001/XMLSchema" xmlns:p="http://schemas.microsoft.com/office/2006/metadata/properties" xmlns:ns2="8b3d2709-b8dd-44d5-ab8a-44ef50c09015" xmlns:ns3="3f16ebce-55ee-4791-8a88-ad08115fb4a2" targetNamespace="http://schemas.microsoft.com/office/2006/metadata/properties" ma:root="true" ma:fieldsID="11c5e774e315cb268624415b21cef425" ns2:_="" ns3:_="">
    <xsd:import namespace="8b3d2709-b8dd-44d5-ab8a-44ef50c09015"/>
    <xsd:import namespace="3f16ebce-55ee-4791-8a88-ad08115fb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d2709-b8dd-44d5-ab8a-44ef50c090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7a133f11-0f5b-47f1-9d99-f6a0a57c17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6ebce-55ee-4791-8a88-ad08115fb4a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b75c407-3acd-4d46-942e-10a29e1821c9}" ma:internalName="TaxCatchAll" ma:showField="CatchAllData" ma:web="3f16ebce-55ee-4791-8a88-ad08115fb4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3d2709-b8dd-44d5-ab8a-44ef50c09015">
      <Terms xmlns="http://schemas.microsoft.com/office/infopath/2007/PartnerControls"/>
    </lcf76f155ced4ddcb4097134ff3c332f>
    <TaxCatchAll xmlns="3f16ebce-55ee-4791-8a88-ad08115fb4a2" xsi:nil="true"/>
  </documentManagement>
</p:properties>
</file>

<file path=customXml/itemProps1.xml><?xml version="1.0" encoding="utf-8"?>
<ds:datastoreItem xmlns:ds="http://schemas.openxmlformats.org/officeDocument/2006/customXml" ds:itemID="{1CF32798-4929-4130-98DD-63DA3C1726DB}"/>
</file>

<file path=customXml/itemProps2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155078-021E-49AB-8F30-C53CA1A5999D}">
  <ds:schemaRefs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627</Words>
  <Application>Microsoft Office PowerPoint</Application>
  <PresentationFormat>Breitbild</PresentationFormat>
  <Paragraphs>137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Wingdings,Sans-Serif</vt:lpstr>
      <vt:lpstr>Arial</vt:lpstr>
      <vt:lpstr>Calibri</vt:lpstr>
      <vt:lpstr>Calibri Light</vt:lpstr>
      <vt:lpstr>Wingdings</vt:lpstr>
      <vt:lpstr>Metropolitan</vt:lpstr>
      <vt:lpstr>Krita für Anfänger</vt:lpstr>
      <vt:lpstr>Wie richte ich meine Leinwand ein?</vt:lpstr>
      <vt:lpstr>Passende Ansicht </vt:lpstr>
      <vt:lpstr>Pinsel</vt:lpstr>
      <vt:lpstr>Pinsel Einstellungen</vt:lpstr>
      <vt:lpstr>Ebenen</vt:lpstr>
      <vt:lpstr>Werkzeuge</vt:lpstr>
      <vt:lpstr>Animation</vt:lpstr>
      <vt:lpstr>Animation</vt:lpstr>
      <vt:lpstr>Animation</vt:lpstr>
      <vt:lpstr>Pixelart</vt:lpstr>
      <vt:lpstr>Wie exportiere ich mein Bild richtig?</vt:lpstr>
      <vt:lpstr>Das war's! Jetzt geht es ans Zeichnen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DIGITAL ART</dc:title>
  <dc:creator/>
  <cp:lastModifiedBy/>
  <cp:revision>1066</cp:revision>
  <dcterms:created xsi:type="dcterms:W3CDTF">2019-10-27T16:19:01Z</dcterms:created>
  <dcterms:modified xsi:type="dcterms:W3CDTF">2022-10-28T07:50:13Z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0x01010089DB366770C2B84ABC82B7C5641F750D</vt:lpwstr>
  </property>
</Properties>
</file>