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70"/>
  </p:notesMasterIdLst>
  <p:handoutMasterIdLst>
    <p:handoutMasterId r:id="rId71"/>
  </p:handoutMasterIdLst>
  <p:sldIdLst>
    <p:sldId id="309" r:id="rId3"/>
    <p:sldId id="310" r:id="rId4"/>
    <p:sldId id="313" r:id="rId5"/>
    <p:sldId id="266" r:id="rId6"/>
    <p:sldId id="267" r:id="rId7"/>
    <p:sldId id="268" r:id="rId8"/>
    <p:sldId id="269" r:id="rId9"/>
    <p:sldId id="311" r:id="rId10"/>
    <p:sldId id="270" r:id="rId11"/>
    <p:sldId id="271" r:id="rId12"/>
    <p:sldId id="272" r:id="rId13"/>
    <p:sldId id="312" r:id="rId14"/>
    <p:sldId id="274" r:id="rId15"/>
    <p:sldId id="273" r:id="rId16"/>
    <p:sldId id="355" r:id="rId17"/>
    <p:sldId id="356" r:id="rId18"/>
    <p:sldId id="357" r:id="rId19"/>
    <p:sldId id="358" r:id="rId20"/>
    <p:sldId id="372" r:id="rId21"/>
    <p:sldId id="352" r:id="rId22"/>
    <p:sldId id="353" r:id="rId23"/>
    <p:sldId id="354" r:id="rId24"/>
    <p:sldId id="359" r:id="rId25"/>
    <p:sldId id="360" r:id="rId26"/>
    <p:sldId id="361" r:id="rId27"/>
    <p:sldId id="362" r:id="rId28"/>
    <p:sldId id="363" r:id="rId29"/>
    <p:sldId id="364" r:id="rId30"/>
    <p:sldId id="365" r:id="rId31"/>
    <p:sldId id="366" r:id="rId32"/>
    <p:sldId id="374" r:id="rId33"/>
    <p:sldId id="316" r:id="rId34"/>
    <p:sldId id="368" r:id="rId35"/>
    <p:sldId id="369" r:id="rId36"/>
    <p:sldId id="370" r:id="rId37"/>
    <p:sldId id="371" r:id="rId38"/>
    <p:sldId id="367" r:id="rId39"/>
    <p:sldId id="278" r:id="rId40"/>
    <p:sldId id="279" r:id="rId41"/>
    <p:sldId id="320" r:id="rId42"/>
    <p:sldId id="317" r:id="rId43"/>
    <p:sldId id="321" r:id="rId44"/>
    <p:sldId id="322" r:id="rId45"/>
    <p:sldId id="323" r:id="rId46"/>
    <p:sldId id="324" r:id="rId47"/>
    <p:sldId id="325" r:id="rId48"/>
    <p:sldId id="326" r:id="rId49"/>
    <p:sldId id="327" r:id="rId50"/>
    <p:sldId id="318" r:id="rId51"/>
    <p:sldId id="328" r:id="rId52"/>
    <p:sldId id="329" r:id="rId53"/>
    <p:sldId id="330" r:id="rId54"/>
    <p:sldId id="319" r:id="rId55"/>
    <p:sldId id="331" r:id="rId56"/>
    <p:sldId id="332" r:id="rId57"/>
    <p:sldId id="333" r:id="rId58"/>
    <p:sldId id="334" r:id="rId59"/>
    <p:sldId id="336" r:id="rId60"/>
    <p:sldId id="338" r:id="rId61"/>
    <p:sldId id="335" r:id="rId62"/>
    <p:sldId id="340" r:id="rId63"/>
    <p:sldId id="341" r:id="rId64"/>
    <p:sldId id="343" r:id="rId65"/>
    <p:sldId id="344" r:id="rId66"/>
    <p:sldId id="342" r:id="rId67"/>
    <p:sldId id="346" r:id="rId68"/>
    <p:sldId id="373" r:id="rId6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CCCCCC"/>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49" autoAdjust="0"/>
    <p:restoredTop sz="77262" autoAdjust="0"/>
  </p:normalViewPr>
  <p:slideViewPr>
    <p:cSldViewPr snapToGrid="0">
      <p:cViewPr varScale="1">
        <p:scale>
          <a:sx n="110" d="100"/>
          <a:sy n="110" d="100"/>
        </p:scale>
        <p:origin x="120" y="25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3" d="100"/>
          <a:sy n="83" d="100"/>
        </p:scale>
        <p:origin x="-31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31-1-2018</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1/31/2018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endParaRPr lang="en-US" dirty="0" smtClean="0"/>
          </a:p>
        </p:txBody>
      </p:sp>
      <p:sp>
        <p:nvSpPr>
          <p:cNvPr id="4" name="Slide Number Placeholder 3"/>
          <p:cNvSpPr>
            <a:spLocks noGrp="1"/>
          </p:cNvSpPr>
          <p:nvPr>
            <p:ph type="sldNum" sz="quarter" idx="10"/>
          </p:nvPr>
        </p:nvSpPr>
        <p:spPr/>
        <p:txBody>
          <a:bodyPr/>
          <a:lstStyle/>
          <a:p>
            <a:fld id="{052A1873-0A52-4A4E-BA28-80AFF6A8486D}" type="slidenum">
              <a:rPr lang="en-US" smtClean="0"/>
              <a:t>4</a:t>
            </a:fld>
            <a:endParaRPr lang="en-US"/>
          </a:p>
        </p:txBody>
      </p:sp>
    </p:spTree>
    <p:extLst>
      <p:ext uri="{BB962C8B-B14F-4D97-AF65-F5344CB8AC3E}">
        <p14:creationId xmlns:p14="http://schemas.microsoft.com/office/powerpoint/2010/main" val="1696242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endParaRPr lang="en-US" dirty="0" smtClean="0"/>
          </a:p>
        </p:txBody>
      </p:sp>
      <p:sp>
        <p:nvSpPr>
          <p:cNvPr id="4" name="Slide Number Placeholder 3"/>
          <p:cNvSpPr>
            <a:spLocks noGrp="1"/>
          </p:cNvSpPr>
          <p:nvPr>
            <p:ph type="sldNum" sz="quarter" idx="10"/>
          </p:nvPr>
        </p:nvSpPr>
        <p:spPr/>
        <p:txBody>
          <a:bodyPr/>
          <a:lstStyle/>
          <a:p>
            <a:fld id="{052A1873-0A52-4A4E-BA28-80AFF6A8486D}" type="slidenum">
              <a:rPr lang="en-US" smtClean="0"/>
              <a:t>30</a:t>
            </a:fld>
            <a:endParaRPr lang="en-US"/>
          </a:p>
        </p:txBody>
      </p:sp>
    </p:spTree>
    <p:extLst>
      <p:ext uri="{BB962C8B-B14F-4D97-AF65-F5344CB8AC3E}">
        <p14:creationId xmlns:p14="http://schemas.microsoft.com/office/powerpoint/2010/main" val="1696242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endParaRPr lang="en-US" dirty="0" smtClean="0"/>
          </a:p>
        </p:txBody>
      </p:sp>
      <p:sp>
        <p:nvSpPr>
          <p:cNvPr id="4" name="Slide Number Placeholder 3"/>
          <p:cNvSpPr>
            <a:spLocks noGrp="1"/>
          </p:cNvSpPr>
          <p:nvPr>
            <p:ph type="sldNum" sz="quarter" idx="10"/>
          </p:nvPr>
        </p:nvSpPr>
        <p:spPr/>
        <p:txBody>
          <a:bodyPr/>
          <a:lstStyle/>
          <a:p>
            <a:fld id="{052A1873-0A52-4A4E-BA28-80AFF6A8486D}" type="slidenum">
              <a:rPr lang="en-US" smtClean="0"/>
              <a:t>31</a:t>
            </a:fld>
            <a:endParaRPr lang="en-US"/>
          </a:p>
        </p:txBody>
      </p:sp>
    </p:spTree>
    <p:extLst>
      <p:ext uri="{BB962C8B-B14F-4D97-AF65-F5344CB8AC3E}">
        <p14:creationId xmlns:p14="http://schemas.microsoft.com/office/powerpoint/2010/main" val="1273900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endParaRPr lang="en-US" dirty="0" smtClean="0"/>
          </a:p>
        </p:txBody>
      </p:sp>
      <p:sp>
        <p:nvSpPr>
          <p:cNvPr id="4" name="Slide Number Placeholder 3"/>
          <p:cNvSpPr>
            <a:spLocks noGrp="1"/>
          </p:cNvSpPr>
          <p:nvPr>
            <p:ph type="sldNum" sz="quarter" idx="10"/>
          </p:nvPr>
        </p:nvSpPr>
        <p:spPr/>
        <p:txBody>
          <a:bodyPr/>
          <a:lstStyle/>
          <a:p>
            <a:fld id="{052A1873-0A52-4A4E-BA28-80AFF6A8486D}" type="slidenum">
              <a:rPr lang="en-US" smtClean="0"/>
              <a:t>21</a:t>
            </a:fld>
            <a:endParaRPr lang="en-US"/>
          </a:p>
        </p:txBody>
      </p:sp>
    </p:spTree>
    <p:extLst>
      <p:ext uri="{BB962C8B-B14F-4D97-AF65-F5344CB8AC3E}">
        <p14:creationId xmlns:p14="http://schemas.microsoft.com/office/powerpoint/2010/main" val="1696242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endParaRPr lang="en-US" dirty="0" smtClean="0"/>
          </a:p>
        </p:txBody>
      </p:sp>
      <p:sp>
        <p:nvSpPr>
          <p:cNvPr id="4" name="Slide Number Placeholder 3"/>
          <p:cNvSpPr>
            <a:spLocks noGrp="1"/>
          </p:cNvSpPr>
          <p:nvPr>
            <p:ph type="sldNum" sz="quarter" idx="10"/>
          </p:nvPr>
        </p:nvSpPr>
        <p:spPr/>
        <p:txBody>
          <a:bodyPr/>
          <a:lstStyle/>
          <a:p>
            <a:fld id="{052A1873-0A52-4A4E-BA28-80AFF6A8486D}" type="slidenum">
              <a:rPr lang="en-US" smtClean="0"/>
              <a:t>22</a:t>
            </a:fld>
            <a:endParaRPr lang="en-US"/>
          </a:p>
        </p:txBody>
      </p:sp>
    </p:spTree>
    <p:extLst>
      <p:ext uri="{BB962C8B-B14F-4D97-AF65-F5344CB8AC3E}">
        <p14:creationId xmlns:p14="http://schemas.microsoft.com/office/powerpoint/2010/main" val="1696242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endParaRPr lang="en-US" dirty="0" smtClean="0"/>
          </a:p>
        </p:txBody>
      </p:sp>
      <p:sp>
        <p:nvSpPr>
          <p:cNvPr id="4" name="Slide Number Placeholder 3"/>
          <p:cNvSpPr>
            <a:spLocks noGrp="1"/>
          </p:cNvSpPr>
          <p:nvPr>
            <p:ph type="sldNum" sz="quarter" idx="10"/>
          </p:nvPr>
        </p:nvSpPr>
        <p:spPr/>
        <p:txBody>
          <a:bodyPr/>
          <a:lstStyle/>
          <a:p>
            <a:fld id="{052A1873-0A52-4A4E-BA28-80AFF6A8486D}" type="slidenum">
              <a:rPr lang="en-US" smtClean="0"/>
              <a:t>23</a:t>
            </a:fld>
            <a:endParaRPr lang="en-US"/>
          </a:p>
        </p:txBody>
      </p:sp>
    </p:spTree>
    <p:extLst>
      <p:ext uri="{BB962C8B-B14F-4D97-AF65-F5344CB8AC3E}">
        <p14:creationId xmlns:p14="http://schemas.microsoft.com/office/powerpoint/2010/main" val="1696242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endParaRPr lang="en-US" dirty="0" smtClean="0"/>
          </a:p>
        </p:txBody>
      </p:sp>
      <p:sp>
        <p:nvSpPr>
          <p:cNvPr id="4" name="Slide Number Placeholder 3"/>
          <p:cNvSpPr>
            <a:spLocks noGrp="1"/>
          </p:cNvSpPr>
          <p:nvPr>
            <p:ph type="sldNum" sz="quarter" idx="10"/>
          </p:nvPr>
        </p:nvSpPr>
        <p:spPr/>
        <p:txBody>
          <a:bodyPr/>
          <a:lstStyle/>
          <a:p>
            <a:fld id="{052A1873-0A52-4A4E-BA28-80AFF6A8486D}" type="slidenum">
              <a:rPr lang="en-US" smtClean="0"/>
              <a:t>24</a:t>
            </a:fld>
            <a:endParaRPr lang="en-US"/>
          </a:p>
        </p:txBody>
      </p:sp>
    </p:spTree>
    <p:extLst>
      <p:ext uri="{BB962C8B-B14F-4D97-AF65-F5344CB8AC3E}">
        <p14:creationId xmlns:p14="http://schemas.microsoft.com/office/powerpoint/2010/main" val="1696242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endParaRPr lang="en-US" dirty="0" smtClean="0"/>
          </a:p>
        </p:txBody>
      </p:sp>
      <p:sp>
        <p:nvSpPr>
          <p:cNvPr id="4" name="Slide Number Placeholder 3"/>
          <p:cNvSpPr>
            <a:spLocks noGrp="1"/>
          </p:cNvSpPr>
          <p:nvPr>
            <p:ph type="sldNum" sz="quarter" idx="10"/>
          </p:nvPr>
        </p:nvSpPr>
        <p:spPr/>
        <p:txBody>
          <a:bodyPr/>
          <a:lstStyle/>
          <a:p>
            <a:fld id="{052A1873-0A52-4A4E-BA28-80AFF6A8486D}" type="slidenum">
              <a:rPr lang="en-US" smtClean="0"/>
              <a:t>25</a:t>
            </a:fld>
            <a:endParaRPr lang="en-US"/>
          </a:p>
        </p:txBody>
      </p:sp>
    </p:spTree>
    <p:extLst>
      <p:ext uri="{BB962C8B-B14F-4D97-AF65-F5344CB8AC3E}">
        <p14:creationId xmlns:p14="http://schemas.microsoft.com/office/powerpoint/2010/main" val="1696242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endParaRPr lang="en-US" dirty="0" smtClean="0"/>
          </a:p>
        </p:txBody>
      </p:sp>
      <p:sp>
        <p:nvSpPr>
          <p:cNvPr id="4" name="Slide Number Placeholder 3"/>
          <p:cNvSpPr>
            <a:spLocks noGrp="1"/>
          </p:cNvSpPr>
          <p:nvPr>
            <p:ph type="sldNum" sz="quarter" idx="10"/>
          </p:nvPr>
        </p:nvSpPr>
        <p:spPr/>
        <p:txBody>
          <a:bodyPr/>
          <a:lstStyle/>
          <a:p>
            <a:fld id="{052A1873-0A52-4A4E-BA28-80AFF6A8486D}" type="slidenum">
              <a:rPr lang="en-US" smtClean="0"/>
              <a:t>26</a:t>
            </a:fld>
            <a:endParaRPr lang="en-US"/>
          </a:p>
        </p:txBody>
      </p:sp>
    </p:spTree>
    <p:extLst>
      <p:ext uri="{BB962C8B-B14F-4D97-AF65-F5344CB8AC3E}">
        <p14:creationId xmlns:p14="http://schemas.microsoft.com/office/powerpoint/2010/main" val="1696242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endParaRPr lang="en-US" dirty="0" smtClean="0"/>
          </a:p>
        </p:txBody>
      </p:sp>
      <p:sp>
        <p:nvSpPr>
          <p:cNvPr id="4" name="Slide Number Placeholder 3"/>
          <p:cNvSpPr>
            <a:spLocks noGrp="1"/>
          </p:cNvSpPr>
          <p:nvPr>
            <p:ph type="sldNum" sz="quarter" idx="10"/>
          </p:nvPr>
        </p:nvSpPr>
        <p:spPr/>
        <p:txBody>
          <a:bodyPr/>
          <a:lstStyle/>
          <a:p>
            <a:fld id="{052A1873-0A52-4A4E-BA28-80AFF6A8486D}" type="slidenum">
              <a:rPr lang="en-US" smtClean="0"/>
              <a:t>28</a:t>
            </a:fld>
            <a:endParaRPr lang="en-US"/>
          </a:p>
        </p:txBody>
      </p:sp>
    </p:spTree>
    <p:extLst>
      <p:ext uri="{BB962C8B-B14F-4D97-AF65-F5344CB8AC3E}">
        <p14:creationId xmlns:p14="http://schemas.microsoft.com/office/powerpoint/2010/main" val="1696242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endParaRPr lang="en-US" dirty="0" smtClean="0"/>
          </a:p>
        </p:txBody>
      </p:sp>
      <p:sp>
        <p:nvSpPr>
          <p:cNvPr id="4" name="Slide Number Placeholder 3"/>
          <p:cNvSpPr>
            <a:spLocks noGrp="1"/>
          </p:cNvSpPr>
          <p:nvPr>
            <p:ph type="sldNum" sz="quarter" idx="10"/>
          </p:nvPr>
        </p:nvSpPr>
        <p:spPr/>
        <p:txBody>
          <a:bodyPr/>
          <a:lstStyle/>
          <a:p>
            <a:fld id="{052A1873-0A52-4A4E-BA28-80AFF6A8486D}" type="slidenum">
              <a:rPr lang="en-US" smtClean="0"/>
              <a:t>29</a:t>
            </a:fld>
            <a:endParaRPr lang="en-US"/>
          </a:p>
        </p:txBody>
      </p:sp>
    </p:spTree>
    <p:extLst>
      <p:ext uri="{BB962C8B-B14F-4D97-AF65-F5344CB8AC3E}">
        <p14:creationId xmlns:p14="http://schemas.microsoft.com/office/powerpoint/2010/main" val="1696242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
        <p:nvSpPr>
          <p:cNvPr id="7" name="Title 6"/>
          <p:cNvSpPr>
            <a:spLocks noGrp="1"/>
          </p:cNvSpPr>
          <p:nvPr>
            <p:ph type="title" hasCustomPrompt="1"/>
          </p:nvPr>
        </p:nvSpPr>
        <p:spPr/>
        <p:txBody>
          <a:bodyPr/>
          <a:lstStyle>
            <a:lvl1pPr>
              <a:defRPr baseline="0"/>
            </a:lvl1pPr>
          </a:lstStyle>
          <a:p>
            <a:r>
              <a:rPr lang="en-US" smtClean="0"/>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smtClean="0"/>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smtClean="0"/>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cxnSp>
        <p:nvCxnSpPr>
          <p:cNvPr id="7" name="Straight Connector 6"/>
          <p:cNvCxnSpPr/>
          <p:nvPr userDrawn="1"/>
        </p:nvCxnSpPr>
        <p:spPr>
          <a:xfrm>
            <a:off x="335360" y="1052736"/>
            <a:ext cx="109452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nl-NL"/>
          </a:p>
        </p:txBody>
      </p:sp>
      <p:sp>
        <p:nvSpPr>
          <p:cNvPr id="8" name="Text Placeholder 7"/>
          <p:cNvSpPr>
            <a:spLocks noGrp="1"/>
          </p:cNvSpPr>
          <p:nvPr>
            <p:ph type="body" sz="quarter" idx="10"/>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mj-lt"/>
                <a:ea typeface="+mj-ea"/>
                <a:cs typeface="+mj-cs"/>
              </a:rPr>
              <a:t>Copyright © Zak Ruvalcaba</a:t>
            </a:r>
            <a:endParaRPr kumimoji="0" lang="nl-NL" sz="1200" b="0" i="0" u="none" strike="noStrike" kern="1200" cap="none" spc="0" normalizeH="0" baseline="0" noProof="0" dirty="0" smtClean="0">
              <a:ln>
                <a:noFill/>
              </a:ln>
              <a:solidFill>
                <a:schemeClr val="accent2"/>
              </a:solidFill>
              <a:effectLst/>
              <a:uLnTx/>
              <a:uFillTx/>
              <a:latin typeface="+mj-lt"/>
              <a:ea typeface="+mj-ea"/>
              <a:cs typeface="+mj-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smtClean="0"/>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iming>
    <p:tnLst>
      <p:par>
        <p:cTn id="1" dur="indefinite" restart="never" nodeType="tmRoot"/>
      </p:par>
    </p:tnLst>
  </p:timing>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smtClean="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smtClean="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smtClean="0"/>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zruvalca@sdccd.edu" TargetMode="Externa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www.ecma-international.org/publications/standards/Ecma-262.htm"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www.w3.org/TR/#tr_CSS" TargetMode="External"/><Relationship Id="rId2" Type="http://schemas.openxmlformats.org/officeDocument/2006/relationships/hyperlink" Target="http://www.w3.org/TR/html51/"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hyperlink" Target="https://developer.mozilla.org/en-US/docs/Web/JavaScript"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2.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hyperlink" Target="https://desktop.github.com/" TargetMode="Externa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75720" y="692696"/>
            <a:ext cx="6912768" cy="1296144"/>
          </a:xfrm>
        </p:spPr>
        <p:txBody>
          <a:bodyPr/>
          <a:lstStyle/>
          <a:p>
            <a:r>
              <a:rPr lang="en-US" sz="4000" dirty="0"/>
              <a:t>COMM 644</a:t>
            </a:r>
            <a:br>
              <a:rPr lang="en-US" sz="4000" dirty="0"/>
            </a:br>
            <a:r>
              <a:rPr lang="en-US" sz="4000" dirty="0"/>
              <a:t>Web Programming Intermediate</a:t>
            </a:r>
            <a:endParaRPr lang="en-US" sz="4000" dirty="0"/>
          </a:p>
        </p:txBody>
      </p:sp>
      <p:sp>
        <p:nvSpPr>
          <p:cNvPr id="8" name="Text Placeholder 7"/>
          <p:cNvSpPr>
            <a:spLocks noGrp="1"/>
          </p:cNvSpPr>
          <p:nvPr>
            <p:ph type="body" sz="quarter" idx="10"/>
          </p:nvPr>
        </p:nvSpPr>
        <p:spPr>
          <a:xfrm>
            <a:off x="3575720" y="2348706"/>
            <a:ext cx="5905500" cy="3528566"/>
          </a:xfrm>
        </p:spPr>
        <p:txBody>
          <a:bodyPr>
            <a:normAutofit/>
          </a:bodyPr>
          <a:lstStyle/>
          <a:p>
            <a:r>
              <a:rPr lang="en-US" sz="2800" spc="0" dirty="0"/>
              <a:t>Zak Ruvalcaba</a:t>
            </a:r>
          </a:p>
          <a:p>
            <a:pPr lvl="1"/>
            <a:r>
              <a:rPr lang="en-US" sz="1800" dirty="0"/>
              <a:t>Lecture 1</a:t>
            </a:r>
            <a:br>
              <a:rPr lang="en-US" sz="1800" dirty="0"/>
            </a:br>
            <a:endParaRPr lang="en-US" sz="1800" dirty="0"/>
          </a:p>
          <a:p>
            <a:pPr lvl="1"/>
            <a:r>
              <a:rPr lang="en-US" sz="1800" dirty="0">
                <a:hlinkClick r:id="rId2"/>
              </a:rPr>
              <a:t>zruvalca@sdccd.edu</a:t>
            </a:r>
            <a:r>
              <a:rPr lang="en-US" sz="1800" dirty="0"/>
              <a:t/>
            </a:r>
            <a:br>
              <a:rPr lang="en-US" sz="1800" dirty="0"/>
            </a:br>
            <a:r>
              <a:rPr lang="en-US" sz="1800" dirty="0"/>
              <a:t>Twitter: @</a:t>
            </a:r>
            <a:r>
              <a:rPr lang="en-US" sz="1800" dirty="0" err="1"/>
              <a:t>zakruvalcaba</a:t>
            </a:r>
            <a:r>
              <a:rPr lang="en-US" sz="1800" dirty="0"/>
              <a:t/>
            </a:r>
            <a:br>
              <a:rPr lang="en-US" sz="1800" dirty="0"/>
            </a:br>
            <a:r>
              <a:rPr lang="en-US" sz="1800" dirty="0"/>
              <a:t>LinkedIn: linkedin.com/in/</a:t>
            </a:r>
            <a:r>
              <a:rPr lang="en-US" sz="1800" dirty="0" err="1"/>
              <a:t>zakruvalcaba</a:t>
            </a:r>
            <a:endParaRPr lang="en-US" sz="1800" dirty="0"/>
          </a:p>
        </p:txBody>
      </p:sp>
    </p:spTree>
    <p:extLst>
      <p:ext uri="{BB962C8B-B14F-4D97-AF65-F5344CB8AC3E}">
        <p14:creationId xmlns:p14="http://schemas.microsoft.com/office/powerpoint/2010/main" val="1927378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openclipart.org/image/800px/svg_to_png/152311/internet-clou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5880" y="2276873"/>
            <a:ext cx="1600200" cy="138017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a:t>Classic Web </a:t>
            </a:r>
            <a:r>
              <a:rPr lang="en-US" dirty="0" smtClean="0"/>
              <a:t>Architecture</a:t>
            </a:r>
            <a:endParaRPr lang="nl-NL" dirty="0"/>
          </a:p>
        </p:txBody>
      </p:sp>
      <p:sp>
        <p:nvSpPr>
          <p:cNvPr id="2" name="Text Placeholder 1"/>
          <p:cNvSpPr>
            <a:spLocks noGrp="1"/>
          </p:cNvSpPr>
          <p:nvPr>
            <p:ph type="body" sz="quarter" idx="11"/>
          </p:nvPr>
        </p:nvSpPr>
        <p:spPr/>
        <p:txBody>
          <a:bodyPr/>
          <a:lstStyle/>
          <a:p>
            <a:r>
              <a:rPr lang="en-US" dirty="0" smtClean="0"/>
              <a:t>The Tiered Architecture Model</a:t>
            </a:r>
            <a:endParaRPr lang="en-US" dirty="0"/>
          </a:p>
        </p:txBody>
      </p:sp>
      <p:sp>
        <p:nvSpPr>
          <p:cNvPr id="17" name="Text Box 5"/>
          <p:cNvSpPr txBox="1">
            <a:spLocks noChangeArrowheads="1"/>
          </p:cNvSpPr>
          <p:nvPr/>
        </p:nvSpPr>
        <p:spPr bwMode="auto">
          <a:xfrm>
            <a:off x="1631504" y="1628800"/>
            <a:ext cx="25202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solidFill>
                  <a:schemeClr val="tx2"/>
                </a:solidFill>
                <a:latin typeface="+mn-lt"/>
              </a:rPr>
              <a:t>Visitor (Client</a:t>
            </a:r>
            <a:r>
              <a:rPr lang="en-US" sz="1600" dirty="0">
                <a:solidFill>
                  <a:schemeClr val="tx2"/>
                </a:solidFill>
                <a:latin typeface="+mn-lt"/>
              </a:rPr>
              <a:t>)</a:t>
            </a:r>
            <a:br>
              <a:rPr lang="en-US" sz="1600" dirty="0">
                <a:solidFill>
                  <a:schemeClr val="tx2"/>
                </a:solidFill>
                <a:latin typeface="+mn-lt"/>
              </a:rPr>
            </a:br>
            <a:r>
              <a:rPr lang="en-US" sz="1400" dirty="0">
                <a:solidFill>
                  <a:schemeClr val="tx2"/>
                </a:solidFill>
                <a:latin typeface="+mn-lt"/>
              </a:rPr>
              <a:t>HTML, CSS, JavaScript</a:t>
            </a:r>
          </a:p>
        </p:txBody>
      </p:sp>
      <p:pic>
        <p:nvPicPr>
          <p:cNvPr id="3074" name="Picture 2" descr="http://www.multithemes.com/examples/panelspro/files/browser-icon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543" y="3501008"/>
            <a:ext cx="1373832" cy="759992"/>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9" name="Group 22"/>
          <p:cNvGrpSpPr>
            <a:grpSpLocks/>
          </p:cNvGrpSpPr>
          <p:nvPr/>
        </p:nvGrpSpPr>
        <p:grpSpPr bwMode="auto">
          <a:xfrm>
            <a:off x="8241790" y="2182798"/>
            <a:ext cx="1560513" cy="1492250"/>
            <a:chOff x="5800825" y="2233060"/>
            <a:chExt cx="1560094" cy="1492717"/>
          </a:xfrm>
        </p:grpSpPr>
        <p:pic>
          <p:nvPicPr>
            <p:cNvPr id="10" name="Picture 19"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00825" y="22330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91726" y="23854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1"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4606" y="2539464"/>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 Box 5"/>
          <p:cNvSpPr txBox="1">
            <a:spLocks noChangeArrowheads="1"/>
          </p:cNvSpPr>
          <p:nvPr/>
        </p:nvSpPr>
        <p:spPr bwMode="auto">
          <a:xfrm>
            <a:off x="7728918" y="1628801"/>
            <a:ext cx="25050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latin typeface="Museo Slab 500 (Body)"/>
              </a:rPr>
              <a:t>Web Server</a:t>
            </a:r>
            <a:br>
              <a:rPr lang="en-US" sz="1600" dirty="0">
                <a:latin typeface="Museo Slab 500 (Body)"/>
              </a:rPr>
            </a:br>
            <a:endParaRPr lang="en-US" sz="1600" dirty="0">
              <a:latin typeface="Museo Slab 500 (Body)"/>
            </a:endParaRPr>
          </a:p>
        </p:txBody>
      </p:sp>
      <p:pic>
        <p:nvPicPr>
          <p:cNvPr id="14" name="Picture 8" descr="http://upload.wikimedia.org/wikipedia/commons/4/48/EBay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11178" y="3653832"/>
            <a:ext cx="1041207" cy="454345"/>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15"/>
          <p:cNvSpPr txBox="1">
            <a:spLocks noChangeArrowheads="1"/>
          </p:cNvSpPr>
          <p:nvPr/>
        </p:nvSpPr>
        <p:spPr bwMode="auto">
          <a:xfrm>
            <a:off x="5303912" y="2774202"/>
            <a:ext cx="1371898" cy="366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dirty="0">
                <a:solidFill>
                  <a:schemeClr val="bg1"/>
                </a:solidFill>
                <a:latin typeface="+mn-lt"/>
              </a:rPr>
              <a:t>Internet</a:t>
            </a:r>
          </a:p>
        </p:txBody>
      </p:sp>
      <p:cxnSp>
        <p:nvCxnSpPr>
          <p:cNvPr id="20" name="Straight Arrow Connector 19"/>
          <p:cNvCxnSpPr/>
          <p:nvPr/>
        </p:nvCxnSpPr>
        <p:spPr>
          <a:xfrm>
            <a:off x="39399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8355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7593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8637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4" name="TextBox 35"/>
          <p:cNvSpPr txBox="1">
            <a:spLocks noChangeArrowheads="1"/>
          </p:cNvSpPr>
          <p:nvPr/>
        </p:nvSpPr>
        <p:spPr bwMode="auto">
          <a:xfrm>
            <a:off x="3863753" y="3451027"/>
            <a:ext cx="16401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1. Visitor types </a:t>
            </a:r>
            <a:r>
              <a:rPr lang="en-US" sz="1000" dirty="0">
                <a:latin typeface="Museo Slab 500 (Body)"/>
              </a:rPr>
              <a:t>the</a:t>
            </a:r>
            <a:r>
              <a:rPr lang="en-US" sz="1000" dirty="0">
                <a:latin typeface="Museo Slab 500 (Body)"/>
              </a:rPr>
              <a:t/>
            </a:r>
            <a:br>
              <a:rPr lang="en-US" sz="1000" dirty="0">
                <a:latin typeface="Museo Slab 500 (Body)"/>
              </a:rPr>
            </a:br>
            <a:r>
              <a:rPr lang="en-US" sz="1000" dirty="0">
                <a:latin typeface="Museo Slab 500 (Body)"/>
              </a:rPr>
              <a:t>URL into their browser</a:t>
            </a:r>
            <a:br>
              <a:rPr lang="en-US" sz="1000" dirty="0">
                <a:latin typeface="Museo Slab 500 (Body)"/>
              </a:rPr>
            </a:br>
            <a:r>
              <a:rPr lang="en-US" sz="1000" dirty="0">
                <a:latin typeface="Museo Slab 500 (Body)"/>
              </a:rPr>
              <a:t>in </a:t>
            </a:r>
            <a:r>
              <a:rPr lang="en-US" sz="1000" dirty="0">
                <a:latin typeface="Museo Slab 500 (Body)"/>
              </a:rPr>
              <a:t>hopes </a:t>
            </a:r>
            <a:r>
              <a:rPr lang="en-US" sz="1000" dirty="0">
                <a:latin typeface="Museo Slab 500 (Body)"/>
              </a:rPr>
              <a:t>of seeing a page</a:t>
            </a:r>
          </a:p>
        </p:txBody>
      </p:sp>
      <p:sp>
        <p:nvSpPr>
          <p:cNvPr id="25" name="TextBox 33"/>
          <p:cNvSpPr txBox="1">
            <a:spLocks noChangeArrowheads="1"/>
          </p:cNvSpPr>
          <p:nvPr/>
        </p:nvSpPr>
        <p:spPr bwMode="auto">
          <a:xfrm>
            <a:off x="6759352" y="3455789"/>
            <a:ext cx="1377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2. Request is sent to</a:t>
            </a:r>
          </a:p>
          <a:p>
            <a:pPr eaLnBrk="1" hangingPunct="1"/>
            <a:r>
              <a:rPr lang="en-US" sz="1000" dirty="0">
                <a:latin typeface="Museo Slab 500 (Body)"/>
              </a:rPr>
              <a:t>server for processing</a:t>
            </a:r>
          </a:p>
        </p:txBody>
      </p:sp>
      <p:sp>
        <p:nvSpPr>
          <p:cNvPr id="26" name="TextBox 44"/>
          <p:cNvSpPr txBox="1">
            <a:spLocks noChangeArrowheads="1"/>
          </p:cNvSpPr>
          <p:nvPr/>
        </p:nvSpPr>
        <p:spPr bwMode="auto">
          <a:xfrm>
            <a:off x="4454302" y="1960365"/>
            <a:ext cx="3505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3. Server responds by sending back the page requested</a:t>
            </a:r>
          </a:p>
        </p:txBody>
      </p:sp>
      <p:pic>
        <p:nvPicPr>
          <p:cNvPr id="29" name="Picture 2" descr="C:\Users\zak\Desktop\XenDesktop-Device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5259" y="2276800"/>
            <a:ext cx="2092771" cy="115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602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openclipart.org/image/800px/svg_to_png/152311/internet-clou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5880" y="2276873"/>
            <a:ext cx="1600200" cy="138017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a:t>Classic Web </a:t>
            </a:r>
            <a:r>
              <a:rPr lang="en-US" dirty="0" smtClean="0"/>
              <a:t>Architecture</a:t>
            </a:r>
            <a:endParaRPr lang="nl-NL" dirty="0"/>
          </a:p>
        </p:txBody>
      </p:sp>
      <p:sp>
        <p:nvSpPr>
          <p:cNvPr id="2" name="Text Placeholder 1"/>
          <p:cNvSpPr>
            <a:spLocks noGrp="1"/>
          </p:cNvSpPr>
          <p:nvPr>
            <p:ph type="body" sz="quarter" idx="11"/>
          </p:nvPr>
        </p:nvSpPr>
        <p:spPr/>
        <p:txBody>
          <a:bodyPr/>
          <a:lstStyle/>
          <a:p>
            <a:r>
              <a:rPr lang="en-US" dirty="0" smtClean="0"/>
              <a:t>The Tiered Architecture Model</a:t>
            </a:r>
            <a:endParaRPr lang="en-US" dirty="0"/>
          </a:p>
        </p:txBody>
      </p:sp>
      <p:sp>
        <p:nvSpPr>
          <p:cNvPr id="17" name="Text Box 5"/>
          <p:cNvSpPr txBox="1">
            <a:spLocks noChangeArrowheads="1"/>
          </p:cNvSpPr>
          <p:nvPr/>
        </p:nvSpPr>
        <p:spPr bwMode="auto">
          <a:xfrm>
            <a:off x="1631504" y="1628800"/>
            <a:ext cx="25202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solidFill>
                  <a:schemeClr val="tx2"/>
                </a:solidFill>
                <a:latin typeface="+mn-lt"/>
              </a:rPr>
              <a:t>Visitor (Client</a:t>
            </a:r>
            <a:r>
              <a:rPr lang="en-US" sz="1600" dirty="0">
                <a:solidFill>
                  <a:schemeClr val="tx2"/>
                </a:solidFill>
                <a:latin typeface="+mn-lt"/>
              </a:rPr>
              <a:t>)</a:t>
            </a:r>
            <a:br>
              <a:rPr lang="en-US" sz="1600" dirty="0">
                <a:solidFill>
                  <a:schemeClr val="tx2"/>
                </a:solidFill>
                <a:latin typeface="+mn-lt"/>
              </a:rPr>
            </a:br>
            <a:r>
              <a:rPr lang="en-US" sz="1400" dirty="0">
                <a:solidFill>
                  <a:schemeClr val="tx2"/>
                </a:solidFill>
                <a:latin typeface="+mn-lt"/>
              </a:rPr>
              <a:t>HTML, CSS, JavaScript</a:t>
            </a:r>
          </a:p>
        </p:txBody>
      </p:sp>
      <p:pic>
        <p:nvPicPr>
          <p:cNvPr id="3074" name="Picture 2" descr="http://www.multithemes.com/examples/panelspro/files/browser-icon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543" y="3501008"/>
            <a:ext cx="1373832" cy="759992"/>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9" name="Group 22"/>
          <p:cNvGrpSpPr>
            <a:grpSpLocks/>
          </p:cNvGrpSpPr>
          <p:nvPr/>
        </p:nvGrpSpPr>
        <p:grpSpPr bwMode="auto">
          <a:xfrm>
            <a:off x="8241790" y="2182798"/>
            <a:ext cx="1560513" cy="1492250"/>
            <a:chOff x="5800825" y="2233060"/>
            <a:chExt cx="1560094" cy="1492717"/>
          </a:xfrm>
        </p:grpSpPr>
        <p:pic>
          <p:nvPicPr>
            <p:cNvPr id="10" name="Picture 19"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00825" y="22330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91726" y="23854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1"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4606" y="2539464"/>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 Box 5"/>
          <p:cNvSpPr txBox="1">
            <a:spLocks noChangeArrowheads="1"/>
          </p:cNvSpPr>
          <p:nvPr/>
        </p:nvSpPr>
        <p:spPr bwMode="auto">
          <a:xfrm>
            <a:off x="7728918" y="1628801"/>
            <a:ext cx="25050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latin typeface="Museo Slab 500 (Body)"/>
              </a:rPr>
              <a:t>Web Server</a:t>
            </a:r>
            <a:br>
              <a:rPr lang="en-US" sz="1600" dirty="0">
                <a:latin typeface="Museo Slab 500 (Body)"/>
              </a:rPr>
            </a:br>
            <a:endParaRPr lang="en-US" sz="1600" dirty="0">
              <a:latin typeface="Museo Slab 500 (Body)"/>
            </a:endParaRPr>
          </a:p>
        </p:txBody>
      </p:sp>
      <p:pic>
        <p:nvPicPr>
          <p:cNvPr id="14" name="Picture 8" descr="http://upload.wikimedia.org/wikipedia/commons/4/48/EBay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11178" y="3653832"/>
            <a:ext cx="1041207" cy="454345"/>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15"/>
          <p:cNvSpPr txBox="1">
            <a:spLocks noChangeArrowheads="1"/>
          </p:cNvSpPr>
          <p:nvPr/>
        </p:nvSpPr>
        <p:spPr bwMode="auto">
          <a:xfrm>
            <a:off x="5303912" y="2774202"/>
            <a:ext cx="1371898" cy="366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dirty="0">
                <a:solidFill>
                  <a:schemeClr val="bg1"/>
                </a:solidFill>
                <a:latin typeface="+mn-lt"/>
              </a:rPr>
              <a:t>Internet</a:t>
            </a:r>
          </a:p>
        </p:txBody>
      </p:sp>
      <p:cxnSp>
        <p:nvCxnSpPr>
          <p:cNvPr id="20" name="Straight Arrow Connector 19"/>
          <p:cNvCxnSpPr/>
          <p:nvPr/>
        </p:nvCxnSpPr>
        <p:spPr>
          <a:xfrm>
            <a:off x="39399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8355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7593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8637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4" name="TextBox 35"/>
          <p:cNvSpPr txBox="1">
            <a:spLocks noChangeArrowheads="1"/>
          </p:cNvSpPr>
          <p:nvPr/>
        </p:nvSpPr>
        <p:spPr bwMode="auto">
          <a:xfrm>
            <a:off x="3863753" y="3451027"/>
            <a:ext cx="16401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1. Visitor types </a:t>
            </a:r>
            <a:r>
              <a:rPr lang="en-US" sz="1000" dirty="0">
                <a:latin typeface="Museo Slab 500 (Body)"/>
              </a:rPr>
              <a:t>the</a:t>
            </a:r>
            <a:r>
              <a:rPr lang="en-US" sz="1000" dirty="0">
                <a:latin typeface="Museo Slab 500 (Body)"/>
              </a:rPr>
              <a:t/>
            </a:r>
            <a:br>
              <a:rPr lang="en-US" sz="1000" dirty="0">
                <a:latin typeface="Museo Slab 500 (Body)"/>
              </a:rPr>
            </a:br>
            <a:r>
              <a:rPr lang="en-US" sz="1000" dirty="0">
                <a:latin typeface="Museo Slab 500 (Body)"/>
              </a:rPr>
              <a:t>URL into their browser</a:t>
            </a:r>
            <a:br>
              <a:rPr lang="en-US" sz="1000" dirty="0">
                <a:latin typeface="Museo Slab 500 (Body)"/>
              </a:rPr>
            </a:br>
            <a:r>
              <a:rPr lang="en-US" sz="1000" dirty="0">
                <a:latin typeface="Museo Slab 500 (Body)"/>
              </a:rPr>
              <a:t>in </a:t>
            </a:r>
            <a:r>
              <a:rPr lang="en-US" sz="1000" dirty="0">
                <a:latin typeface="Museo Slab 500 (Body)"/>
              </a:rPr>
              <a:t>hopes </a:t>
            </a:r>
            <a:r>
              <a:rPr lang="en-US" sz="1000" dirty="0">
                <a:latin typeface="Museo Slab 500 (Body)"/>
              </a:rPr>
              <a:t>of seeing a page</a:t>
            </a:r>
          </a:p>
        </p:txBody>
      </p:sp>
      <p:sp>
        <p:nvSpPr>
          <p:cNvPr id="25" name="TextBox 33"/>
          <p:cNvSpPr txBox="1">
            <a:spLocks noChangeArrowheads="1"/>
          </p:cNvSpPr>
          <p:nvPr/>
        </p:nvSpPr>
        <p:spPr bwMode="auto">
          <a:xfrm>
            <a:off x="6759352" y="3455789"/>
            <a:ext cx="1377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2. Request is sent to</a:t>
            </a:r>
          </a:p>
          <a:p>
            <a:pPr eaLnBrk="1" hangingPunct="1"/>
            <a:r>
              <a:rPr lang="en-US" sz="1000" dirty="0">
                <a:latin typeface="Museo Slab 500 (Body)"/>
              </a:rPr>
              <a:t>server for processing</a:t>
            </a:r>
          </a:p>
        </p:txBody>
      </p:sp>
      <p:sp>
        <p:nvSpPr>
          <p:cNvPr id="26" name="TextBox 44"/>
          <p:cNvSpPr txBox="1">
            <a:spLocks noChangeArrowheads="1"/>
          </p:cNvSpPr>
          <p:nvPr/>
        </p:nvSpPr>
        <p:spPr bwMode="auto">
          <a:xfrm>
            <a:off x="4454302" y="1960365"/>
            <a:ext cx="3505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3. Server responds by sending back the page requested</a:t>
            </a:r>
          </a:p>
        </p:txBody>
      </p:sp>
      <p:pic>
        <p:nvPicPr>
          <p:cNvPr id="2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5761" y="4314156"/>
            <a:ext cx="2454275" cy="1635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cxnSp>
        <p:nvCxnSpPr>
          <p:cNvPr id="28" name="Straight Arrow Connector 27"/>
          <p:cNvCxnSpPr/>
          <p:nvPr/>
        </p:nvCxnSpPr>
        <p:spPr>
          <a:xfrm flipH="1">
            <a:off x="2820317" y="4365104"/>
            <a:ext cx="1588" cy="756766"/>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9" name="TextBox 38"/>
          <p:cNvSpPr txBox="1">
            <a:spLocks noChangeArrowheads="1"/>
          </p:cNvSpPr>
          <p:nvPr/>
        </p:nvSpPr>
        <p:spPr bwMode="auto">
          <a:xfrm>
            <a:off x="2230214" y="5251226"/>
            <a:ext cx="163353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4. Browser parses HTML,</a:t>
            </a:r>
            <a:br>
              <a:rPr lang="en-US" sz="1000" dirty="0">
                <a:latin typeface="Museo Slab 500 (Body)"/>
              </a:rPr>
            </a:br>
            <a:r>
              <a:rPr lang="en-US" sz="1000" dirty="0">
                <a:latin typeface="Museo Slab 500 (Body)"/>
              </a:rPr>
              <a:t>CSS, and JavaScript</a:t>
            </a:r>
          </a:p>
          <a:p>
            <a:pPr eaLnBrk="1" hangingPunct="1"/>
            <a:r>
              <a:rPr lang="en-US" sz="1000" dirty="0">
                <a:latin typeface="Museo Slab 500 (Body)"/>
              </a:rPr>
              <a:t>and visitor sees the page.</a:t>
            </a:r>
          </a:p>
        </p:txBody>
      </p:sp>
      <p:cxnSp>
        <p:nvCxnSpPr>
          <p:cNvPr id="30" name="Straight Arrow Connector 29"/>
          <p:cNvCxnSpPr/>
          <p:nvPr/>
        </p:nvCxnSpPr>
        <p:spPr>
          <a:xfrm>
            <a:off x="2820318" y="5116090"/>
            <a:ext cx="948781"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2" name="Picture 2" descr="C:\Users\zak\Desktop\XenDesktop-Device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5259" y="2276800"/>
            <a:ext cx="2092771" cy="115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3303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openclipart.org/image/800px/svg_to_png/152311/internet-clou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5880" y="2276873"/>
            <a:ext cx="1600200" cy="138017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a:t>Classic Web </a:t>
            </a:r>
            <a:r>
              <a:rPr lang="en-US" dirty="0" smtClean="0"/>
              <a:t>Architecture</a:t>
            </a:r>
            <a:endParaRPr lang="nl-NL" dirty="0"/>
          </a:p>
        </p:txBody>
      </p:sp>
      <p:sp>
        <p:nvSpPr>
          <p:cNvPr id="2" name="Text Placeholder 1"/>
          <p:cNvSpPr>
            <a:spLocks noGrp="1"/>
          </p:cNvSpPr>
          <p:nvPr>
            <p:ph type="body" sz="quarter" idx="11"/>
          </p:nvPr>
        </p:nvSpPr>
        <p:spPr/>
        <p:txBody>
          <a:bodyPr/>
          <a:lstStyle/>
          <a:p>
            <a:r>
              <a:rPr lang="en-US" dirty="0" smtClean="0"/>
              <a:t>The Tiered Architecture Model</a:t>
            </a:r>
            <a:endParaRPr lang="en-US" dirty="0"/>
          </a:p>
        </p:txBody>
      </p:sp>
      <p:pic>
        <p:nvPicPr>
          <p:cNvPr id="3074" name="Picture 2" descr="http://www.multithemes.com/examples/panelspro/files/browser-icon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543" y="3501008"/>
            <a:ext cx="1373832" cy="759992"/>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9" name="Group 22"/>
          <p:cNvGrpSpPr>
            <a:grpSpLocks/>
          </p:cNvGrpSpPr>
          <p:nvPr/>
        </p:nvGrpSpPr>
        <p:grpSpPr bwMode="auto">
          <a:xfrm>
            <a:off x="8241790" y="2182798"/>
            <a:ext cx="1560513" cy="1492250"/>
            <a:chOff x="5800825" y="2233060"/>
            <a:chExt cx="1560094" cy="1492717"/>
          </a:xfrm>
        </p:grpSpPr>
        <p:pic>
          <p:nvPicPr>
            <p:cNvPr id="10" name="Picture 19"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00825" y="22330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91726" y="23854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1"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4606" y="2539464"/>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 Box 5"/>
          <p:cNvSpPr txBox="1">
            <a:spLocks noChangeArrowheads="1"/>
          </p:cNvSpPr>
          <p:nvPr/>
        </p:nvSpPr>
        <p:spPr bwMode="auto">
          <a:xfrm>
            <a:off x="7728918" y="1628800"/>
            <a:ext cx="2505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400" dirty="0">
                <a:solidFill>
                  <a:schemeClr val="tx2"/>
                </a:solidFill>
                <a:latin typeface="+mn-lt"/>
              </a:rPr>
              <a:t>Web Server</a:t>
            </a:r>
            <a:br>
              <a:rPr lang="en-US" sz="1400" dirty="0">
                <a:solidFill>
                  <a:schemeClr val="tx2"/>
                </a:solidFill>
                <a:latin typeface="+mn-lt"/>
              </a:rPr>
            </a:br>
            <a:r>
              <a:rPr lang="en-US" sz="1400" dirty="0">
                <a:solidFill>
                  <a:schemeClr val="tx2"/>
                </a:solidFill>
                <a:latin typeface="+mn-lt"/>
              </a:rPr>
              <a:t>PHP, </a:t>
            </a:r>
            <a:r>
              <a:rPr lang="en-US" sz="1400" dirty="0" smtClean="0">
                <a:solidFill>
                  <a:schemeClr val="tx2"/>
                </a:solidFill>
                <a:latin typeface="+mn-lt"/>
              </a:rPr>
              <a:t>ASP.NET, </a:t>
            </a:r>
            <a:r>
              <a:rPr lang="en-US" sz="1400" dirty="0">
                <a:solidFill>
                  <a:schemeClr val="tx2"/>
                </a:solidFill>
                <a:latin typeface="+mn-lt"/>
              </a:rPr>
              <a:t>JSP, Ruby</a:t>
            </a:r>
            <a:endParaRPr lang="en-US" sz="1400" dirty="0">
              <a:solidFill>
                <a:schemeClr val="tx2"/>
              </a:solidFill>
              <a:latin typeface="+mn-lt"/>
            </a:endParaRPr>
          </a:p>
        </p:txBody>
      </p:sp>
      <p:pic>
        <p:nvPicPr>
          <p:cNvPr id="14" name="Picture 8" descr="http://upload.wikimedia.org/wikipedia/commons/4/48/EBay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11178" y="3653832"/>
            <a:ext cx="1041207" cy="454345"/>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15"/>
          <p:cNvSpPr txBox="1">
            <a:spLocks noChangeArrowheads="1"/>
          </p:cNvSpPr>
          <p:nvPr/>
        </p:nvSpPr>
        <p:spPr bwMode="auto">
          <a:xfrm>
            <a:off x="5303912" y="2774202"/>
            <a:ext cx="1371898" cy="366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dirty="0">
                <a:solidFill>
                  <a:schemeClr val="bg1"/>
                </a:solidFill>
                <a:latin typeface="+mn-lt"/>
              </a:rPr>
              <a:t>Internet</a:t>
            </a:r>
          </a:p>
        </p:txBody>
      </p:sp>
      <p:cxnSp>
        <p:nvCxnSpPr>
          <p:cNvPr id="20" name="Straight Arrow Connector 19"/>
          <p:cNvCxnSpPr/>
          <p:nvPr/>
        </p:nvCxnSpPr>
        <p:spPr>
          <a:xfrm>
            <a:off x="39399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8355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7593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8637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4" name="TextBox 35"/>
          <p:cNvSpPr txBox="1">
            <a:spLocks noChangeArrowheads="1"/>
          </p:cNvSpPr>
          <p:nvPr/>
        </p:nvSpPr>
        <p:spPr bwMode="auto">
          <a:xfrm>
            <a:off x="3863753" y="3451027"/>
            <a:ext cx="16401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1. Visitor types </a:t>
            </a:r>
            <a:r>
              <a:rPr lang="en-US" sz="1000" dirty="0">
                <a:latin typeface="Museo Slab 500 (Body)"/>
              </a:rPr>
              <a:t>the</a:t>
            </a:r>
            <a:r>
              <a:rPr lang="en-US" sz="1000" dirty="0">
                <a:latin typeface="Museo Slab 500 (Body)"/>
              </a:rPr>
              <a:t/>
            </a:r>
            <a:br>
              <a:rPr lang="en-US" sz="1000" dirty="0">
                <a:latin typeface="Museo Slab 500 (Body)"/>
              </a:rPr>
            </a:br>
            <a:r>
              <a:rPr lang="en-US" sz="1000" dirty="0">
                <a:latin typeface="Museo Slab 500 (Body)"/>
              </a:rPr>
              <a:t>URL into their browser</a:t>
            </a:r>
            <a:br>
              <a:rPr lang="en-US" sz="1000" dirty="0">
                <a:latin typeface="Museo Slab 500 (Body)"/>
              </a:rPr>
            </a:br>
            <a:r>
              <a:rPr lang="en-US" sz="1000" dirty="0">
                <a:latin typeface="Museo Slab 500 (Body)"/>
              </a:rPr>
              <a:t>in </a:t>
            </a:r>
            <a:r>
              <a:rPr lang="en-US" sz="1000" dirty="0">
                <a:latin typeface="Museo Slab 500 (Body)"/>
              </a:rPr>
              <a:t>hopes </a:t>
            </a:r>
            <a:r>
              <a:rPr lang="en-US" sz="1000" dirty="0">
                <a:latin typeface="Museo Slab 500 (Body)"/>
              </a:rPr>
              <a:t>of seeing a page</a:t>
            </a:r>
          </a:p>
        </p:txBody>
      </p:sp>
      <p:sp>
        <p:nvSpPr>
          <p:cNvPr id="25" name="TextBox 33"/>
          <p:cNvSpPr txBox="1">
            <a:spLocks noChangeArrowheads="1"/>
          </p:cNvSpPr>
          <p:nvPr/>
        </p:nvSpPr>
        <p:spPr bwMode="auto">
          <a:xfrm>
            <a:off x="6759352" y="3455789"/>
            <a:ext cx="1377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2. Request is sent to</a:t>
            </a:r>
          </a:p>
          <a:p>
            <a:pPr eaLnBrk="1" hangingPunct="1"/>
            <a:r>
              <a:rPr lang="en-US" sz="1000" dirty="0">
                <a:latin typeface="Museo Slab 500 (Body)"/>
              </a:rPr>
              <a:t>server for processing</a:t>
            </a:r>
          </a:p>
        </p:txBody>
      </p:sp>
      <p:sp>
        <p:nvSpPr>
          <p:cNvPr id="37" name="TextBox 44"/>
          <p:cNvSpPr txBox="1">
            <a:spLocks noChangeArrowheads="1"/>
          </p:cNvSpPr>
          <p:nvPr/>
        </p:nvSpPr>
        <p:spPr bwMode="auto">
          <a:xfrm>
            <a:off x="4454302" y="1960365"/>
            <a:ext cx="3505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3. Server responds by sending back the page requested</a:t>
            </a:r>
          </a:p>
        </p:txBody>
      </p:sp>
      <p:pic>
        <p:nvPicPr>
          <p:cNvPr id="27" name="Picture 2" descr="C:\Users\zak\Desktop\XenDesktop-Device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5259" y="2276800"/>
            <a:ext cx="2092771" cy="1152200"/>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5"/>
          <p:cNvSpPr txBox="1">
            <a:spLocks noChangeArrowheads="1"/>
          </p:cNvSpPr>
          <p:nvPr/>
        </p:nvSpPr>
        <p:spPr bwMode="auto">
          <a:xfrm>
            <a:off x="1631504" y="1628800"/>
            <a:ext cx="25202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solidFill>
                  <a:schemeClr val="tx2"/>
                </a:solidFill>
                <a:latin typeface="+mn-lt"/>
              </a:rPr>
              <a:t>Visitor (Client</a:t>
            </a:r>
            <a:r>
              <a:rPr lang="en-US" sz="1600" dirty="0">
                <a:solidFill>
                  <a:schemeClr val="tx2"/>
                </a:solidFill>
                <a:latin typeface="+mn-lt"/>
              </a:rPr>
              <a:t>)</a:t>
            </a:r>
            <a:br>
              <a:rPr lang="en-US" sz="1600" dirty="0">
                <a:solidFill>
                  <a:schemeClr val="tx2"/>
                </a:solidFill>
                <a:latin typeface="+mn-lt"/>
              </a:rPr>
            </a:br>
            <a:r>
              <a:rPr lang="en-US" sz="1400" dirty="0">
                <a:solidFill>
                  <a:schemeClr val="tx2"/>
                </a:solidFill>
                <a:latin typeface="+mn-lt"/>
              </a:rPr>
              <a:t>HTML, CSS, JavaScript</a:t>
            </a:r>
          </a:p>
        </p:txBody>
      </p:sp>
    </p:spTree>
    <p:extLst>
      <p:ext uri="{BB962C8B-B14F-4D97-AF65-F5344CB8AC3E}">
        <p14:creationId xmlns:p14="http://schemas.microsoft.com/office/powerpoint/2010/main" val="8364616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openclipart.org/image/800px/svg_to_png/152311/internet-clou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5880" y="2276873"/>
            <a:ext cx="1600200" cy="138017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a:t>Classic Web </a:t>
            </a:r>
            <a:r>
              <a:rPr lang="en-US" dirty="0" smtClean="0"/>
              <a:t>Architecture</a:t>
            </a:r>
            <a:endParaRPr lang="nl-NL" dirty="0"/>
          </a:p>
        </p:txBody>
      </p:sp>
      <p:sp>
        <p:nvSpPr>
          <p:cNvPr id="2" name="Text Placeholder 1"/>
          <p:cNvSpPr>
            <a:spLocks noGrp="1"/>
          </p:cNvSpPr>
          <p:nvPr>
            <p:ph type="body" sz="quarter" idx="11"/>
          </p:nvPr>
        </p:nvSpPr>
        <p:spPr/>
        <p:txBody>
          <a:bodyPr/>
          <a:lstStyle/>
          <a:p>
            <a:r>
              <a:rPr lang="en-US" dirty="0" smtClean="0"/>
              <a:t>The Tiered Architecture Model</a:t>
            </a:r>
            <a:endParaRPr lang="en-US" dirty="0"/>
          </a:p>
        </p:txBody>
      </p:sp>
      <p:pic>
        <p:nvPicPr>
          <p:cNvPr id="3074" name="Picture 2" descr="http://www.multithemes.com/examples/panelspro/files/browser-icon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543" y="3501008"/>
            <a:ext cx="1373832" cy="759992"/>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9" name="Group 22"/>
          <p:cNvGrpSpPr>
            <a:grpSpLocks/>
          </p:cNvGrpSpPr>
          <p:nvPr/>
        </p:nvGrpSpPr>
        <p:grpSpPr bwMode="auto">
          <a:xfrm>
            <a:off x="8241790" y="2182798"/>
            <a:ext cx="1560513" cy="1492250"/>
            <a:chOff x="5800825" y="2233060"/>
            <a:chExt cx="1560094" cy="1492717"/>
          </a:xfrm>
        </p:grpSpPr>
        <p:pic>
          <p:nvPicPr>
            <p:cNvPr id="10" name="Picture 19"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00825" y="22330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91726" y="23854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1"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4606" y="2539464"/>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 Box 5"/>
          <p:cNvSpPr txBox="1">
            <a:spLocks noChangeArrowheads="1"/>
          </p:cNvSpPr>
          <p:nvPr/>
        </p:nvSpPr>
        <p:spPr bwMode="auto">
          <a:xfrm>
            <a:off x="7728918" y="1628800"/>
            <a:ext cx="2505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400" dirty="0">
                <a:solidFill>
                  <a:schemeClr val="tx2"/>
                </a:solidFill>
                <a:latin typeface="+mn-lt"/>
              </a:rPr>
              <a:t>Web Server</a:t>
            </a:r>
            <a:br>
              <a:rPr lang="en-US" sz="1400" dirty="0">
                <a:solidFill>
                  <a:schemeClr val="tx2"/>
                </a:solidFill>
                <a:latin typeface="+mn-lt"/>
              </a:rPr>
            </a:br>
            <a:r>
              <a:rPr lang="en-US" sz="1400" dirty="0">
                <a:solidFill>
                  <a:schemeClr val="tx2"/>
                </a:solidFill>
                <a:latin typeface="+mn-lt"/>
              </a:rPr>
              <a:t>PHP, </a:t>
            </a:r>
            <a:r>
              <a:rPr lang="en-US" sz="1400" dirty="0" smtClean="0">
                <a:solidFill>
                  <a:schemeClr val="tx2"/>
                </a:solidFill>
                <a:latin typeface="+mn-lt"/>
              </a:rPr>
              <a:t>ASP.NET, </a:t>
            </a:r>
            <a:r>
              <a:rPr lang="en-US" sz="1400" dirty="0">
                <a:solidFill>
                  <a:schemeClr val="tx2"/>
                </a:solidFill>
                <a:latin typeface="+mn-lt"/>
              </a:rPr>
              <a:t>JSP, Ruby</a:t>
            </a:r>
            <a:endParaRPr lang="en-US" sz="1400" dirty="0">
              <a:solidFill>
                <a:schemeClr val="tx2"/>
              </a:solidFill>
              <a:latin typeface="+mn-lt"/>
            </a:endParaRPr>
          </a:p>
        </p:txBody>
      </p:sp>
      <p:pic>
        <p:nvPicPr>
          <p:cNvPr id="14" name="Picture 8" descr="http://upload.wikimedia.org/wikipedia/commons/4/48/EBay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11178" y="3653832"/>
            <a:ext cx="1041207" cy="454345"/>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15"/>
          <p:cNvSpPr txBox="1">
            <a:spLocks noChangeArrowheads="1"/>
          </p:cNvSpPr>
          <p:nvPr/>
        </p:nvSpPr>
        <p:spPr bwMode="auto">
          <a:xfrm>
            <a:off x="5303912" y="2774202"/>
            <a:ext cx="1371898" cy="366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dirty="0">
                <a:solidFill>
                  <a:schemeClr val="bg1"/>
                </a:solidFill>
                <a:latin typeface="+mn-lt"/>
              </a:rPr>
              <a:t>Internet</a:t>
            </a:r>
          </a:p>
        </p:txBody>
      </p:sp>
      <p:cxnSp>
        <p:nvCxnSpPr>
          <p:cNvPr id="20" name="Straight Arrow Connector 19"/>
          <p:cNvCxnSpPr/>
          <p:nvPr/>
        </p:nvCxnSpPr>
        <p:spPr>
          <a:xfrm>
            <a:off x="39399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8355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7593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8637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4" name="TextBox 35"/>
          <p:cNvSpPr txBox="1">
            <a:spLocks noChangeArrowheads="1"/>
          </p:cNvSpPr>
          <p:nvPr/>
        </p:nvSpPr>
        <p:spPr bwMode="auto">
          <a:xfrm>
            <a:off x="3863753" y="3451027"/>
            <a:ext cx="16401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1. Visitor types </a:t>
            </a:r>
            <a:r>
              <a:rPr lang="en-US" sz="1000" dirty="0">
                <a:latin typeface="Museo Slab 500 (Body)"/>
              </a:rPr>
              <a:t>the</a:t>
            </a:r>
            <a:r>
              <a:rPr lang="en-US" sz="1000" dirty="0">
                <a:latin typeface="Museo Slab 500 (Body)"/>
              </a:rPr>
              <a:t/>
            </a:r>
            <a:br>
              <a:rPr lang="en-US" sz="1000" dirty="0">
                <a:latin typeface="Museo Slab 500 (Body)"/>
              </a:rPr>
            </a:br>
            <a:r>
              <a:rPr lang="en-US" sz="1000" dirty="0">
                <a:latin typeface="Museo Slab 500 (Body)"/>
              </a:rPr>
              <a:t>URL into their browser</a:t>
            </a:r>
            <a:br>
              <a:rPr lang="en-US" sz="1000" dirty="0">
                <a:latin typeface="Museo Slab 500 (Body)"/>
              </a:rPr>
            </a:br>
            <a:r>
              <a:rPr lang="en-US" sz="1000" dirty="0">
                <a:latin typeface="Museo Slab 500 (Body)"/>
              </a:rPr>
              <a:t>in </a:t>
            </a:r>
            <a:r>
              <a:rPr lang="en-US" sz="1000" dirty="0">
                <a:latin typeface="Museo Slab 500 (Body)"/>
              </a:rPr>
              <a:t>hopes </a:t>
            </a:r>
            <a:r>
              <a:rPr lang="en-US" sz="1000" dirty="0">
                <a:latin typeface="Museo Slab 500 (Body)"/>
              </a:rPr>
              <a:t>of seeing a page</a:t>
            </a:r>
          </a:p>
        </p:txBody>
      </p:sp>
      <p:sp>
        <p:nvSpPr>
          <p:cNvPr id="25" name="TextBox 33"/>
          <p:cNvSpPr txBox="1">
            <a:spLocks noChangeArrowheads="1"/>
          </p:cNvSpPr>
          <p:nvPr/>
        </p:nvSpPr>
        <p:spPr bwMode="auto">
          <a:xfrm>
            <a:off x="6759352" y="3455789"/>
            <a:ext cx="1377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2. Request is sent to</a:t>
            </a:r>
          </a:p>
          <a:p>
            <a:pPr eaLnBrk="1" hangingPunct="1"/>
            <a:r>
              <a:rPr lang="en-US" sz="1000" dirty="0">
                <a:latin typeface="Museo Slab 500 (Body)"/>
              </a:rPr>
              <a:t>server for processing</a:t>
            </a:r>
          </a:p>
        </p:txBody>
      </p:sp>
      <p:pic>
        <p:nvPicPr>
          <p:cNvPr id="31" name="Picture 37" descr="My-Computer-icon.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396808" y="486916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Box 5"/>
          <p:cNvSpPr txBox="1">
            <a:spLocks noChangeArrowheads="1"/>
          </p:cNvSpPr>
          <p:nvPr/>
        </p:nvSpPr>
        <p:spPr bwMode="auto">
          <a:xfrm>
            <a:off x="5348809" y="5611306"/>
            <a:ext cx="31527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400" dirty="0">
                <a:solidFill>
                  <a:schemeClr val="tx2"/>
                </a:solidFill>
                <a:latin typeface="+mn-lt"/>
              </a:rPr>
              <a:t>Database </a:t>
            </a:r>
            <a:br>
              <a:rPr lang="en-US" sz="1400" dirty="0">
                <a:solidFill>
                  <a:schemeClr val="tx2"/>
                </a:solidFill>
                <a:latin typeface="+mn-lt"/>
              </a:rPr>
            </a:br>
            <a:r>
              <a:rPr lang="en-US" sz="1400" dirty="0">
                <a:solidFill>
                  <a:schemeClr val="tx2"/>
                </a:solidFill>
                <a:latin typeface="+mn-lt"/>
              </a:rPr>
              <a:t>SQL Server, Oracle, MySQL, </a:t>
            </a:r>
            <a:r>
              <a:rPr lang="en-US" sz="1400" dirty="0">
                <a:solidFill>
                  <a:schemeClr val="tx2"/>
                </a:solidFill>
                <a:latin typeface="+mn-lt"/>
              </a:rPr>
              <a:t>DB2</a:t>
            </a:r>
            <a:endParaRPr lang="en-US" sz="1400" dirty="0">
              <a:solidFill>
                <a:schemeClr val="tx2"/>
              </a:solidFill>
              <a:latin typeface="+mn-lt"/>
            </a:endParaRPr>
          </a:p>
        </p:txBody>
      </p:sp>
      <p:sp>
        <p:nvSpPr>
          <p:cNvPr id="37" name="TextBox 44"/>
          <p:cNvSpPr txBox="1">
            <a:spLocks noChangeArrowheads="1"/>
          </p:cNvSpPr>
          <p:nvPr/>
        </p:nvSpPr>
        <p:spPr bwMode="auto">
          <a:xfrm>
            <a:off x="4454302" y="1960365"/>
            <a:ext cx="3505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3. Server responds by sending back the page requested</a:t>
            </a:r>
          </a:p>
        </p:txBody>
      </p:sp>
      <p:pic>
        <p:nvPicPr>
          <p:cNvPr id="27" name="Picture 2" descr="C:\Users\zak\Desktop\XenDesktop-Device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5259" y="2276800"/>
            <a:ext cx="2092771" cy="1152200"/>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5"/>
          <p:cNvSpPr txBox="1">
            <a:spLocks noChangeArrowheads="1"/>
          </p:cNvSpPr>
          <p:nvPr/>
        </p:nvSpPr>
        <p:spPr bwMode="auto">
          <a:xfrm>
            <a:off x="1631504" y="1628800"/>
            <a:ext cx="25202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solidFill>
                  <a:schemeClr val="tx2"/>
                </a:solidFill>
                <a:latin typeface="+mn-lt"/>
              </a:rPr>
              <a:t>Visitor (Client</a:t>
            </a:r>
            <a:r>
              <a:rPr lang="en-US" sz="1600" dirty="0">
                <a:solidFill>
                  <a:schemeClr val="tx2"/>
                </a:solidFill>
                <a:latin typeface="+mn-lt"/>
              </a:rPr>
              <a:t>)</a:t>
            </a:r>
            <a:br>
              <a:rPr lang="en-US" sz="1600" dirty="0">
                <a:solidFill>
                  <a:schemeClr val="tx2"/>
                </a:solidFill>
                <a:latin typeface="+mn-lt"/>
              </a:rPr>
            </a:br>
            <a:r>
              <a:rPr lang="en-US" sz="1400" dirty="0">
                <a:solidFill>
                  <a:schemeClr val="tx2"/>
                </a:solidFill>
                <a:latin typeface="+mn-lt"/>
              </a:rPr>
              <a:t>HTML, CSS, JavaScript</a:t>
            </a:r>
          </a:p>
        </p:txBody>
      </p:sp>
    </p:spTree>
    <p:extLst>
      <p:ext uri="{BB962C8B-B14F-4D97-AF65-F5344CB8AC3E}">
        <p14:creationId xmlns:p14="http://schemas.microsoft.com/office/powerpoint/2010/main" val="2945464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openclipart.org/image/800px/svg_to_png/152311/internet-clou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5880" y="2276873"/>
            <a:ext cx="1600200" cy="138017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a:t>Classic Web </a:t>
            </a:r>
            <a:r>
              <a:rPr lang="en-US" dirty="0" smtClean="0"/>
              <a:t>Architecture</a:t>
            </a:r>
            <a:endParaRPr lang="nl-NL" dirty="0"/>
          </a:p>
        </p:txBody>
      </p:sp>
      <p:sp>
        <p:nvSpPr>
          <p:cNvPr id="2" name="Text Placeholder 1"/>
          <p:cNvSpPr>
            <a:spLocks noGrp="1"/>
          </p:cNvSpPr>
          <p:nvPr>
            <p:ph type="body" sz="quarter" idx="11"/>
          </p:nvPr>
        </p:nvSpPr>
        <p:spPr/>
        <p:txBody>
          <a:bodyPr/>
          <a:lstStyle/>
          <a:p>
            <a:r>
              <a:rPr lang="en-US" dirty="0" smtClean="0"/>
              <a:t>The Tiered Architecture Model</a:t>
            </a:r>
            <a:endParaRPr lang="en-US" dirty="0"/>
          </a:p>
        </p:txBody>
      </p:sp>
      <p:pic>
        <p:nvPicPr>
          <p:cNvPr id="3074" name="Picture 2" descr="http://www.multithemes.com/examples/panelspro/files/browser-icon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543" y="3501008"/>
            <a:ext cx="1373832" cy="759992"/>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9" name="Group 22"/>
          <p:cNvGrpSpPr>
            <a:grpSpLocks/>
          </p:cNvGrpSpPr>
          <p:nvPr/>
        </p:nvGrpSpPr>
        <p:grpSpPr bwMode="auto">
          <a:xfrm>
            <a:off x="8241790" y="2182798"/>
            <a:ext cx="1560513" cy="1492250"/>
            <a:chOff x="5800825" y="2233060"/>
            <a:chExt cx="1560094" cy="1492717"/>
          </a:xfrm>
        </p:grpSpPr>
        <p:pic>
          <p:nvPicPr>
            <p:cNvPr id="10" name="Picture 19"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00825" y="22330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91726" y="23854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1"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4606" y="2539464"/>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 Box 5"/>
          <p:cNvSpPr txBox="1">
            <a:spLocks noChangeArrowheads="1"/>
          </p:cNvSpPr>
          <p:nvPr/>
        </p:nvSpPr>
        <p:spPr bwMode="auto">
          <a:xfrm>
            <a:off x="7728918" y="1628800"/>
            <a:ext cx="2505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400" dirty="0">
                <a:solidFill>
                  <a:schemeClr val="tx2"/>
                </a:solidFill>
                <a:latin typeface="+mn-lt"/>
              </a:rPr>
              <a:t>Web Server</a:t>
            </a:r>
            <a:br>
              <a:rPr lang="en-US" sz="1400" dirty="0">
                <a:solidFill>
                  <a:schemeClr val="tx2"/>
                </a:solidFill>
                <a:latin typeface="+mn-lt"/>
              </a:rPr>
            </a:br>
            <a:r>
              <a:rPr lang="en-US" sz="1400" dirty="0">
                <a:solidFill>
                  <a:schemeClr val="tx2"/>
                </a:solidFill>
                <a:latin typeface="+mn-lt"/>
              </a:rPr>
              <a:t>PHP, </a:t>
            </a:r>
            <a:r>
              <a:rPr lang="en-US" sz="1400" dirty="0" smtClean="0">
                <a:solidFill>
                  <a:schemeClr val="tx2"/>
                </a:solidFill>
                <a:latin typeface="+mn-lt"/>
              </a:rPr>
              <a:t>ASP.NET, </a:t>
            </a:r>
            <a:r>
              <a:rPr lang="en-US" sz="1400" dirty="0">
                <a:solidFill>
                  <a:schemeClr val="tx2"/>
                </a:solidFill>
                <a:latin typeface="+mn-lt"/>
              </a:rPr>
              <a:t>JSP, </a:t>
            </a:r>
            <a:r>
              <a:rPr lang="en-US" sz="1400" dirty="0">
                <a:solidFill>
                  <a:schemeClr val="tx2"/>
                </a:solidFill>
                <a:latin typeface="+mn-lt"/>
              </a:rPr>
              <a:t>Ruby</a:t>
            </a:r>
            <a:endParaRPr lang="en-US" sz="1400" dirty="0">
              <a:solidFill>
                <a:schemeClr val="tx2"/>
              </a:solidFill>
              <a:latin typeface="+mn-lt"/>
            </a:endParaRPr>
          </a:p>
        </p:txBody>
      </p:sp>
      <p:pic>
        <p:nvPicPr>
          <p:cNvPr id="14" name="Picture 8" descr="http://upload.wikimedia.org/wikipedia/commons/4/48/EBay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11178" y="3653832"/>
            <a:ext cx="1041207" cy="454345"/>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15"/>
          <p:cNvSpPr txBox="1">
            <a:spLocks noChangeArrowheads="1"/>
          </p:cNvSpPr>
          <p:nvPr/>
        </p:nvSpPr>
        <p:spPr bwMode="auto">
          <a:xfrm>
            <a:off x="5303912" y="2774202"/>
            <a:ext cx="1371898" cy="366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dirty="0">
                <a:solidFill>
                  <a:schemeClr val="bg1"/>
                </a:solidFill>
                <a:latin typeface="+mn-lt"/>
              </a:rPr>
              <a:t>Internet</a:t>
            </a:r>
          </a:p>
        </p:txBody>
      </p:sp>
      <p:cxnSp>
        <p:nvCxnSpPr>
          <p:cNvPr id="20" name="Straight Arrow Connector 19"/>
          <p:cNvCxnSpPr/>
          <p:nvPr/>
        </p:nvCxnSpPr>
        <p:spPr>
          <a:xfrm>
            <a:off x="39399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8355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7593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8637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4" name="TextBox 35"/>
          <p:cNvSpPr txBox="1">
            <a:spLocks noChangeArrowheads="1"/>
          </p:cNvSpPr>
          <p:nvPr/>
        </p:nvSpPr>
        <p:spPr bwMode="auto">
          <a:xfrm>
            <a:off x="3863753" y="3451027"/>
            <a:ext cx="16401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1. Visitor types </a:t>
            </a:r>
            <a:r>
              <a:rPr lang="en-US" sz="1000" dirty="0">
                <a:latin typeface="Museo Slab 500 (Body)"/>
              </a:rPr>
              <a:t>the</a:t>
            </a:r>
            <a:r>
              <a:rPr lang="en-US" sz="1000" dirty="0">
                <a:latin typeface="Museo Slab 500 (Body)"/>
              </a:rPr>
              <a:t/>
            </a:r>
            <a:br>
              <a:rPr lang="en-US" sz="1000" dirty="0">
                <a:latin typeface="Museo Slab 500 (Body)"/>
              </a:rPr>
            </a:br>
            <a:r>
              <a:rPr lang="en-US" sz="1000" dirty="0">
                <a:latin typeface="Museo Slab 500 (Body)"/>
              </a:rPr>
              <a:t>URL into their browser</a:t>
            </a:r>
            <a:br>
              <a:rPr lang="en-US" sz="1000" dirty="0">
                <a:latin typeface="Museo Slab 500 (Body)"/>
              </a:rPr>
            </a:br>
            <a:r>
              <a:rPr lang="en-US" sz="1000" dirty="0">
                <a:latin typeface="Museo Slab 500 (Body)"/>
              </a:rPr>
              <a:t>in </a:t>
            </a:r>
            <a:r>
              <a:rPr lang="en-US" sz="1000" dirty="0">
                <a:latin typeface="Museo Slab 500 (Body)"/>
              </a:rPr>
              <a:t>hopes </a:t>
            </a:r>
            <a:r>
              <a:rPr lang="en-US" sz="1000" dirty="0">
                <a:latin typeface="Museo Slab 500 (Body)"/>
              </a:rPr>
              <a:t>of seeing a page</a:t>
            </a:r>
          </a:p>
        </p:txBody>
      </p:sp>
      <p:sp>
        <p:nvSpPr>
          <p:cNvPr id="25" name="TextBox 33"/>
          <p:cNvSpPr txBox="1">
            <a:spLocks noChangeArrowheads="1"/>
          </p:cNvSpPr>
          <p:nvPr/>
        </p:nvSpPr>
        <p:spPr bwMode="auto">
          <a:xfrm>
            <a:off x="6759352" y="3455789"/>
            <a:ext cx="1377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2. Request is sent to</a:t>
            </a:r>
          </a:p>
          <a:p>
            <a:pPr eaLnBrk="1" hangingPunct="1"/>
            <a:r>
              <a:rPr lang="en-US" sz="1000" dirty="0">
                <a:latin typeface="Museo Slab 500 (Body)"/>
              </a:rPr>
              <a:t>server for processing</a:t>
            </a:r>
          </a:p>
        </p:txBody>
      </p:sp>
      <p:sp>
        <p:nvSpPr>
          <p:cNvPr id="26" name="TextBox 44"/>
          <p:cNvSpPr txBox="1">
            <a:spLocks noChangeArrowheads="1"/>
          </p:cNvSpPr>
          <p:nvPr/>
        </p:nvSpPr>
        <p:spPr bwMode="auto">
          <a:xfrm>
            <a:off x="4454302" y="1772816"/>
            <a:ext cx="3505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5. </a:t>
            </a:r>
            <a:r>
              <a:rPr lang="en-US" sz="1000" dirty="0">
                <a:latin typeface="Museo Slab 500 (Body)"/>
              </a:rPr>
              <a:t>Server-side application processes data returned in a format the browser can understand. Typically HTML.</a:t>
            </a:r>
          </a:p>
        </p:txBody>
      </p:sp>
      <p:cxnSp>
        <p:nvCxnSpPr>
          <p:cNvPr id="28" name="Straight Arrow Connector 27"/>
          <p:cNvCxnSpPr/>
          <p:nvPr/>
        </p:nvCxnSpPr>
        <p:spPr>
          <a:xfrm flipH="1">
            <a:off x="2820317" y="4365104"/>
            <a:ext cx="1588" cy="756766"/>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9" name="TextBox 38"/>
          <p:cNvSpPr txBox="1">
            <a:spLocks noChangeArrowheads="1"/>
          </p:cNvSpPr>
          <p:nvPr/>
        </p:nvSpPr>
        <p:spPr bwMode="auto">
          <a:xfrm>
            <a:off x="1775520" y="5251226"/>
            <a:ext cx="163538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sz="1000" dirty="0">
                <a:latin typeface="Museo Slab 500 (Body)"/>
              </a:rPr>
              <a:t>6. </a:t>
            </a:r>
            <a:r>
              <a:rPr lang="en-US" sz="1000" dirty="0">
                <a:latin typeface="Museo Slab 500 (Body)"/>
              </a:rPr>
              <a:t>Browser parses HTML,</a:t>
            </a:r>
            <a:br>
              <a:rPr lang="en-US" sz="1000" dirty="0">
                <a:latin typeface="Museo Slab 500 (Body)"/>
              </a:rPr>
            </a:br>
            <a:r>
              <a:rPr lang="en-US" sz="1000" dirty="0">
                <a:latin typeface="Museo Slab 500 (Body)"/>
              </a:rPr>
              <a:t>CSS, and JavaScript</a:t>
            </a:r>
          </a:p>
          <a:p>
            <a:pPr algn="r" eaLnBrk="1" hangingPunct="1"/>
            <a:r>
              <a:rPr lang="en-US" sz="1000" dirty="0">
                <a:latin typeface="Museo Slab 500 (Body)"/>
              </a:rPr>
              <a:t>and visitor sees the page.</a:t>
            </a:r>
          </a:p>
        </p:txBody>
      </p:sp>
      <p:cxnSp>
        <p:nvCxnSpPr>
          <p:cNvPr id="30" name="Straight Arrow Connector 29"/>
          <p:cNvCxnSpPr/>
          <p:nvPr/>
        </p:nvCxnSpPr>
        <p:spPr>
          <a:xfrm>
            <a:off x="2820317" y="5116090"/>
            <a:ext cx="474390" cy="578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1" name="Picture 37" descr="My-Computer-icon.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396808" y="486916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Box 5"/>
          <p:cNvSpPr txBox="1">
            <a:spLocks noChangeArrowheads="1"/>
          </p:cNvSpPr>
          <p:nvPr/>
        </p:nvSpPr>
        <p:spPr bwMode="auto">
          <a:xfrm>
            <a:off x="5348809" y="5611306"/>
            <a:ext cx="31527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400" dirty="0">
                <a:solidFill>
                  <a:schemeClr val="tx2"/>
                </a:solidFill>
                <a:latin typeface="+mn-lt"/>
              </a:rPr>
              <a:t>Database </a:t>
            </a:r>
            <a:br>
              <a:rPr lang="en-US" sz="1400" dirty="0">
                <a:solidFill>
                  <a:schemeClr val="tx2"/>
                </a:solidFill>
                <a:latin typeface="+mn-lt"/>
              </a:rPr>
            </a:br>
            <a:r>
              <a:rPr lang="en-US" sz="1400" dirty="0">
                <a:solidFill>
                  <a:schemeClr val="tx2"/>
                </a:solidFill>
                <a:latin typeface="+mn-lt"/>
              </a:rPr>
              <a:t>SQL Server, Oracle, MySQL, </a:t>
            </a:r>
            <a:r>
              <a:rPr lang="en-US" sz="1400" dirty="0">
                <a:solidFill>
                  <a:schemeClr val="tx2"/>
                </a:solidFill>
                <a:latin typeface="+mn-lt"/>
              </a:rPr>
              <a:t>DB2</a:t>
            </a:r>
            <a:endParaRPr lang="en-US" sz="1400" dirty="0">
              <a:solidFill>
                <a:schemeClr val="tx2"/>
              </a:solidFill>
              <a:latin typeface="+mn-lt"/>
            </a:endParaRPr>
          </a:p>
        </p:txBody>
      </p:sp>
      <p:cxnSp>
        <p:nvCxnSpPr>
          <p:cNvPr id="33" name="Straight Arrow Connector 32"/>
          <p:cNvCxnSpPr/>
          <p:nvPr/>
        </p:nvCxnSpPr>
        <p:spPr>
          <a:xfrm>
            <a:off x="8797231" y="4077074"/>
            <a:ext cx="1" cy="7920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40"/>
          <p:cNvSpPr txBox="1">
            <a:spLocks noChangeArrowheads="1"/>
          </p:cNvSpPr>
          <p:nvPr/>
        </p:nvSpPr>
        <p:spPr bwMode="auto">
          <a:xfrm>
            <a:off x="6206903" y="4221088"/>
            <a:ext cx="252206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sz="1000" dirty="0">
                <a:latin typeface="Museo Slab 500 (Body)"/>
              </a:rPr>
              <a:t>3. </a:t>
            </a:r>
            <a:r>
              <a:rPr lang="en-US" sz="1000" dirty="0">
                <a:latin typeface="Museo Slab 500 (Body)"/>
              </a:rPr>
              <a:t>Server-side </a:t>
            </a:r>
            <a:r>
              <a:rPr lang="en-US" sz="1000" dirty="0">
                <a:latin typeface="Museo Slab 500 (Body)"/>
              </a:rPr>
              <a:t>application accesses information contained </a:t>
            </a:r>
            <a:r>
              <a:rPr lang="en-US" sz="1000" dirty="0">
                <a:latin typeface="Museo Slab 500 (Body)"/>
              </a:rPr>
              <a:t>within </a:t>
            </a:r>
            <a:r>
              <a:rPr lang="en-US" sz="1000" dirty="0">
                <a:latin typeface="Museo Slab 500 (Body)"/>
              </a:rPr>
              <a:t>data store. Also known as a query.</a:t>
            </a:r>
            <a:endParaRPr lang="en-US" sz="1000" dirty="0">
              <a:latin typeface="Museo Slab 500 (Body)"/>
            </a:endParaRPr>
          </a:p>
        </p:txBody>
      </p:sp>
      <p:cxnSp>
        <p:nvCxnSpPr>
          <p:cNvPr id="35" name="Straight Arrow Connector 34"/>
          <p:cNvCxnSpPr/>
          <p:nvPr/>
        </p:nvCxnSpPr>
        <p:spPr>
          <a:xfrm flipH="1">
            <a:off x="9336359" y="4077110"/>
            <a:ext cx="2" cy="79205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6" name="TextBox 43"/>
          <p:cNvSpPr txBox="1">
            <a:spLocks noChangeArrowheads="1"/>
          </p:cNvSpPr>
          <p:nvPr/>
        </p:nvSpPr>
        <p:spPr bwMode="auto">
          <a:xfrm>
            <a:off x="9414538" y="4149080"/>
            <a:ext cx="8579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4</a:t>
            </a:r>
            <a:r>
              <a:rPr lang="en-US" sz="1000" dirty="0">
                <a:latin typeface="Museo Slab 500 (Body)"/>
              </a:rPr>
              <a:t>. </a:t>
            </a:r>
            <a:r>
              <a:rPr lang="en-US" sz="1000" dirty="0">
                <a:latin typeface="Museo Slab 500 (Body)"/>
              </a:rPr>
              <a:t>Data is </a:t>
            </a:r>
            <a:br>
              <a:rPr lang="en-US" sz="1000" dirty="0">
                <a:latin typeface="Museo Slab 500 (Body)"/>
              </a:rPr>
            </a:br>
            <a:r>
              <a:rPr lang="en-US" sz="1000" dirty="0">
                <a:latin typeface="Museo Slab 500 (Body)"/>
              </a:rPr>
              <a:t>returned in </a:t>
            </a:r>
            <a:br>
              <a:rPr lang="en-US" sz="1000" dirty="0">
                <a:latin typeface="Museo Slab 500 (Body)"/>
              </a:rPr>
            </a:br>
            <a:r>
              <a:rPr lang="en-US" sz="1000" dirty="0">
                <a:latin typeface="Museo Slab 500 (Body)"/>
              </a:rPr>
              <a:t>the </a:t>
            </a:r>
            <a:r>
              <a:rPr lang="en-US" sz="1000" dirty="0">
                <a:latin typeface="Museo Slab 500 (Body)"/>
              </a:rPr>
              <a:t>form of </a:t>
            </a:r>
            <a:r>
              <a:rPr lang="en-US" sz="1000" dirty="0">
                <a:latin typeface="Museo Slab 500 (Body)"/>
              </a:rPr>
              <a:t/>
            </a:r>
            <a:br>
              <a:rPr lang="en-US" sz="1000" dirty="0">
                <a:latin typeface="Museo Slab 500 (Body)"/>
              </a:rPr>
            </a:br>
            <a:r>
              <a:rPr lang="en-US" sz="1000" dirty="0">
                <a:latin typeface="Museo Slab 500 (Body)"/>
              </a:rPr>
              <a:t>a recordset</a:t>
            </a:r>
            <a:r>
              <a:rPr lang="en-US" sz="1000" dirty="0">
                <a:latin typeface="Museo Slab 500 (Body)"/>
              </a:rPr>
              <a:t>.</a:t>
            </a:r>
          </a:p>
        </p:txBody>
      </p:sp>
      <p:pic>
        <p:nvPicPr>
          <p:cNvPr id="38" name="Picture 3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10518" y="4503024"/>
            <a:ext cx="1821387" cy="1220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0" name="Picture 2" descr="C:\Users\zak\Desktop\XenDesktop-Devices.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5259" y="2276800"/>
            <a:ext cx="2092771" cy="1152200"/>
          </a:xfrm>
          <a:prstGeom prst="rect">
            <a:avLst/>
          </a:prstGeom>
          <a:noFill/>
          <a:extLst>
            <a:ext uri="{909E8E84-426E-40DD-AFC4-6F175D3DCCD1}">
              <a14:hiddenFill xmlns:a14="http://schemas.microsoft.com/office/drawing/2010/main">
                <a:solidFill>
                  <a:srgbClr val="FFFFFF"/>
                </a:solidFill>
              </a14:hiddenFill>
            </a:ext>
          </a:extLst>
        </p:spPr>
      </p:pic>
      <p:sp>
        <p:nvSpPr>
          <p:cNvPr id="39" name="Text Box 5"/>
          <p:cNvSpPr txBox="1">
            <a:spLocks noChangeArrowheads="1"/>
          </p:cNvSpPr>
          <p:nvPr/>
        </p:nvSpPr>
        <p:spPr bwMode="auto">
          <a:xfrm>
            <a:off x="1631504" y="1628800"/>
            <a:ext cx="25202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solidFill>
                  <a:schemeClr val="tx2"/>
                </a:solidFill>
                <a:latin typeface="+mn-lt"/>
              </a:rPr>
              <a:t>Visitor (Client</a:t>
            </a:r>
            <a:r>
              <a:rPr lang="en-US" sz="1600" dirty="0">
                <a:solidFill>
                  <a:schemeClr val="tx2"/>
                </a:solidFill>
                <a:latin typeface="+mn-lt"/>
              </a:rPr>
              <a:t>)</a:t>
            </a:r>
            <a:br>
              <a:rPr lang="en-US" sz="1600" dirty="0">
                <a:solidFill>
                  <a:schemeClr val="tx2"/>
                </a:solidFill>
                <a:latin typeface="+mn-lt"/>
              </a:rPr>
            </a:br>
            <a:r>
              <a:rPr lang="en-US" sz="1400" dirty="0">
                <a:solidFill>
                  <a:schemeClr val="tx2"/>
                </a:solidFill>
                <a:latin typeface="+mn-lt"/>
              </a:rPr>
              <a:t>HTML, CSS, JavaScript</a:t>
            </a:r>
          </a:p>
        </p:txBody>
      </p:sp>
    </p:spTree>
    <p:extLst>
      <p:ext uri="{BB962C8B-B14F-4D97-AF65-F5344CB8AC3E}">
        <p14:creationId xmlns:p14="http://schemas.microsoft.com/office/powerpoint/2010/main" val="16834425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dirty="0" smtClean="0"/>
              <a:t>HTML, CSS, and JavaScript</a:t>
            </a:r>
            <a:endParaRPr lang="en-US" dirty="0"/>
          </a:p>
        </p:txBody>
      </p:sp>
    </p:spTree>
    <p:extLst>
      <p:ext uri="{BB962C8B-B14F-4D97-AF65-F5344CB8AC3E}">
        <p14:creationId xmlns:p14="http://schemas.microsoft.com/office/powerpoint/2010/main" val="1965732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HTML, CSS, and JavaScript</a:t>
            </a:r>
            <a:endParaRPr lang="nl-NL" dirty="0"/>
          </a:p>
        </p:txBody>
      </p:sp>
      <p:sp>
        <p:nvSpPr>
          <p:cNvPr id="7" name="Text Placeholder 6"/>
          <p:cNvSpPr>
            <a:spLocks noGrp="1"/>
          </p:cNvSpPr>
          <p:nvPr>
            <p:ph type="body" sz="quarter" idx="14"/>
          </p:nvPr>
        </p:nvSpPr>
        <p:spPr>
          <a:xfrm>
            <a:off x="335360" y="1628800"/>
            <a:ext cx="7128792" cy="4679950"/>
          </a:xfrm>
        </p:spPr>
        <p:txBody>
          <a:bodyPr>
            <a:noAutofit/>
          </a:bodyPr>
          <a:lstStyle/>
          <a:p>
            <a:pPr marL="457200" indent="-457200">
              <a:buFont typeface="Wingdings" pitchFamily="2" charset="2"/>
              <a:buChar char="v"/>
            </a:pPr>
            <a:r>
              <a:rPr lang="en-US" sz="1600" dirty="0">
                <a:solidFill>
                  <a:schemeClr val="tx1"/>
                </a:solidFill>
              </a:rPr>
              <a:t>Stands for HyperText </a:t>
            </a:r>
            <a:r>
              <a:rPr lang="en-US" sz="1600" dirty="0">
                <a:solidFill>
                  <a:schemeClr val="tx1"/>
                </a:solidFill>
              </a:rPr>
              <a:t>Markup Language</a:t>
            </a:r>
          </a:p>
          <a:p>
            <a:pPr marL="457200" indent="-457200">
              <a:buFont typeface="Wingdings" pitchFamily="2" charset="2"/>
              <a:buChar char="v"/>
            </a:pPr>
            <a:r>
              <a:rPr lang="en-US" sz="1600" dirty="0">
                <a:solidFill>
                  <a:schemeClr val="tx1"/>
                </a:solidFill>
              </a:rPr>
              <a:t>Began as a subset of SGML</a:t>
            </a:r>
          </a:p>
          <a:p>
            <a:pPr marL="457200" indent="-457200">
              <a:buFont typeface="Wingdings" pitchFamily="2" charset="2"/>
              <a:buChar char="v"/>
            </a:pPr>
            <a:r>
              <a:rPr lang="en-US" sz="1600" dirty="0">
                <a:solidFill>
                  <a:schemeClr val="tx1"/>
                </a:solidFill>
              </a:rPr>
              <a:t>Proposed and prototyped by </a:t>
            </a:r>
            <a:r>
              <a:rPr lang="en-US" sz="1600" dirty="0">
                <a:solidFill>
                  <a:schemeClr val="tx1"/>
                </a:solidFill>
              </a:rPr>
              <a:t>Tim Berners-Lee in </a:t>
            </a:r>
            <a:r>
              <a:rPr lang="en-US" sz="1600" dirty="0">
                <a:solidFill>
                  <a:schemeClr val="tx1"/>
                </a:solidFill>
              </a:rPr>
              <a:t>1989</a:t>
            </a:r>
          </a:p>
          <a:p>
            <a:pPr marL="457200" indent="-457200">
              <a:buFont typeface="Wingdings" pitchFamily="2" charset="2"/>
              <a:buChar char="v"/>
            </a:pPr>
            <a:r>
              <a:rPr lang="en-US" sz="1600" dirty="0">
                <a:solidFill>
                  <a:schemeClr val="tx1"/>
                </a:solidFill>
              </a:rPr>
              <a:t>Formally adopted and began to see </a:t>
            </a:r>
            <a:r>
              <a:rPr lang="en-US" sz="1600" dirty="0">
                <a:solidFill>
                  <a:schemeClr val="tx1"/>
                </a:solidFill>
              </a:rPr>
              <a:t>use in </a:t>
            </a:r>
            <a:r>
              <a:rPr lang="en-US" sz="1600" dirty="0">
                <a:solidFill>
                  <a:schemeClr val="tx1"/>
                </a:solidFill>
              </a:rPr>
              <a:t>1993</a:t>
            </a:r>
          </a:p>
          <a:p>
            <a:pPr marL="457200" indent="-457200">
              <a:buFont typeface="Wingdings" pitchFamily="2" charset="2"/>
              <a:buChar char="v"/>
            </a:pPr>
            <a:r>
              <a:rPr lang="en-US" sz="1600" dirty="0">
                <a:solidFill>
                  <a:schemeClr val="tx1"/>
                </a:solidFill>
              </a:rPr>
              <a:t>Provides a way for developers to </a:t>
            </a:r>
            <a:r>
              <a:rPr lang="en-US" sz="1600" dirty="0">
                <a:solidFill>
                  <a:schemeClr val="tx1"/>
                </a:solidFill>
              </a:rPr>
              <a:t>semantically </a:t>
            </a:r>
            <a:r>
              <a:rPr lang="en-US" sz="1600" dirty="0">
                <a:solidFill>
                  <a:schemeClr val="tx1"/>
                </a:solidFill>
              </a:rPr>
              <a:t>"markup" web pages</a:t>
            </a:r>
          </a:p>
          <a:p>
            <a:pPr marL="457200" indent="-457200">
              <a:buFont typeface="Wingdings" pitchFamily="2" charset="2"/>
              <a:buChar char="v"/>
            </a:pPr>
            <a:r>
              <a:rPr lang="en-US" sz="1600" dirty="0">
                <a:solidFill>
                  <a:schemeClr val="tx1"/>
                </a:solidFill>
              </a:rPr>
              <a:t>Written using a series of tags</a:t>
            </a:r>
          </a:p>
          <a:p>
            <a:pPr marL="457200" indent="-457200">
              <a:buFont typeface="Wingdings" pitchFamily="2" charset="2"/>
              <a:buChar char="v"/>
            </a:pPr>
            <a:r>
              <a:rPr lang="en-US" sz="1600" dirty="0">
                <a:solidFill>
                  <a:schemeClr val="tx1"/>
                </a:solidFill>
              </a:rPr>
              <a:t>Tags are parsed by web browsers and the result is </a:t>
            </a:r>
            <a:r>
              <a:rPr lang="en-US" sz="1600" dirty="0">
                <a:solidFill>
                  <a:schemeClr val="tx1"/>
                </a:solidFill>
              </a:rPr>
              <a:t>displayed </a:t>
            </a:r>
            <a:r>
              <a:rPr lang="en-US" sz="1600" dirty="0">
                <a:solidFill>
                  <a:schemeClr val="tx1"/>
                </a:solidFill>
              </a:rPr>
              <a:t>visually to the user</a:t>
            </a:r>
          </a:p>
          <a:p>
            <a:pPr marL="457200" indent="-457200">
              <a:buFont typeface="Wingdings" pitchFamily="2" charset="2"/>
              <a:buChar char="v"/>
            </a:pPr>
            <a:r>
              <a:rPr lang="en-US" sz="1600" dirty="0">
                <a:solidFill>
                  <a:schemeClr val="tx1"/>
                </a:solidFill>
              </a:rPr>
              <a:t>HTML can include other technologies like JavaScript for scripting, CSS for </a:t>
            </a:r>
            <a:r>
              <a:rPr lang="en-US" sz="1600" dirty="0">
                <a:solidFill>
                  <a:schemeClr val="tx1"/>
                </a:solidFill>
              </a:rPr>
              <a:t>format </a:t>
            </a:r>
            <a:r>
              <a:rPr lang="en-US" sz="1600" dirty="0">
                <a:solidFill>
                  <a:schemeClr val="tx1"/>
                </a:solidFill>
              </a:rPr>
              <a:t>and </a:t>
            </a:r>
            <a:r>
              <a:rPr lang="en-US" sz="1600" dirty="0">
                <a:solidFill>
                  <a:schemeClr val="tx1"/>
                </a:solidFill>
              </a:rPr>
              <a:t>structure, </a:t>
            </a:r>
            <a:r>
              <a:rPr lang="en-US" sz="1600" dirty="0">
                <a:solidFill>
                  <a:schemeClr val="tx1"/>
                </a:solidFill>
              </a:rPr>
              <a:t>and more</a:t>
            </a:r>
          </a:p>
          <a:p>
            <a:pPr marL="457200" indent="-457200">
              <a:buFont typeface="Wingdings" pitchFamily="2" charset="2"/>
              <a:buChar char="v"/>
            </a:pPr>
            <a:r>
              <a:rPr lang="en-US" sz="1600" dirty="0">
                <a:solidFill>
                  <a:schemeClr val="tx1"/>
                </a:solidFill>
              </a:rPr>
              <a:t>HTML5.1 </a:t>
            </a:r>
            <a:r>
              <a:rPr lang="en-US" sz="1600" dirty="0">
                <a:solidFill>
                  <a:schemeClr val="tx1"/>
                </a:solidFill>
              </a:rPr>
              <a:t>is the newest specification</a:t>
            </a:r>
          </a:p>
          <a:p>
            <a:pPr marL="457200" indent="-457200">
              <a:buFont typeface="Wingdings" pitchFamily="2" charset="2"/>
              <a:buChar char="v"/>
            </a:pPr>
            <a:r>
              <a:rPr lang="en-US" sz="1600" dirty="0">
                <a:solidFill>
                  <a:schemeClr val="tx1"/>
                </a:solidFill>
              </a:rPr>
              <a:t>All modern browsers support most features of </a:t>
            </a:r>
            <a:r>
              <a:rPr lang="en-US" sz="1600" dirty="0">
                <a:solidFill>
                  <a:schemeClr val="tx1"/>
                </a:solidFill>
              </a:rPr>
              <a:t>HTML5</a:t>
            </a:r>
            <a:endParaRPr lang="nl-NL" sz="1600" dirty="0">
              <a:solidFill>
                <a:schemeClr val="tx1"/>
              </a:solidFill>
            </a:endParaRPr>
          </a:p>
        </p:txBody>
      </p:sp>
      <p:sp>
        <p:nvSpPr>
          <p:cNvPr id="2" name="Text Placeholder 1"/>
          <p:cNvSpPr>
            <a:spLocks noGrp="1"/>
          </p:cNvSpPr>
          <p:nvPr>
            <p:ph type="body" sz="quarter" idx="11"/>
          </p:nvPr>
        </p:nvSpPr>
        <p:spPr/>
        <p:txBody>
          <a:bodyPr/>
          <a:lstStyle/>
          <a:p>
            <a:r>
              <a:rPr lang="en-US" dirty="0" smtClean="0"/>
              <a:t>HTML</a:t>
            </a:r>
            <a:endParaRPr lang="en-US" dirty="0"/>
          </a:p>
        </p:txBody>
      </p:sp>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6331" y="3366120"/>
            <a:ext cx="1143000" cy="1143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7618387" y="1689720"/>
            <a:ext cx="2362200" cy="1295400"/>
          </a:xfrm>
          <a:prstGeom prst="cloudCallout">
            <a:avLst/>
          </a:prstGeom>
          <a:solidFill>
            <a:schemeClr val="bg1"/>
          </a:solidFill>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Hi, I’m Tim.</a:t>
            </a:r>
          </a:p>
        </p:txBody>
      </p:sp>
      <p:pic>
        <p:nvPicPr>
          <p:cNvPr id="1027" name="Picture 3" descr="C:\Users\zak\Desktop\html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88555" y="5282530"/>
            <a:ext cx="726398" cy="1026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1014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HTML, CSS, and JavaScript</a:t>
            </a:r>
            <a:endParaRPr lang="nl-NL" dirty="0"/>
          </a:p>
        </p:txBody>
      </p:sp>
      <p:sp>
        <p:nvSpPr>
          <p:cNvPr id="7" name="Text Placeholder 6"/>
          <p:cNvSpPr>
            <a:spLocks noGrp="1"/>
          </p:cNvSpPr>
          <p:nvPr>
            <p:ph type="body" sz="quarter" idx="14"/>
          </p:nvPr>
        </p:nvSpPr>
        <p:spPr>
          <a:xfrm>
            <a:off x="335360" y="1629916"/>
            <a:ext cx="9649072" cy="4679950"/>
          </a:xfrm>
        </p:spPr>
        <p:txBody>
          <a:bodyPr>
            <a:normAutofit/>
          </a:bodyPr>
          <a:lstStyle/>
          <a:p>
            <a:pPr marL="457200" indent="-457200">
              <a:buFont typeface="Wingdings" pitchFamily="2" charset="2"/>
              <a:buChar char="v"/>
            </a:pPr>
            <a:r>
              <a:rPr lang="en-US" sz="1600" dirty="0">
                <a:solidFill>
                  <a:schemeClr val="tx1"/>
                </a:solidFill>
              </a:rPr>
              <a:t>Stands for Cascading Style Sheets</a:t>
            </a:r>
          </a:p>
          <a:p>
            <a:pPr marL="457200" indent="-457200">
              <a:buFont typeface="Wingdings" pitchFamily="2" charset="2"/>
              <a:buChar char="v"/>
            </a:pPr>
            <a:r>
              <a:rPr lang="en-US" sz="1600" dirty="0">
                <a:solidFill>
                  <a:schemeClr val="tx1"/>
                </a:solidFill>
              </a:rPr>
              <a:t>Used to describe the structure and presentation of a web page</a:t>
            </a:r>
          </a:p>
          <a:p>
            <a:pPr marL="457200" indent="-457200">
              <a:buFont typeface="Wingdings" pitchFamily="2" charset="2"/>
              <a:buChar char="v"/>
            </a:pPr>
            <a:r>
              <a:rPr lang="en-US" sz="1600" dirty="0">
                <a:solidFill>
                  <a:schemeClr val="tx1"/>
                </a:solidFill>
              </a:rPr>
              <a:t>Originally created primarily to allow developers to separate HTML from the presentational aspects of the page</a:t>
            </a:r>
          </a:p>
          <a:p>
            <a:pPr marL="457200" indent="-457200">
              <a:buFont typeface="Wingdings" pitchFamily="2" charset="2"/>
              <a:buChar char="v"/>
            </a:pPr>
            <a:r>
              <a:rPr lang="en-US" sz="1600" dirty="0">
                <a:solidFill>
                  <a:schemeClr val="tx1"/>
                </a:solidFill>
              </a:rPr>
              <a:t>Contains many properties that up until its inception weren’t available by HTML</a:t>
            </a:r>
          </a:p>
          <a:p>
            <a:pPr marL="457200" indent="-457200">
              <a:buFont typeface="Wingdings" pitchFamily="2" charset="2"/>
              <a:buChar char="v"/>
            </a:pPr>
            <a:r>
              <a:rPr lang="en-US" sz="1600" dirty="0">
                <a:solidFill>
                  <a:schemeClr val="tx1"/>
                </a:solidFill>
              </a:rPr>
              <a:t>Properties include the ability to format type, backgrounds, lists, paragraphs, borders, the layout of a page, and a lot more</a:t>
            </a:r>
          </a:p>
          <a:p>
            <a:pPr marL="457200" indent="-457200">
              <a:buFont typeface="Wingdings" pitchFamily="2" charset="2"/>
              <a:buChar char="v"/>
            </a:pPr>
            <a:r>
              <a:rPr lang="en-US" sz="1600" dirty="0">
                <a:solidFill>
                  <a:schemeClr val="tx1"/>
                </a:solidFill>
              </a:rPr>
              <a:t>CSS can also allow the same markup to be presented in different styles for different rendering methods. This is known as Responsive Web Design (RWD)</a:t>
            </a:r>
          </a:p>
          <a:p>
            <a:pPr marL="457200" indent="-457200">
              <a:buFont typeface="Wingdings" pitchFamily="2" charset="2"/>
              <a:buChar char="v"/>
            </a:pPr>
            <a:r>
              <a:rPr lang="en-US" sz="1600" dirty="0">
                <a:solidFill>
                  <a:schemeClr val="tx1"/>
                </a:solidFill>
              </a:rPr>
              <a:t>CSS3 is the newest specification</a:t>
            </a:r>
          </a:p>
          <a:p>
            <a:pPr marL="457200" indent="-457200">
              <a:buFont typeface="Wingdings" pitchFamily="2" charset="2"/>
              <a:buChar char="v"/>
            </a:pPr>
            <a:r>
              <a:rPr lang="en-US" sz="1600" dirty="0">
                <a:solidFill>
                  <a:schemeClr val="tx1"/>
                </a:solidFill>
              </a:rPr>
              <a:t>All modern browsers support most features of CSS3</a:t>
            </a:r>
          </a:p>
        </p:txBody>
      </p:sp>
      <p:sp>
        <p:nvSpPr>
          <p:cNvPr id="2" name="Text Placeholder 1"/>
          <p:cNvSpPr>
            <a:spLocks noGrp="1"/>
          </p:cNvSpPr>
          <p:nvPr>
            <p:ph type="body" sz="quarter" idx="11"/>
          </p:nvPr>
        </p:nvSpPr>
        <p:spPr/>
        <p:txBody>
          <a:bodyPr/>
          <a:lstStyle/>
          <a:p>
            <a:r>
              <a:rPr lang="en-US" dirty="0" smtClean="0"/>
              <a:t>CSS</a:t>
            </a:r>
            <a:endParaRPr lang="en-US" dirty="0"/>
          </a:p>
        </p:txBody>
      </p:sp>
      <p:pic>
        <p:nvPicPr>
          <p:cNvPr id="6" name="Picture 4" descr="C:\Users\zak\Desktop\cs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88555" y="5283647"/>
            <a:ext cx="726398" cy="1026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1993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HTML, CSS, and JavaScript</a:t>
            </a:r>
            <a:endParaRPr lang="nl-NL" dirty="0"/>
          </a:p>
        </p:txBody>
      </p:sp>
      <p:sp>
        <p:nvSpPr>
          <p:cNvPr id="7" name="Text Placeholder 6"/>
          <p:cNvSpPr>
            <a:spLocks noGrp="1"/>
          </p:cNvSpPr>
          <p:nvPr>
            <p:ph type="body" sz="quarter" idx="14"/>
          </p:nvPr>
        </p:nvSpPr>
        <p:spPr>
          <a:xfrm>
            <a:off x="335360" y="1628800"/>
            <a:ext cx="10550354" cy="4679950"/>
          </a:xfrm>
        </p:spPr>
        <p:txBody>
          <a:bodyPr>
            <a:noAutofit/>
          </a:bodyPr>
          <a:lstStyle/>
          <a:p>
            <a:pPr marL="457200" indent="-457200">
              <a:buFont typeface="Wingdings" pitchFamily="2" charset="2"/>
              <a:buChar char="v"/>
              <a:defRPr/>
            </a:pPr>
            <a:r>
              <a:rPr lang="en-US" sz="1600" dirty="0">
                <a:solidFill>
                  <a:schemeClr val="tx1"/>
                </a:solidFill>
              </a:rPr>
              <a:t>JavaScript </a:t>
            </a:r>
            <a:r>
              <a:rPr lang="en-US" sz="1600" dirty="0">
                <a:solidFill>
                  <a:schemeClr val="tx1"/>
                </a:solidFill>
              </a:rPr>
              <a:t>is an </a:t>
            </a:r>
            <a:r>
              <a:rPr lang="en-US" sz="1600" dirty="0">
                <a:solidFill>
                  <a:schemeClr val="tx1"/>
                </a:solidFill>
              </a:rPr>
              <a:t>implementation of ECMAScript which is closely </a:t>
            </a:r>
            <a:r>
              <a:rPr lang="en-US" sz="1600" dirty="0">
                <a:solidFill>
                  <a:schemeClr val="tx1"/>
                </a:solidFill>
              </a:rPr>
              <a:t>related to </a:t>
            </a:r>
            <a:r>
              <a:rPr lang="en-US" sz="1600" dirty="0">
                <a:solidFill>
                  <a:schemeClr val="tx1"/>
                </a:solidFill>
              </a:rPr>
              <a:t>C. More on this later…</a:t>
            </a:r>
          </a:p>
          <a:p>
            <a:pPr marL="457200" indent="-457200">
              <a:buFont typeface="Wingdings" pitchFamily="2" charset="2"/>
              <a:buChar char="v"/>
              <a:defRPr/>
            </a:pPr>
            <a:r>
              <a:rPr lang="en-US" sz="1600" dirty="0">
                <a:solidFill>
                  <a:schemeClr val="tx1"/>
                </a:solidFill>
              </a:rPr>
              <a:t>Don’t confuse JavaScript with Java. The two languages are unrelated and have very different semantics</a:t>
            </a:r>
          </a:p>
          <a:p>
            <a:pPr marL="457200" indent="-457200">
              <a:buFont typeface="Wingdings" pitchFamily="2" charset="2"/>
              <a:buChar char="v"/>
              <a:defRPr/>
            </a:pPr>
            <a:r>
              <a:rPr lang="en-US" sz="1600" dirty="0">
                <a:solidFill>
                  <a:schemeClr val="tx1"/>
                </a:solidFill>
              </a:rPr>
              <a:t>Netscape wanted to appeal to nonprofessional programmers like Microsoft did with Visual Basic</a:t>
            </a:r>
          </a:p>
          <a:p>
            <a:pPr marL="457200" indent="-457200">
              <a:buFont typeface="Wingdings" pitchFamily="2" charset="2"/>
              <a:buChar char="v"/>
              <a:defRPr/>
            </a:pPr>
            <a:r>
              <a:rPr lang="en-US" sz="1600" dirty="0">
                <a:solidFill>
                  <a:schemeClr val="tx1"/>
                </a:solidFill>
              </a:rPr>
              <a:t>Netscape developed JavaScript under </a:t>
            </a:r>
            <a:r>
              <a:rPr lang="en-US" sz="1600" dirty="0">
                <a:solidFill>
                  <a:schemeClr val="tx1"/>
                </a:solidFill>
              </a:rPr>
              <a:t>the name Mocha. Renamed to </a:t>
            </a:r>
            <a:r>
              <a:rPr lang="en-US" sz="1600" dirty="0" err="1">
                <a:solidFill>
                  <a:schemeClr val="tx1"/>
                </a:solidFill>
              </a:rPr>
              <a:t>LiveScript</a:t>
            </a:r>
            <a:r>
              <a:rPr lang="en-US" sz="1600" dirty="0">
                <a:solidFill>
                  <a:schemeClr val="tx1"/>
                </a:solidFill>
              </a:rPr>
              <a:t> for the release of Netscape 2.0 and 4 months later was released under the name JavaScript to coincide with Netscape’s support for Java in Netscape’s browser release of 2.0B3</a:t>
            </a:r>
          </a:p>
          <a:p>
            <a:pPr marL="457200" indent="-457200">
              <a:buFont typeface="Wingdings" pitchFamily="2" charset="2"/>
              <a:buChar char="v"/>
              <a:defRPr/>
            </a:pPr>
            <a:r>
              <a:rPr lang="en-US" sz="1600" dirty="0">
                <a:solidFill>
                  <a:schemeClr val="tx1"/>
                </a:solidFill>
              </a:rPr>
              <a:t>Implemented as part of a web page to provide enhanced user interfaces, interactions, conditional logic, calculations, validation, and more</a:t>
            </a:r>
          </a:p>
          <a:p>
            <a:pPr marL="457200" indent="-457200">
              <a:buFont typeface="Wingdings" pitchFamily="2" charset="2"/>
              <a:buChar char="v"/>
              <a:defRPr/>
            </a:pPr>
            <a:r>
              <a:rPr lang="en-US" sz="1600" dirty="0">
                <a:solidFill>
                  <a:schemeClr val="tx1"/>
                </a:solidFill>
              </a:rPr>
              <a:t>Use of JavaScript diminished for almost a decade during the “Flash” era</a:t>
            </a:r>
          </a:p>
          <a:p>
            <a:pPr marL="457200" indent="-457200">
              <a:buFont typeface="Wingdings" pitchFamily="2" charset="2"/>
              <a:buChar char="v"/>
              <a:defRPr/>
            </a:pPr>
            <a:r>
              <a:rPr lang="en-US" sz="1600" dirty="0">
                <a:solidFill>
                  <a:schemeClr val="tx1"/>
                </a:solidFill>
              </a:rPr>
              <a:t>The advent of jQuery, asynchronous coding in the form of </a:t>
            </a:r>
            <a:r>
              <a:rPr lang="en-US" sz="1600" dirty="0">
                <a:solidFill>
                  <a:schemeClr val="tx1"/>
                </a:solidFill>
              </a:rPr>
              <a:t>Ajax, </a:t>
            </a:r>
            <a:r>
              <a:rPr lang="en-US" sz="1600" dirty="0">
                <a:solidFill>
                  <a:schemeClr val="tx1"/>
                </a:solidFill>
              </a:rPr>
              <a:t>and numerous other JavaScript-related libraries have helped return JavaScript to the </a:t>
            </a:r>
            <a:r>
              <a:rPr lang="en-US" sz="1600" dirty="0">
                <a:solidFill>
                  <a:schemeClr val="tx1"/>
                </a:solidFill>
              </a:rPr>
              <a:t>spotlight</a:t>
            </a:r>
          </a:p>
          <a:p>
            <a:pPr marL="457200" indent="-457200">
              <a:buFont typeface="Wingdings" pitchFamily="2" charset="2"/>
              <a:buChar char="v"/>
              <a:defRPr/>
            </a:pPr>
            <a:r>
              <a:rPr lang="en-US" sz="1600" dirty="0">
                <a:solidFill>
                  <a:schemeClr val="tx1"/>
                </a:solidFill>
              </a:rPr>
              <a:t>Today, JavaScript is arguably more important than HTML and CSS. </a:t>
            </a:r>
            <a:r>
              <a:rPr lang="en-US" sz="1600" dirty="0">
                <a:solidFill>
                  <a:schemeClr val="tx1"/>
                </a:solidFill>
              </a:rPr>
              <a:t>It powers the </a:t>
            </a:r>
            <a:r>
              <a:rPr lang="en-US" sz="1600" dirty="0" smtClean="0">
                <a:solidFill>
                  <a:schemeClr val="tx1"/>
                </a:solidFill>
              </a:rPr>
              <a:t>Modern </a:t>
            </a:r>
            <a:r>
              <a:rPr lang="en-US" sz="1600" dirty="0">
                <a:solidFill>
                  <a:schemeClr val="tx1"/>
                </a:solidFill>
              </a:rPr>
              <a:t>Web Architecture Model and ties in closely with the current/future </a:t>
            </a:r>
            <a:r>
              <a:rPr lang="en-US" sz="1600" dirty="0" smtClean="0">
                <a:solidFill>
                  <a:schemeClr val="tx1"/>
                </a:solidFill>
              </a:rPr>
              <a:t>NoSQL </a:t>
            </a:r>
            <a:r>
              <a:rPr lang="en-US" sz="1600" dirty="0">
                <a:solidFill>
                  <a:schemeClr val="tx1"/>
                </a:solidFill>
              </a:rPr>
              <a:t>Architecture Model.</a:t>
            </a:r>
          </a:p>
        </p:txBody>
      </p:sp>
      <p:sp>
        <p:nvSpPr>
          <p:cNvPr id="2" name="Text Placeholder 1"/>
          <p:cNvSpPr>
            <a:spLocks noGrp="1"/>
          </p:cNvSpPr>
          <p:nvPr>
            <p:ph type="body" sz="quarter" idx="11"/>
          </p:nvPr>
        </p:nvSpPr>
        <p:spPr/>
        <p:txBody>
          <a:bodyPr/>
          <a:lstStyle/>
          <a:p>
            <a:r>
              <a:rPr lang="en-US" dirty="0" smtClean="0"/>
              <a:t>JavaScript</a:t>
            </a:r>
            <a:endParaRPr lang="en-US" dirty="0"/>
          </a:p>
        </p:txBody>
      </p:sp>
      <p:pic>
        <p:nvPicPr>
          <p:cNvPr id="6" name="Picture 2" descr="C:\Users\zak\Desktop\javascrip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88555" y="5282530"/>
            <a:ext cx="726398" cy="1026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2335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HTML, CSS, and JavaScript</a:t>
            </a:r>
            <a:endParaRPr lang="nl-NL" dirty="0"/>
          </a:p>
        </p:txBody>
      </p:sp>
      <p:sp>
        <p:nvSpPr>
          <p:cNvPr id="2" name="Text Placeholder 1"/>
          <p:cNvSpPr>
            <a:spLocks noGrp="1"/>
          </p:cNvSpPr>
          <p:nvPr>
            <p:ph type="body" sz="quarter" idx="11"/>
          </p:nvPr>
        </p:nvSpPr>
        <p:spPr/>
        <p:txBody>
          <a:bodyPr/>
          <a:lstStyle/>
          <a:p>
            <a:r>
              <a:rPr lang="en-US" dirty="0" smtClean="0"/>
              <a:t>JavaScript Versions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75428233"/>
              </p:ext>
            </p:extLst>
          </p:nvPr>
        </p:nvGraphicFramePr>
        <p:xfrm>
          <a:off x="2" y="1730375"/>
          <a:ext cx="12191998" cy="3657600"/>
        </p:xfrm>
        <a:graphic>
          <a:graphicData uri="http://schemas.openxmlformats.org/drawingml/2006/table">
            <a:tbl>
              <a:tblPr firstRow="1" bandRow="1">
                <a:tableStyleId>{5C22544A-7EE6-4342-B048-85BDC9FD1C3A}</a:tableStyleId>
              </a:tblPr>
              <a:tblGrid>
                <a:gridCol w="1529166">
                  <a:extLst>
                    <a:ext uri="{9D8B030D-6E8A-4147-A177-3AD203B41FA5}">
                      <a16:colId xmlns:a16="http://schemas.microsoft.com/office/drawing/2014/main" val="20000"/>
                    </a:ext>
                  </a:extLst>
                </a:gridCol>
                <a:gridCol w="2493504">
                  <a:extLst>
                    <a:ext uri="{9D8B030D-6E8A-4147-A177-3AD203B41FA5}">
                      <a16:colId xmlns:a16="http://schemas.microsoft.com/office/drawing/2014/main" val="20001"/>
                    </a:ext>
                  </a:extLst>
                </a:gridCol>
                <a:gridCol w="8169328">
                  <a:extLst>
                    <a:ext uri="{9D8B030D-6E8A-4147-A177-3AD203B41FA5}">
                      <a16:colId xmlns:a16="http://schemas.microsoft.com/office/drawing/2014/main" val="20002"/>
                    </a:ext>
                  </a:extLst>
                </a:gridCol>
              </a:tblGrid>
              <a:tr h="173665">
                <a:tc>
                  <a:txBody>
                    <a:bodyPr/>
                    <a:lstStyle/>
                    <a:p>
                      <a:r>
                        <a:rPr lang="en-US" sz="1400" dirty="0" smtClean="0"/>
                        <a:t>Version</a:t>
                      </a:r>
                      <a:endParaRPr lang="en-US" sz="1400" dirty="0"/>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smtClean="0"/>
                        <a:t>Release Date</a:t>
                      </a:r>
                      <a:endParaRPr lang="en-US" sz="1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smtClean="0"/>
                        <a:t>Notes</a:t>
                      </a:r>
                      <a:endParaRPr lang="en-US" sz="1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73665">
                <a:tc>
                  <a:txBody>
                    <a:bodyPr/>
                    <a:lstStyle/>
                    <a:p>
                      <a:r>
                        <a:rPr lang="en-US" sz="1400" dirty="0" smtClean="0"/>
                        <a:t>1.0</a:t>
                      </a:r>
                      <a:endParaRPr lang="en-US" sz="1400" dirty="0"/>
                    </a:p>
                  </a:txBody>
                  <a:tcPr marL="43891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b="0" i="0" kern="1200" dirty="0" smtClean="0">
                          <a:solidFill>
                            <a:schemeClr val="dk1"/>
                          </a:solidFill>
                          <a:effectLst/>
                          <a:latin typeface="+mn-lt"/>
                          <a:ea typeface="+mn-ea"/>
                          <a:cs typeface="+mn-cs"/>
                        </a:rPr>
                        <a:t>March 1996</a:t>
                      </a:r>
                      <a:endParaRPr lang="en-US" sz="1400"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smtClean="0"/>
                        <a:t>Netscape 2</a:t>
                      </a:r>
                      <a:r>
                        <a:rPr lang="en-US" sz="1400" baseline="0" dirty="0" smtClean="0"/>
                        <a:t> and IE 3</a:t>
                      </a:r>
                      <a:endParaRPr lang="en-US" sz="1400"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73665">
                <a:tc>
                  <a:txBody>
                    <a:bodyPr/>
                    <a:lstStyle/>
                    <a:p>
                      <a:r>
                        <a:rPr lang="en-US" sz="1400" dirty="0" smtClean="0"/>
                        <a:t>1.1</a:t>
                      </a:r>
                      <a:endParaRPr lang="en-US" sz="1400" dirty="0"/>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smtClean="0">
                          <a:solidFill>
                            <a:schemeClr val="dk1"/>
                          </a:solidFill>
                          <a:effectLst/>
                          <a:latin typeface="+mn-lt"/>
                          <a:ea typeface="+mn-ea"/>
                          <a:cs typeface="+mn-cs"/>
                        </a:rPr>
                        <a:t>August 1996</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Netscape 3</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73665">
                <a:tc>
                  <a:txBody>
                    <a:bodyPr/>
                    <a:lstStyle/>
                    <a:p>
                      <a:r>
                        <a:rPr lang="en-US" sz="1400" dirty="0" smtClean="0"/>
                        <a:t>1.2</a:t>
                      </a:r>
                      <a:endParaRPr lang="en-US" sz="1400" dirty="0"/>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smtClean="0">
                          <a:solidFill>
                            <a:schemeClr val="dk1"/>
                          </a:solidFill>
                          <a:effectLst/>
                          <a:latin typeface="+mn-lt"/>
                          <a:ea typeface="+mn-ea"/>
                          <a:cs typeface="+mn-cs"/>
                        </a:rPr>
                        <a:t>June 1997</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Netscape 4 and Opera</a:t>
                      </a:r>
                      <a:r>
                        <a:rPr lang="en-US" sz="1400" baseline="0" dirty="0" smtClean="0"/>
                        <a:t> 3</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73665">
                <a:tc>
                  <a:txBody>
                    <a:bodyPr/>
                    <a:lstStyle/>
                    <a:p>
                      <a:r>
                        <a:rPr lang="en-US" sz="1400" dirty="0" smtClean="0"/>
                        <a:t>1.3</a:t>
                      </a:r>
                      <a:endParaRPr lang="en-US" sz="1400" dirty="0"/>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smtClean="0">
                          <a:solidFill>
                            <a:schemeClr val="dk1"/>
                          </a:solidFill>
                          <a:effectLst/>
                          <a:latin typeface="+mn-lt"/>
                          <a:ea typeface="+mn-ea"/>
                          <a:cs typeface="+mn-cs"/>
                        </a:rPr>
                        <a:t>October 1998</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Netscape 4.06,</a:t>
                      </a:r>
                      <a:r>
                        <a:rPr lang="en-US" sz="1400" baseline="0" dirty="0" smtClean="0"/>
                        <a:t> IE 4, and Opera 5</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73665">
                <a:tc>
                  <a:txBody>
                    <a:bodyPr/>
                    <a:lstStyle/>
                    <a:p>
                      <a:r>
                        <a:rPr lang="en-US" sz="1400" dirty="0" smtClean="0"/>
                        <a:t>1.4</a:t>
                      </a:r>
                      <a:endParaRPr lang="en-US" sz="1400" dirty="0"/>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Developed</a:t>
                      </a:r>
                      <a:r>
                        <a:rPr lang="en-US" sz="1400" baseline="0" dirty="0" smtClean="0"/>
                        <a:t> for </a:t>
                      </a:r>
                      <a:r>
                        <a:rPr lang="en-US" sz="1400" dirty="0" smtClean="0"/>
                        <a:t>Netscape Server and</a:t>
                      </a:r>
                      <a:r>
                        <a:rPr lang="en-US" sz="1400" baseline="0" dirty="0" smtClean="0"/>
                        <a:t> Opera 6</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73665">
                <a:tc>
                  <a:txBody>
                    <a:bodyPr/>
                    <a:lstStyle/>
                    <a:p>
                      <a:r>
                        <a:rPr lang="en-US" sz="1400" dirty="0" smtClean="0"/>
                        <a:t>1.5</a:t>
                      </a:r>
                      <a:endParaRPr lang="en-US" sz="1400" dirty="0"/>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smtClean="0">
                          <a:solidFill>
                            <a:schemeClr val="dk1"/>
                          </a:solidFill>
                          <a:effectLst/>
                          <a:latin typeface="+mn-lt"/>
                          <a:ea typeface="+mn-ea"/>
                          <a:cs typeface="+mn-cs"/>
                        </a:rPr>
                        <a:t>November 2000</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Netscape</a:t>
                      </a:r>
                      <a:r>
                        <a:rPr lang="en-US" sz="1400" baseline="0" dirty="0" smtClean="0"/>
                        <a:t> 6, Firefox 1, IE 5.5/6/7/8, Opera 7, Safari 3, Chrome 1-10</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73665">
                <a:tc>
                  <a:txBody>
                    <a:bodyPr/>
                    <a:lstStyle/>
                    <a:p>
                      <a:r>
                        <a:rPr lang="en-US" sz="1400" dirty="0" smtClean="0"/>
                        <a:t>1.6</a:t>
                      </a:r>
                      <a:endParaRPr lang="en-US" sz="1400" dirty="0"/>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smtClean="0">
                          <a:solidFill>
                            <a:schemeClr val="dk1"/>
                          </a:solidFill>
                          <a:effectLst/>
                          <a:latin typeface="+mn-lt"/>
                          <a:ea typeface="+mn-ea"/>
                          <a:cs typeface="+mn-cs"/>
                        </a:rPr>
                        <a:t>November 2005</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Firefox 1.5</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73665">
                <a:tc>
                  <a:txBody>
                    <a:bodyPr/>
                    <a:lstStyle/>
                    <a:p>
                      <a:r>
                        <a:rPr lang="en-US" sz="1400" dirty="0" smtClean="0"/>
                        <a:t>1.7</a:t>
                      </a:r>
                      <a:endParaRPr lang="en-US" sz="1400" dirty="0"/>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smtClean="0">
                          <a:solidFill>
                            <a:schemeClr val="dk1"/>
                          </a:solidFill>
                          <a:effectLst/>
                          <a:latin typeface="+mn-lt"/>
                          <a:ea typeface="+mn-ea"/>
                          <a:cs typeface="+mn-cs"/>
                        </a:rPr>
                        <a:t>October 2006</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Firefox</a:t>
                      </a:r>
                      <a:r>
                        <a:rPr lang="en-US" sz="1400" baseline="0" dirty="0" smtClean="0"/>
                        <a:t> 2, Chrome 28</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73665">
                <a:tc>
                  <a:txBody>
                    <a:bodyPr/>
                    <a:lstStyle/>
                    <a:p>
                      <a:r>
                        <a:rPr lang="en-US" sz="1400" dirty="0" smtClean="0"/>
                        <a:t>1.8</a:t>
                      </a:r>
                      <a:endParaRPr lang="en-US" sz="1400" dirty="0"/>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smtClean="0">
                          <a:solidFill>
                            <a:schemeClr val="dk1"/>
                          </a:solidFill>
                          <a:effectLst/>
                          <a:latin typeface="+mn-lt"/>
                          <a:ea typeface="+mn-ea"/>
                          <a:cs typeface="+mn-cs"/>
                        </a:rPr>
                        <a:t>June 2008</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Firefox</a:t>
                      </a:r>
                      <a:r>
                        <a:rPr lang="en-US" sz="1400" baseline="0" dirty="0" smtClean="0"/>
                        <a:t> 3 and Opera 11.5</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73665">
                <a:tc>
                  <a:txBody>
                    <a:bodyPr/>
                    <a:lstStyle/>
                    <a:p>
                      <a:r>
                        <a:rPr lang="en-US" sz="1400" dirty="0" smtClean="0"/>
                        <a:t>1.8.1</a:t>
                      </a:r>
                      <a:endParaRPr lang="en-US" sz="1400" dirty="0"/>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Firefox 3.5</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73665">
                <a:tc>
                  <a:txBody>
                    <a:bodyPr/>
                    <a:lstStyle/>
                    <a:p>
                      <a:r>
                        <a:rPr lang="en-US" sz="1400" dirty="0" smtClean="0"/>
                        <a:t>1.8.2</a:t>
                      </a:r>
                      <a:endParaRPr lang="en-US" sz="1400" dirty="0"/>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smtClean="0">
                          <a:solidFill>
                            <a:schemeClr val="dk1"/>
                          </a:solidFill>
                          <a:effectLst/>
                          <a:latin typeface="+mn-lt"/>
                          <a:ea typeface="+mn-ea"/>
                          <a:cs typeface="+mn-cs"/>
                        </a:rPr>
                        <a:t>June 2009</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Firefox 3.6+</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661798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This week at a glance…</a:t>
            </a:r>
            <a:endParaRPr lang="nl-NL" dirty="0"/>
          </a:p>
        </p:txBody>
      </p:sp>
      <p:sp>
        <p:nvSpPr>
          <p:cNvPr id="7" name="Text Placeholder 6"/>
          <p:cNvSpPr>
            <a:spLocks noGrp="1"/>
          </p:cNvSpPr>
          <p:nvPr>
            <p:ph type="body" sz="quarter" idx="14"/>
          </p:nvPr>
        </p:nvSpPr>
        <p:spPr>
          <a:xfrm>
            <a:off x="335360" y="1628800"/>
            <a:ext cx="10009112" cy="4679950"/>
          </a:xfrm>
        </p:spPr>
        <p:txBody>
          <a:bodyPr>
            <a:normAutofit/>
          </a:bodyPr>
          <a:lstStyle/>
          <a:p>
            <a:pPr marL="461963" indent="-461963">
              <a:buFont typeface="Wingdings" pitchFamily="2" charset="2"/>
              <a:buChar char="v"/>
            </a:pPr>
            <a:r>
              <a:rPr lang="en-US" sz="1400" dirty="0">
                <a:solidFill>
                  <a:schemeClr val="tx1"/>
                </a:solidFill>
              </a:rPr>
              <a:t>Introduction to the Course</a:t>
            </a:r>
          </a:p>
          <a:p>
            <a:pPr marL="461963" indent="-461963">
              <a:buFont typeface="Wingdings" pitchFamily="2" charset="2"/>
              <a:buChar char="v"/>
            </a:pPr>
            <a:r>
              <a:rPr lang="en-US" sz="1400" dirty="0">
                <a:solidFill>
                  <a:schemeClr val="tx1"/>
                </a:solidFill>
              </a:rPr>
              <a:t>Classic Web Architecture</a:t>
            </a:r>
          </a:p>
          <a:p>
            <a:pPr marL="461963" indent="-461963">
              <a:buFont typeface="Wingdings" pitchFamily="2" charset="2"/>
              <a:buChar char="v"/>
            </a:pPr>
            <a:r>
              <a:rPr lang="en-US" sz="1400" dirty="0">
                <a:solidFill>
                  <a:schemeClr val="tx1"/>
                </a:solidFill>
              </a:rPr>
              <a:t>The </a:t>
            </a:r>
            <a:r>
              <a:rPr lang="en-US" sz="1400" dirty="0">
                <a:solidFill>
                  <a:schemeClr val="tx1"/>
                </a:solidFill>
              </a:rPr>
              <a:t>Core 3: HTML, CSS, and </a:t>
            </a:r>
            <a:r>
              <a:rPr lang="en-US" sz="1400" dirty="0">
                <a:solidFill>
                  <a:schemeClr val="tx1"/>
                </a:solidFill>
              </a:rPr>
              <a:t>JavaScript</a:t>
            </a:r>
          </a:p>
          <a:p>
            <a:pPr marL="461963" indent="-461963">
              <a:buFont typeface="Wingdings" pitchFamily="2" charset="2"/>
              <a:buChar char="v"/>
            </a:pPr>
            <a:r>
              <a:rPr lang="en-US" sz="1400" dirty="0">
                <a:solidFill>
                  <a:schemeClr val="tx1"/>
                </a:solidFill>
              </a:rPr>
              <a:t>Modern Web Architecture</a:t>
            </a:r>
          </a:p>
          <a:p>
            <a:pPr marL="461963" indent="-461963">
              <a:buFont typeface="Wingdings" pitchFamily="2" charset="2"/>
              <a:buChar char="v"/>
            </a:pPr>
            <a:r>
              <a:rPr lang="en-US" sz="1400" dirty="0">
                <a:solidFill>
                  <a:schemeClr val="tx1"/>
                </a:solidFill>
              </a:rPr>
              <a:t>Future Web </a:t>
            </a:r>
            <a:r>
              <a:rPr lang="en-US" sz="1400" dirty="0">
                <a:solidFill>
                  <a:schemeClr val="tx1"/>
                </a:solidFill>
              </a:rPr>
              <a:t>Architecture</a:t>
            </a:r>
          </a:p>
          <a:p>
            <a:pPr marL="461963" indent="-461963">
              <a:buFont typeface="Wingdings" pitchFamily="2" charset="2"/>
              <a:buChar char="v"/>
            </a:pPr>
            <a:r>
              <a:rPr lang="en-US" sz="1400" dirty="0">
                <a:solidFill>
                  <a:schemeClr val="tx1"/>
                </a:solidFill>
              </a:rPr>
              <a:t>ECMAScript and Current JavaScript Support</a:t>
            </a:r>
            <a:endParaRPr lang="en-US" sz="1400" dirty="0">
              <a:solidFill>
                <a:schemeClr val="tx1"/>
              </a:solidFill>
            </a:endParaRPr>
          </a:p>
          <a:p>
            <a:pPr marL="461963" indent="-461963">
              <a:buFont typeface="Wingdings" pitchFamily="2" charset="2"/>
              <a:buChar char="v"/>
            </a:pPr>
            <a:r>
              <a:rPr lang="en-US" sz="1400" dirty="0">
                <a:solidFill>
                  <a:schemeClr val="tx1"/>
                </a:solidFill>
              </a:rPr>
              <a:t>The W3C and Mozilla Foundation</a:t>
            </a:r>
          </a:p>
          <a:p>
            <a:pPr marL="461963" indent="-461963">
              <a:buFont typeface="Wingdings" pitchFamily="2" charset="2"/>
              <a:buChar char="v"/>
            </a:pPr>
            <a:r>
              <a:rPr lang="en-US" sz="1400" dirty="0">
                <a:solidFill>
                  <a:schemeClr val="tx1"/>
                </a:solidFill>
              </a:rPr>
              <a:t>Basic Structure of a Web Page</a:t>
            </a:r>
          </a:p>
          <a:p>
            <a:pPr marL="461963" indent="-461963">
              <a:buFont typeface="Wingdings" pitchFamily="2" charset="2"/>
              <a:buChar char="v"/>
            </a:pPr>
            <a:r>
              <a:rPr lang="en-US" sz="1400" dirty="0">
                <a:solidFill>
                  <a:schemeClr val="tx1"/>
                </a:solidFill>
              </a:rPr>
              <a:t>The Document Object Model (DOM)</a:t>
            </a:r>
          </a:p>
          <a:p>
            <a:pPr marL="461963" indent="-461963">
              <a:buFont typeface="Wingdings" pitchFamily="2" charset="2"/>
              <a:buChar char="v"/>
            </a:pPr>
            <a:r>
              <a:rPr lang="en-US" sz="1400" dirty="0">
                <a:solidFill>
                  <a:schemeClr val="tx1"/>
                </a:solidFill>
              </a:rPr>
              <a:t>Including JavaScript in a Web Page</a:t>
            </a:r>
          </a:p>
          <a:p>
            <a:pPr marL="461963" indent="-461963">
              <a:buFont typeface="Wingdings" pitchFamily="2" charset="2"/>
              <a:buChar char="v"/>
            </a:pPr>
            <a:r>
              <a:rPr lang="en-US" sz="1400" dirty="0">
                <a:solidFill>
                  <a:schemeClr val="tx1"/>
                </a:solidFill>
              </a:rPr>
              <a:t>Using Brackets / Common Brackets Extensions</a:t>
            </a:r>
            <a:endParaRPr lang="en-US" sz="1400" dirty="0">
              <a:solidFill>
                <a:schemeClr val="tx1"/>
              </a:solidFill>
            </a:endParaRPr>
          </a:p>
          <a:p>
            <a:pPr marL="461963" indent="-461963">
              <a:buFont typeface="Wingdings" pitchFamily="2" charset="2"/>
              <a:buChar char="v"/>
            </a:pPr>
            <a:r>
              <a:rPr lang="en-US" sz="1400" dirty="0">
                <a:solidFill>
                  <a:schemeClr val="tx1"/>
                </a:solidFill>
              </a:rPr>
              <a:t>Using a Browser for Testing </a:t>
            </a:r>
            <a:r>
              <a:rPr lang="en-US" sz="1400" dirty="0">
                <a:solidFill>
                  <a:schemeClr val="tx1"/>
                </a:solidFill>
              </a:rPr>
              <a:t>Code</a:t>
            </a:r>
          </a:p>
          <a:p>
            <a:pPr marL="461963" indent="-461963">
              <a:buFont typeface="Wingdings" pitchFamily="2" charset="2"/>
              <a:buChar char="v"/>
            </a:pPr>
            <a:r>
              <a:rPr lang="en-US" sz="1400" dirty="0">
                <a:solidFill>
                  <a:schemeClr val="tx1"/>
                </a:solidFill>
              </a:rPr>
              <a:t>Working with </a:t>
            </a:r>
            <a:r>
              <a:rPr lang="en-US" sz="1400" dirty="0" err="1">
                <a:solidFill>
                  <a:schemeClr val="tx1"/>
                </a:solidFill>
              </a:rPr>
              <a:t>Git</a:t>
            </a:r>
            <a:r>
              <a:rPr lang="en-US" sz="1400" dirty="0">
                <a:solidFill>
                  <a:schemeClr val="tx1"/>
                </a:solidFill>
              </a:rPr>
              <a:t> and </a:t>
            </a:r>
            <a:r>
              <a:rPr lang="en-US" sz="1400" dirty="0" err="1">
                <a:solidFill>
                  <a:schemeClr val="tx1"/>
                </a:solidFill>
              </a:rPr>
              <a:t>GitHub</a:t>
            </a:r>
            <a:endParaRPr lang="en-US" sz="1400" dirty="0">
              <a:solidFill>
                <a:schemeClr val="tx1"/>
              </a:solidFill>
            </a:endParaRPr>
          </a:p>
          <a:p>
            <a:pPr marL="461963" indent="-461963">
              <a:buFont typeface="Wingdings" pitchFamily="2" charset="2"/>
              <a:buChar char="v"/>
            </a:pPr>
            <a:r>
              <a:rPr lang="en-US" sz="1400" dirty="0">
                <a:solidFill>
                  <a:schemeClr val="tx1"/>
                </a:solidFill>
              </a:rPr>
              <a:t>Lab</a:t>
            </a:r>
            <a:r>
              <a:rPr lang="en-US" sz="1400" dirty="0">
                <a:solidFill>
                  <a:schemeClr val="tx1"/>
                </a:solidFill>
              </a:rPr>
              <a:t>: Creating your First JavaScript </a:t>
            </a:r>
            <a:r>
              <a:rPr lang="en-US" sz="1400" dirty="0">
                <a:solidFill>
                  <a:schemeClr val="tx1"/>
                </a:solidFill>
              </a:rPr>
              <a:t>Application</a:t>
            </a:r>
            <a:endParaRPr lang="en-US" sz="1400" dirty="0">
              <a:solidFill>
                <a:schemeClr val="tx1"/>
              </a:solidFill>
            </a:endParaRPr>
          </a:p>
        </p:txBody>
      </p:sp>
      <p:sp>
        <p:nvSpPr>
          <p:cNvPr id="2" name="Text Placeholder 1"/>
          <p:cNvSpPr>
            <a:spLocks noGrp="1"/>
          </p:cNvSpPr>
          <p:nvPr>
            <p:ph type="body" sz="quarter" idx="11"/>
          </p:nvPr>
        </p:nvSpPr>
        <p:spPr/>
        <p:txBody>
          <a:bodyPr/>
          <a:lstStyle/>
          <a:p>
            <a:r>
              <a:rPr lang="en-US" dirty="0" smtClean="0"/>
              <a:t>This week at a glance…</a:t>
            </a:r>
            <a:endParaRPr lang="en-US" dirty="0"/>
          </a:p>
        </p:txBody>
      </p:sp>
    </p:spTree>
    <p:extLst>
      <p:ext uri="{BB962C8B-B14F-4D97-AF65-F5344CB8AC3E}">
        <p14:creationId xmlns:p14="http://schemas.microsoft.com/office/powerpoint/2010/main" val="21648785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dirty="0" smtClean="0"/>
              <a:t>Modern Web Architecture</a:t>
            </a:r>
            <a:endParaRPr lang="en-US" dirty="0"/>
          </a:p>
        </p:txBody>
      </p:sp>
    </p:spTree>
    <p:extLst>
      <p:ext uri="{BB962C8B-B14F-4D97-AF65-F5344CB8AC3E}">
        <p14:creationId xmlns:p14="http://schemas.microsoft.com/office/powerpoint/2010/main" val="1014498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Modern Web Architecture</a:t>
            </a:r>
            <a:endParaRPr lang="nl-NL" dirty="0"/>
          </a:p>
        </p:txBody>
      </p:sp>
      <p:sp>
        <p:nvSpPr>
          <p:cNvPr id="7" name="Text Placeholder 6"/>
          <p:cNvSpPr>
            <a:spLocks noGrp="1"/>
          </p:cNvSpPr>
          <p:nvPr>
            <p:ph type="body" sz="quarter" idx="14"/>
          </p:nvPr>
        </p:nvSpPr>
        <p:spPr>
          <a:xfrm>
            <a:off x="335359" y="1628800"/>
            <a:ext cx="11499589" cy="4679950"/>
          </a:xfrm>
        </p:spPr>
        <p:txBody>
          <a:bodyPr>
            <a:noAutofit/>
          </a:bodyPr>
          <a:lstStyle/>
          <a:p>
            <a:pPr marL="457200" indent="-457200">
              <a:spcBef>
                <a:spcPct val="0"/>
              </a:spcBef>
              <a:buFont typeface="Wingdings" pitchFamily="2" charset="2"/>
              <a:buChar char="v"/>
            </a:pPr>
            <a:r>
              <a:rPr lang="en-US" sz="1600" dirty="0">
                <a:solidFill>
                  <a:schemeClr val="tx1"/>
                </a:solidFill>
              </a:rPr>
              <a:t>The classic web </a:t>
            </a:r>
            <a:r>
              <a:rPr lang="en-US" sz="1600" dirty="0">
                <a:solidFill>
                  <a:schemeClr val="tx1"/>
                </a:solidFill>
              </a:rPr>
              <a:t>architecture model works by triggering </a:t>
            </a:r>
            <a:r>
              <a:rPr lang="en-US" sz="1600" dirty="0">
                <a:solidFill>
                  <a:schemeClr val="tx1"/>
                </a:solidFill>
              </a:rPr>
              <a:t>an HTTP request </a:t>
            </a:r>
            <a:r>
              <a:rPr lang="en-US" sz="1600" dirty="0">
                <a:solidFill>
                  <a:schemeClr val="tx1"/>
                </a:solidFill>
              </a:rPr>
              <a:t>from the interface back </a:t>
            </a:r>
            <a:r>
              <a:rPr lang="en-US" sz="1600" dirty="0">
                <a:solidFill>
                  <a:schemeClr val="tx1"/>
                </a:solidFill>
              </a:rPr>
              <a:t>to a web server. The server does some </a:t>
            </a:r>
            <a:r>
              <a:rPr lang="en-US" sz="1600" dirty="0">
                <a:solidFill>
                  <a:schemeClr val="tx1"/>
                </a:solidFill>
              </a:rPr>
              <a:t>processing; retrieving </a:t>
            </a:r>
            <a:r>
              <a:rPr lang="en-US" sz="1600" dirty="0">
                <a:solidFill>
                  <a:schemeClr val="tx1"/>
                </a:solidFill>
              </a:rPr>
              <a:t>data, crunching numbers, talking to various legacy </a:t>
            </a:r>
            <a:r>
              <a:rPr lang="en-US" sz="1600" dirty="0">
                <a:solidFill>
                  <a:schemeClr val="tx1"/>
                </a:solidFill>
              </a:rPr>
              <a:t>systems, etc. and </a:t>
            </a:r>
            <a:r>
              <a:rPr lang="en-US" sz="1600" dirty="0">
                <a:solidFill>
                  <a:schemeClr val="tx1"/>
                </a:solidFill>
              </a:rPr>
              <a:t>then returns an HTML page to the client. It’s a model adapted from the Web’s original use as a hypertext </a:t>
            </a:r>
            <a:r>
              <a:rPr lang="en-US" sz="1600" dirty="0">
                <a:solidFill>
                  <a:schemeClr val="tx1"/>
                </a:solidFill>
              </a:rPr>
              <a:t>(linking from one page to the next) medium and has served its purpose for many years.</a:t>
            </a:r>
          </a:p>
          <a:p>
            <a:pPr marL="457200" indent="-457200">
              <a:spcBef>
                <a:spcPct val="0"/>
              </a:spcBef>
              <a:buFont typeface="Wingdings" pitchFamily="2" charset="2"/>
              <a:buChar char="v"/>
            </a:pPr>
            <a:endParaRPr lang="en-US" sz="1600" dirty="0">
              <a:solidFill>
                <a:schemeClr val="tx1"/>
              </a:solidFill>
            </a:endParaRPr>
          </a:p>
          <a:p>
            <a:pPr marL="457200" indent="-457200">
              <a:spcBef>
                <a:spcPct val="0"/>
              </a:spcBef>
              <a:buFont typeface="Wingdings" pitchFamily="2" charset="2"/>
              <a:buChar char="v"/>
            </a:pPr>
            <a:r>
              <a:rPr lang="en-US" sz="1600" dirty="0">
                <a:solidFill>
                  <a:schemeClr val="tx1"/>
                </a:solidFill>
              </a:rPr>
              <a:t>This </a:t>
            </a:r>
            <a:r>
              <a:rPr lang="en-US" sz="1600" dirty="0">
                <a:solidFill>
                  <a:schemeClr val="tx1"/>
                </a:solidFill>
              </a:rPr>
              <a:t>approach </a:t>
            </a:r>
            <a:r>
              <a:rPr lang="en-US" sz="1600" dirty="0" smtClean="0">
                <a:solidFill>
                  <a:schemeClr val="tx1"/>
                </a:solidFill>
              </a:rPr>
              <a:t>doesn’t </a:t>
            </a:r>
            <a:r>
              <a:rPr lang="en-US" sz="1600" dirty="0">
                <a:solidFill>
                  <a:schemeClr val="tx1"/>
                </a:solidFill>
              </a:rPr>
              <a:t>make for a great user experience. </a:t>
            </a:r>
            <a:r>
              <a:rPr lang="en-US" sz="1600" dirty="0">
                <a:solidFill>
                  <a:schemeClr val="tx1"/>
                </a:solidFill>
              </a:rPr>
              <a:t>While the server is doing its thing, what’s the user doing? </a:t>
            </a:r>
            <a:r>
              <a:rPr lang="en-US" sz="1600" dirty="0">
                <a:solidFill>
                  <a:schemeClr val="tx1"/>
                </a:solidFill>
              </a:rPr>
              <a:t>Waiting</a:t>
            </a:r>
            <a:r>
              <a:rPr lang="en-US" sz="1600" dirty="0">
                <a:solidFill>
                  <a:schemeClr val="tx1"/>
                </a:solidFill>
              </a:rPr>
              <a:t>!</a:t>
            </a:r>
            <a:r>
              <a:rPr lang="en-US" sz="1600" dirty="0">
                <a:solidFill>
                  <a:schemeClr val="tx1"/>
                </a:solidFill>
              </a:rPr>
              <a:t> </a:t>
            </a:r>
            <a:r>
              <a:rPr lang="en-US" sz="1600" dirty="0">
                <a:solidFill>
                  <a:schemeClr val="tx1"/>
                </a:solidFill>
              </a:rPr>
              <a:t>And at every step in a task, the user waits some more</a:t>
            </a:r>
            <a:r>
              <a:rPr lang="en-US" sz="1600" dirty="0">
                <a:solidFill>
                  <a:schemeClr val="tx1"/>
                </a:solidFill>
              </a:rPr>
              <a:t>.</a:t>
            </a:r>
          </a:p>
          <a:p>
            <a:pPr marL="457200" indent="-457200">
              <a:spcBef>
                <a:spcPct val="0"/>
              </a:spcBef>
              <a:buFont typeface="Wingdings" pitchFamily="2" charset="2"/>
              <a:buChar char="v"/>
            </a:pPr>
            <a:endParaRPr lang="en-US" sz="1600" dirty="0">
              <a:solidFill>
                <a:schemeClr val="tx1"/>
              </a:solidFill>
            </a:endParaRPr>
          </a:p>
          <a:p>
            <a:pPr marL="457200" indent="-457200">
              <a:spcBef>
                <a:spcPct val="0"/>
              </a:spcBef>
              <a:buFont typeface="Wingdings" pitchFamily="2" charset="2"/>
              <a:buChar char="v"/>
            </a:pPr>
            <a:r>
              <a:rPr lang="en-US" sz="1600" dirty="0">
                <a:solidFill>
                  <a:schemeClr val="tx1"/>
                </a:solidFill>
              </a:rPr>
              <a:t>If </a:t>
            </a:r>
            <a:r>
              <a:rPr lang="en-US" sz="1600" dirty="0">
                <a:solidFill>
                  <a:schemeClr val="tx1"/>
                </a:solidFill>
              </a:rPr>
              <a:t>we were designing the Web from scratch for applications, we wouldn’t make users wait around. Once an interface is loaded, why should the user interaction come to a halt every time the application needs something from the server? </a:t>
            </a:r>
            <a:r>
              <a:rPr lang="en-US" sz="1600" dirty="0">
                <a:solidFill>
                  <a:schemeClr val="tx1"/>
                </a:solidFill>
              </a:rPr>
              <a:t>In fact, why should the user see the application go to the server at all</a:t>
            </a:r>
            <a:r>
              <a:rPr lang="en-US" sz="1600" dirty="0" smtClean="0">
                <a:solidFill>
                  <a:schemeClr val="tx1"/>
                </a:solidFill>
              </a:rPr>
              <a:t>?</a:t>
            </a:r>
            <a:endParaRPr lang="en-US" sz="1600" dirty="0">
              <a:solidFill>
                <a:schemeClr val="tx1"/>
              </a:solidFill>
            </a:endParaRPr>
          </a:p>
        </p:txBody>
      </p:sp>
      <p:sp>
        <p:nvSpPr>
          <p:cNvPr id="6" name="Text Placeholder 1"/>
          <p:cNvSpPr>
            <a:spLocks noGrp="1"/>
          </p:cNvSpPr>
          <p:nvPr>
            <p:ph type="body" sz="quarter" idx="11"/>
          </p:nvPr>
        </p:nvSpPr>
        <p:spPr>
          <a:xfrm>
            <a:off x="335360" y="908720"/>
            <a:ext cx="9506248" cy="360040"/>
          </a:xfrm>
        </p:spPr>
        <p:txBody>
          <a:bodyPr/>
          <a:lstStyle/>
          <a:p>
            <a:r>
              <a:rPr lang="en-US" dirty="0" smtClean="0"/>
              <a:t>The problem with the Classic Web Architecture model</a:t>
            </a:r>
            <a:endParaRPr lang="en-US" dirty="0"/>
          </a:p>
        </p:txBody>
      </p:sp>
    </p:spTree>
    <p:extLst>
      <p:ext uri="{BB962C8B-B14F-4D97-AF65-F5344CB8AC3E}">
        <p14:creationId xmlns:p14="http://schemas.microsoft.com/office/powerpoint/2010/main" val="34343156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Modern Web Architecture</a:t>
            </a:r>
            <a:endParaRPr lang="nl-NL" dirty="0"/>
          </a:p>
        </p:txBody>
      </p:sp>
      <p:sp>
        <p:nvSpPr>
          <p:cNvPr id="7" name="Text Placeholder 6"/>
          <p:cNvSpPr>
            <a:spLocks noGrp="1"/>
          </p:cNvSpPr>
          <p:nvPr>
            <p:ph type="body" sz="quarter" idx="14"/>
          </p:nvPr>
        </p:nvSpPr>
        <p:spPr>
          <a:xfrm>
            <a:off x="335359" y="1628800"/>
            <a:ext cx="11482171" cy="4679950"/>
          </a:xfrm>
        </p:spPr>
        <p:txBody>
          <a:bodyPr>
            <a:noAutofit/>
          </a:bodyPr>
          <a:lstStyle/>
          <a:p>
            <a:pPr marL="457200" indent="-457200">
              <a:spcBef>
                <a:spcPct val="0"/>
              </a:spcBef>
              <a:buFont typeface="Wingdings" pitchFamily="2" charset="2"/>
              <a:buChar char="v"/>
            </a:pPr>
            <a:r>
              <a:rPr lang="en-US" sz="1600" dirty="0">
                <a:solidFill>
                  <a:schemeClr val="tx1"/>
                </a:solidFill>
              </a:rPr>
              <a:t>Ajax stands for </a:t>
            </a:r>
            <a:r>
              <a:rPr lang="en-US" sz="1600" u="sng" dirty="0">
                <a:solidFill>
                  <a:schemeClr val="tx1"/>
                </a:solidFill>
              </a:rPr>
              <a:t>A</a:t>
            </a:r>
            <a:r>
              <a:rPr lang="en-US" sz="1600" dirty="0">
                <a:solidFill>
                  <a:schemeClr val="tx1"/>
                </a:solidFill>
              </a:rPr>
              <a:t>synchronous </a:t>
            </a:r>
            <a:r>
              <a:rPr lang="en-US" sz="1600" u="sng" dirty="0">
                <a:solidFill>
                  <a:schemeClr val="tx1"/>
                </a:solidFill>
              </a:rPr>
              <a:t>J</a:t>
            </a:r>
            <a:r>
              <a:rPr lang="en-US" sz="1600" dirty="0">
                <a:solidFill>
                  <a:schemeClr val="tx1"/>
                </a:solidFill>
              </a:rPr>
              <a:t>avaScript </a:t>
            </a:r>
            <a:r>
              <a:rPr lang="en-US" sz="1600" u="sng" dirty="0">
                <a:solidFill>
                  <a:schemeClr val="tx1"/>
                </a:solidFill>
              </a:rPr>
              <a:t>a</a:t>
            </a:r>
            <a:r>
              <a:rPr lang="en-US" sz="1600" dirty="0">
                <a:solidFill>
                  <a:schemeClr val="tx1"/>
                </a:solidFill>
              </a:rPr>
              <a:t>nd </a:t>
            </a:r>
            <a:r>
              <a:rPr lang="en-US" sz="1600" u="sng" dirty="0">
                <a:solidFill>
                  <a:schemeClr val="tx1"/>
                </a:solidFill>
              </a:rPr>
              <a:t>X</a:t>
            </a:r>
            <a:r>
              <a:rPr lang="en-US" sz="1600" dirty="0">
                <a:solidFill>
                  <a:schemeClr val="tx1"/>
                </a:solidFill>
              </a:rPr>
              <a:t>ML. More on this in a bit…</a:t>
            </a:r>
          </a:p>
          <a:p>
            <a:pPr marL="457200" indent="-457200">
              <a:spcBef>
                <a:spcPct val="0"/>
              </a:spcBef>
              <a:buFont typeface="Wingdings" pitchFamily="2" charset="2"/>
              <a:buChar char="v"/>
            </a:pPr>
            <a:endParaRPr lang="en-US" sz="1600" dirty="0">
              <a:solidFill>
                <a:schemeClr val="tx1"/>
              </a:solidFill>
            </a:endParaRPr>
          </a:p>
          <a:p>
            <a:pPr marL="457200" indent="-457200">
              <a:spcBef>
                <a:spcPct val="0"/>
              </a:spcBef>
              <a:buFont typeface="Wingdings" pitchFamily="2" charset="2"/>
              <a:buChar char="v"/>
            </a:pPr>
            <a:r>
              <a:rPr lang="en-US" sz="1600" dirty="0">
                <a:solidFill>
                  <a:schemeClr val="tx1"/>
                </a:solidFill>
              </a:rPr>
              <a:t>An </a:t>
            </a:r>
            <a:r>
              <a:rPr lang="en-US" sz="1600" dirty="0">
                <a:solidFill>
                  <a:schemeClr val="tx1"/>
                </a:solidFill>
              </a:rPr>
              <a:t>Ajax application eliminates the start-stop-start-stop nature of interaction on the Web by introducing an </a:t>
            </a:r>
            <a:r>
              <a:rPr lang="en-US" sz="1600" dirty="0">
                <a:solidFill>
                  <a:schemeClr val="tx1"/>
                </a:solidFill>
              </a:rPr>
              <a:t>intermediary (an </a:t>
            </a:r>
            <a:r>
              <a:rPr lang="en-US" sz="1600" dirty="0">
                <a:solidFill>
                  <a:schemeClr val="tx1"/>
                </a:solidFill>
              </a:rPr>
              <a:t>Ajax </a:t>
            </a:r>
            <a:r>
              <a:rPr lang="en-US" sz="1600" dirty="0">
                <a:solidFill>
                  <a:schemeClr val="tx1"/>
                </a:solidFill>
              </a:rPr>
              <a:t>engine) between </a:t>
            </a:r>
            <a:r>
              <a:rPr lang="en-US" sz="1600" dirty="0">
                <a:solidFill>
                  <a:schemeClr val="tx1"/>
                </a:solidFill>
              </a:rPr>
              <a:t>the user and the server</a:t>
            </a:r>
            <a:r>
              <a:rPr lang="en-US" sz="1600" dirty="0">
                <a:solidFill>
                  <a:schemeClr val="tx1"/>
                </a:solidFill>
              </a:rPr>
              <a:t>.</a:t>
            </a:r>
          </a:p>
          <a:p>
            <a:pPr marL="457200" indent="-457200">
              <a:spcBef>
                <a:spcPct val="0"/>
              </a:spcBef>
              <a:buFont typeface="Wingdings" pitchFamily="2" charset="2"/>
              <a:buChar char="v"/>
            </a:pPr>
            <a:endParaRPr lang="en-US" sz="1600" dirty="0">
              <a:solidFill>
                <a:schemeClr val="tx1"/>
              </a:solidFill>
            </a:endParaRPr>
          </a:p>
          <a:p>
            <a:pPr marL="457200" indent="-457200">
              <a:spcBef>
                <a:spcPct val="0"/>
              </a:spcBef>
              <a:buFont typeface="Wingdings" pitchFamily="2" charset="2"/>
              <a:buChar char="v"/>
            </a:pPr>
            <a:r>
              <a:rPr lang="en-US" sz="1600" dirty="0">
                <a:solidFill>
                  <a:schemeClr val="tx1"/>
                </a:solidFill>
              </a:rPr>
              <a:t>Instead </a:t>
            </a:r>
            <a:r>
              <a:rPr lang="en-US" sz="1600" dirty="0">
                <a:solidFill>
                  <a:schemeClr val="tx1"/>
                </a:solidFill>
              </a:rPr>
              <a:t>of loading a </a:t>
            </a:r>
            <a:r>
              <a:rPr lang="en-US" sz="1600" dirty="0">
                <a:solidFill>
                  <a:schemeClr val="tx1"/>
                </a:solidFill>
              </a:rPr>
              <a:t>webpage </a:t>
            </a:r>
            <a:r>
              <a:rPr lang="en-US" sz="1600" dirty="0">
                <a:solidFill>
                  <a:schemeClr val="tx1"/>
                </a:solidFill>
              </a:rPr>
              <a:t>at the start of the session, the browser loads an Ajax </a:t>
            </a:r>
            <a:r>
              <a:rPr lang="en-US" sz="1600" dirty="0">
                <a:solidFill>
                  <a:schemeClr val="tx1"/>
                </a:solidFill>
              </a:rPr>
              <a:t>engine which is </a:t>
            </a:r>
            <a:r>
              <a:rPr lang="en-US" sz="1600" dirty="0">
                <a:solidFill>
                  <a:schemeClr val="tx1"/>
                </a:solidFill>
              </a:rPr>
              <a:t>responsible for both rendering the interface the user sees and communicating with the </a:t>
            </a:r>
            <a:r>
              <a:rPr lang="en-US" sz="1600" dirty="0">
                <a:solidFill>
                  <a:schemeClr val="tx1"/>
                </a:solidFill>
              </a:rPr>
              <a:t>server. </a:t>
            </a:r>
            <a:r>
              <a:rPr lang="en-US" sz="1600" dirty="0">
                <a:solidFill>
                  <a:schemeClr val="tx1"/>
                </a:solidFill>
              </a:rPr>
              <a:t>The </a:t>
            </a:r>
            <a:r>
              <a:rPr lang="en-US" sz="1600" dirty="0">
                <a:solidFill>
                  <a:schemeClr val="tx1"/>
                </a:solidFill>
              </a:rPr>
              <a:t>engine </a:t>
            </a:r>
            <a:r>
              <a:rPr lang="en-US" sz="1600" dirty="0">
                <a:solidFill>
                  <a:schemeClr val="tx1"/>
                </a:solidFill>
              </a:rPr>
              <a:t>allows the </a:t>
            </a:r>
            <a:r>
              <a:rPr lang="en-US" sz="1600" dirty="0">
                <a:solidFill>
                  <a:schemeClr val="tx1"/>
                </a:solidFill>
              </a:rPr>
              <a:t>interaction </a:t>
            </a:r>
            <a:r>
              <a:rPr lang="en-US" sz="1600" dirty="0">
                <a:solidFill>
                  <a:schemeClr val="tx1"/>
                </a:solidFill>
              </a:rPr>
              <a:t>with the application to happen </a:t>
            </a:r>
            <a:r>
              <a:rPr lang="en-US" sz="1600" dirty="0">
                <a:solidFill>
                  <a:schemeClr val="tx1"/>
                </a:solidFill>
              </a:rPr>
              <a:t>asynchronously (independent </a:t>
            </a:r>
            <a:r>
              <a:rPr lang="en-US" sz="1600" dirty="0">
                <a:solidFill>
                  <a:schemeClr val="tx1"/>
                </a:solidFill>
              </a:rPr>
              <a:t>of communication with the </a:t>
            </a:r>
            <a:r>
              <a:rPr lang="en-US" sz="1600" dirty="0">
                <a:solidFill>
                  <a:schemeClr val="tx1"/>
                </a:solidFill>
              </a:rPr>
              <a:t>server). </a:t>
            </a:r>
            <a:r>
              <a:rPr lang="en-US" sz="1600" dirty="0">
                <a:solidFill>
                  <a:schemeClr val="tx1"/>
                </a:solidFill>
              </a:rPr>
              <a:t>So the user is never staring at a blank browser window and an hourglass </a:t>
            </a:r>
            <a:r>
              <a:rPr lang="en-US" sz="1600" dirty="0">
                <a:solidFill>
                  <a:schemeClr val="tx1"/>
                </a:solidFill>
              </a:rPr>
              <a:t>icon.</a:t>
            </a:r>
          </a:p>
          <a:p>
            <a:pPr marL="457200" indent="-457200">
              <a:spcBef>
                <a:spcPct val="0"/>
              </a:spcBef>
              <a:buFont typeface="Wingdings" pitchFamily="2" charset="2"/>
              <a:buChar char="v"/>
            </a:pPr>
            <a:endParaRPr lang="en-US" sz="1600" dirty="0">
              <a:solidFill>
                <a:schemeClr val="tx1"/>
              </a:solidFill>
            </a:endParaRPr>
          </a:p>
          <a:p>
            <a:pPr marL="457200" indent="-457200">
              <a:spcBef>
                <a:spcPct val="0"/>
              </a:spcBef>
              <a:buFont typeface="Wingdings" pitchFamily="2" charset="2"/>
              <a:buChar char="v"/>
            </a:pPr>
            <a:r>
              <a:rPr lang="en-US" sz="1600" dirty="0">
                <a:solidFill>
                  <a:schemeClr val="tx1"/>
                </a:solidFill>
              </a:rPr>
              <a:t>User actions </a:t>
            </a:r>
            <a:r>
              <a:rPr lang="en-US" sz="1600" dirty="0">
                <a:solidFill>
                  <a:schemeClr val="tx1"/>
                </a:solidFill>
              </a:rPr>
              <a:t>that normally </a:t>
            </a:r>
            <a:r>
              <a:rPr lang="en-US" sz="1600" dirty="0">
                <a:solidFill>
                  <a:schemeClr val="tx1"/>
                </a:solidFill>
              </a:rPr>
              <a:t>generate HTTP requests take the </a:t>
            </a:r>
            <a:r>
              <a:rPr lang="en-US" sz="1600" dirty="0">
                <a:solidFill>
                  <a:schemeClr val="tx1"/>
                </a:solidFill>
              </a:rPr>
              <a:t>form of </a:t>
            </a:r>
            <a:r>
              <a:rPr lang="en-US" sz="1600" dirty="0">
                <a:solidFill>
                  <a:schemeClr val="tx1"/>
                </a:solidFill>
              </a:rPr>
              <a:t>JavaScript calls </a:t>
            </a:r>
            <a:r>
              <a:rPr lang="en-US" sz="1600" dirty="0">
                <a:solidFill>
                  <a:schemeClr val="tx1"/>
                </a:solidFill>
              </a:rPr>
              <a:t>to the Ajax </a:t>
            </a:r>
            <a:r>
              <a:rPr lang="en-US" sz="1600" dirty="0">
                <a:solidFill>
                  <a:schemeClr val="tx1"/>
                </a:solidFill>
              </a:rPr>
              <a:t>engine.</a:t>
            </a:r>
          </a:p>
          <a:p>
            <a:pPr marL="457200" indent="-457200">
              <a:spcBef>
                <a:spcPct val="0"/>
              </a:spcBef>
              <a:buFont typeface="Wingdings" pitchFamily="2" charset="2"/>
              <a:buChar char="v"/>
            </a:pPr>
            <a:endParaRPr lang="en-US" sz="1600" dirty="0">
              <a:solidFill>
                <a:schemeClr val="tx1"/>
              </a:solidFill>
            </a:endParaRPr>
          </a:p>
          <a:p>
            <a:pPr marL="457200" indent="-457200">
              <a:spcBef>
                <a:spcPct val="0"/>
              </a:spcBef>
              <a:buFont typeface="Wingdings" pitchFamily="2" charset="2"/>
              <a:buChar char="v"/>
            </a:pPr>
            <a:r>
              <a:rPr lang="en-US" sz="1600" dirty="0">
                <a:solidFill>
                  <a:schemeClr val="tx1"/>
                </a:solidFill>
              </a:rPr>
              <a:t>Any </a:t>
            </a:r>
            <a:r>
              <a:rPr lang="en-US" sz="1600" dirty="0">
                <a:solidFill>
                  <a:schemeClr val="tx1"/>
                </a:solidFill>
              </a:rPr>
              <a:t>response to a user action that doesn’t require a trip back to the </a:t>
            </a:r>
            <a:r>
              <a:rPr lang="en-US" sz="1600" dirty="0">
                <a:solidFill>
                  <a:schemeClr val="tx1"/>
                </a:solidFill>
              </a:rPr>
              <a:t>server such </a:t>
            </a:r>
            <a:r>
              <a:rPr lang="en-US" sz="1600" dirty="0">
                <a:solidFill>
                  <a:schemeClr val="tx1"/>
                </a:solidFill>
              </a:rPr>
              <a:t>as simple data validation, editing data in memory, and even </a:t>
            </a:r>
            <a:r>
              <a:rPr lang="en-US" sz="1600" dirty="0">
                <a:solidFill>
                  <a:schemeClr val="tx1"/>
                </a:solidFill>
              </a:rPr>
              <a:t>navigation, the </a:t>
            </a:r>
            <a:r>
              <a:rPr lang="en-US" sz="1600" dirty="0">
                <a:solidFill>
                  <a:schemeClr val="tx1"/>
                </a:solidFill>
              </a:rPr>
              <a:t>engine handles on its own. If the engine needs something from the server in order to </a:t>
            </a:r>
            <a:r>
              <a:rPr lang="en-US" sz="1600" dirty="0">
                <a:solidFill>
                  <a:schemeClr val="tx1"/>
                </a:solidFill>
              </a:rPr>
              <a:t>respond, the </a:t>
            </a:r>
            <a:r>
              <a:rPr lang="en-US" sz="1600" dirty="0">
                <a:solidFill>
                  <a:schemeClr val="tx1"/>
                </a:solidFill>
              </a:rPr>
              <a:t>engine makes those requests asynchronously, </a:t>
            </a:r>
            <a:r>
              <a:rPr lang="en-US" sz="1600" dirty="0">
                <a:solidFill>
                  <a:schemeClr val="tx1"/>
                </a:solidFill>
              </a:rPr>
              <a:t>without </a:t>
            </a:r>
            <a:r>
              <a:rPr lang="en-US" sz="1600" dirty="0">
                <a:solidFill>
                  <a:schemeClr val="tx1"/>
                </a:solidFill>
              </a:rPr>
              <a:t>stalling a user’s interaction with the application.</a:t>
            </a:r>
          </a:p>
        </p:txBody>
      </p:sp>
      <p:sp>
        <p:nvSpPr>
          <p:cNvPr id="6" name="Text Placeholder 1"/>
          <p:cNvSpPr>
            <a:spLocks noGrp="1"/>
          </p:cNvSpPr>
          <p:nvPr>
            <p:ph type="body" sz="quarter" idx="11"/>
          </p:nvPr>
        </p:nvSpPr>
        <p:spPr>
          <a:xfrm>
            <a:off x="335360" y="908720"/>
            <a:ext cx="9506248" cy="360040"/>
          </a:xfrm>
        </p:spPr>
        <p:txBody>
          <a:bodyPr/>
          <a:lstStyle/>
          <a:p>
            <a:r>
              <a:rPr lang="en-US" dirty="0" smtClean="0"/>
              <a:t>Introducing Ajax</a:t>
            </a:r>
            <a:endParaRPr lang="en-US" dirty="0"/>
          </a:p>
        </p:txBody>
      </p:sp>
    </p:spTree>
    <p:extLst>
      <p:ext uri="{BB962C8B-B14F-4D97-AF65-F5344CB8AC3E}">
        <p14:creationId xmlns:p14="http://schemas.microsoft.com/office/powerpoint/2010/main" val="9378310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Modern Web Architecture</a:t>
            </a:r>
            <a:endParaRPr lang="nl-NL" dirty="0"/>
          </a:p>
        </p:txBody>
      </p:sp>
      <p:sp>
        <p:nvSpPr>
          <p:cNvPr id="7" name="Text Placeholder 6"/>
          <p:cNvSpPr>
            <a:spLocks noGrp="1"/>
          </p:cNvSpPr>
          <p:nvPr>
            <p:ph type="body" sz="quarter" idx="14"/>
          </p:nvPr>
        </p:nvSpPr>
        <p:spPr>
          <a:xfrm>
            <a:off x="335360" y="1628800"/>
            <a:ext cx="10225136" cy="4679950"/>
          </a:xfrm>
        </p:spPr>
        <p:txBody>
          <a:bodyPr>
            <a:noAutofit/>
          </a:bodyPr>
          <a:lstStyle/>
          <a:p>
            <a:r>
              <a:rPr lang="en-US" sz="1600" dirty="0">
                <a:solidFill>
                  <a:schemeClr val="tx1"/>
                </a:solidFill>
              </a:rPr>
              <a:t>Ajax isn’t a technology. It’s really several technologies, each flourishing in its own right, coming together in powerful new ways. Ajax incorporates</a:t>
            </a:r>
            <a:r>
              <a:rPr lang="en-US" sz="1600" dirty="0">
                <a:solidFill>
                  <a:schemeClr val="tx1"/>
                </a:solidFill>
              </a:rPr>
              <a:t>:</a:t>
            </a:r>
          </a:p>
          <a:p>
            <a:endParaRPr lang="en-US" sz="1600" dirty="0">
              <a:solidFill>
                <a:schemeClr val="tx1"/>
              </a:solidFill>
            </a:endParaRPr>
          </a:p>
          <a:p>
            <a:pPr marL="457200" indent="-457200">
              <a:buFont typeface="Wingdings" panose="05000000000000000000" pitchFamily="2" charset="2"/>
              <a:buChar char="v"/>
            </a:pPr>
            <a:r>
              <a:rPr lang="en-US" sz="1600" dirty="0">
                <a:solidFill>
                  <a:schemeClr val="tx1"/>
                </a:solidFill>
              </a:rPr>
              <a:t>S</a:t>
            </a:r>
            <a:r>
              <a:rPr lang="en-US" sz="1600" dirty="0">
                <a:solidFill>
                  <a:schemeClr val="tx1"/>
                </a:solidFill>
              </a:rPr>
              <a:t>tandards-based </a:t>
            </a:r>
            <a:r>
              <a:rPr lang="en-US" sz="1600" dirty="0">
                <a:solidFill>
                  <a:schemeClr val="tx1"/>
                </a:solidFill>
              </a:rPr>
              <a:t>presentation using </a:t>
            </a:r>
            <a:r>
              <a:rPr lang="en-US" sz="1600" dirty="0">
                <a:solidFill>
                  <a:schemeClr val="tx1"/>
                </a:solidFill>
              </a:rPr>
              <a:t>HTML </a:t>
            </a:r>
            <a:r>
              <a:rPr lang="en-US" sz="1600" dirty="0">
                <a:solidFill>
                  <a:schemeClr val="tx1"/>
                </a:solidFill>
              </a:rPr>
              <a:t>and </a:t>
            </a:r>
            <a:r>
              <a:rPr lang="en-US" sz="1600" dirty="0">
                <a:solidFill>
                  <a:schemeClr val="tx1"/>
                </a:solidFill>
              </a:rPr>
              <a:t>CSS</a:t>
            </a:r>
            <a:endParaRPr lang="en-US" sz="1600" dirty="0">
              <a:solidFill>
                <a:schemeClr val="tx1"/>
              </a:solidFill>
            </a:endParaRPr>
          </a:p>
          <a:p>
            <a:pPr marL="457200" indent="-457200">
              <a:buFont typeface="Wingdings" panose="05000000000000000000" pitchFamily="2" charset="2"/>
              <a:buChar char="v"/>
            </a:pPr>
            <a:r>
              <a:rPr lang="en-US" sz="1600" dirty="0">
                <a:solidFill>
                  <a:schemeClr val="tx1"/>
                </a:solidFill>
              </a:rPr>
              <a:t>Dynamic </a:t>
            </a:r>
            <a:r>
              <a:rPr lang="en-US" sz="1600" dirty="0">
                <a:solidFill>
                  <a:schemeClr val="tx1"/>
                </a:solidFill>
              </a:rPr>
              <a:t>display and interaction using the Document Object </a:t>
            </a:r>
            <a:r>
              <a:rPr lang="en-US" sz="1600" dirty="0">
                <a:solidFill>
                  <a:schemeClr val="tx1"/>
                </a:solidFill>
              </a:rPr>
              <a:t>Model</a:t>
            </a:r>
            <a:endParaRPr lang="en-US" sz="1600" dirty="0">
              <a:solidFill>
                <a:schemeClr val="tx1"/>
              </a:solidFill>
            </a:endParaRPr>
          </a:p>
          <a:p>
            <a:pPr marL="457200" indent="-457200">
              <a:buFont typeface="Wingdings" panose="05000000000000000000" pitchFamily="2" charset="2"/>
              <a:buChar char="v"/>
            </a:pPr>
            <a:r>
              <a:rPr lang="en-US" sz="1600" dirty="0">
                <a:solidFill>
                  <a:schemeClr val="tx1"/>
                </a:solidFill>
              </a:rPr>
              <a:t>Data </a:t>
            </a:r>
            <a:r>
              <a:rPr lang="en-US" sz="1600" dirty="0">
                <a:solidFill>
                  <a:schemeClr val="tx1"/>
                </a:solidFill>
              </a:rPr>
              <a:t>interchange and manipulation using </a:t>
            </a:r>
            <a:r>
              <a:rPr lang="en-US" sz="1600" dirty="0">
                <a:solidFill>
                  <a:schemeClr val="tx1"/>
                </a:solidFill>
              </a:rPr>
              <a:t>XML</a:t>
            </a:r>
          </a:p>
          <a:p>
            <a:pPr marL="457200" indent="-457200">
              <a:buFont typeface="Wingdings" panose="05000000000000000000" pitchFamily="2" charset="2"/>
              <a:buChar char="v"/>
            </a:pPr>
            <a:r>
              <a:rPr lang="en-US" sz="1600" dirty="0">
                <a:solidFill>
                  <a:schemeClr val="tx1"/>
                </a:solidFill>
              </a:rPr>
              <a:t>Asynchronous </a:t>
            </a:r>
            <a:r>
              <a:rPr lang="en-US" sz="1600" dirty="0">
                <a:solidFill>
                  <a:schemeClr val="tx1"/>
                </a:solidFill>
              </a:rPr>
              <a:t>data retrieval using </a:t>
            </a:r>
            <a:r>
              <a:rPr lang="en-US" sz="1600" dirty="0">
                <a:solidFill>
                  <a:schemeClr val="tx1"/>
                </a:solidFill>
              </a:rPr>
              <a:t>the browsers XMLHttpRequest object</a:t>
            </a:r>
            <a:endParaRPr lang="en-US" sz="1600" dirty="0">
              <a:solidFill>
                <a:schemeClr val="tx1"/>
              </a:solidFill>
            </a:endParaRPr>
          </a:p>
          <a:p>
            <a:pPr marL="457200" indent="-457200">
              <a:buFont typeface="Wingdings" panose="05000000000000000000" pitchFamily="2" charset="2"/>
              <a:buChar char="v"/>
            </a:pPr>
            <a:r>
              <a:rPr lang="en-US" sz="1600" dirty="0">
                <a:solidFill>
                  <a:schemeClr val="tx1"/>
                </a:solidFill>
              </a:rPr>
              <a:t>JavaScript</a:t>
            </a:r>
            <a:r>
              <a:rPr lang="en-US" sz="1600" dirty="0">
                <a:solidFill>
                  <a:schemeClr val="tx1"/>
                </a:solidFill>
              </a:rPr>
              <a:t> binding everything </a:t>
            </a:r>
            <a:r>
              <a:rPr lang="en-US" sz="1600" dirty="0">
                <a:solidFill>
                  <a:schemeClr val="tx1"/>
                </a:solidFill>
              </a:rPr>
              <a:t>together</a:t>
            </a:r>
            <a:endParaRPr lang="en-US" sz="1600" dirty="0">
              <a:solidFill>
                <a:schemeClr val="tx1"/>
              </a:solidFill>
            </a:endParaRPr>
          </a:p>
        </p:txBody>
      </p:sp>
      <p:sp>
        <p:nvSpPr>
          <p:cNvPr id="6" name="Text Placeholder 1"/>
          <p:cNvSpPr>
            <a:spLocks noGrp="1"/>
          </p:cNvSpPr>
          <p:nvPr>
            <p:ph type="body" sz="quarter" idx="11"/>
          </p:nvPr>
        </p:nvSpPr>
        <p:spPr>
          <a:xfrm>
            <a:off x="335360" y="908720"/>
            <a:ext cx="9506248" cy="360040"/>
          </a:xfrm>
        </p:spPr>
        <p:txBody>
          <a:bodyPr/>
          <a:lstStyle/>
          <a:p>
            <a:r>
              <a:rPr lang="en-US" dirty="0" smtClean="0"/>
              <a:t>Defining Ajax</a:t>
            </a:r>
            <a:endParaRPr lang="en-US" dirty="0"/>
          </a:p>
        </p:txBody>
      </p:sp>
    </p:spTree>
    <p:extLst>
      <p:ext uri="{BB962C8B-B14F-4D97-AF65-F5344CB8AC3E}">
        <p14:creationId xmlns:p14="http://schemas.microsoft.com/office/powerpoint/2010/main" val="33440012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Modern Web Architecture</a:t>
            </a:r>
            <a:endParaRPr lang="nl-NL" dirty="0"/>
          </a:p>
        </p:txBody>
      </p:sp>
      <p:sp>
        <p:nvSpPr>
          <p:cNvPr id="6" name="Text Placeholder 1"/>
          <p:cNvSpPr>
            <a:spLocks noGrp="1"/>
          </p:cNvSpPr>
          <p:nvPr>
            <p:ph type="body" sz="quarter" idx="11"/>
          </p:nvPr>
        </p:nvSpPr>
        <p:spPr>
          <a:xfrm>
            <a:off x="335360" y="908720"/>
            <a:ext cx="10332640" cy="360040"/>
          </a:xfrm>
        </p:spPr>
        <p:txBody>
          <a:bodyPr/>
          <a:lstStyle/>
          <a:p>
            <a:r>
              <a:rPr lang="en-US" dirty="0" smtClean="0"/>
              <a:t>The Modern Architecture Model</a:t>
            </a:r>
            <a:endParaRPr lang="en-US" dirty="0"/>
          </a:p>
        </p:txBody>
      </p:sp>
      <p:pic>
        <p:nvPicPr>
          <p:cNvPr id="9" name="Picture 2" descr="http://www.multithemes.com/examples/panelspro/files/browser-icon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543" y="3501008"/>
            <a:ext cx="1373832" cy="759992"/>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10" name="Group 22"/>
          <p:cNvGrpSpPr>
            <a:grpSpLocks/>
          </p:cNvGrpSpPr>
          <p:nvPr/>
        </p:nvGrpSpPr>
        <p:grpSpPr bwMode="auto">
          <a:xfrm>
            <a:off x="8241790" y="2182798"/>
            <a:ext cx="1560513" cy="1492250"/>
            <a:chOff x="5800825" y="2233060"/>
            <a:chExt cx="1560094" cy="1492717"/>
          </a:xfrm>
        </p:grpSpPr>
        <p:pic>
          <p:nvPicPr>
            <p:cNvPr id="11" name="Picture 19"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00825" y="22330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0"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91726" y="23854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1"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4606" y="2539464"/>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Text Box 5"/>
          <p:cNvSpPr txBox="1">
            <a:spLocks noChangeArrowheads="1"/>
          </p:cNvSpPr>
          <p:nvPr/>
        </p:nvSpPr>
        <p:spPr bwMode="auto">
          <a:xfrm>
            <a:off x="7728918" y="1628800"/>
            <a:ext cx="2505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400" dirty="0">
                <a:solidFill>
                  <a:schemeClr val="tx2"/>
                </a:solidFill>
                <a:latin typeface="+mn-lt"/>
              </a:rPr>
              <a:t>Web Server</a:t>
            </a:r>
            <a:br>
              <a:rPr lang="en-US" sz="1400" dirty="0">
                <a:solidFill>
                  <a:schemeClr val="tx2"/>
                </a:solidFill>
                <a:latin typeface="+mn-lt"/>
              </a:rPr>
            </a:br>
            <a:r>
              <a:rPr lang="en-US" sz="1400" dirty="0">
                <a:solidFill>
                  <a:schemeClr val="tx2"/>
                </a:solidFill>
                <a:latin typeface="+mn-lt"/>
              </a:rPr>
              <a:t>PHP, ASP, JSP, </a:t>
            </a:r>
            <a:r>
              <a:rPr lang="en-US" sz="1400" dirty="0">
                <a:solidFill>
                  <a:schemeClr val="tx2"/>
                </a:solidFill>
                <a:latin typeface="+mn-lt"/>
              </a:rPr>
              <a:t>Ruby</a:t>
            </a:r>
            <a:endParaRPr lang="en-US" sz="1400" dirty="0">
              <a:solidFill>
                <a:schemeClr val="tx2"/>
              </a:solidFill>
              <a:latin typeface="+mn-lt"/>
            </a:endParaRPr>
          </a:p>
        </p:txBody>
      </p:sp>
      <p:pic>
        <p:nvPicPr>
          <p:cNvPr id="15" name="Picture 8" descr="http://upload.wikimedia.org/wikipedia/commons/4/48/EBay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11178" y="3653832"/>
            <a:ext cx="1041207" cy="454345"/>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a:off x="5753100" y="3320653"/>
            <a:ext cx="2530252" cy="337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753100" y="2485828"/>
            <a:ext cx="2454052" cy="1"/>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2" name="TextBox 33"/>
          <p:cNvSpPr txBox="1">
            <a:spLocks noChangeArrowheads="1"/>
          </p:cNvSpPr>
          <p:nvPr/>
        </p:nvSpPr>
        <p:spPr bwMode="auto">
          <a:xfrm>
            <a:off x="6672060" y="3408165"/>
            <a:ext cx="102944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HTTP Request</a:t>
            </a:r>
            <a:endParaRPr lang="en-US" sz="1000" dirty="0">
              <a:latin typeface="Museo Slab 500 (Body)"/>
            </a:endParaRPr>
          </a:p>
        </p:txBody>
      </p:sp>
      <p:pic>
        <p:nvPicPr>
          <p:cNvPr id="27" name="Picture 37" descr="My-Computer-icon.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396808" y="486916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5"/>
          <p:cNvSpPr txBox="1">
            <a:spLocks noChangeArrowheads="1"/>
          </p:cNvSpPr>
          <p:nvPr/>
        </p:nvSpPr>
        <p:spPr bwMode="auto">
          <a:xfrm>
            <a:off x="5348809" y="5611306"/>
            <a:ext cx="31527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400" dirty="0">
                <a:solidFill>
                  <a:schemeClr val="tx2"/>
                </a:solidFill>
                <a:latin typeface="+mn-lt"/>
              </a:rPr>
              <a:t>Database </a:t>
            </a:r>
            <a:br>
              <a:rPr lang="en-US" sz="1400" dirty="0">
                <a:solidFill>
                  <a:schemeClr val="tx2"/>
                </a:solidFill>
                <a:latin typeface="+mn-lt"/>
              </a:rPr>
            </a:br>
            <a:r>
              <a:rPr lang="en-US" sz="1400" dirty="0">
                <a:solidFill>
                  <a:schemeClr val="tx2"/>
                </a:solidFill>
                <a:latin typeface="+mn-lt"/>
              </a:rPr>
              <a:t>SQL Server, Oracle, MySQL, </a:t>
            </a:r>
            <a:r>
              <a:rPr lang="en-US" sz="1400" dirty="0">
                <a:solidFill>
                  <a:schemeClr val="tx2"/>
                </a:solidFill>
                <a:latin typeface="+mn-lt"/>
              </a:rPr>
              <a:t>DB2</a:t>
            </a:r>
            <a:endParaRPr lang="en-US" sz="1400" dirty="0">
              <a:solidFill>
                <a:schemeClr val="tx2"/>
              </a:solidFill>
              <a:latin typeface="+mn-lt"/>
            </a:endParaRPr>
          </a:p>
        </p:txBody>
      </p:sp>
      <p:cxnSp>
        <p:nvCxnSpPr>
          <p:cNvPr id="29" name="Straight Arrow Connector 28"/>
          <p:cNvCxnSpPr/>
          <p:nvPr/>
        </p:nvCxnSpPr>
        <p:spPr>
          <a:xfrm>
            <a:off x="8797231" y="4077074"/>
            <a:ext cx="1" cy="7920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40"/>
          <p:cNvSpPr txBox="1">
            <a:spLocks noChangeArrowheads="1"/>
          </p:cNvSpPr>
          <p:nvPr/>
        </p:nvSpPr>
        <p:spPr bwMode="auto">
          <a:xfrm>
            <a:off x="7248129" y="4293097"/>
            <a:ext cx="148083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sz="1000" dirty="0">
                <a:latin typeface="Museo Slab 500 (Body)"/>
              </a:rPr>
              <a:t>Data Request (Query)</a:t>
            </a:r>
            <a:endParaRPr lang="en-US" sz="1000" dirty="0">
              <a:latin typeface="Museo Slab 500 (Body)"/>
            </a:endParaRPr>
          </a:p>
        </p:txBody>
      </p:sp>
      <p:cxnSp>
        <p:nvCxnSpPr>
          <p:cNvPr id="31" name="Straight Arrow Connector 30"/>
          <p:cNvCxnSpPr/>
          <p:nvPr/>
        </p:nvCxnSpPr>
        <p:spPr>
          <a:xfrm flipH="1">
            <a:off x="9336359" y="4077110"/>
            <a:ext cx="2" cy="79205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2" name="TextBox 43"/>
          <p:cNvSpPr txBox="1">
            <a:spLocks noChangeArrowheads="1"/>
          </p:cNvSpPr>
          <p:nvPr/>
        </p:nvSpPr>
        <p:spPr bwMode="auto">
          <a:xfrm>
            <a:off x="9414537" y="4293096"/>
            <a:ext cx="62388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Dataset</a:t>
            </a:r>
            <a:endParaRPr lang="en-US" sz="1000" dirty="0">
              <a:latin typeface="Museo Slab 500 (Body)"/>
            </a:endParaRPr>
          </a:p>
        </p:txBody>
      </p:sp>
      <p:pic>
        <p:nvPicPr>
          <p:cNvPr id="34" name="Picture 2" descr="C:\Users\zak\Desktop\XenDesktop-Device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5259" y="2276800"/>
            <a:ext cx="2092771" cy="1152200"/>
          </a:xfrm>
          <a:prstGeom prst="rect">
            <a:avLst/>
          </a:prstGeom>
          <a:noFill/>
          <a:extLst>
            <a:ext uri="{909E8E84-426E-40DD-AFC4-6F175D3DCCD1}">
              <a14:hiddenFill xmlns:a14="http://schemas.microsoft.com/office/drawing/2010/main">
                <a:solidFill>
                  <a:srgbClr val="FFFFFF"/>
                </a:solidFill>
              </a14:hiddenFill>
            </a:ext>
          </a:extLst>
        </p:spPr>
      </p:pic>
      <p:sp>
        <p:nvSpPr>
          <p:cNvPr id="35" name="Text Box 5"/>
          <p:cNvSpPr txBox="1">
            <a:spLocks noChangeArrowheads="1"/>
          </p:cNvSpPr>
          <p:nvPr/>
        </p:nvSpPr>
        <p:spPr bwMode="auto">
          <a:xfrm>
            <a:off x="1631504" y="1628800"/>
            <a:ext cx="25202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solidFill>
                  <a:schemeClr val="tx2"/>
                </a:solidFill>
                <a:latin typeface="+mn-lt"/>
              </a:rPr>
              <a:t>Visitor (Client</a:t>
            </a:r>
            <a:r>
              <a:rPr lang="en-US" sz="1600" dirty="0">
                <a:solidFill>
                  <a:schemeClr val="tx2"/>
                </a:solidFill>
                <a:latin typeface="+mn-lt"/>
              </a:rPr>
              <a:t>)</a:t>
            </a:r>
            <a:br>
              <a:rPr lang="en-US" sz="1600" dirty="0">
                <a:solidFill>
                  <a:schemeClr val="tx2"/>
                </a:solidFill>
                <a:latin typeface="+mn-lt"/>
              </a:rPr>
            </a:br>
            <a:r>
              <a:rPr lang="en-US" sz="1400" dirty="0">
                <a:solidFill>
                  <a:schemeClr val="tx2"/>
                </a:solidFill>
                <a:latin typeface="+mn-lt"/>
              </a:rPr>
              <a:t>HTML, CSS, JavaScript</a:t>
            </a:r>
          </a:p>
        </p:txBody>
      </p:sp>
      <p:sp>
        <p:nvSpPr>
          <p:cNvPr id="36" name="TextBox 33"/>
          <p:cNvSpPr txBox="1">
            <a:spLocks noChangeArrowheads="1"/>
          </p:cNvSpPr>
          <p:nvPr/>
        </p:nvSpPr>
        <p:spPr bwMode="auto">
          <a:xfrm>
            <a:off x="6764288" y="2209170"/>
            <a:ext cx="75212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XML Data</a:t>
            </a:r>
            <a:endParaRPr lang="en-US" sz="1000" dirty="0">
              <a:latin typeface="Museo Slab 500 (Body)"/>
            </a:endParaRPr>
          </a:p>
        </p:txBody>
      </p:sp>
      <p:sp>
        <p:nvSpPr>
          <p:cNvPr id="42" name="Rectangle 41"/>
          <p:cNvSpPr/>
          <p:nvPr/>
        </p:nvSpPr>
        <p:spPr>
          <a:xfrm>
            <a:off x="4961410" y="2335150"/>
            <a:ext cx="677391" cy="1093850"/>
          </a:xfrm>
          <a:prstGeom prst="rect">
            <a:avLst/>
          </a:prstGeom>
          <a:ln>
            <a:solidFill>
              <a:schemeClr val="tx2"/>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2"/>
                </a:solidFill>
              </a:rPr>
              <a:t>Ajax Engine</a:t>
            </a:r>
            <a:endParaRPr lang="en-US" sz="1000" dirty="0">
              <a:solidFill>
                <a:schemeClr val="tx2"/>
              </a:solidFill>
            </a:endParaRPr>
          </a:p>
        </p:txBody>
      </p:sp>
      <p:cxnSp>
        <p:nvCxnSpPr>
          <p:cNvPr id="54" name="Straight Arrow Connector 53"/>
          <p:cNvCxnSpPr/>
          <p:nvPr/>
        </p:nvCxnSpPr>
        <p:spPr>
          <a:xfrm>
            <a:off x="3938030" y="3317279"/>
            <a:ext cx="900671"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33"/>
          <p:cNvSpPr txBox="1">
            <a:spLocks noChangeArrowheads="1"/>
          </p:cNvSpPr>
          <p:nvPr/>
        </p:nvSpPr>
        <p:spPr bwMode="auto">
          <a:xfrm>
            <a:off x="3846402" y="3408165"/>
            <a:ext cx="10374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JavaScript Call</a:t>
            </a:r>
            <a:endParaRPr lang="en-US" sz="1000" dirty="0">
              <a:latin typeface="Museo Slab 500 (Body)"/>
            </a:endParaRPr>
          </a:p>
        </p:txBody>
      </p:sp>
      <p:cxnSp>
        <p:nvCxnSpPr>
          <p:cNvPr id="58" name="Straight Arrow Connector 57"/>
          <p:cNvCxnSpPr/>
          <p:nvPr/>
        </p:nvCxnSpPr>
        <p:spPr>
          <a:xfrm>
            <a:off x="3837396" y="2485826"/>
            <a:ext cx="1001304" cy="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61" name="TextBox 33"/>
          <p:cNvSpPr txBox="1">
            <a:spLocks noChangeArrowheads="1"/>
          </p:cNvSpPr>
          <p:nvPr/>
        </p:nvSpPr>
        <p:spPr bwMode="auto">
          <a:xfrm>
            <a:off x="3914359" y="2209170"/>
            <a:ext cx="9428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HTML + CSS</a:t>
            </a:r>
            <a:endParaRPr lang="en-US" sz="1000" dirty="0">
              <a:latin typeface="Museo Slab 500 (Body)"/>
            </a:endParaRPr>
          </a:p>
        </p:txBody>
      </p:sp>
      <p:cxnSp>
        <p:nvCxnSpPr>
          <p:cNvPr id="62" name="Straight Arrow Connector 61"/>
          <p:cNvCxnSpPr/>
          <p:nvPr/>
        </p:nvCxnSpPr>
        <p:spPr>
          <a:xfrm>
            <a:off x="2840955" y="4311006"/>
            <a:ext cx="0" cy="57811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63" name="Picture 3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5766" y="4944867"/>
            <a:ext cx="1821387" cy="1220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1264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Modern Web Architecture</a:t>
            </a:r>
            <a:endParaRPr lang="nl-NL" dirty="0"/>
          </a:p>
        </p:txBody>
      </p:sp>
      <p:sp>
        <p:nvSpPr>
          <p:cNvPr id="6" name="Text Placeholder 1"/>
          <p:cNvSpPr>
            <a:spLocks noGrp="1"/>
          </p:cNvSpPr>
          <p:nvPr>
            <p:ph type="body" sz="quarter" idx="11"/>
          </p:nvPr>
        </p:nvSpPr>
        <p:spPr>
          <a:xfrm>
            <a:off x="335360" y="908720"/>
            <a:ext cx="10332640" cy="360040"/>
          </a:xfrm>
        </p:spPr>
        <p:txBody>
          <a:bodyPr/>
          <a:lstStyle/>
          <a:p>
            <a:r>
              <a:rPr lang="en-US" dirty="0" smtClean="0"/>
              <a:t>The Modern Architecture Model (Synchronous vs Asynchronous)</a:t>
            </a:r>
            <a:endParaRPr lang="en-US" dirty="0"/>
          </a:p>
        </p:txBody>
      </p:sp>
      <p:sp>
        <p:nvSpPr>
          <p:cNvPr id="37" name="Text Placeholder 6"/>
          <p:cNvSpPr>
            <a:spLocks noGrp="1"/>
          </p:cNvSpPr>
          <p:nvPr>
            <p:ph type="body" sz="quarter" idx="14"/>
          </p:nvPr>
        </p:nvSpPr>
        <p:spPr>
          <a:xfrm>
            <a:off x="335360" y="1628800"/>
            <a:ext cx="10094515" cy="390500"/>
          </a:xfrm>
        </p:spPr>
        <p:txBody>
          <a:bodyPr>
            <a:noAutofit/>
          </a:bodyPr>
          <a:lstStyle/>
          <a:p>
            <a:r>
              <a:rPr lang="en-US" sz="1400" b="1" dirty="0">
                <a:solidFill>
                  <a:schemeClr val="tx1"/>
                </a:solidFill>
              </a:rPr>
              <a:t>The Synchronous Model</a:t>
            </a:r>
            <a:endParaRPr lang="en-US" sz="1400" b="1"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867" y="2379340"/>
            <a:ext cx="6901931" cy="3445697"/>
          </a:xfrm>
          <a:prstGeom prst="rect">
            <a:avLst/>
          </a:prstGeom>
        </p:spPr>
      </p:pic>
    </p:spTree>
    <p:extLst>
      <p:ext uri="{BB962C8B-B14F-4D97-AF65-F5344CB8AC3E}">
        <p14:creationId xmlns:p14="http://schemas.microsoft.com/office/powerpoint/2010/main" val="42138302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Modern Web Architecture</a:t>
            </a:r>
            <a:endParaRPr lang="nl-NL" dirty="0"/>
          </a:p>
        </p:txBody>
      </p:sp>
      <p:sp>
        <p:nvSpPr>
          <p:cNvPr id="6" name="Text Placeholder 1"/>
          <p:cNvSpPr>
            <a:spLocks noGrp="1"/>
          </p:cNvSpPr>
          <p:nvPr>
            <p:ph type="body" sz="quarter" idx="11"/>
          </p:nvPr>
        </p:nvSpPr>
        <p:spPr>
          <a:xfrm>
            <a:off x="335360" y="908720"/>
            <a:ext cx="10332640" cy="360040"/>
          </a:xfrm>
        </p:spPr>
        <p:txBody>
          <a:bodyPr/>
          <a:lstStyle/>
          <a:p>
            <a:r>
              <a:rPr lang="en-US" dirty="0" smtClean="0"/>
              <a:t>The Modern Architecture Model (Synchronous vs Asynchronous)</a:t>
            </a:r>
            <a:endParaRPr lang="en-US" dirty="0"/>
          </a:p>
        </p:txBody>
      </p:sp>
      <p:sp>
        <p:nvSpPr>
          <p:cNvPr id="37" name="Text Placeholder 6"/>
          <p:cNvSpPr>
            <a:spLocks noGrp="1"/>
          </p:cNvSpPr>
          <p:nvPr>
            <p:ph type="body" sz="quarter" idx="14"/>
          </p:nvPr>
        </p:nvSpPr>
        <p:spPr>
          <a:xfrm>
            <a:off x="335360" y="1628800"/>
            <a:ext cx="10094515" cy="390500"/>
          </a:xfrm>
        </p:spPr>
        <p:txBody>
          <a:bodyPr>
            <a:noAutofit/>
          </a:bodyPr>
          <a:lstStyle/>
          <a:p>
            <a:r>
              <a:rPr lang="en-US" sz="1400" b="1" dirty="0">
                <a:solidFill>
                  <a:schemeClr val="tx1"/>
                </a:solidFill>
              </a:rPr>
              <a:t>The Asynchronous Model</a:t>
            </a:r>
            <a:endParaRPr lang="en-US" sz="1400" b="1"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47" y="2154542"/>
            <a:ext cx="6706082" cy="4320560"/>
          </a:xfrm>
          <a:prstGeom prst="rect">
            <a:avLst/>
          </a:prstGeom>
        </p:spPr>
      </p:pic>
    </p:spTree>
    <p:extLst>
      <p:ext uri="{BB962C8B-B14F-4D97-AF65-F5344CB8AC3E}">
        <p14:creationId xmlns:p14="http://schemas.microsoft.com/office/powerpoint/2010/main" val="21516382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52353"/>
            <a:ext cx="8352928" cy="819523"/>
          </a:xfrm>
        </p:spPr>
        <p:txBody>
          <a:bodyPr/>
          <a:lstStyle/>
          <a:p>
            <a:pPr marL="461963" indent="-461963" algn="ctr"/>
            <a:r>
              <a:rPr lang="en-US" dirty="0"/>
              <a:t>Future Web </a:t>
            </a:r>
            <a:r>
              <a:rPr lang="en-US" dirty="0" smtClean="0"/>
              <a:t>Architecture</a:t>
            </a:r>
            <a:endParaRPr lang="en-US" dirty="0"/>
          </a:p>
        </p:txBody>
      </p:sp>
    </p:spTree>
    <p:extLst>
      <p:ext uri="{BB962C8B-B14F-4D97-AF65-F5344CB8AC3E}">
        <p14:creationId xmlns:p14="http://schemas.microsoft.com/office/powerpoint/2010/main" val="33101934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Future Web Architecture</a:t>
            </a:r>
            <a:endParaRPr lang="nl-NL" dirty="0"/>
          </a:p>
        </p:txBody>
      </p:sp>
      <p:sp>
        <p:nvSpPr>
          <p:cNvPr id="7" name="Text Placeholder 6"/>
          <p:cNvSpPr>
            <a:spLocks noGrp="1"/>
          </p:cNvSpPr>
          <p:nvPr>
            <p:ph type="body" sz="quarter" idx="14"/>
          </p:nvPr>
        </p:nvSpPr>
        <p:spPr>
          <a:xfrm>
            <a:off x="335360" y="1628800"/>
            <a:ext cx="11525714" cy="4772000"/>
          </a:xfrm>
        </p:spPr>
        <p:txBody>
          <a:bodyPr>
            <a:noAutofit/>
          </a:bodyPr>
          <a:lstStyle/>
          <a:p>
            <a:pPr>
              <a:spcBef>
                <a:spcPct val="0"/>
              </a:spcBef>
            </a:pPr>
            <a:r>
              <a:rPr lang="en-US" sz="1600" dirty="0">
                <a:solidFill>
                  <a:schemeClr val="tx1"/>
                </a:solidFill>
              </a:rPr>
              <a:t>Although the current web architecture model solves many of the UX problems that have faced developers for years, it still has several technical drawbacks:</a:t>
            </a:r>
          </a:p>
          <a:p>
            <a:pPr>
              <a:spcBef>
                <a:spcPct val="0"/>
              </a:spcBef>
            </a:pPr>
            <a:endParaRPr lang="en-US" sz="1600" dirty="0">
              <a:solidFill>
                <a:schemeClr val="tx1"/>
              </a:solidFill>
            </a:endParaRPr>
          </a:p>
          <a:p>
            <a:pPr marL="457200" indent="-457200">
              <a:spcBef>
                <a:spcPct val="0"/>
              </a:spcBef>
              <a:buFont typeface="Wingdings" panose="05000000000000000000" pitchFamily="2" charset="2"/>
              <a:buChar char="v"/>
            </a:pPr>
            <a:r>
              <a:rPr lang="en-US" sz="1600" dirty="0">
                <a:solidFill>
                  <a:schemeClr val="tx1"/>
                </a:solidFill>
              </a:rPr>
              <a:t>For years, XML was at the heart of the data-transport layer. XML, while being ubiquitous, is:</a:t>
            </a:r>
          </a:p>
          <a:p>
            <a:pPr marL="914400" indent="-457200">
              <a:spcBef>
                <a:spcPct val="0"/>
              </a:spcBef>
              <a:buFont typeface="Wingdings" panose="05000000000000000000" pitchFamily="2" charset="2"/>
              <a:buChar char="v"/>
            </a:pPr>
            <a:r>
              <a:rPr lang="en-US" sz="1600" dirty="0">
                <a:solidFill>
                  <a:schemeClr val="tx1"/>
                </a:solidFill>
              </a:rPr>
              <a:t>w</a:t>
            </a:r>
            <a:r>
              <a:rPr lang="en-US" sz="1600" dirty="0">
                <a:solidFill>
                  <a:schemeClr val="tx1"/>
                </a:solidFill>
              </a:rPr>
              <a:t>ritten in a different language</a:t>
            </a:r>
          </a:p>
          <a:p>
            <a:pPr marL="914400" indent="-457200">
              <a:spcBef>
                <a:spcPct val="0"/>
              </a:spcBef>
              <a:buFont typeface="Wingdings" panose="05000000000000000000" pitchFamily="2" charset="2"/>
              <a:buChar char="v"/>
            </a:pPr>
            <a:r>
              <a:rPr lang="en-US" sz="1600" dirty="0">
                <a:solidFill>
                  <a:schemeClr val="tx1"/>
                </a:solidFill>
              </a:rPr>
              <a:t>carries a heavy footprint</a:t>
            </a:r>
          </a:p>
          <a:p>
            <a:pPr marL="914400" indent="-457200">
              <a:spcBef>
                <a:spcPct val="0"/>
              </a:spcBef>
              <a:buFont typeface="Wingdings" panose="05000000000000000000" pitchFamily="2" charset="2"/>
              <a:buChar char="v"/>
            </a:pPr>
            <a:r>
              <a:rPr lang="en-US" sz="1600" dirty="0">
                <a:solidFill>
                  <a:schemeClr val="tx1"/>
                </a:solidFill>
              </a:rPr>
              <a:t>usually requires extra JavaScript code to iterate through and render nodes of data</a:t>
            </a:r>
          </a:p>
          <a:p>
            <a:pPr marL="457200" indent="-457200">
              <a:spcBef>
                <a:spcPct val="0"/>
              </a:spcBef>
              <a:buFont typeface="Wingdings" panose="05000000000000000000" pitchFamily="2" charset="2"/>
              <a:buChar char="v"/>
            </a:pPr>
            <a:r>
              <a:rPr lang="en-US" sz="1600" dirty="0">
                <a:solidFill>
                  <a:schemeClr val="tx1"/>
                </a:solidFill>
              </a:rPr>
              <a:t>The Ajax model still relies on a classic web server to handle HTTP Request processing. Drawbacks here include:</a:t>
            </a:r>
            <a:endParaRPr lang="en-US" sz="1600" dirty="0">
              <a:solidFill>
                <a:schemeClr val="tx1"/>
              </a:solidFill>
            </a:endParaRPr>
          </a:p>
          <a:p>
            <a:pPr marL="914400" indent="-457200">
              <a:spcBef>
                <a:spcPct val="0"/>
              </a:spcBef>
              <a:buFont typeface="Wingdings" panose="05000000000000000000" pitchFamily="2" charset="2"/>
              <a:buChar char="v"/>
            </a:pPr>
            <a:r>
              <a:rPr lang="en-US" sz="1600" dirty="0">
                <a:solidFill>
                  <a:schemeClr val="tx1"/>
                </a:solidFill>
              </a:rPr>
              <a:t>s</a:t>
            </a:r>
            <a:r>
              <a:rPr lang="en-US" sz="1600" dirty="0">
                <a:solidFill>
                  <a:schemeClr val="tx1"/>
                </a:solidFill>
              </a:rPr>
              <a:t>erver-side architecture which includes server-side technology and dedicated language</a:t>
            </a:r>
          </a:p>
          <a:p>
            <a:pPr marL="914400" indent="-457200">
              <a:spcBef>
                <a:spcPct val="0"/>
              </a:spcBef>
              <a:buFont typeface="Wingdings" panose="05000000000000000000" pitchFamily="2" charset="2"/>
              <a:buChar char="v"/>
            </a:pPr>
            <a:r>
              <a:rPr lang="en-US" sz="1600" dirty="0">
                <a:solidFill>
                  <a:schemeClr val="tx1"/>
                </a:solidFill>
              </a:rPr>
              <a:t>a</a:t>
            </a:r>
            <a:r>
              <a:rPr lang="en-US" sz="1600" dirty="0">
                <a:solidFill>
                  <a:schemeClr val="tx1"/>
                </a:solidFill>
              </a:rPr>
              <a:t>dditional servers, additional memory, more resources, etc.</a:t>
            </a:r>
          </a:p>
          <a:p>
            <a:pPr marL="914400" indent="-457200">
              <a:spcBef>
                <a:spcPct val="0"/>
              </a:spcBef>
              <a:buFont typeface="Wingdings" panose="05000000000000000000" pitchFamily="2" charset="2"/>
              <a:buChar char="v"/>
            </a:pPr>
            <a:r>
              <a:rPr lang="en-US" sz="1600" dirty="0">
                <a:solidFill>
                  <a:schemeClr val="tx1"/>
                </a:solidFill>
              </a:rPr>
              <a:t>adds one more "failure point" to the overall model </a:t>
            </a:r>
          </a:p>
          <a:p>
            <a:pPr marL="457200" indent="-457200">
              <a:spcBef>
                <a:spcPct val="0"/>
              </a:spcBef>
              <a:buFont typeface="Wingdings" panose="05000000000000000000" pitchFamily="2" charset="2"/>
              <a:buChar char="v"/>
            </a:pPr>
            <a:r>
              <a:rPr lang="en-US" sz="1600" dirty="0">
                <a:solidFill>
                  <a:schemeClr val="tx1"/>
                </a:solidFill>
              </a:rPr>
              <a:t>The Ajax model still relies </a:t>
            </a:r>
            <a:r>
              <a:rPr lang="en-US" sz="1600" dirty="0">
                <a:solidFill>
                  <a:schemeClr val="tx1"/>
                </a:solidFill>
              </a:rPr>
              <a:t>on a relational database as a data store, drawbacks here include:</a:t>
            </a:r>
            <a:endParaRPr lang="en-US" sz="1600" dirty="0">
              <a:solidFill>
                <a:schemeClr val="tx1"/>
              </a:solidFill>
            </a:endParaRPr>
          </a:p>
          <a:p>
            <a:pPr marL="914400" indent="-457200">
              <a:spcBef>
                <a:spcPct val="0"/>
              </a:spcBef>
              <a:buFont typeface="Wingdings" panose="05000000000000000000" pitchFamily="2" charset="2"/>
              <a:buChar char="v"/>
            </a:pPr>
            <a:r>
              <a:rPr lang="en-US" sz="1600" dirty="0">
                <a:solidFill>
                  <a:schemeClr val="tx1"/>
                </a:solidFill>
              </a:rPr>
              <a:t>model is ancient, slow, process intensive, and can't handle volume of modern web applications</a:t>
            </a:r>
            <a:endParaRPr lang="en-US" sz="1600" dirty="0">
              <a:solidFill>
                <a:schemeClr val="tx1"/>
              </a:solidFill>
            </a:endParaRPr>
          </a:p>
          <a:p>
            <a:pPr marL="914400" indent="-457200">
              <a:spcBef>
                <a:spcPct val="0"/>
              </a:spcBef>
              <a:buFont typeface="Wingdings" panose="05000000000000000000" pitchFamily="2" charset="2"/>
              <a:buChar char="v"/>
            </a:pPr>
            <a:r>
              <a:rPr lang="en-US" sz="1600" dirty="0">
                <a:solidFill>
                  <a:schemeClr val="tx1"/>
                </a:solidFill>
              </a:rPr>
              <a:t>additional servers, additional memory, more resources, etc.</a:t>
            </a:r>
          </a:p>
          <a:p>
            <a:pPr marL="914400" indent="-457200">
              <a:spcBef>
                <a:spcPct val="0"/>
              </a:spcBef>
              <a:buFont typeface="Wingdings" panose="05000000000000000000" pitchFamily="2" charset="2"/>
              <a:buChar char="v"/>
            </a:pPr>
            <a:r>
              <a:rPr lang="en-US" sz="1600" dirty="0">
                <a:solidFill>
                  <a:schemeClr val="tx1"/>
                </a:solidFill>
              </a:rPr>
              <a:t>adds one more "failure point" to the overall </a:t>
            </a:r>
            <a:r>
              <a:rPr lang="en-US" sz="1600" dirty="0" smtClean="0">
                <a:solidFill>
                  <a:schemeClr val="tx1"/>
                </a:solidFill>
              </a:rPr>
              <a:t>model</a:t>
            </a:r>
            <a:endParaRPr lang="en-US" sz="1600" dirty="0">
              <a:solidFill>
                <a:schemeClr val="tx1"/>
              </a:solidFill>
            </a:endParaRPr>
          </a:p>
        </p:txBody>
      </p:sp>
      <p:sp>
        <p:nvSpPr>
          <p:cNvPr id="6" name="Text Placeholder 1"/>
          <p:cNvSpPr>
            <a:spLocks noGrp="1"/>
          </p:cNvSpPr>
          <p:nvPr>
            <p:ph type="body" sz="quarter" idx="11"/>
          </p:nvPr>
        </p:nvSpPr>
        <p:spPr>
          <a:xfrm>
            <a:off x="335360" y="908720"/>
            <a:ext cx="9506248" cy="360040"/>
          </a:xfrm>
        </p:spPr>
        <p:txBody>
          <a:bodyPr/>
          <a:lstStyle/>
          <a:p>
            <a:r>
              <a:rPr lang="en-US" dirty="0" smtClean="0"/>
              <a:t>The "problem" with the Modern Web Architecture model</a:t>
            </a:r>
            <a:endParaRPr lang="en-US" dirty="0"/>
          </a:p>
        </p:txBody>
      </p:sp>
    </p:spTree>
    <p:extLst>
      <p:ext uri="{BB962C8B-B14F-4D97-AF65-F5344CB8AC3E}">
        <p14:creationId xmlns:p14="http://schemas.microsoft.com/office/powerpoint/2010/main" val="10436256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Future Web Architecture</a:t>
            </a:r>
            <a:endParaRPr lang="nl-NL" dirty="0"/>
          </a:p>
        </p:txBody>
      </p:sp>
      <p:sp>
        <p:nvSpPr>
          <p:cNvPr id="7" name="Text Placeholder 6"/>
          <p:cNvSpPr>
            <a:spLocks noGrp="1"/>
          </p:cNvSpPr>
          <p:nvPr>
            <p:ph type="body" sz="quarter" idx="14"/>
          </p:nvPr>
        </p:nvSpPr>
        <p:spPr>
          <a:xfrm>
            <a:off x="335360" y="1628800"/>
            <a:ext cx="11525713" cy="4679950"/>
          </a:xfrm>
        </p:spPr>
        <p:txBody>
          <a:bodyPr>
            <a:noAutofit/>
          </a:bodyPr>
          <a:lstStyle/>
          <a:p>
            <a:pPr marL="457200" indent="-457200">
              <a:spcBef>
                <a:spcPct val="0"/>
              </a:spcBef>
              <a:buFont typeface="Wingdings" pitchFamily="2" charset="2"/>
              <a:buChar char="v"/>
            </a:pPr>
            <a:r>
              <a:rPr lang="en-US" sz="1600" dirty="0">
                <a:solidFill>
                  <a:schemeClr val="tx1"/>
                </a:solidFill>
              </a:rPr>
              <a:t>The future </a:t>
            </a:r>
            <a:r>
              <a:rPr lang="en-US" sz="1600" dirty="0">
                <a:solidFill>
                  <a:schemeClr val="tx1"/>
                </a:solidFill>
              </a:rPr>
              <a:t>(and to some extent current) </a:t>
            </a:r>
            <a:r>
              <a:rPr lang="en-US" sz="1600" dirty="0">
                <a:solidFill>
                  <a:schemeClr val="tx1"/>
                </a:solidFill>
              </a:rPr>
              <a:t>web architecture model eliminates many "classic resources" that have acted as failure points to many Web developers starting with JSON replacing XML.</a:t>
            </a:r>
          </a:p>
          <a:p>
            <a:pPr marL="457200" indent="-457200">
              <a:spcBef>
                <a:spcPct val="0"/>
              </a:spcBef>
              <a:buFont typeface="Wingdings" pitchFamily="2" charset="2"/>
              <a:buChar char="v"/>
            </a:pPr>
            <a:endParaRPr lang="en-US" sz="1600" dirty="0">
              <a:solidFill>
                <a:schemeClr val="tx1"/>
              </a:solidFill>
            </a:endParaRPr>
          </a:p>
          <a:p>
            <a:pPr marL="457200" indent="-457200">
              <a:spcBef>
                <a:spcPct val="0"/>
              </a:spcBef>
              <a:buFont typeface="Wingdings" pitchFamily="2" charset="2"/>
              <a:buChar char="v"/>
            </a:pPr>
            <a:r>
              <a:rPr lang="en-US" sz="1600" dirty="0">
                <a:solidFill>
                  <a:schemeClr val="tx1"/>
                </a:solidFill>
              </a:rPr>
              <a:t>While the web </a:t>
            </a:r>
            <a:r>
              <a:rPr lang="en-US" sz="1600" dirty="0">
                <a:solidFill>
                  <a:schemeClr val="tx1"/>
                </a:solidFill>
              </a:rPr>
              <a:t>a</a:t>
            </a:r>
            <a:r>
              <a:rPr lang="en-US" sz="1600" dirty="0">
                <a:solidFill>
                  <a:schemeClr val="tx1"/>
                </a:solidFill>
              </a:rPr>
              <a:t>pplication server remains, the server-side technology is gone! The </a:t>
            </a:r>
            <a:r>
              <a:rPr lang="en-US" sz="1600" dirty="0">
                <a:solidFill>
                  <a:schemeClr val="tx1"/>
                </a:solidFill>
              </a:rPr>
              <a:t>w</a:t>
            </a:r>
            <a:r>
              <a:rPr lang="en-US" sz="1600" dirty="0">
                <a:solidFill>
                  <a:schemeClr val="tx1"/>
                </a:solidFill>
              </a:rPr>
              <a:t>eb application server now hosts other resources and its role has shifted to handle other tasks.</a:t>
            </a:r>
          </a:p>
          <a:p>
            <a:pPr marL="457200" indent="-457200">
              <a:spcBef>
                <a:spcPct val="0"/>
              </a:spcBef>
              <a:buFont typeface="Wingdings" pitchFamily="2" charset="2"/>
              <a:buChar char="v"/>
            </a:pPr>
            <a:endParaRPr lang="en-US" sz="1600" dirty="0">
              <a:solidFill>
                <a:schemeClr val="tx1"/>
              </a:solidFill>
            </a:endParaRPr>
          </a:p>
          <a:p>
            <a:pPr marL="457200" indent="-457200">
              <a:spcBef>
                <a:spcPct val="0"/>
              </a:spcBef>
              <a:buFont typeface="Wingdings" pitchFamily="2" charset="2"/>
              <a:buChar char="v"/>
            </a:pPr>
            <a:r>
              <a:rPr lang="en-US" sz="1600" dirty="0">
                <a:solidFill>
                  <a:schemeClr val="tx1"/>
                </a:solidFill>
              </a:rPr>
              <a:t>The relational database model is eliminated! The model that E.F. </a:t>
            </a:r>
            <a:r>
              <a:rPr lang="en-US" sz="1600" dirty="0" err="1">
                <a:solidFill>
                  <a:schemeClr val="tx1"/>
                </a:solidFill>
              </a:rPr>
              <a:t>Codd</a:t>
            </a:r>
            <a:r>
              <a:rPr lang="en-US" sz="1600" dirty="0">
                <a:solidFill>
                  <a:schemeClr val="tx1"/>
                </a:solidFill>
              </a:rPr>
              <a:t> invented way back in 1970 while working for IBM and that has been used exclusively for almost 50 years is completely eliminated!</a:t>
            </a:r>
          </a:p>
          <a:p>
            <a:pPr marL="457200" indent="-457200">
              <a:spcBef>
                <a:spcPct val="0"/>
              </a:spcBef>
              <a:buFont typeface="Wingdings" pitchFamily="2" charset="2"/>
              <a:buChar char="v"/>
            </a:pPr>
            <a:endParaRPr lang="en-US" sz="1600" dirty="0">
              <a:solidFill>
                <a:schemeClr val="tx1"/>
              </a:solidFill>
            </a:endParaRPr>
          </a:p>
          <a:p>
            <a:pPr marL="457200" indent="-457200">
              <a:spcBef>
                <a:spcPct val="0"/>
              </a:spcBef>
              <a:buFont typeface="Wingdings" pitchFamily="2" charset="2"/>
              <a:buChar char="v"/>
            </a:pPr>
            <a:r>
              <a:rPr lang="en-US" sz="1600" dirty="0">
                <a:solidFill>
                  <a:schemeClr val="tx1"/>
                </a:solidFill>
              </a:rPr>
              <a:t>Changes are made to various components of the architecture model including how data is stored, how interfaces (views) are presented to the user, how JavaScript makes calls for data on the client, how data is queried, and more.</a:t>
            </a:r>
          </a:p>
          <a:p>
            <a:pPr marL="457200" indent="-457200">
              <a:spcBef>
                <a:spcPct val="0"/>
              </a:spcBef>
              <a:buFont typeface="Wingdings" pitchFamily="2" charset="2"/>
              <a:buChar char="v"/>
            </a:pPr>
            <a:endParaRPr lang="en-US" sz="1600" dirty="0">
              <a:solidFill>
                <a:schemeClr val="tx1"/>
              </a:solidFill>
            </a:endParaRPr>
          </a:p>
          <a:p>
            <a:pPr marL="457200" indent="-457200">
              <a:spcBef>
                <a:spcPct val="0"/>
              </a:spcBef>
              <a:buFont typeface="Wingdings" pitchFamily="2" charset="2"/>
              <a:buChar char="v"/>
            </a:pPr>
            <a:r>
              <a:rPr lang="en-US" sz="1600" dirty="0">
                <a:solidFill>
                  <a:schemeClr val="tx1"/>
                </a:solidFill>
              </a:rPr>
              <a:t>Most importantly, JavaScript plays a much more critical role in Web development that it ever did </a:t>
            </a:r>
            <a:r>
              <a:rPr lang="en-US" sz="1600" dirty="0" smtClean="0">
                <a:solidFill>
                  <a:schemeClr val="tx1"/>
                </a:solidFill>
              </a:rPr>
              <a:t>before.</a:t>
            </a:r>
            <a:br>
              <a:rPr lang="en-US" sz="1600" dirty="0" smtClean="0">
                <a:solidFill>
                  <a:schemeClr val="tx1"/>
                </a:solidFill>
              </a:rPr>
            </a:br>
            <a:r>
              <a:rPr lang="en-US" sz="1600" dirty="0" smtClean="0">
                <a:solidFill>
                  <a:schemeClr val="tx1"/>
                </a:solidFill>
              </a:rPr>
              <a:t>This </a:t>
            </a:r>
            <a:r>
              <a:rPr lang="en-US" sz="1600" dirty="0">
                <a:solidFill>
                  <a:schemeClr val="tx1"/>
                </a:solidFill>
              </a:rPr>
              <a:t>is why it's </a:t>
            </a:r>
            <a:r>
              <a:rPr lang="en-US" sz="1600" dirty="0" smtClean="0">
                <a:solidFill>
                  <a:schemeClr val="tx1"/>
                </a:solidFill>
              </a:rPr>
              <a:t>critical </a:t>
            </a:r>
            <a:r>
              <a:rPr lang="en-US" sz="1600" dirty="0">
                <a:solidFill>
                  <a:schemeClr val="tx1"/>
                </a:solidFill>
              </a:rPr>
              <a:t>that you learn it now</a:t>
            </a:r>
            <a:r>
              <a:rPr lang="en-US" sz="1600" dirty="0" smtClean="0">
                <a:solidFill>
                  <a:schemeClr val="tx1"/>
                </a:solidFill>
              </a:rPr>
              <a:t>!</a:t>
            </a:r>
            <a:endParaRPr lang="en-US" sz="1600" dirty="0">
              <a:solidFill>
                <a:schemeClr val="tx1"/>
              </a:solidFill>
            </a:endParaRPr>
          </a:p>
        </p:txBody>
      </p:sp>
      <p:sp>
        <p:nvSpPr>
          <p:cNvPr id="6" name="Text Placeholder 1"/>
          <p:cNvSpPr>
            <a:spLocks noGrp="1"/>
          </p:cNvSpPr>
          <p:nvPr>
            <p:ph type="body" sz="quarter" idx="11"/>
          </p:nvPr>
        </p:nvSpPr>
        <p:spPr>
          <a:xfrm>
            <a:off x="335360" y="908720"/>
            <a:ext cx="9506248" cy="360040"/>
          </a:xfrm>
        </p:spPr>
        <p:txBody>
          <a:bodyPr/>
          <a:lstStyle/>
          <a:p>
            <a:r>
              <a:rPr lang="en-US" dirty="0" smtClean="0"/>
              <a:t>How the future Web will eliminate "classic resources"</a:t>
            </a:r>
            <a:endParaRPr lang="en-US" dirty="0"/>
          </a:p>
        </p:txBody>
      </p:sp>
    </p:spTree>
    <p:extLst>
      <p:ext uri="{BB962C8B-B14F-4D97-AF65-F5344CB8AC3E}">
        <p14:creationId xmlns:p14="http://schemas.microsoft.com/office/powerpoint/2010/main" val="223121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dirty="0" smtClean="0"/>
              <a:t>Classic Web Architecture</a:t>
            </a:r>
            <a:endParaRPr lang="en-US" dirty="0"/>
          </a:p>
        </p:txBody>
      </p:sp>
    </p:spTree>
    <p:extLst>
      <p:ext uri="{BB962C8B-B14F-4D97-AF65-F5344CB8AC3E}">
        <p14:creationId xmlns:p14="http://schemas.microsoft.com/office/powerpoint/2010/main" val="26110077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Future Web Architecture</a:t>
            </a:r>
            <a:endParaRPr lang="nl-NL" dirty="0"/>
          </a:p>
        </p:txBody>
      </p:sp>
      <p:sp>
        <p:nvSpPr>
          <p:cNvPr id="6" name="Text Placeholder 1"/>
          <p:cNvSpPr>
            <a:spLocks noGrp="1"/>
          </p:cNvSpPr>
          <p:nvPr>
            <p:ph type="body" sz="quarter" idx="11"/>
          </p:nvPr>
        </p:nvSpPr>
        <p:spPr>
          <a:xfrm>
            <a:off x="335360" y="908720"/>
            <a:ext cx="10332640" cy="360040"/>
          </a:xfrm>
        </p:spPr>
        <p:txBody>
          <a:bodyPr/>
          <a:lstStyle/>
          <a:p>
            <a:r>
              <a:rPr lang="en-US" dirty="0" smtClean="0"/>
              <a:t>The Future Architecture Model: The NoSQL Model</a:t>
            </a:r>
            <a:endParaRPr lang="en-US" dirty="0"/>
          </a:p>
        </p:txBody>
      </p:sp>
      <p:pic>
        <p:nvPicPr>
          <p:cNvPr id="37" name="Picture 2" descr="http://www.multithemes.com/examples/panelspro/files/browser-icon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543" y="3501008"/>
            <a:ext cx="1373832" cy="759992"/>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38" name="Group 22"/>
          <p:cNvGrpSpPr>
            <a:grpSpLocks/>
          </p:cNvGrpSpPr>
          <p:nvPr/>
        </p:nvGrpSpPr>
        <p:grpSpPr bwMode="auto">
          <a:xfrm>
            <a:off x="8241790" y="2182798"/>
            <a:ext cx="1560513" cy="1492250"/>
            <a:chOff x="5800825" y="2233060"/>
            <a:chExt cx="1560094" cy="1492717"/>
          </a:xfrm>
        </p:grpSpPr>
        <p:pic>
          <p:nvPicPr>
            <p:cNvPr id="39" name="Picture 19"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00825" y="22330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20"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91726" y="23854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21"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4606" y="2539464"/>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 name="Text Box 5"/>
          <p:cNvSpPr txBox="1">
            <a:spLocks noChangeArrowheads="1"/>
          </p:cNvSpPr>
          <p:nvPr/>
        </p:nvSpPr>
        <p:spPr bwMode="auto">
          <a:xfrm>
            <a:off x="7728918" y="1628800"/>
            <a:ext cx="2505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400" dirty="0">
                <a:solidFill>
                  <a:schemeClr val="tx2"/>
                </a:solidFill>
                <a:latin typeface="+mn-lt"/>
              </a:rPr>
              <a:t>Application </a:t>
            </a:r>
            <a:r>
              <a:rPr lang="en-US" sz="1400" dirty="0">
                <a:solidFill>
                  <a:schemeClr val="tx2"/>
                </a:solidFill>
                <a:latin typeface="+mn-lt"/>
              </a:rPr>
              <a:t>Server</a:t>
            </a:r>
            <a:br>
              <a:rPr lang="en-US" sz="1400" dirty="0">
                <a:solidFill>
                  <a:schemeClr val="tx2"/>
                </a:solidFill>
                <a:latin typeface="+mn-lt"/>
              </a:rPr>
            </a:br>
            <a:r>
              <a:rPr lang="en-US" sz="1400" dirty="0">
                <a:solidFill>
                  <a:schemeClr val="tx2"/>
                </a:solidFill>
                <a:latin typeface="+mn-lt"/>
              </a:rPr>
              <a:t>Node.js</a:t>
            </a:r>
            <a:endParaRPr lang="en-US" sz="1400" dirty="0">
              <a:solidFill>
                <a:schemeClr val="tx2"/>
              </a:solidFill>
              <a:latin typeface="+mn-lt"/>
            </a:endParaRPr>
          </a:p>
        </p:txBody>
      </p:sp>
      <p:cxnSp>
        <p:nvCxnSpPr>
          <p:cNvPr id="45" name="Straight Arrow Connector 44"/>
          <p:cNvCxnSpPr/>
          <p:nvPr/>
        </p:nvCxnSpPr>
        <p:spPr>
          <a:xfrm>
            <a:off x="6191250" y="3324027"/>
            <a:ext cx="209210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953126" y="2485828"/>
            <a:ext cx="2254027" cy="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7" name="TextBox 33"/>
          <p:cNvSpPr txBox="1">
            <a:spLocks noChangeArrowheads="1"/>
          </p:cNvSpPr>
          <p:nvPr/>
        </p:nvSpPr>
        <p:spPr bwMode="auto">
          <a:xfrm>
            <a:off x="6291059" y="3408164"/>
            <a:ext cx="17604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000" dirty="0">
                <a:latin typeface="Museo Slab 500 (Body)"/>
              </a:rPr>
              <a:t>HTTP Verbs</a:t>
            </a:r>
            <a:br>
              <a:rPr lang="en-US" sz="1000" dirty="0">
                <a:latin typeface="Museo Slab 500 (Body)"/>
              </a:rPr>
            </a:br>
            <a:r>
              <a:rPr lang="en-US" sz="1000" dirty="0">
                <a:latin typeface="Museo Slab 500 (Body)"/>
              </a:rPr>
              <a:t>GET, POST, PUT, DELETE</a:t>
            </a:r>
            <a:endParaRPr lang="en-US" sz="1000" dirty="0">
              <a:latin typeface="Museo Slab 500 (Body)"/>
            </a:endParaRPr>
          </a:p>
        </p:txBody>
      </p:sp>
      <p:cxnSp>
        <p:nvCxnSpPr>
          <p:cNvPr id="48" name="Straight Arrow Connector 47"/>
          <p:cNvCxnSpPr/>
          <p:nvPr/>
        </p:nvCxnSpPr>
        <p:spPr>
          <a:xfrm>
            <a:off x="2840955" y="4311006"/>
            <a:ext cx="0" cy="57811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51" name="Picture 37" descr="My-Computer-icon.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96808" y="486916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 Box 5"/>
          <p:cNvSpPr txBox="1">
            <a:spLocks noChangeArrowheads="1"/>
          </p:cNvSpPr>
          <p:nvPr/>
        </p:nvSpPr>
        <p:spPr bwMode="auto">
          <a:xfrm>
            <a:off x="4572001" y="5258882"/>
            <a:ext cx="392958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400" dirty="0">
                <a:solidFill>
                  <a:schemeClr val="tx2"/>
                </a:solidFill>
                <a:latin typeface="+mn-lt"/>
              </a:rPr>
              <a:t>NoSQL Database </a:t>
            </a:r>
            <a:r>
              <a:rPr lang="en-US" sz="1400" dirty="0">
                <a:solidFill>
                  <a:schemeClr val="tx2"/>
                </a:solidFill>
                <a:latin typeface="+mn-lt"/>
              </a:rPr>
              <a:t/>
            </a:r>
            <a:br>
              <a:rPr lang="en-US" sz="1400" dirty="0">
                <a:solidFill>
                  <a:schemeClr val="tx2"/>
                </a:solidFill>
                <a:latin typeface="+mn-lt"/>
              </a:rPr>
            </a:br>
            <a:r>
              <a:rPr lang="en-US" sz="1400" dirty="0">
                <a:solidFill>
                  <a:schemeClr val="tx2"/>
                </a:solidFill>
                <a:latin typeface="+mn-lt"/>
              </a:rPr>
              <a:t>MongoDB, </a:t>
            </a:r>
            <a:r>
              <a:rPr lang="en-US" sz="1400" dirty="0" err="1">
                <a:solidFill>
                  <a:schemeClr val="tx2"/>
                </a:solidFill>
                <a:latin typeface="+mn-lt"/>
              </a:rPr>
              <a:t>CouchDB</a:t>
            </a:r>
            <a:r>
              <a:rPr lang="en-US" sz="1400" dirty="0">
                <a:solidFill>
                  <a:schemeClr val="tx2"/>
                </a:solidFill>
                <a:latin typeface="+mn-lt"/>
              </a:rPr>
              <a:t>, </a:t>
            </a:r>
            <a:r>
              <a:rPr lang="en-US" sz="1400" dirty="0" err="1">
                <a:solidFill>
                  <a:schemeClr val="tx2"/>
                </a:solidFill>
                <a:latin typeface="+mn-lt"/>
              </a:rPr>
              <a:t>Couchbase</a:t>
            </a:r>
            <a:r>
              <a:rPr lang="en-US" sz="1400" dirty="0">
                <a:solidFill>
                  <a:schemeClr val="tx2"/>
                </a:solidFill>
                <a:latin typeface="+mn-lt"/>
              </a:rPr>
              <a:t>, </a:t>
            </a:r>
            <a:br>
              <a:rPr lang="en-US" sz="1400" dirty="0">
                <a:solidFill>
                  <a:schemeClr val="tx2"/>
                </a:solidFill>
                <a:latin typeface="+mn-lt"/>
              </a:rPr>
            </a:br>
            <a:r>
              <a:rPr lang="en-US" sz="1400" dirty="0">
                <a:solidFill>
                  <a:schemeClr val="tx2"/>
                </a:solidFill>
                <a:latin typeface="+mn-lt"/>
              </a:rPr>
              <a:t>Oracle NoSQL, Cassandra, </a:t>
            </a:r>
            <a:r>
              <a:rPr lang="en-US" sz="1400" dirty="0" err="1">
                <a:solidFill>
                  <a:schemeClr val="tx2"/>
                </a:solidFill>
                <a:latin typeface="+mn-lt"/>
              </a:rPr>
              <a:t>HBase</a:t>
            </a:r>
            <a:r>
              <a:rPr lang="en-US" sz="1400" dirty="0">
                <a:solidFill>
                  <a:schemeClr val="tx2"/>
                </a:solidFill>
                <a:latin typeface="+mn-lt"/>
              </a:rPr>
              <a:t>, Firebase, IBM Domino, </a:t>
            </a:r>
            <a:r>
              <a:rPr lang="en-US" sz="1400" dirty="0" err="1">
                <a:solidFill>
                  <a:schemeClr val="tx2"/>
                </a:solidFill>
                <a:latin typeface="+mn-lt"/>
              </a:rPr>
              <a:t>FoundationDB</a:t>
            </a:r>
            <a:r>
              <a:rPr lang="en-US" sz="1400" dirty="0">
                <a:solidFill>
                  <a:schemeClr val="tx2"/>
                </a:solidFill>
                <a:latin typeface="+mn-lt"/>
              </a:rPr>
              <a:t>, etc.</a:t>
            </a:r>
            <a:endParaRPr lang="en-US" sz="1400" dirty="0">
              <a:solidFill>
                <a:schemeClr val="tx2"/>
              </a:solidFill>
              <a:latin typeface="+mn-lt"/>
            </a:endParaRPr>
          </a:p>
        </p:txBody>
      </p:sp>
      <p:cxnSp>
        <p:nvCxnSpPr>
          <p:cNvPr id="53" name="Straight Arrow Connector 52"/>
          <p:cNvCxnSpPr/>
          <p:nvPr/>
        </p:nvCxnSpPr>
        <p:spPr>
          <a:xfrm>
            <a:off x="8797231" y="3752850"/>
            <a:ext cx="0" cy="2667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40"/>
          <p:cNvSpPr txBox="1">
            <a:spLocks noChangeArrowheads="1"/>
          </p:cNvSpPr>
          <p:nvPr/>
        </p:nvSpPr>
        <p:spPr bwMode="auto">
          <a:xfrm>
            <a:off x="7001695" y="4223759"/>
            <a:ext cx="148083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sz="1000" dirty="0">
                <a:latin typeface="Museo Slab 500 (Body)"/>
              </a:rPr>
              <a:t>Data Request (Query)</a:t>
            </a:r>
            <a:endParaRPr lang="en-US" sz="1000" dirty="0">
              <a:latin typeface="Museo Slab 500 (Body)"/>
            </a:endParaRPr>
          </a:p>
        </p:txBody>
      </p:sp>
      <p:cxnSp>
        <p:nvCxnSpPr>
          <p:cNvPr id="57" name="Straight Arrow Connector 56"/>
          <p:cNvCxnSpPr/>
          <p:nvPr/>
        </p:nvCxnSpPr>
        <p:spPr>
          <a:xfrm>
            <a:off x="9336362" y="3752850"/>
            <a:ext cx="12113" cy="26670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9" name="TextBox 43"/>
          <p:cNvSpPr txBox="1">
            <a:spLocks noChangeArrowheads="1"/>
          </p:cNvSpPr>
          <p:nvPr/>
        </p:nvSpPr>
        <p:spPr bwMode="auto">
          <a:xfrm>
            <a:off x="9628039" y="4223758"/>
            <a:ext cx="5261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JSON</a:t>
            </a:r>
            <a:endParaRPr lang="en-US" sz="1000" dirty="0">
              <a:latin typeface="Museo Slab 500 (Body)"/>
            </a:endParaRPr>
          </a:p>
        </p:txBody>
      </p:sp>
      <p:pic>
        <p:nvPicPr>
          <p:cNvPr id="60" name="Picture 3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45766" y="4944867"/>
            <a:ext cx="1821387" cy="1220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2" name="Picture 2" descr="C:\Users\zak\Desktop\XenDesktop-Device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5259" y="2276800"/>
            <a:ext cx="2092771" cy="1152200"/>
          </a:xfrm>
          <a:prstGeom prst="rect">
            <a:avLst/>
          </a:prstGeom>
          <a:noFill/>
          <a:extLst>
            <a:ext uri="{909E8E84-426E-40DD-AFC4-6F175D3DCCD1}">
              <a14:hiddenFill xmlns:a14="http://schemas.microsoft.com/office/drawing/2010/main">
                <a:solidFill>
                  <a:srgbClr val="FFFFFF"/>
                </a:solidFill>
              </a14:hiddenFill>
            </a:ext>
          </a:extLst>
        </p:spPr>
      </p:pic>
      <p:sp>
        <p:nvSpPr>
          <p:cNvPr id="63" name="Text Box 5"/>
          <p:cNvSpPr txBox="1">
            <a:spLocks noChangeArrowheads="1"/>
          </p:cNvSpPr>
          <p:nvPr/>
        </p:nvSpPr>
        <p:spPr bwMode="auto">
          <a:xfrm>
            <a:off x="1631504" y="1628800"/>
            <a:ext cx="25202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solidFill>
                  <a:schemeClr val="tx2"/>
                </a:solidFill>
                <a:latin typeface="+mn-lt"/>
              </a:rPr>
              <a:t>Visitor (Client</a:t>
            </a:r>
            <a:r>
              <a:rPr lang="en-US" sz="1600" dirty="0">
                <a:solidFill>
                  <a:schemeClr val="tx2"/>
                </a:solidFill>
                <a:latin typeface="+mn-lt"/>
              </a:rPr>
              <a:t>)</a:t>
            </a:r>
            <a:br>
              <a:rPr lang="en-US" sz="1600" dirty="0">
                <a:solidFill>
                  <a:schemeClr val="tx2"/>
                </a:solidFill>
                <a:latin typeface="+mn-lt"/>
              </a:rPr>
            </a:br>
            <a:r>
              <a:rPr lang="en-US" sz="1400" dirty="0">
                <a:solidFill>
                  <a:schemeClr val="tx2"/>
                </a:solidFill>
                <a:latin typeface="+mn-lt"/>
              </a:rPr>
              <a:t>HTML, CSS, JavaScript</a:t>
            </a:r>
          </a:p>
        </p:txBody>
      </p:sp>
      <p:sp>
        <p:nvSpPr>
          <p:cNvPr id="64" name="TextBox 33"/>
          <p:cNvSpPr txBox="1">
            <a:spLocks noChangeArrowheads="1"/>
          </p:cNvSpPr>
          <p:nvPr/>
        </p:nvSpPr>
        <p:spPr bwMode="auto">
          <a:xfrm>
            <a:off x="6754763" y="2209170"/>
            <a:ext cx="8306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JSON Data</a:t>
            </a:r>
            <a:endParaRPr lang="en-US" sz="1000" dirty="0">
              <a:latin typeface="Museo Slab 500 (Body)"/>
            </a:endParaRPr>
          </a:p>
        </p:txBody>
      </p:sp>
      <p:sp>
        <p:nvSpPr>
          <p:cNvPr id="65" name="Rectangle 64"/>
          <p:cNvSpPr/>
          <p:nvPr/>
        </p:nvSpPr>
        <p:spPr>
          <a:xfrm>
            <a:off x="4961410" y="2335150"/>
            <a:ext cx="867891" cy="1093850"/>
          </a:xfrm>
          <a:prstGeom prst="rect">
            <a:avLst/>
          </a:prstGeom>
          <a:solidFill>
            <a:schemeClr val="bg1">
              <a:lumMod val="50000"/>
            </a:schemeClr>
          </a:solidFill>
          <a:ln>
            <a:solidFill>
              <a:schemeClr val="tx2"/>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2"/>
                </a:solidFill>
              </a:rPr>
              <a:t>Angular React.js Vue.js</a:t>
            </a:r>
            <a:endParaRPr lang="en-US" sz="1000" dirty="0">
              <a:solidFill>
                <a:schemeClr val="tx2"/>
              </a:solidFill>
            </a:endParaRPr>
          </a:p>
        </p:txBody>
      </p:sp>
      <p:cxnSp>
        <p:nvCxnSpPr>
          <p:cNvPr id="66" name="Straight Arrow Connector 65"/>
          <p:cNvCxnSpPr/>
          <p:nvPr/>
        </p:nvCxnSpPr>
        <p:spPr>
          <a:xfrm>
            <a:off x="3938030" y="3317279"/>
            <a:ext cx="900671"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33"/>
          <p:cNvSpPr txBox="1">
            <a:spLocks noChangeArrowheads="1"/>
          </p:cNvSpPr>
          <p:nvPr/>
        </p:nvSpPr>
        <p:spPr bwMode="auto">
          <a:xfrm>
            <a:off x="3970227" y="3408165"/>
            <a:ext cx="77938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Interaction</a:t>
            </a:r>
            <a:endParaRPr lang="en-US" sz="1000" dirty="0">
              <a:latin typeface="Museo Slab 500 (Body)"/>
            </a:endParaRPr>
          </a:p>
        </p:txBody>
      </p:sp>
      <p:cxnSp>
        <p:nvCxnSpPr>
          <p:cNvPr id="68" name="Straight Arrow Connector 67"/>
          <p:cNvCxnSpPr/>
          <p:nvPr/>
        </p:nvCxnSpPr>
        <p:spPr>
          <a:xfrm>
            <a:off x="3837396" y="2485826"/>
            <a:ext cx="1001304" cy="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69" name="TextBox 33"/>
          <p:cNvSpPr txBox="1">
            <a:spLocks noChangeArrowheads="1"/>
          </p:cNvSpPr>
          <p:nvPr/>
        </p:nvSpPr>
        <p:spPr bwMode="auto">
          <a:xfrm>
            <a:off x="3895308" y="2066294"/>
            <a:ext cx="9695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000" dirty="0">
                <a:latin typeface="Museo Slab 500 (Body)"/>
              </a:rPr>
              <a:t>View</a:t>
            </a:r>
            <a:br>
              <a:rPr lang="en-US" sz="1000" dirty="0">
                <a:latin typeface="Museo Slab 500 (Body)"/>
              </a:rPr>
            </a:br>
            <a:r>
              <a:rPr lang="en-US" sz="1000" dirty="0">
                <a:latin typeface="Museo Slab 500 (Body)"/>
              </a:rPr>
              <a:t>HTML + CSS</a:t>
            </a:r>
            <a:endParaRPr lang="en-US" sz="1000" dirty="0">
              <a:latin typeface="Museo Slab 500 (Body)"/>
            </a:endParaRPr>
          </a:p>
        </p:txBody>
      </p:sp>
      <p:pic>
        <p:nvPicPr>
          <p:cNvPr id="70" name="Picture 2" descr="C:\Users\zak\Desktop\javascrip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348474" y="3063029"/>
            <a:ext cx="481400" cy="680098"/>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C:\Users\zak\Desktop\javascrip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348474" y="5640589"/>
            <a:ext cx="481400" cy="680098"/>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C:\Users\zak\Desktop\javascrip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01910" y="3062165"/>
            <a:ext cx="481400" cy="680098"/>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p:cNvSpPr/>
          <p:nvPr/>
        </p:nvSpPr>
        <p:spPr>
          <a:xfrm>
            <a:off x="8501583" y="4154426"/>
            <a:ext cx="1087591" cy="384891"/>
          </a:xfrm>
          <a:prstGeom prst="rect">
            <a:avLst/>
          </a:prstGeom>
          <a:solidFill>
            <a:schemeClr val="bg1">
              <a:lumMod val="50000"/>
            </a:schemeClr>
          </a:solidFill>
          <a:ln>
            <a:solidFill>
              <a:schemeClr val="tx2"/>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2"/>
                </a:solidFill>
              </a:rPr>
              <a:t>Express.js</a:t>
            </a:r>
            <a:endParaRPr lang="en-US" sz="1000" dirty="0">
              <a:solidFill>
                <a:schemeClr val="tx2"/>
              </a:solidFill>
            </a:endParaRPr>
          </a:p>
        </p:txBody>
      </p:sp>
      <p:cxnSp>
        <p:nvCxnSpPr>
          <p:cNvPr id="74" name="Straight Arrow Connector 73"/>
          <p:cNvCxnSpPr/>
          <p:nvPr/>
        </p:nvCxnSpPr>
        <p:spPr>
          <a:xfrm>
            <a:off x="8797231" y="4622424"/>
            <a:ext cx="0" cy="2667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9324249" y="4595223"/>
            <a:ext cx="12113" cy="26670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5729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Future Web Architecture</a:t>
            </a:r>
            <a:endParaRPr lang="nl-NL" dirty="0"/>
          </a:p>
        </p:txBody>
      </p:sp>
      <p:sp>
        <p:nvSpPr>
          <p:cNvPr id="6" name="Text Placeholder 1"/>
          <p:cNvSpPr>
            <a:spLocks noGrp="1"/>
          </p:cNvSpPr>
          <p:nvPr>
            <p:ph type="body" sz="quarter" idx="11"/>
          </p:nvPr>
        </p:nvSpPr>
        <p:spPr>
          <a:xfrm>
            <a:off x="335360" y="908720"/>
            <a:ext cx="10332640" cy="360040"/>
          </a:xfrm>
        </p:spPr>
        <p:txBody>
          <a:bodyPr/>
          <a:lstStyle/>
          <a:p>
            <a:r>
              <a:rPr lang="en-US" dirty="0" smtClean="0"/>
              <a:t>The Future Architecture Model: The NoSQL Model</a:t>
            </a:r>
            <a:endParaRPr lang="en-US"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96" t="6587" r="-396" b="5562"/>
          <a:stretch/>
        </p:blipFill>
        <p:spPr>
          <a:xfrm>
            <a:off x="-1" y="1628800"/>
            <a:ext cx="12270377" cy="5229200"/>
          </a:xfrm>
          <a:prstGeom prst="rect">
            <a:avLst/>
          </a:prstGeom>
        </p:spPr>
      </p:pic>
    </p:spTree>
    <p:extLst>
      <p:ext uri="{BB962C8B-B14F-4D97-AF65-F5344CB8AC3E}">
        <p14:creationId xmlns:p14="http://schemas.microsoft.com/office/powerpoint/2010/main" val="8325649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1512168"/>
          </a:xfrm>
        </p:spPr>
        <p:txBody>
          <a:bodyPr anchor="t"/>
          <a:lstStyle/>
          <a:p>
            <a:pPr algn="ctr"/>
            <a:r>
              <a:rPr lang="en-US" spc="0" dirty="0"/>
              <a:t>ECMAScript and Current JavaScript Support</a:t>
            </a:r>
            <a:endParaRPr lang="en-US" spc="0" dirty="0"/>
          </a:p>
        </p:txBody>
      </p:sp>
    </p:spTree>
    <p:extLst>
      <p:ext uri="{BB962C8B-B14F-4D97-AF65-F5344CB8AC3E}">
        <p14:creationId xmlns:p14="http://schemas.microsoft.com/office/powerpoint/2010/main" val="25675211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ECMAScript</a:t>
            </a:r>
            <a:endParaRPr lang="nl-NL" dirty="0"/>
          </a:p>
        </p:txBody>
      </p:sp>
      <p:sp>
        <p:nvSpPr>
          <p:cNvPr id="7" name="Text Placeholder 6"/>
          <p:cNvSpPr>
            <a:spLocks noGrp="1"/>
          </p:cNvSpPr>
          <p:nvPr>
            <p:ph type="body" sz="quarter" idx="14"/>
          </p:nvPr>
        </p:nvSpPr>
        <p:spPr>
          <a:xfrm>
            <a:off x="335360" y="1628800"/>
            <a:ext cx="10094515" cy="4679950"/>
          </a:xfrm>
        </p:spPr>
        <p:txBody>
          <a:bodyPr>
            <a:noAutofit/>
          </a:bodyPr>
          <a:lstStyle/>
          <a:p>
            <a:pPr marL="457200" indent="-457200">
              <a:buFont typeface="Wingdings" pitchFamily="2" charset="2"/>
              <a:buChar char="v"/>
            </a:pPr>
            <a:r>
              <a:rPr lang="en-US" sz="1600" dirty="0" err="1">
                <a:solidFill>
                  <a:schemeClr val="tx1"/>
                </a:solidFill>
              </a:rPr>
              <a:t>Ecma</a:t>
            </a:r>
            <a:r>
              <a:rPr lang="en-US" sz="1600" dirty="0">
                <a:solidFill>
                  <a:schemeClr val="tx1"/>
                </a:solidFill>
              </a:rPr>
              <a:t> International is an </a:t>
            </a:r>
            <a:r>
              <a:rPr lang="en-US" sz="1600" dirty="0">
                <a:solidFill>
                  <a:schemeClr val="tx1"/>
                </a:solidFill>
              </a:rPr>
              <a:t>international, private (membership-based like W3C), non-profit,</a:t>
            </a:r>
            <a:r>
              <a:rPr lang="en-US" sz="1600" dirty="0">
                <a:solidFill>
                  <a:schemeClr val="tx1"/>
                </a:solidFill>
              </a:rPr>
              <a:t> standards organization for information and communication </a:t>
            </a:r>
            <a:r>
              <a:rPr lang="en-US" sz="1600" dirty="0">
                <a:solidFill>
                  <a:schemeClr val="tx1"/>
                </a:solidFill>
              </a:rPr>
              <a:t>systems</a:t>
            </a:r>
          </a:p>
          <a:p>
            <a:pPr marL="457200" indent="-457200">
              <a:buFont typeface="Wingdings" pitchFamily="2" charset="2"/>
              <a:buChar char="v"/>
            </a:pPr>
            <a:endParaRPr lang="en-US" sz="1600" baseline="30000" dirty="0">
              <a:solidFill>
                <a:schemeClr val="tx1"/>
              </a:solidFill>
            </a:endParaRPr>
          </a:p>
          <a:p>
            <a:pPr marL="457200" indent="-457200">
              <a:buFont typeface="Wingdings" pitchFamily="2" charset="2"/>
              <a:buChar char="v"/>
            </a:pPr>
            <a:r>
              <a:rPr lang="en-US" sz="1600" dirty="0">
                <a:solidFill>
                  <a:schemeClr val="tx1"/>
                </a:solidFill>
              </a:rPr>
              <a:t>Originally </a:t>
            </a:r>
            <a:r>
              <a:rPr lang="en-US" sz="1600" dirty="0">
                <a:solidFill>
                  <a:schemeClr val="tx1"/>
                </a:solidFill>
              </a:rPr>
              <a:t>founded in 1961 to standardize computer systems in </a:t>
            </a:r>
            <a:r>
              <a:rPr lang="en-US" sz="1600" dirty="0">
                <a:solidFill>
                  <a:schemeClr val="tx1"/>
                </a:solidFill>
              </a:rPr>
              <a:t>Europe</a:t>
            </a:r>
          </a:p>
          <a:p>
            <a:pPr marL="457200" indent="-457200">
              <a:buFont typeface="Wingdings" pitchFamily="2" charset="2"/>
              <a:buChar char="v"/>
            </a:pPr>
            <a:endParaRPr lang="en-US" sz="1600" dirty="0">
              <a:solidFill>
                <a:schemeClr val="tx1"/>
              </a:solidFill>
            </a:endParaRPr>
          </a:p>
          <a:p>
            <a:pPr marL="457200" indent="-457200">
              <a:buFont typeface="Wingdings" pitchFamily="2" charset="2"/>
              <a:buChar char="v"/>
            </a:pPr>
            <a:r>
              <a:rPr lang="en-US" sz="1600" dirty="0">
                <a:solidFill>
                  <a:schemeClr val="tx1"/>
                </a:solidFill>
              </a:rPr>
              <a:t>Membership </a:t>
            </a:r>
            <a:r>
              <a:rPr lang="en-US" sz="1600" dirty="0">
                <a:solidFill>
                  <a:schemeClr val="tx1"/>
                </a:solidFill>
              </a:rPr>
              <a:t>is open to large and small companies worldwide that produce, market or develop computer or communication systems, and have interest and experience in the areas addressed by the group's technical </a:t>
            </a:r>
            <a:r>
              <a:rPr lang="en-US" sz="1600" dirty="0">
                <a:solidFill>
                  <a:schemeClr val="tx1"/>
                </a:solidFill>
              </a:rPr>
              <a:t>bodies</a:t>
            </a:r>
            <a:endParaRPr lang="en-US" sz="1600" dirty="0">
              <a:solidFill>
                <a:schemeClr val="tx1"/>
              </a:solidFill>
            </a:endParaRPr>
          </a:p>
          <a:p>
            <a:pPr marL="457200" indent="-457200">
              <a:buFont typeface="Wingdings" pitchFamily="2" charset="2"/>
              <a:buChar char="v"/>
            </a:pPr>
            <a:endParaRPr lang="en-US" sz="1600" dirty="0">
              <a:solidFill>
                <a:schemeClr val="tx1"/>
              </a:solidFill>
            </a:endParaRPr>
          </a:p>
          <a:p>
            <a:pPr marL="457200" indent="-457200">
              <a:buFont typeface="Wingdings" pitchFamily="2" charset="2"/>
              <a:buChar char="v"/>
            </a:pPr>
            <a:r>
              <a:rPr lang="en-US" sz="1600" dirty="0">
                <a:solidFill>
                  <a:schemeClr val="tx1"/>
                </a:solidFill>
              </a:rPr>
              <a:t>Located </a:t>
            </a:r>
            <a:r>
              <a:rPr lang="en-US" sz="1600" dirty="0">
                <a:solidFill>
                  <a:schemeClr val="tx1"/>
                </a:solidFill>
              </a:rPr>
              <a:t>in </a:t>
            </a:r>
            <a:r>
              <a:rPr lang="en-US" sz="1600" dirty="0">
                <a:solidFill>
                  <a:schemeClr val="tx1"/>
                </a:solidFill>
              </a:rPr>
              <a:t>Geneva, Switzerland</a:t>
            </a:r>
            <a:endParaRPr lang="en-US" sz="1600" dirty="0">
              <a:solidFill>
                <a:schemeClr val="tx1"/>
              </a:solidFill>
            </a:endParaRPr>
          </a:p>
        </p:txBody>
      </p:sp>
      <p:sp>
        <p:nvSpPr>
          <p:cNvPr id="2" name="Text Placeholder 1"/>
          <p:cNvSpPr>
            <a:spLocks noGrp="1"/>
          </p:cNvSpPr>
          <p:nvPr>
            <p:ph type="body" sz="quarter" idx="11"/>
          </p:nvPr>
        </p:nvSpPr>
        <p:spPr/>
        <p:txBody>
          <a:bodyPr/>
          <a:lstStyle/>
          <a:p>
            <a:r>
              <a:rPr lang="en-US" dirty="0" smtClean="0"/>
              <a:t>Introducing </a:t>
            </a:r>
            <a:r>
              <a:rPr lang="en-US" dirty="0" err="1" smtClean="0"/>
              <a:t>Ecma</a:t>
            </a:r>
            <a:r>
              <a:rPr lang="en-US" dirty="0" smtClean="0"/>
              <a:t> International</a:t>
            </a:r>
            <a:endParaRPr lang="en-US" dirty="0"/>
          </a:p>
        </p:txBody>
      </p:sp>
    </p:spTree>
    <p:extLst>
      <p:ext uri="{BB962C8B-B14F-4D97-AF65-F5344CB8AC3E}">
        <p14:creationId xmlns:p14="http://schemas.microsoft.com/office/powerpoint/2010/main" val="10141908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ECMAScript</a:t>
            </a:r>
            <a:endParaRPr lang="nl-NL" dirty="0"/>
          </a:p>
        </p:txBody>
      </p:sp>
      <p:sp>
        <p:nvSpPr>
          <p:cNvPr id="7" name="Text Placeholder 6"/>
          <p:cNvSpPr>
            <a:spLocks noGrp="1"/>
          </p:cNvSpPr>
          <p:nvPr>
            <p:ph type="body" sz="quarter" idx="14"/>
          </p:nvPr>
        </p:nvSpPr>
        <p:spPr>
          <a:xfrm>
            <a:off x="335360" y="1628800"/>
            <a:ext cx="11525714" cy="4679950"/>
          </a:xfrm>
        </p:spPr>
        <p:txBody>
          <a:bodyPr>
            <a:noAutofit/>
          </a:bodyPr>
          <a:lstStyle/>
          <a:p>
            <a:pPr marL="457200" indent="-457200">
              <a:buFont typeface="Wingdings" pitchFamily="2" charset="2"/>
              <a:buChar char="v"/>
            </a:pPr>
            <a:r>
              <a:rPr lang="en-US" sz="1600" dirty="0">
                <a:solidFill>
                  <a:schemeClr val="tx1"/>
                </a:solidFill>
              </a:rPr>
              <a:t>The </a:t>
            </a:r>
            <a:r>
              <a:rPr lang="en-US" sz="1600" dirty="0">
                <a:solidFill>
                  <a:schemeClr val="tx1"/>
                </a:solidFill>
              </a:rPr>
              <a:t>ECMAScript specification is a standardized specification of a scripting language developed by Brendan Eich of Netscape; initially it was named Mocha, later </a:t>
            </a:r>
            <a:r>
              <a:rPr lang="en-US" sz="1600" dirty="0" err="1">
                <a:solidFill>
                  <a:schemeClr val="tx1"/>
                </a:solidFill>
              </a:rPr>
              <a:t>LiveScript</a:t>
            </a:r>
            <a:r>
              <a:rPr lang="en-US" sz="1600" dirty="0">
                <a:solidFill>
                  <a:schemeClr val="tx1"/>
                </a:solidFill>
              </a:rPr>
              <a:t>, and finally </a:t>
            </a:r>
            <a:r>
              <a:rPr lang="en-US" sz="1600" dirty="0">
                <a:solidFill>
                  <a:schemeClr val="tx1"/>
                </a:solidFill>
              </a:rPr>
              <a:t>JavaScript.</a:t>
            </a:r>
            <a:r>
              <a:rPr lang="en-US" sz="1600" baseline="30000" dirty="0">
                <a:solidFill>
                  <a:schemeClr val="tx1"/>
                </a:solidFill>
              </a:rPr>
              <a:t> </a:t>
            </a:r>
            <a:r>
              <a:rPr lang="en-US" sz="1600" dirty="0">
                <a:solidFill>
                  <a:schemeClr val="tx1"/>
                </a:solidFill>
              </a:rPr>
              <a:t>In </a:t>
            </a:r>
            <a:r>
              <a:rPr lang="en-US" sz="1600" dirty="0">
                <a:solidFill>
                  <a:schemeClr val="tx1"/>
                </a:solidFill>
              </a:rPr>
              <a:t>December 1995, Sun Microsystems and Netscape announced JavaScript in a press </a:t>
            </a:r>
            <a:r>
              <a:rPr lang="en-US" sz="1600" dirty="0">
                <a:solidFill>
                  <a:schemeClr val="tx1"/>
                </a:solidFill>
              </a:rPr>
              <a:t>release.</a:t>
            </a:r>
            <a:r>
              <a:rPr lang="en-US" sz="1600" dirty="0">
                <a:solidFill>
                  <a:schemeClr val="tx1"/>
                </a:solidFill>
              </a:rPr>
              <a:t> In March 1996, Netscape Navigator 2.0 was released, featuring support for </a:t>
            </a:r>
            <a:r>
              <a:rPr lang="en-US" sz="1600" dirty="0">
                <a:solidFill>
                  <a:schemeClr val="tx1"/>
                </a:solidFill>
              </a:rPr>
              <a:t>JavaScript</a:t>
            </a:r>
          </a:p>
          <a:p>
            <a:pPr marL="457200" indent="-457200">
              <a:buFont typeface="Wingdings" pitchFamily="2" charset="2"/>
              <a:buChar char="v"/>
            </a:pPr>
            <a:endParaRPr lang="en-US" sz="1600" dirty="0">
              <a:solidFill>
                <a:schemeClr val="tx1"/>
              </a:solidFill>
            </a:endParaRPr>
          </a:p>
          <a:p>
            <a:pPr marL="457200" indent="-457200">
              <a:buFont typeface="Wingdings" pitchFamily="2" charset="2"/>
              <a:buChar char="v"/>
            </a:pPr>
            <a:r>
              <a:rPr lang="en-US" sz="1600" dirty="0">
                <a:solidFill>
                  <a:schemeClr val="tx1"/>
                </a:solidFill>
              </a:rPr>
              <a:t>Based on </a:t>
            </a:r>
            <a:r>
              <a:rPr lang="en-US" sz="1600" dirty="0">
                <a:solidFill>
                  <a:schemeClr val="tx1"/>
                </a:solidFill>
              </a:rPr>
              <a:t>the widespread success of </a:t>
            </a:r>
            <a:r>
              <a:rPr lang="en-US" sz="1600" dirty="0">
                <a:solidFill>
                  <a:schemeClr val="tx1"/>
                </a:solidFill>
              </a:rPr>
              <a:t>JavaScript,</a:t>
            </a:r>
            <a:r>
              <a:rPr lang="en-US" sz="1600" dirty="0">
                <a:solidFill>
                  <a:schemeClr val="tx1"/>
                </a:solidFill>
              </a:rPr>
              <a:t> Microsoft developed a compatible dialect of the language, naming it JScript to avoid trademark issues. </a:t>
            </a:r>
            <a:r>
              <a:rPr lang="en-US" sz="1600" dirty="0">
                <a:solidFill>
                  <a:schemeClr val="tx1"/>
                </a:solidFill>
              </a:rPr>
              <a:t>JScript </a:t>
            </a:r>
            <a:r>
              <a:rPr lang="en-US" sz="1600" dirty="0">
                <a:solidFill>
                  <a:schemeClr val="tx1"/>
                </a:solidFill>
              </a:rPr>
              <a:t>was included in Internet Explorer 3.0, released in August </a:t>
            </a:r>
            <a:r>
              <a:rPr lang="en-US" sz="1600" dirty="0">
                <a:solidFill>
                  <a:schemeClr val="tx1"/>
                </a:solidFill>
              </a:rPr>
              <a:t>1996</a:t>
            </a:r>
          </a:p>
          <a:p>
            <a:pPr marL="457200" indent="-457200">
              <a:buFont typeface="Wingdings" pitchFamily="2" charset="2"/>
              <a:buChar char="v"/>
            </a:pPr>
            <a:endParaRPr lang="en-US" sz="1600" dirty="0">
              <a:solidFill>
                <a:schemeClr val="tx1"/>
              </a:solidFill>
            </a:endParaRPr>
          </a:p>
          <a:p>
            <a:pPr marL="457200" indent="-457200">
              <a:buFont typeface="Wingdings" pitchFamily="2" charset="2"/>
              <a:buChar char="v"/>
            </a:pPr>
            <a:r>
              <a:rPr lang="en-US" sz="1600" dirty="0">
                <a:solidFill>
                  <a:schemeClr val="tx1"/>
                </a:solidFill>
              </a:rPr>
              <a:t>Netscape delivered JavaScript to </a:t>
            </a:r>
            <a:r>
              <a:rPr lang="en-US" sz="1600" dirty="0" err="1">
                <a:solidFill>
                  <a:schemeClr val="tx1"/>
                </a:solidFill>
              </a:rPr>
              <a:t>Ecma</a:t>
            </a:r>
            <a:r>
              <a:rPr lang="en-US" sz="1600" dirty="0">
                <a:solidFill>
                  <a:schemeClr val="tx1"/>
                </a:solidFill>
              </a:rPr>
              <a:t> International for standardization and the work on the specification, ECMA-262, began in November </a:t>
            </a:r>
            <a:r>
              <a:rPr lang="en-US" sz="1600" dirty="0">
                <a:solidFill>
                  <a:schemeClr val="tx1"/>
                </a:solidFill>
              </a:rPr>
              <a:t>1996. The </a:t>
            </a:r>
            <a:r>
              <a:rPr lang="en-US" sz="1600" dirty="0">
                <a:solidFill>
                  <a:schemeClr val="tx1"/>
                </a:solidFill>
              </a:rPr>
              <a:t>first edition of </a:t>
            </a:r>
            <a:r>
              <a:rPr lang="en-US" sz="1600" dirty="0">
                <a:solidFill>
                  <a:schemeClr val="tx1"/>
                </a:solidFill>
                <a:hlinkClick r:id="rId2"/>
              </a:rPr>
              <a:t>ECMA-262</a:t>
            </a:r>
            <a:r>
              <a:rPr lang="en-US" sz="1600" dirty="0">
                <a:solidFill>
                  <a:schemeClr val="tx1"/>
                </a:solidFill>
              </a:rPr>
              <a:t> was adopted </a:t>
            </a:r>
            <a:r>
              <a:rPr lang="en-US" sz="1600" dirty="0">
                <a:solidFill>
                  <a:schemeClr val="tx1"/>
                </a:solidFill>
              </a:rPr>
              <a:t>in June </a:t>
            </a:r>
            <a:r>
              <a:rPr lang="en-US" sz="1600" dirty="0">
                <a:solidFill>
                  <a:schemeClr val="tx1"/>
                </a:solidFill>
              </a:rPr>
              <a:t>1997. </a:t>
            </a:r>
            <a:r>
              <a:rPr lang="en-US" sz="1600" dirty="0">
                <a:solidFill>
                  <a:schemeClr val="tx1"/>
                </a:solidFill>
              </a:rPr>
              <a:t>The </a:t>
            </a:r>
            <a:r>
              <a:rPr lang="en-US" sz="1600" dirty="0">
                <a:solidFill>
                  <a:schemeClr val="tx1"/>
                </a:solidFill>
              </a:rPr>
              <a:t>name "ECMAScript" was a compromise between </a:t>
            </a:r>
            <a:r>
              <a:rPr lang="en-US" sz="1600" dirty="0">
                <a:solidFill>
                  <a:schemeClr val="tx1"/>
                </a:solidFill>
              </a:rPr>
              <a:t>Netscape </a:t>
            </a:r>
            <a:r>
              <a:rPr lang="en-US" sz="1600" dirty="0">
                <a:solidFill>
                  <a:schemeClr val="tx1"/>
                </a:solidFill>
              </a:rPr>
              <a:t>and </a:t>
            </a:r>
            <a:r>
              <a:rPr lang="en-US" sz="1600" dirty="0">
                <a:solidFill>
                  <a:schemeClr val="tx1"/>
                </a:solidFill>
              </a:rPr>
              <a:t>Microsoft</a:t>
            </a:r>
          </a:p>
          <a:p>
            <a:pPr marL="457200" indent="-457200">
              <a:buFont typeface="Wingdings" pitchFamily="2" charset="2"/>
              <a:buChar char="v"/>
            </a:pPr>
            <a:endParaRPr lang="en-US" sz="1600" dirty="0">
              <a:solidFill>
                <a:schemeClr val="tx1"/>
              </a:solidFill>
            </a:endParaRPr>
          </a:p>
          <a:p>
            <a:pPr marL="457200" indent="-457200">
              <a:buFont typeface="Wingdings" pitchFamily="2" charset="2"/>
              <a:buChar char="v"/>
            </a:pPr>
            <a:r>
              <a:rPr lang="en-US" sz="1600" dirty="0">
                <a:solidFill>
                  <a:schemeClr val="tx1"/>
                </a:solidFill>
              </a:rPr>
              <a:t>While both JavaScript and JScript aim to be compatible with ECMAScript, they also provide additional features not described in the ECMA </a:t>
            </a:r>
            <a:r>
              <a:rPr lang="en-US" sz="1600" dirty="0">
                <a:solidFill>
                  <a:schemeClr val="tx1"/>
                </a:solidFill>
              </a:rPr>
              <a:t>specifications</a:t>
            </a:r>
          </a:p>
        </p:txBody>
      </p:sp>
      <p:sp>
        <p:nvSpPr>
          <p:cNvPr id="2" name="Text Placeholder 1"/>
          <p:cNvSpPr>
            <a:spLocks noGrp="1"/>
          </p:cNvSpPr>
          <p:nvPr>
            <p:ph type="body" sz="quarter" idx="11"/>
          </p:nvPr>
        </p:nvSpPr>
        <p:spPr/>
        <p:txBody>
          <a:bodyPr/>
          <a:lstStyle/>
          <a:p>
            <a:r>
              <a:rPr lang="en-US" dirty="0" smtClean="0"/>
              <a:t>Introducing ECMAScript</a:t>
            </a:r>
            <a:endParaRPr lang="en-US" dirty="0"/>
          </a:p>
        </p:txBody>
      </p:sp>
    </p:spTree>
    <p:extLst>
      <p:ext uri="{BB962C8B-B14F-4D97-AF65-F5344CB8AC3E}">
        <p14:creationId xmlns:p14="http://schemas.microsoft.com/office/powerpoint/2010/main" val="14715028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ECMAScript</a:t>
            </a:r>
            <a:endParaRPr lang="nl-NL" dirty="0"/>
          </a:p>
        </p:txBody>
      </p:sp>
      <p:sp>
        <p:nvSpPr>
          <p:cNvPr id="7" name="Text Placeholder 6"/>
          <p:cNvSpPr>
            <a:spLocks noGrp="1"/>
          </p:cNvSpPr>
          <p:nvPr>
            <p:ph type="body" sz="quarter" idx="14"/>
          </p:nvPr>
        </p:nvSpPr>
        <p:spPr>
          <a:xfrm>
            <a:off x="335360" y="1628800"/>
            <a:ext cx="11525714" cy="4679950"/>
          </a:xfrm>
        </p:spPr>
        <p:txBody>
          <a:bodyPr>
            <a:noAutofit/>
          </a:bodyPr>
          <a:lstStyle/>
          <a:p>
            <a:pPr marL="457200" indent="-457200">
              <a:buFont typeface="Wingdings" panose="05000000000000000000" pitchFamily="2" charset="2"/>
              <a:buChar char="v"/>
            </a:pPr>
            <a:r>
              <a:rPr lang="en-US" sz="1600" b="1" dirty="0">
                <a:solidFill>
                  <a:schemeClr val="tx1"/>
                </a:solidFill>
              </a:rPr>
              <a:t>ES1 </a:t>
            </a:r>
            <a:r>
              <a:rPr lang="en-US" sz="1600" dirty="0">
                <a:solidFill>
                  <a:schemeClr val="tx1"/>
                </a:solidFill>
              </a:rPr>
              <a:t>(June 1997): First edition</a:t>
            </a:r>
          </a:p>
          <a:p>
            <a:pPr marL="457200" indent="-457200">
              <a:buFont typeface="Wingdings" panose="05000000000000000000" pitchFamily="2" charset="2"/>
              <a:buChar char="v"/>
            </a:pPr>
            <a:r>
              <a:rPr lang="en-US" sz="1600" b="1" dirty="0">
                <a:solidFill>
                  <a:schemeClr val="tx1"/>
                </a:solidFill>
              </a:rPr>
              <a:t>ES2</a:t>
            </a:r>
            <a:r>
              <a:rPr lang="en-US" sz="1600" dirty="0">
                <a:solidFill>
                  <a:schemeClr val="tx1"/>
                </a:solidFill>
              </a:rPr>
              <a:t> (June 1998): Editorial changes</a:t>
            </a:r>
          </a:p>
          <a:p>
            <a:pPr marL="457200" indent="-457200">
              <a:buFont typeface="Wingdings" panose="05000000000000000000" pitchFamily="2" charset="2"/>
              <a:buChar char="v"/>
            </a:pPr>
            <a:r>
              <a:rPr lang="en-US" sz="1600" b="1" dirty="0">
                <a:solidFill>
                  <a:schemeClr val="tx1"/>
                </a:solidFill>
              </a:rPr>
              <a:t>ES3</a:t>
            </a:r>
            <a:r>
              <a:rPr lang="en-US" sz="1600" dirty="0">
                <a:solidFill>
                  <a:schemeClr val="tx1"/>
                </a:solidFill>
              </a:rPr>
              <a:t> (December 1999): Added </a:t>
            </a:r>
            <a:r>
              <a:rPr lang="en-US" sz="1600" dirty="0">
                <a:solidFill>
                  <a:schemeClr val="tx1"/>
                </a:solidFill>
              </a:rPr>
              <a:t>regular expressions, better string handling, new control statements, try/catch exception handling, tighter definition of errors, formatting for numeric output and other </a:t>
            </a:r>
            <a:r>
              <a:rPr lang="en-US" sz="1600" dirty="0">
                <a:solidFill>
                  <a:schemeClr val="tx1"/>
                </a:solidFill>
              </a:rPr>
              <a:t>enhancements</a:t>
            </a:r>
          </a:p>
          <a:p>
            <a:pPr marL="457200" indent="-457200">
              <a:buFont typeface="Wingdings" panose="05000000000000000000" pitchFamily="2" charset="2"/>
              <a:buChar char="v"/>
            </a:pPr>
            <a:r>
              <a:rPr lang="en-US" sz="1600" b="1" dirty="0">
                <a:solidFill>
                  <a:schemeClr val="tx1"/>
                </a:solidFill>
              </a:rPr>
              <a:t>ES4</a:t>
            </a:r>
            <a:r>
              <a:rPr lang="en-US" sz="1600" dirty="0">
                <a:solidFill>
                  <a:schemeClr val="tx1"/>
                </a:solidFill>
              </a:rPr>
              <a:t> </a:t>
            </a:r>
            <a:r>
              <a:rPr lang="en-US" sz="1600" dirty="0">
                <a:solidFill>
                  <a:schemeClr val="tx1"/>
                </a:solidFill>
              </a:rPr>
              <a:t>(</a:t>
            </a:r>
            <a:r>
              <a:rPr lang="en-US" sz="1600" dirty="0">
                <a:solidFill>
                  <a:schemeClr val="tx1"/>
                </a:solidFill>
              </a:rPr>
              <a:t>Abandoned): Abandoned due </a:t>
            </a:r>
            <a:r>
              <a:rPr lang="en-US" sz="1600" dirty="0">
                <a:solidFill>
                  <a:schemeClr val="tx1"/>
                </a:solidFill>
              </a:rPr>
              <a:t>to political differences concerning language </a:t>
            </a:r>
            <a:r>
              <a:rPr lang="en-US" sz="1600" dirty="0">
                <a:solidFill>
                  <a:schemeClr val="tx1"/>
                </a:solidFill>
              </a:rPr>
              <a:t>complexity</a:t>
            </a:r>
          </a:p>
          <a:p>
            <a:pPr marL="457200" indent="-457200">
              <a:buFont typeface="Wingdings" panose="05000000000000000000" pitchFamily="2" charset="2"/>
              <a:buChar char="v"/>
            </a:pPr>
            <a:r>
              <a:rPr lang="en-US" sz="1600" b="1" dirty="0">
                <a:solidFill>
                  <a:schemeClr val="tx1"/>
                </a:solidFill>
              </a:rPr>
              <a:t>ES5</a:t>
            </a:r>
            <a:r>
              <a:rPr lang="en-US" sz="1600" dirty="0">
                <a:solidFill>
                  <a:schemeClr val="tx1"/>
                </a:solidFill>
              </a:rPr>
              <a:t> (December 2009): Adds "strict mode". Clarifies many ambiguities in the 3rd edition specification. Adds some new features, such as getters and setters in functions, support for JSON, and more</a:t>
            </a:r>
          </a:p>
          <a:p>
            <a:pPr marL="457200" indent="-457200">
              <a:buFont typeface="Wingdings" panose="05000000000000000000" pitchFamily="2" charset="2"/>
              <a:buChar char="v"/>
            </a:pPr>
            <a:r>
              <a:rPr lang="en-US" sz="1600" b="1" dirty="0">
                <a:solidFill>
                  <a:schemeClr val="tx1"/>
                </a:solidFill>
              </a:rPr>
              <a:t>ES5.1</a:t>
            </a:r>
            <a:r>
              <a:rPr lang="en-US" sz="1600" dirty="0">
                <a:solidFill>
                  <a:schemeClr val="tx1"/>
                </a:solidFill>
              </a:rPr>
              <a:t> (June 2011): Minor updates</a:t>
            </a:r>
            <a:endParaRPr lang="en-US" sz="1600" dirty="0">
              <a:solidFill>
                <a:schemeClr val="tx1"/>
              </a:solidFill>
            </a:endParaRPr>
          </a:p>
          <a:p>
            <a:pPr marL="457200" indent="-457200">
              <a:buFont typeface="Wingdings" panose="05000000000000000000" pitchFamily="2" charset="2"/>
              <a:buChar char="v"/>
            </a:pPr>
            <a:r>
              <a:rPr lang="en-US" sz="1600" b="1" dirty="0">
                <a:solidFill>
                  <a:schemeClr val="tx1"/>
                </a:solidFill>
              </a:rPr>
              <a:t>ES6</a:t>
            </a:r>
            <a:r>
              <a:rPr lang="en-US" sz="1600" dirty="0">
                <a:solidFill>
                  <a:schemeClr val="tx1"/>
                </a:solidFill>
              </a:rPr>
              <a:t> (June 2015): Adds significant new syntax for writing complex applications including classes and modules, iterators and for/of loops, Python-style expressions, arrow functions, and more</a:t>
            </a:r>
          </a:p>
          <a:p>
            <a:pPr marL="457200" indent="-457200">
              <a:buFont typeface="Wingdings" panose="05000000000000000000" pitchFamily="2" charset="2"/>
              <a:buChar char="v"/>
            </a:pPr>
            <a:r>
              <a:rPr lang="en-US" sz="1600" b="1" dirty="0">
                <a:solidFill>
                  <a:schemeClr val="tx1"/>
                </a:solidFill>
              </a:rPr>
              <a:t>ES7</a:t>
            </a:r>
            <a:r>
              <a:rPr lang="en-US" sz="1600" dirty="0">
                <a:solidFill>
                  <a:schemeClr val="tx1"/>
                </a:solidFill>
              </a:rPr>
              <a:t> (Work </a:t>
            </a:r>
            <a:r>
              <a:rPr lang="en-US" sz="1600" dirty="0">
                <a:solidFill>
                  <a:schemeClr val="tx1"/>
                </a:solidFill>
              </a:rPr>
              <a:t>in </a:t>
            </a:r>
            <a:r>
              <a:rPr lang="en-US" sz="1600" dirty="0">
                <a:solidFill>
                  <a:schemeClr val="tx1"/>
                </a:solidFill>
              </a:rPr>
              <a:t>progress)</a:t>
            </a:r>
          </a:p>
        </p:txBody>
      </p:sp>
      <p:sp>
        <p:nvSpPr>
          <p:cNvPr id="2" name="Text Placeholder 1"/>
          <p:cNvSpPr>
            <a:spLocks noGrp="1"/>
          </p:cNvSpPr>
          <p:nvPr>
            <p:ph type="body" sz="quarter" idx="11"/>
          </p:nvPr>
        </p:nvSpPr>
        <p:spPr/>
        <p:txBody>
          <a:bodyPr/>
          <a:lstStyle/>
          <a:p>
            <a:r>
              <a:rPr lang="en-US" dirty="0" smtClean="0"/>
              <a:t>ECMAScript Versions</a:t>
            </a:r>
            <a:endParaRPr lang="en-US" dirty="0"/>
          </a:p>
        </p:txBody>
      </p:sp>
    </p:spTree>
    <p:extLst>
      <p:ext uri="{BB962C8B-B14F-4D97-AF65-F5344CB8AC3E}">
        <p14:creationId xmlns:p14="http://schemas.microsoft.com/office/powerpoint/2010/main" val="21567411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ECMAScript</a:t>
            </a:r>
            <a:endParaRPr lang="nl-NL" dirty="0"/>
          </a:p>
        </p:txBody>
      </p:sp>
      <p:sp>
        <p:nvSpPr>
          <p:cNvPr id="2" name="Text Placeholder 1"/>
          <p:cNvSpPr>
            <a:spLocks noGrp="1"/>
          </p:cNvSpPr>
          <p:nvPr>
            <p:ph type="body" sz="quarter" idx="11"/>
          </p:nvPr>
        </p:nvSpPr>
        <p:spPr/>
        <p:txBody>
          <a:bodyPr/>
          <a:lstStyle/>
          <a:p>
            <a:r>
              <a:rPr lang="en-US" dirty="0" smtClean="0"/>
              <a:t>ECMAScript to JavaScript Versions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96060180"/>
              </p:ext>
            </p:extLst>
          </p:nvPr>
        </p:nvGraphicFramePr>
        <p:xfrm>
          <a:off x="0" y="1787525"/>
          <a:ext cx="12192000" cy="2743200"/>
        </p:xfrm>
        <a:graphic>
          <a:graphicData uri="http://schemas.openxmlformats.org/drawingml/2006/table">
            <a:tbl>
              <a:tblPr firstRow="1" bandRow="1">
                <a:tableStyleId>{5C22544A-7EE6-4342-B048-85BDC9FD1C3A}</a:tableStyleId>
              </a:tblPr>
              <a:tblGrid>
                <a:gridCol w="3113143">
                  <a:extLst>
                    <a:ext uri="{9D8B030D-6E8A-4147-A177-3AD203B41FA5}">
                      <a16:colId xmlns:a16="http://schemas.microsoft.com/office/drawing/2014/main" val="20000"/>
                    </a:ext>
                  </a:extLst>
                </a:gridCol>
                <a:gridCol w="9078857">
                  <a:extLst>
                    <a:ext uri="{9D8B030D-6E8A-4147-A177-3AD203B41FA5}">
                      <a16:colId xmlns:a16="http://schemas.microsoft.com/office/drawing/2014/main" val="20001"/>
                    </a:ext>
                  </a:extLst>
                </a:gridCol>
              </a:tblGrid>
              <a:tr h="226788">
                <a:tc>
                  <a:txBody>
                    <a:bodyPr/>
                    <a:lstStyle/>
                    <a:p>
                      <a:r>
                        <a:rPr lang="en-US" sz="1400" dirty="0" smtClean="0"/>
                        <a:t>JavaScript Version</a:t>
                      </a:r>
                      <a:endParaRPr lang="en-US" sz="1400" dirty="0"/>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smtClean="0"/>
                        <a:t>ECMAScript Edition</a:t>
                      </a:r>
                      <a:endParaRPr lang="en-US" sz="1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26788">
                <a:tc>
                  <a:txBody>
                    <a:bodyPr/>
                    <a:lstStyle/>
                    <a:p>
                      <a:r>
                        <a:rPr lang="en-US" sz="1400" dirty="0" smtClean="0"/>
                        <a:t>1.0 – 1.3</a:t>
                      </a:r>
                      <a:endParaRPr lang="en-US" sz="1400" dirty="0"/>
                    </a:p>
                  </a:txBody>
                  <a:tcPr marL="43891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smtClean="0"/>
                        <a:t>1</a:t>
                      </a:r>
                      <a:endParaRPr lang="en-US" sz="1400"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6788">
                <a:tc>
                  <a:txBody>
                    <a:bodyPr/>
                    <a:lstStyle/>
                    <a:p>
                      <a:r>
                        <a:rPr lang="en-US" sz="1400" baseline="0" dirty="0" smtClean="0"/>
                        <a:t>1.4</a:t>
                      </a:r>
                      <a:endParaRPr lang="en-US" sz="1400" dirty="0"/>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2</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26788">
                <a:tc>
                  <a:txBody>
                    <a:bodyPr/>
                    <a:lstStyle/>
                    <a:p>
                      <a:r>
                        <a:rPr lang="en-US" sz="1400" dirty="0" smtClean="0"/>
                        <a:t>1.5</a:t>
                      </a:r>
                      <a:endParaRPr lang="en-US" sz="1400" dirty="0"/>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3</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6401">
                <a:tc>
                  <a:txBody>
                    <a:bodyPr/>
                    <a:lstStyle/>
                    <a:p>
                      <a:r>
                        <a:rPr lang="en-US" sz="1400" dirty="0" smtClean="0"/>
                        <a:t>1.6</a:t>
                      </a:r>
                      <a:endParaRPr lang="en-US" sz="1400" dirty="0"/>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3 + enhancements</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26788">
                <a:tc>
                  <a:txBody>
                    <a:bodyPr/>
                    <a:lstStyle/>
                    <a:p>
                      <a:r>
                        <a:rPr lang="en-US" sz="1400" dirty="0" smtClean="0"/>
                        <a:t>1.7</a:t>
                      </a:r>
                      <a:endParaRPr lang="en-US" sz="1400" dirty="0"/>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3</a:t>
                      </a:r>
                      <a:r>
                        <a:rPr lang="en-US" sz="1400" baseline="0" dirty="0" smtClean="0"/>
                        <a:t> + 1.6 enhancements + more enhancements</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6788">
                <a:tc>
                  <a:txBody>
                    <a:bodyPr/>
                    <a:lstStyle/>
                    <a:p>
                      <a:r>
                        <a:rPr lang="en-US" sz="1400" dirty="0" smtClean="0"/>
                        <a:t>1.8</a:t>
                      </a:r>
                      <a:endParaRPr lang="en-US" sz="1400" dirty="0"/>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3</a:t>
                      </a:r>
                      <a:r>
                        <a:rPr lang="en-US" sz="1400" baseline="0" dirty="0" smtClean="0"/>
                        <a:t> + 1.7 enhancements + more enhancements</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26788">
                <a:tc>
                  <a:txBody>
                    <a:bodyPr/>
                    <a:lstStyle/>
                    <a:p>
                      <a:r>
                        <a:rPr lang="en-US" sz="1400" dirty="0" smtClean="0"/>
                        <a:t>2.0</a:t>
                      </a:r>
                      <a:r>
                        <a:rPr lang="en-US" sz="1400" baseline="0" dirty="0" smtClean="0"/>
                        <a:t> (work in progress)</a:t>
                      </a:r>
                      <a:endParaRPr lang="en-US" sz="1400" dirty="0"/>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6</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6788">
                <a:tc>
                  <a:txBody>
                    <a:bodyPr/>
                    <a:lstStyle/>
                    <a:p>
                      <a:endParaRPr lang="en-US" sz="1400" dirty="0"/>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t>7</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63453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1512168"/>
          </a:xfrm>
        </p:spPr>
        <p:txBody>
          <a:bodyPr anchor="t"/>
          <a:lstStyle/>
          <a:p>
            <a:pPr algn="ctr"/>
            <a:r>
              <a:rPr lang="en-US" spc="0" dirty="0"/>
              <a:t>The W3C and </a:t>
            </a:r>
            <a:br>
              <a:rPr lang="en-US" spc="0" dirty="0"/>
            </a:br>
            <a:r>
              <a:rPr lang="en-US" spc="0" dirty="0"/>
              <a:t>Mozilla Foundation</a:t>
            </a:r>
            <a:endParaRPr lang="en-US" spc="0" dirty="0"/>
          </a:p>
        </p:txBody>
      </p:sp>
    </p:spTree>
    <p:extLst>
      <p:ext uri="{BB962C8B-B14F-4D97-AF65-F5344CB8AC3E}">
        <p14:creationId xmlns:p14="http://schemas.microsoft.com/office/powerpoint/2010/main" val="22278437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W3C</a:t>
            </a:r>
            <a:endParaRPr lang="nl-NL" dirty="0"/>
          </a:p>
        </p:txBody>
      </p:sp>
      <p:sp>
        <p:nvSpPr>
          <p:cNvPr id="7" name="Text Placeholder 6"/>
          <p:cNvSpPr>
            <a:spLocks noGrp="1"/>
          </p:cNvSpPr>
          <p:nvPr>
            <p:ph type="body" sz="quarter" idx="14"/>
          </p:nvPr>
        </p:nvSpPr>
        <p:spPr>
          <a:xfrm>
            <a:off x="335359" y="1628800"/>
            <a:ext cx="11508297" cy="4679950"/>
          </a:xfrm>
        </p:spPr>
        <p:txBody>
          <a:bodyPr>
            <a:noAutofit/>
          </a:bodyPr>
          <a:lstStyle/>
          <a:p>
            <a:pPr marL="457200" indent="-457200">
              <a:buFont typeface="Wingdings" pitchFamily="2" charset="2"/>
              <a:buChar char="v"/>
            </a:pPr>
            <a:r>
              <a:rPr lang="en-US" sz="1600" dirty="0">
                <a:solidFill>
                  <a:schemeClr val="tx1"/>
                </a:solidFill>
              </a:rPr>
              <a:t>Stands for the World Wide Web </a:t>
            </a:r>
            <a:r>
              <a:rPr lang="en-US" sz="1600" dirty="0">
                <a:solidFill>
                  <a:schemeClr val="tx1"/>
                </a:solidFill>
              </a:rPr>
              <a:t>Consortium</a:t>
            </a:r>
          </a:p>
          <a:p>
            <a:pPr marL="457200" indent="-457200">
              <a:buFont typeface="Wingdings" pitchFamily="2" charset="2"/>
              <a:buChar char="v"/>
            </a:pPr>
            <a:endParaRPr lang="en-US" sz="1600" dirty="0">
              <a:solidFill>
                <a:schemeClr val="tx1"/>
              </a:solidFill>
            </a:endParaRPr>
          </a:p>
          <a:p>
            <a:pPr marL="457200" indent="-457200">
              <a:buFont typeface="Wingdings" pitchFamily="2" charset="2"/>
              <a:buChar char="v"/>
            </a:pPr>
            <a:r>
              <a:rPr lang="en-US" sz="1600" dirty="0">
                <a:solidFill>
                  <a:schemeClr val="tx1"/>
                </a:solidFill>
              </a:rPr>
              <a:t>It’s the main international standards organization for the </a:t>
            </a:r>
            <a:r>
              <a:rPr lang="en-US" sz="1600" dirty="0">
                <a:solidFill>
                  <a:schemeClr val="tx1"/>
                </a:solidFill>
              </a:rPr>
              <a:t>web</a:t>
            </a:r>
          </a:p>
          <a:p>
            <a:pPr marL="457200" indent="-457200">
              <a:buFont typeface="Wingdings" pitchFamily="2" charset="2"/>
              <a:buChar char="v"/>
            </a:pPr>
            <a:endParaRPr lang="en-US" sz="1600" dirty="0">
              <a:solidFill>
                <a:schemeClr val="tx1"/>
              </a:solidFill>
            </a:endParaRPr>
          </a:p>
          <a:p>
            <a:pPr marL="457200" indent="-457200">
              <a:buFont typeface="Wingdings" pitchFamily="2" charset="2"/>
              <a:buChar char="v"/>
            </a:pPr>
            <a:r>
              <a:rPr lang="en-US" sz="1600" dirty="0">
                <a:solidFill>
                  <a:schemeClr val="tx1"/>
                </a:solidFill>
              </a:rPr>
              <a:t>Founded by Tim Berners-Lee in </a:t>
            </a:r>
            <a:r>
              <a:rPr lang="en-US" sz="1600" dirty="0">
                <a:solidFill>
                  <a:schemeClr val="tx1"/>
                </a:solidFill>
              </a:rPr>
              <a:t>1994</a:t>
            </a:r>
          </a:p>
          <a:p>
            <a:pPr marL="457200" indent="-457200">
              <a:buFont typeface="Wingdings" pitchFamily="2" charset="2"/>
              <a:buChar char="v"/>
            </a:pPr>
            <a:endParaRPr lang="en-US" sz="1600" dirty="0">
              <a:solidFill>
                <a:schemeClr val="tx1"/>
              </a:solidFill>
            </a:endParaRPr>
          </a:p>
          <a:p>
            <a:pPr marL="457200" indent="-457200">
              <a:buFont typeface="Wingdings" pitchFamily="2" charset="2"/>
              <a:buChar char="v"/>
            </a:pPr>
            <a:r>
              <a:rPr lang="en-US" sz="1600" dirty="0">
                <a:solidFill>
                  <a:schemeClr val="tx1"/>
                </a:solidFill>
              </a:rPr>
              <a:t>Headquartered at MIT but has numerous offices </a:t>
            </a:r>
            <a:r>
              <a:rPr lang="en-US" sz="1600" dirty="0">
                <a:solidFill>
                  <a:schemeClr val="tx1"/>
                </a:solidFill>
              </a:rPr>
              <a:t>worldwide</a:t>
            </a:r>
          </a:p>
          <a:p>
            <a:pPr marL="457200" indent="-457200">
              <a:buFont typeface="Wingdings" pitchFamily="2" charset="2"/>
              <a:buChar char="v"/>
            </a:pPr>
            <a:endParaRPr lang="en-US" sz="1600" dirty="0">
              <a:solidFill>
                <a:schemeClr val="tx1"/>
              </a:solidFill>
            </a:endParaRPr>
          </a:p>
          <a:p>
            <a:pPr marL="457200" indent="-457200">
              <a:buFont typeface="Wingdings" pitchFamily="2" charset="2"/>
              <a:buChar char="v"/>
            </a:pPr>
            <a:r>
              <a:rPr lang="en-US" sz="1600" dirty="0">
                <a:solidFill>
                  <a:schemeClr val="tx1"/>
                </a:solidFill>
              </a:rPr>
              <a:t>Comprised of hundreds of member organizations from various businesses, nonprofit organizations, universities, and government entities who dedicate full-time staff positions to the </a:t>
            </a:r>
            <a:r>
              <a:rPr lang="en-US" sz="1600" dirty="0">
                <a:solidFill>
                  <a:schemeClr val="tx1"/>
                </a:solidFill>
              </a:rPr>
              <a:t>W3C</a:t>
            </a:r>
          </a:p>
          <a:p>
            <a:pPr marL="457200" indent="-457200">
              <a:buFont typeface="Wingdings" pitchFamily="2" charset="2"/>
              <a:buChar char="v"/>
            </a:pPr>
            <a:endParaRPr lang="en-US" sz="1600" dirty="0">
              <a:solidFill>
                <a:schemeClr val="tx1"/>
              </a:solidFill>
            </a:endParaRPr>
          </a:p>
          <a:p>
            <a:pPr marL="457200" indent="-457200">
              <a:buFont typeface="Wingdings" pitchFamily="2" charset="2"/>
              <a:buChar char="v"/>
            </a:pPr>
            <a:r>
              <a:rPr lang="en-US" sz="1600" dirty="0">
                <a:solidFill>
                  <a:schemeClr val="tx1"/>
                </a:solidFill>
              </a:rPr>
              <a:t>Also engages in education, outreach, software development, and serves as an open forum for discussion about the web</a:t>
            </a:r>
          </a:p>
        </p:txBody>
      </p:sp>
      <p:sp>
        <p:nvSpPr>
          <p:cNvPr id="2" name="Text Placeholder 1"/>
          <p:cNvSpPr>
            <a:spLocks noGrp="1"/>
          </p:cNvSpPr>
          <p:nvPr>
            <p:ph type="body" sz="quarter" idx="11"/>
          </p:nvPr>
        </p:nvSpPr>
        <p:spPr/>
        <p:txBody>
          <a:bodyPr/>
          <a:lstStyle/>
          <a:p>
            <a:r>
              <a:rPr lang="en-US" dirty="0" smtClean="0"/>
              <a:t>Introducing the W3C</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1556792"/>
            <a:ext cx="1790024" cy="1192184"/>
          </a:xfrm>
          <a:prstGeom prst="rect">
            <a:avLst/>
          </a:prstGeom>
        </p:spPr>
      </p:pic>
    </p:spTree>
    <p:extLst>
      <p:ext uri="{BB962C8B-B14F-4D97-AF65-F5344CB8AC3E}">
        <p14:creationId xmlns:p14="http://schemas.microsoft.com/office/powerpoint/2010/main" val="13937927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W3C</a:t>
            </a:r>
            <a:endParaRPr lang="nl-NL" dirty="0"/>
          </a:p>
        </p:txBody>
      </p:sp>
      <p:sp>
        <p:nvSpPr>
          <p:cNvPr id="7" name="Text Placeholder 6"/>
          <p:cNvSpPr>
            <a:spLocks noGrp="1"/>
          </p:cNvSpPr>
          <p:nvPr>
            <p:ph type="body" sz="quarter" idx="14"/>
          </p:nvPr>
        </p:nvSpPr>
        <p:spPr>
          <a:xfrm>
            <a:off x="335359" y="1628800"/>
            <a:ext cx="11499589" cy="4679950"/>
          </a:xfrm>
        </p:spPr>
        <p:txBody>
          <a:bodyPr>
            <a:normAutofit/>
          </a:bodyPr>
          <a:lstStyle/>
          <a:p>
            <a:pPr marL="457200" indent="-457200">
              <a:buFont typeface="Wingdings" pitchFamily="2" charset="2"/>
              <a:buChar char="v"/>
            </a:pPr>
            <a:r>
              <a:rPr lang="en-US" sz="1600" dirty="0">
                <a:solidFill>
                  <a:schemeClr val="tx1"/>
                </a:solidFill>
              </a:rPr>
              <a:t>Hosts and currently manages the newest specifications for HTML including HTML5 and more recently, HTML5.1:</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hlinkClick r:id="rId2"/>
              </a:rPr>
              <a:t>http</a:t>
            </a:r>
            <a:r>
              <a:rPr lang="en-US" sz="1600" dirty="0">
                <a:solidFill>
                  <a:schemeClr val="tx1"/>
                </a:solidFill>
                <a:hlinkClick r:id="rId2"/>
              </a:rPr>
              <a:t>://www.w3.org/TR/html51/</a:t>
            </a:r>
            <a:endParaRPr lang="en-US" sz="1600" dirty="0">
              <a:solidFill>
                <a:schemeClr val="tx1"/>
              </a:solidFill>
            </a:endParaRPr>
          </a:p>
          <a:p>
            <a:pPr marL="457200" indent="-457200">
              <a:buFont typeface="Wingdings" pitchFamily="2" charset="2"/>
              <a:buChar char="v"/>
            </a:pPr>
            <a:endParaRPr lang="en-US" sz="1600" dirty="0">
              <a:solidFill>
                <a:schemeClr val="tx1"/>
              </a:solidFill>
            </a:endParaRPr>
          </a:p>
          <a:p>
            <a:pPr marL="457200" indent="-457200">
              <a:buFont typeface="Wingdings" pitchFamily="2" charset="2"/>
              <a:buChar char="v"/>
            </a:pPr>
            <a:r>
              <a:rPr lang="en-US" sz="1600" dirty="0">
                <a:solidFill>
                  <a:schemeClr val="tx1"/>
                </a:solidFill>
              </a:rPr>
              <a:t>Hosts and currently manages the newest specifications for CSS including CSS3:</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hlinkClick r:id="rId3"/>
              </a:rPr>
              <a:t>http://www.w3.org/TR/#tr_CSS</a:t>
            </a:r>
            <a:endParaRPr lang="en-US" sz="1600" dirty="0">
              <a:solidFill>
                <a:schemeClr val="tx1"/>
              </a:solidFill>
            </a:endParaRPr>
          </a:p>
        </p:txBody>
      </p:sp>
      <p:sp>
        <p:nvSpPr>
          <p:cNvPr id="2" name="Text Placeholder 1"/>
          <p:cNvSpPr>
            <a:spLocks noGrp="1"/>
          </p:cNvSpPr>
          <p:nvPr>
            <p:ph type="body" sz="quarter" idx="11"/>
          </p:nvPr>
        </p:nvSpPr>
        <p:spPr/>
        <p:txBody>
          <a:bodyPr/>
          <a:lstStyle/>
          <a:p>
            <a:r>
              <a:rPr lang="en-US" dirty="0" smtClean="0"/>
              <a:t>Introducing the W3C</a:t>
            </a:r>
            <a:endParaRPr lang="en-US" dirty="0"/>
          </a:p>
        </p:txBody>
      </p:sp>
    </p:spTree>
    <p:extLst>
      <p:ext uri="{BB962C8B-B14F-4D97-AF65-F5344CB8AC3E}">
        <p14:creationId xmlns:p14="http://schemas.microsoft.com/office/powerpoint/2010/main" val="3817226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Classic Web Architecture</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marL="457200" indent="-457200">
              <a:spcBef>
                <a:spcPct val="0"/>
              </a:spcBef>
              <a:buFont typeface="Wingdings" pitchFamily="2" charset="2"/>
              <a:buChar char="v"/>
            </a:pPr>
            <a:r>
              <a:rPr lang="en-US" sz="1600" dirty="0"/>
              <a:t>Webster’s has many definitions for architecture, the most generic being </a:t>
            </a:r>
            <a:r>
              <a:rPr lang="en-US" sz="1600" i="1" dirty="0"/>
              <a:t>“Orderly arrangement of </a:t>
            </a:r>
            <a:r>
              <a:rPr lang="en-US" sz="1600" i="1" dirty="0"/>
              <a:t>parts”. </a:t>
            </a:r>
            <a:r>
              <a:rPr lang="en-US" sz="1600" dirty="0"/>
              <a:t>The </a:t>
            </a:r>
            <a:r>
              <a:rPr lang="en-US" sz="1600" dirty="0"/>
              <a:t>most complex </a:t>
            </a:r>
            <a:r>
              <a:rPr lang="en-US" sz="1600" i="1" dirty="0"/>
              <a:t>being “The overall design or structure of a computer system, including the hardware and the software required to run it”</a:t>
            </a:r>
            <a:r>
              <a:rPr lang="en-US" sz="1600" dirty="0"/>
              <a:t>.</a:t>
            </a:r>
          </a:p>
          <a:p>
            <a:pPr marL="457200" lvl="2" indent="-457200">
              <a:buFont typeface="Wingdings" pitchFamily="2" charset="2"/>
              <a:buChar char="v"/>
            </a:pPr>
            <a:endParaRPr lang="en-US" dirty="0"/>
          </a:p>
          <a:p>
            <a:pPr marL="457200" indent="-457200">
              <a:spcBef>
                <a:spcPct val="0"/>
              </a:spcBef>
              <a:buFont typeface="Wingdings" pitchFamily="2" charset="2"/>
              <a:buChar char="v"/>
            </a:pPr>
            <a:r>
              <a:rPr lang="en-US" sz="1600" dirty="0"/>
              <a:t>The Web is similar in concept to a computer system. In years past we’d have a mainframe as the foundation for company data. </a:t>
            </a:r>
            <a:r>
              <a:rPr lang="en-US" sz="1600" dirty="0"/>
              <a:t>Terminals were used to retrieve and </a:t>
            </a:r>
            <a:r>
              <a:rPr lang="en-US" sz="1600" dirty="0"/>
              <a:t>modify information within the mainframe computer. The mainframe was the supplier of data and the terminal was just a </a:t>
            </a:r>
            <a:r>
              <a:rPr lang="en-US" sz="1600" dirty="0"/>
              <a:t>"dumb" access point. </a:t>
            </a:r>
            <a:endParaRPr lang="en-US" sz="1600" dirty="0"/>
          </a:p>
          <a:p>
            <a:pPr marL="457200" lvl="2" indent="-457200">
              <a:buFont typeface="Wingdings" pitchFamily="2" charset="2"/>
              <a:buChar char="v"/>
            </a:pPr>
            <a:endParaRPr lang="en-US" dirty="0"/>
          </a:p>
          <a:p>
            <a:pPr marL="457200" indent="-457200">
              <a:spcBef>
                <a:spcPct val="0"/>
              </a:spcBef>
              <a:buFont typeface="Wingdings" pitchFamily="2" charset="2"/>
              <a:buChar char="v"/>
            </a:pPr>
            <a:r>
              <a:rPr lang="en-US" sz="1600" dirty="0"/>
              <a:t>Fortunately, the Web changed the way many of us interact with computers. </a:t>
            </a:r>
            <a:r>
              <a:rPr lang="en-US" sz="1600" b="1" dirty="0"/>
              <a:t>Application service providers</a:t>
            </a:r>
            <a:r>
              <a:rPr lang="en-US" sz="1600" dirty="0"/>
              <a:t> </a:t>
            </a:r>
            <a:r>
              <a:rPr lang="en-US" sz="1600" b="1" dirty="0"/>
              <a:t>(ASP’s)</a:t>
            </a:r>
            <a:r>
              <a:rPr lang="en-US" sz="1600" dirty="0"/>
              <a:t> are </a:t>
            </a:r>
            <a:r>
              <a:rPr lang="en-US" sz="1600" dirty="0"/>
              <a:t>now common.</a:t>
            </a:r>
          </a:p>
          <a:p>
            <a:pPr marL="457200" indent="-457200">
              <a:spcBef>
                <a:spcPct val="0"/>
              </a:spcBef>
              <a:buFont typeface="Wingdings" pitchFamily="2" charset="2"/>
              <a:buChar char="v"/>
            </a:pPr>
            <a:endParaRPr lang="en-US" sz="1600" dirty="0"/>
          </a:p>
          <a:p>
            <a:pPr marL="457200" indent="-457200">
              <a:spcBef>
                <a:spcPct val="0"/>
              </a:spcBef>
              <a:buFont typeface="Wingdings" pitchFamily="2" charset="2"/>
              <a:buChar char="v"/>
            </a:pPr>
            <a:r>
              <a:rPr lang="en-US" sz="1600" dirty="0"/>
              <a:t>Since </a:t>
            </a:r>
            <a:r>
              <a:rPr lang="en-US" sz="1600" dirty="0"/>
              <a:t>this is the case, the architecture of computing had to change. We now work in a </a:t>
            </a:r>
            <a:r>
              <a:rPr lang="en-US" sz="1600" b="1" dirty="0"/>
              <a:t>tiered architecture</a:t>
            </a:r>
            <a:r>
              <a:rPr lang="en-US" sz="1600" dirty="0"/>
              <a:t> model</a:t>
            </a:r>
            <a:r>
              <a:rPr lang="en-US" sz="1600" dirty="0"/>
              <a:t>.</a:t>
            </a:r>
            <a:endParaRPr lang="en-US" sz="1600" dirty="0"/>
          </a:p>
        </p:txBody>
      </p:sp>
      <p:sp>
        <p:nvSpPr>
          <p:cNvPr id="6" name="Text Placeholder 1"/>
          <p:cNvSpPr>
            <a:spLocks noGrp="1"/>
          </p:cNvSpPr>
          <p:nvPr>
            <p:ph type="body" sz="quarter" idx="11"/>
          </p:nvPr>
        </p:nvSpPr>
        <p:spPr>
          <a:xfrm>
            <a:off x="335360" y="908720"/>
            <a:ext cx="9506248" cy="360040"/>
          </a:xfrm>
        </p:spPr>
        <p:txBody>
          <a:bodyPr/>
          <a:lstStyle/>
          <a:p>
            <a:r>
              <a:rPr lang="en-US" dirty="0" smtClean="0"/>
              <a:t>What is web architecture?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Mozilla Foundation</a:t>
            </a:r>
            <a:endParaRPr lang="nl-NL" dirty="0"/>
          </a:p>
        </p:txBody>
      </p:sp>
      <p:sp>
        <p:nvSpPr>
          <p:cNvPr id="7" name="Text Placeholder 6"/>
          <p:cNvSpPr>
            <a:spLocks noGrp="1"/>
          </p:cNvSpPr>
          <p:nvPr>
            <p:ph type="body" sz="quarter" idx="14"/>
          </p:nvPr>
        </p:nvSpPr>
        <p:spPr>
          <a:xfrm>
            <a:off x="335359" y="1628800"/>
            <a:ext cx="11508297" cy="4679950"/>
          </a:xfrm>
        </p:spPr>
        <p:txBody>
          <a:bodyPr>
            <a:normAutofit/>
          </a:bodyPr>
          <a:lstStyle/>
          <a:p>
            <a:pPr marL="457200" indent="-457200">
              <a:buFont typeface="Wingdings" pitchFamily="2" charset="2"/>
              <a:buChar char="v"/>
            </a:pPr>
            <a:r>
              <a:rPr lang="en-US" sz="1600" dirty="0">
                <a:solidFill>
                  <a:schemeClr val="tx1"/>
                </a:solidFill>
              </a:rPr>
              <a:t>Mozilla is a free software community best known for the Firefox web browser</a:t>
            </a:r>
          </a:p>
          <a:p>
            <a:pPr marL="457200" indent="-457200">
              <a:buFont typeface="Wingdings" pitchFamily="2" charset="2"/>
              <a:buChar char="v"/>
            </a:pPr>
            <a:endParaRPr lang="en-US" sz="1600" dirty="0">
              <a:solidFill>
                <a:schemeClr val="tx1"/>
              </a:solidFill>
            </a:endParaRPr>
          </a:p>
          <a:p>
            <a:pPr marL="457200" indent="-457200">
              <a:buFont typeface="Wingdings" pitchFamily="2" charset="2"/>
              <a:buChar char="v"/>
            </a:pPr>
            <a:r>
              <a:rPr lang="en-US" sz="1600" dirty="0">
                <a:solidFill>
                  <a:schemeClr val="tx1"/>
                </a:solidFill>
              </a:rPr>
              <a:t>Started as a side project of Netscape</a:t>
            </a:r>
            <a:r>
              <a:rPr lang="en-US" sz="1600" dirty="0">
                <a:solidFill>
                  <a:schemeClr val="tx1"/>
                </a:solidFill>
              </a:rPr>
              <a:t> </a:t>
            </a:r>
            <a:r>
              <a:rPr lang="en-US" sz="1600" dirty="0">
                <a:solidFill>
                  <a:schemeClr val="tx1"/>
                </a:solidFill>
              </a:rPr>
              <a:t>to coordinate the development of the Mozilla Application Suite, the open source version of Netscape’s internet software</a:t>
            </a:r>
          </a:p>
          <a:p>
            <a:pPr marL="457200" indent="-457200">
              <a:buFont typeface="Wingdings" pitchFamily="2" charset="2"/>
              <a:buChar char="v"/>
            </a:pPr>
            <a:endParaRPr lang="en-US" sz="1600" dirty="0">
              <a:solidFill>
                <a:schemeClr val="tx1"/>
              </a:solidFill>
            </a:endParaRPr>
          </a:p>
          <a:p>
            <a:pPr marL="457200" indent="-457200">
              <a:buFont typeface="Wingdings" pitchFamily="2" charset="2"/>
              <a:buChar char="v"/>
            </a:pPr>
            <a:r>
              <a:rPr lang="en-US" sz="1600" dirty="0">
                <a:solidFill>
                  <a:schemeClr val="tx1"/>
                </a:solidFill>
              </a:rPr>
              <a:t>The name stems from a combination of </a:t>
            </a:r>
            <a:r>
              <a:rPr lang="en-US" sz="1600" dirty="0">
                <a:solidFill>
                  <a:srgbClr val="FF0000"/>
                </a:solidFill>
              </a:rPr>
              <a:t>Mo</a:t>
            </a:r>
            <a:r>
              <a:rPr lang="en-US" sz="1600" dirty="0">
                <a:solidFill>
                  <a:schemeClr val="tx1"/>
                </a:solidFill>
              </a:rPr>
              <a:t>saic and God</a:t>
            </a:r>
            <a:r>
              <a:rPr lang="en-US" sz="1600" dirty="0">
                <a:solidFill>
                  <a:srgbClr val="FF0000"/>
                </a:solidFill>
              </a:rPr>
              <a:t>zilla</a:t>
            </a:r>
            <a:r>
              <a:rPr lang="en-US" sz="1600" dirty="0">
                <a:solidFill>
                  <a:schemeClr val="tx1"/>
                </a:solidFill>
              </a:rPr>
              <a:t>, Mosaic being the original implementation of the Netscape browser and Godzilla being the Netscape mascot of the time</a:t>
            </a:r>
            <a:endParaRPr lang="en-US" sz="1600" dirty="0">
              <a:solidFill>
                <a:schemeClr val="tx1"/>
              </a:solidFill>
            </a:endParaRPr>
          </a:p>
          <a:p>
            <a:pPr marL="457200" indent="-457200">
              <a:buFont typeface="Wingdings" pitchFamily="2" charset="2"/>
              <a:buChar char="v"/>
            </a:pPr>
            <a:endParaRPr lang="en-US" sz="1600" dirty="0">
              <a:solidFill>
                <a:schemeClr val="tx1"/>
              </a:solidFill>
            </a:endParaRPr>
          </a:p>
          <a:p>
            <a:pPr marL="457200" indent="-457200">
              <a:buFont typeface="Wingdings" pitchFamily="2" charset="2"/>
              <a:buChar char="v"/>
            </a:pPr>
            <a:r>
              <a:rPr lang="en-US" sz="1600" dirty="0">
                <a:solidFill>
                  <a:schemeClr val="tx1"/>
                </a:solidFill>
              </a:rPr>
              <a:t>Licenses the name “JavaScript” from Oracle Corporation for the development of current open source projects, APIs, Firefox add-ins, and more</a:t>
            </a:r>
          </a:p>
          <a:p>
            <a:pPr marL="457200" indent="-457200">
              <a:buFont typeface="Wingdings" pitchFamily="2" charset="2"/>
              <a:buChar char="v"/>
            </a:pPr>
            <a:endParaRPr lang="en-US" sz="1600" dirty="0">
              <a:solidFill>
                <a:schemeClr val="tx1"/>
              </a:solidFill>
            </a:endParaRPr>
          </a:p>
          <a:p>
            <a:pPr marL="457200" indent="-457200">
              <a:buFont typeface="Wingdings" pitchFamily="2" charset="2"/>
              <a:buChar char="v"/>
            </a:pPr>
            <a:r>
              <a:rPr lang="en-US" sz="1600" dirty="0">
                <a:solidFill>
                  <a:schemeClr val="tx1"/>
                </a:solidFill>
              </a:rPr>
              <a:t>Provides the official documentation for </a:t>
            </a:r>
            <a:r>
              <a:rPr lang="en-US" sz="1600" dirty="0">
                <a:solidFill>
                  <a:schemeClr val="tx1"/>
                </a:solidFill>
              </a:rPr>
              <a:t>JavaScript here: </a:t>
            </a:r>
            <a:r>
              <a:rPr lang="en-US" sz="1600" dirty="0" smtClean="0">
                <a:solidFill>
                  <a:schemeClr val="tx1"/>
                </a:solidFill>
                <a:hlinkClick r:id="rId2"/>
              </a:rPr>
              <a:t>https</a:t>
            </a:r>
            <a:r>
              <a:rPr lang="en-US" sz="1600" dirty="0">
                <a:solidFill>
                  <a:schemeClr val="tx1"/>
                </a:solidFill>
                <a:hlinkClick r:id="rId2"/>
              </a:rPr>
              <a:t>://</a:t>
            </a:r>
            <a:r>
              <a:rPr lang="en-US" sz="1600" dirty="0">
                <a:solidFill>
                  <a:schemeClr val="tx1"/>
                </a:solidFill>
                <a:hlinkClick r:id="rId2"/>
              </a:rPr>
              <a:t>developer.mozilla.org/en-US/docs/Web/JavaScript</a:t>
            </a:r>
            <a:endParaRPr lang="en-US" sz="1600" dirty="0">
              <a:solidFill>
                <a:schemeClr val="tx1"/>
              </a:solidFill>
            </a:endParaRPr>
          </a:p>
          <a:p>
            <a:pPr marL="457200" indent="-457200">
              <a:buFont typeface="Wingdings" pitchFamily="2" charset="2"/>
              <a:buChar char="v"/>
            </a:pPr>
            <a:endParaRPr lang="en-US" sz="1600" dirty="0">
              <a:solidFill>
                <a:schemeClr val="tx1"/>
              </a:solidFill>
            </a:endParaRPr>
          </a:p>
        </p:txBody>
      </p:sp>
      <p:sp>
        <p:nvSpPr>
          <p:cNvPr id="2" name="Text Placeholder 1"/>
          <p:cNvSpPr>
            <a:spLocks noGrp="1"/>
          </p:cNvSpPr>
          <p:nvPr>
            <p:ph type="body" sz="quarter" idx="11"/>
          </p:nvPr>
        </p:nvSpPr>
        <p:spPr/>
        <p:txBody>
          <a:bodyPr/>
          <a:lstStyle/>
          <a:p>
            <a:r>
              <a:rPr lang="en-US" dirty="0" smtClean="0"/>
              <a:t>Introducing the Mozilla Foundation</a:t>
            </a:r>
            <a:endParaRPr lang="en-US" dirty="0"/>
          </a:p>
        </p:txBody>
      </p:sp>
    </p:spTree>
    <p:extLst>
      <p:ext uri="{BB962C8B-B14F-4D97-AF65-F5344CB8AC3E}">
        <p14:creationId xmlns:p14="http://schemas.microsoft.com/office/powerpoint/2010/main" val="12857131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1656184"/>
          </a:xfrm>
        </p:spPr>
        <p:txBody>
          <a:bodyPr/>
          <a:lstStyle/>
          <a:p>
            <a:pPr algn="ctr"/>
            <a:r>
              <a:rPr lang="en-US" spc="0" dirty="0"/>
              <a:t>Basic Structure of a </a:t>
            </a:r>
            <a:br>
              <a:rPr lang="en-US" spc="0" dirty="0"/>
            </a:br>
            <a:r>
              <a:rPr lang="en-US" spc="0" dirty="0"/>
              <a:t>Web Page</a:t>
            </a:r>
            <a:endParaRPr lang="en-US" spc="0" dirty="0"/>
          </a:p>
        </p:txBody>
      </p:sp>
    </p:spTree>
    <p:extLst>
      <p:ext uri="{BB962C8B-B14F-4D97-AF65-F5344CB8AC3E}">
        <p14:creationId xmlns:p14="http://schemas.microsoft.com/office/powerpoint/2010/main" val="25675211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Basic Structure of a Page</a:t>
            </a:r>
            <a:endParaRPr lang="nl-NL" dirty="0"/>
          </a:p>
        </p:txBody>
      </p:sp>
      <p:sp>
        <p:nvSpPr>
          <p:cNvPr id="7" name="Text Placeholder 6"/>
          <p:cNvSpPr>
            <a:spLocks noGrp="1"/>
          </p:cNvSpPr>
          <p:nvPr>
            <p:ph type="body" sz="quarter" idx="14"/>
          </p:nvPr>
        </p:nvSpPr>
        <p:spPr>
          <a:xfrm>
            <a:off x="335360" y="1628800"/>
            <a:ext cx="7128792" cy="4679950"/>
          </a:xfrm>
        </p:spPr>
        <p:txBody>
          <a:bodyPr>
            <a:noAutofit/>
          </a:bodyPr>
          <a:lstStyle/>
          <a:p>
            <a:pPr>
              <a:defRPr/>
            </a:pPr>
            <a:r>
              <a:rPr lang="en-US" sz="1600" dirty="0"/>
              <a:t>A typical web page will contain two major areas:</a:t>
            </a:r>
          </a:p>
          <a:p>
            <a:pPr>
              <a:defRPr/>
            </a:pPr>
            <a:endParaRPr lang="en-US" sz="1600" dirty="0"/>
          </a:p>
          <a:p>
            <a:pPr marL="457200" indent="-457200">
              <a:buFont typeface="Wingdings" pitchFamily="2" charset="2"/>
              <a:buChar char="v"/>
              <a:defRPr/>
            </a:pPr>
            <a:r>
              <a:rPr lang="en-US" sz="1600" dirty="0"/>
              <a:t>The Doctype Declaration</a:t>
            </a:r>
          </a:p>
          <a:p>
            <a:pPr marL="457200" indent="-457200">
              <a:buFont typeface="Wingdings" pitchFamily="2" charset="2"/>
              <a:buChar char="v"/>
              <a:defRPr/>
            </a:pPr>
            <a:r>
              <a:rPr lang="en-US" sz="1600" dirty="0"/>
              <a:t>The Document Tree</a:t>
            </a:r>
            <a:endParaRPr lang="en-US" sz="1600" dirty="0">
              <a:cs typeface="Courier New" pitchFamily="49" charset="0"/>
            </a:endParaRPr>
          </a:p>
        </p:txBody>
      </p:sp>
      <p:sp>
        <p:nvSpPr>
          <p:cNvPr id="2" name="Text Placeholder 1"/>
          <p:cNvSpPr>
            <a:spLocks noGrp="1"/>
          </p:cNvSpPr>
          <p:nvPr>
            <p:ph type="body" sz="quarter" idx="11"/>
          </p:nvPr>
        </p:nvSpPr>
        <p:spPr/>
        <p:txBody>
          <a:bodyPr/>
          <a:lstStyle/>
          <a:p>
            <a:r>
              <a:rPr lang="en-US" dirty="0" smtClean="0"/>
              <a:t>The basic structure of a web page</a:t>
            </a:r>
            <a:endParaRPr lang="en-US" dirty="0"/>
          </a:p>
        </p:txBody>
      </p:sp>
    </p:spTree>
    <p:extLst>
      <p:ext uri="{BB962C8B-B14F-4D97-AF65-F5344CB8AC3E}">
        <p14:creationId xmlns:p14="http://schemas.microsoft.com/office/powerpoint/2010/main" val="12516109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Basic Structure of a </a:t>
            </a:r>
            <a:r>
              <a:rPr lang="en-US" dirty="0" smtClean="0"/>
              <a:t>Page</a:t>
            </a:r>
            <a:endParaRPr lang="nl-NL" dirty="0"/>
          </a:p>
        </p:txBody>
      </p:sp>
      <p:sp>
        <p:nvSpPr>
          <p:cNvPr id="7" name="Text Placeholder 6"/>
          <p:cNvSpPr>
            <a:spLocks noGrp="1"/>
          </p:cNvSpPr>
          <p:nvPr>
            <p:ph type="body" sz="quarter" idx="14"/>
          </p:nvPr>
        </p:nvSpPr>
        <p:spPr>
          <a:xfrm>
            <a:off x="335360" y="1628800"/>
            <a:ext cx="9649072" cy="3240360"/>
          </a:xfrm>
        </p:spPr>
        <p:txBody>
          <a:bodyPr>
            <a:normAutofit/>
          </a:bodyPr>
          <a:lstStyle/>
          <a:p>
            <a:r>
              <a:rPr lang="en-US" sz="1600" dirty="0"/>
              <a:t>The first item to appear in the source code of a web page is the </a:t>
            </a:r>
            <a:r>
              <a:rPr lang="en-US" sz="1600" dirty="0" err="1"/>
              <a:t>doctype</a:t>
            </a:r>
            <a:r>
              <a:rPr lang="en-US" sz="1600" dirty="0"/>
              <a:t> </a:t>
            </a:r>
            <a:r>
              <a:rPr lang="en-US" sz="1600" dirty="0"/>
              <a:t>declaration. It will look </a:t>
            </a:r>
            <a:r>
              <a:rPr lang="en-US" sz="1600" dirty="0"/>
              <a:t>like this</a:t>
            </a:r>
            <a:r>
              <a:rPr lang="en-US" sz="1600" dirty="0"/>
              <a:t>:</a:t>
            </a:r>
          </a:p>
          <a:p>
            <a:endParaRPr lang="en-US" sz="1600" dirty="0"/>
          </a:p>
          <a:p>
            <a:pPr lvl="0"/>
            <a:r>
              <a:rPr lang="en-US" sz="1600" dirty="0">
                <a:latin typeface="Courier New" pitchFamily="49" charset="0"/>
                <a:cs typeface="Courier New" pitchFamily="49" charset="0"/>
              </a:rPr>
              <a:t>&lt;!DOCTYPE html</a:t>
            </a:r>
            <a:r>
              <a:rPr lang="en-US" sz="1600" dirty="0">
                <a:latin typeface="Courier New" pitchFamily="49" charset="0"/>
                <a:cs typeface="Courier New" pitchFamily="49" charset="0"/>
              </a:rPr>
              <a:t>&gt;</a:t>
            </a:r>
            <a:endParaRPr lang="en-US" sz="1600" dirty="0">
              <a:latin typeface="Courier New" pitchFamily="49" charset="0"/>
              <a:cs typeface="Courier New" pitchFamily="49" charset="0"/>
            </a:endParaRPr>
          </a:p>
        </p:txBody>
      </p:sp>
      <p:sp>
        <p:nvSpPr>
          <p:cNvPr id="2" name="Text Placeholder 1"/>
          <p:cNvSpPr>
            <a:spLocks noGrp="1"/>
          </p:cNvSpPr>
          <p:nvPr>
            <p:ph type="body" sz="quarter" idx="11"/>
          </p:nvPr>
        </p:nvSpPr>
        <p:spPr/>
        <p:txBody>
          <a:bodyPr/>
          <a:lstStyle/>
          <a:p>
            <a:r>
              <a:rPr lang="en-US" dirty="0" smtClean="0"/>
              <a:t>The Doctype Declaration</a:t>
            </a:r>
            <a:endParaRPr lang="en-US" dirty="0"/>
          </a:p>
        </p:txBody>
      </p:sp>
    </p:spTree>
    <p:extLst>
      <p:ext uri="{BB962C8B-B14F-4D97-AF65-F5344CB8AC3E}">
        <p14:creationId xmlns:p14="http://schemas.microsoft.com/office/powerpoint/2010/main" val="22777697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007414" y="1"/>
            <a:ext cx="518458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lstStyle/>
          <a:p>
            <a:r>
              <a:rPr lang="en-US" dirty="0" smtClean="0"/>
              <a:t>Basic Structure of a Page</a:t>
            </a:r>
            <a:endParaRPr lang="nl-NL" dirty="0"/>
          </a:p>
        </p:txBody>
      </p:sp>
      <p:sp>
        <p:nvSpPr>
          <p:cNvPr id="7" name="Text Placeholder 6"/>
          <p:cNvSpPr>
            <a:spLocks noGrp="1"/>
          </p:cNvSpPr>
          <p:nvPr>
            <p:ph type="body" sz="quarter" idx="14"/>
          </p:nvPr>
        </p:nvSpPr>
        <p:spPr>
          <a:xfrm>
            <a:off x="335360" y="1628800"/>
            <a:ext cx="6596663" cy="4679950"/>
          </a:xfrm>
        </p:spPr>
        <p:txBody>
          <a:bodyPr>
            <a:noAutofit/>
          </a:bodyPr>
          <a:lstStyle/>
          <a:p>
            <a:r>
              <a:rPr lang="en-US" sz="1600" dirty="0"/>
              <a:t>A </a:t>
            </a:r>
            <a:r>
              <a:rPr lang="en-US" sz="1600" dirty="0"/>
              <a:t>web page is typically considered </a:t>
            </a:r>
            <a:r>
              <a:rPr lang="en-US" sz="1600" dirty="0" smtClean="0"/>
              <a:t>a </a:t>
            </a:r>
            <a:r>
              <a:rPr lang="en-US" sz="1600" dirty="0"/>
              <a:t>document tree because it will </a:t>
            </a:r>
            <a:r>
              <a:rPr lang="en-US" sz="1600" dirty="0"/>
              <a:t>contain </a:t>
            </a:r>
            <a:r>
              <a:rPr lang="en-US" sz="1600" dirty="0" smtClean="0"/>
              <a:t>a </a:t>
            </a:r>
            <a:r>
              <a:rPr lang="en-US" sz="1600" dirty="0"/>
              <a:t>combination of HTML </a:t>
            </a:r>
            <a:r>
              <a:rPr lang="en-US" sz="1600" dirty="0"/>
              <a:t>markup </a:t>
            </a:r>
            <a:r>
              <a:rPr lang="en-US" sz="1600" dirty="0"/>
              <a:t>organized </a:t>
            </a:r>
            <a:r>
              <a:rPr lang="en-US" sz="1600" dirty="0" smtClean="0"/>
              <a:t>like </a:t>
            </a:r>
            <a:r>
              <a:rPr lang="en-US" sz="1600" dirty="0"/>
              <a:t>the branches </a:t>
            </a:r>
            <a:r>
              <a:rPr lang="en-US" sz="1600" dirty="0"/>
              <a:t>of </a:t>
            </a:r>
            <a:r>
              <a:rPr lang="en-US" sz="1600" dirty="0"/>
              <a:t>a tree.</a:t>
            </a:r>
          </a:p>
          <a:p>
            <a:endParaRPr lang="en-US" sz="1600" dirty="0"/>
          </a:p>
          <a:p>
            <a:r>
              <a:rPr lang="en-US" sz="1600" dirty="0"/>
              <a:t>Pay close attention to the symmetry </a:t>
            </a:r>
            <a:r>
              <a:rPr lang="en-US" sz="1600" dirty="0" smtClean="0"/>
              <a:t>of </a:t>
            </a:r>
            <a:r>
              <a:rPr lang="en-US" sz="1600" dirty="0"/>
              <a:t>the way that tags are opened and </a:t>
            </a:r>
            <a:r>
              <a:rPr lang="en-US" sz="1600" dirty="0" smtClean="0"/>
              <a:t>closed</a:t>
            </a:r>
            <a:r>
              <a:rPr lang="en-US" sz="1600" dirty="0"/>
              <a:t>.</a:t>
            </a:r>
          </a:p>
        </p:txBody>
      </p:sp>
      <p:sp>
        <p:nvSpPr>
          <p:cNvPr id="2" name="Text Placeholder 1"/>
          <p:cNvSpPr>
            <a:spLocks noGrp="1"/>
          </p:cNvSpPr>
          <p:nvPr>
            <p:ph type="body" sz="quarter" idx="11"/>
          </p:nvPr>
        </p:nvSpPr>
        <p:spPr/>
        <p:txBody>
          <a:bodyPr/>
          <a:lstStyle/>
          <a:p>
            <a:r>
              <a:rPr lang="en-US" dirty="0" smtClean="0"/>
              <a:t>The Document Tree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4462" y="1556792"/>
            <a:ext cx="4629085" cy="3600400"/>
          </a:xfrm>
          <a:prstGeom prst="rect">
            <a:avLst/>
          </a:prstGeom>
        </p:spPr>
      </p:pic>
    </p:spTree>
    <p:extLst>
      <p:ext uri="{BB962C8B-B14F-4D97-AF65-F5344CB8AC3E}">
        <p14:creationId xmlns:p14="http://schemas.microsoft.com/office/powerpoint/2010/main" val="4451085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Basic Structure of a Page</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marL="461963" indent="-461963">
              <a:buFont typeface="Wingdings" pitchFamily="2" charset="2"/>
              <a:buChar char="v"/>
              <a:defRPr/>
            </a:pPr>
            <a:r>
              <a:rPr lang="en-US" sz="1600" dirty="0"/>
              <a:t>Immediately after the </a:t>
            </a:r>
            <a:r>
              <a:rPr lang="en-US" sz="1600" dirty="0" err="1"/>
              <a:t>doctype</a:t>
            </a:r>
            <a:r>
              <a:rPr lang="en-US" sz="1600" dirty="0"/>
              <a:t> comes the html tag - this is the root tag of the document tree and everything that follows is a descendant of that tag</a:t>
            </a:r>
            <a:r>
              <a:rPr lang="en-US" sz="1600" dirty="0"/>
              <a:t>.</a:t>
            </a:r>
          </a:p>
          <a:p>
            <a:pPr marL="461963" indent="-461963">
              <a:buFont typeface="Wingdings" pitchFamily="2" charset="2"/>
              <a:buChar char="v"/>
              <a:defRPr/>
            </a:pPr>
            <a:endParaRPr lang="en-US" sz="1600" dirty="0"/>
          </a:p>
          <a:p>
            <a:pPr marL="461963" indent="-461963">
              <a:buFont typeface="Wingdings" pitchFamily="2" charset="2"/>
              <a:buChar char="v"/>
              <a:defRPr/>
            </a:pPr>
            <a:r>
              <a:rPr lang="en-US" sz="1600" dirty="0"/>
              <a:t>The </a:t>
            </a:r>
            <a:r>
              <a:rPr lang="en-US" sz="1600" dirty="0"/>
              <a:t>html tag breaks the document into two main sections: the head and the body.</a:t>
            </a:r>
          </a:p>
        </p:txBody>
      </p:sp>
      <p:sp>
        <p:nvSpPr>
          <p:cNvPr id="2" name="Text Placeholder 1"/>
          <p:cNvSpPr>
            <a:spLocks noGrp="1"/>
          </p:cNvSpPr>
          <p:nvPr>
            <p:ph type="body" sz="quarter" idx="11"/>
          </p:nvPr>
        </p:nvSpPr>
        <p:spPr/>
        <p:txBody>
          <a:bodyPr/>
          <a:lstStyle/>
          <a:p>
            <a:r>
              <a:rPr lang="en-US" dirty="0" smtClean="0"/>
              <a:t>The &lt;html&gt; Tag</a:t>
            </a:r>
            <a:endParaRPr lang="en-US" dirty="0"/>
          </a:p>
        </p:txBody>
      </p:sp>
    </p:spTree>
    <p:extLst>
      <p:ext uri="{BB962C8B-B14F-4D97-AF65-F5344CB8AC3E}">
        <p14:creationId xmlns:p14="http://schemas.microsoft.com/office/powerpoint/2010/main" val="12213634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Basic Structure of a Page</a:t>
            </a:r>
            <a:endParaRPr lang="nl-NL" dirty="0"/>
          </a:p>
        </p:txBody>
      </p:sp>
      <p:sp>
        <p:nvSpPr>
          <p:cNvPr id="7" name="Text Placeholder 6"/>
          <p:cNvSpPr>
            <a:spLocks noGrp="1"/>
          </p:cNvSpPr>
          <p:nvPr>
            <p:ph type="body" sz="quarter" idx="14"/>
          </p:nvPr>
        </p:nvSpPr>
        <p:spPr>
          <a:xfrm>
            <a:off x="335360" y="1628800"/>
            <a:ext cx="11490880" cy="4680520"/>
          </a:xfrm>
        </p:spPr>
        <p:txBody>
          <a:bodyPr>
            <a:noAutofit/>
          </a:bodyPr>
          <a:lstStyle/>
          <a:p>
            <a:pPr>
              <a:defRPr/>
            </a:pPr>
            <a:r>
              <a:rPr lang="en-US" sz="1600" dirty="0" smtClean="0"/>
              <a:t>The </a:t>
            </a:r>
            <a:r>
              <a:rPr lang="en-US" sz="1600" dirty="0"/>
              <a:t>head tag contains meta data - information that describes the document itself, or associates it with related resources, such as scripts and style sheets</a:t>
            </a:r>
            <a:r>
              <a:rPr lang="en-US" sz="1600" dirty="0" smtClean="0"/>
              <a:t>. The </a:t>
            </a:r>
            <a:r>
              <a:rPr lang="en-US" sz="1600" dirty="0"/>
              <a:t>example below contains the title element, which represents the document’s title or </a:t>
            </a:r>
            <a:r>
              <a:rPr lang="en-US" sz="1600" dirty="0"/>
              <a:t>name and a simple JavaScript code block that displays a popup message.</a:t>
            </a:r>
            <a:br>
              <a:rPr lang="en-US" sz="1600" dirty="0"/>
            </a:br>
            <a:r>
              <a:rPr lang="en-US" sz="1600" dirty="0"/>
              <a:t/>
            </a:r>
            <a:br>
              <a:rPr lang="en-US" sz="1600" dirty="0"/>
            </a:br>
            <a:r>
              <a:rPr lang="en-US" sz="1600" dirty="0">
                <a:latin typeface="Courier New" pitchFamily="49" charset="0"/>
                <a:cs typeface="Courier New" pitchFamily="49" charset="0"/>
              </a:rPr>
              <a:t>&lt;!</a:t>
            </a:r>
            <a:r>
              <a:rPr lang="en-US" sz="1600" dirty="0" err="1">
                <a:latin typeface="Courier New" pitchFamily="49" charset="0"/>
                <a:cs typeface="Courier New" pitchFamily="49" charset="0"/>
              </a:rPr>
              <a:t>doctype</a:t>
            </a:r>
            <a:r>
              <a:rPr lang="en-US" sz="1600" dirty="0">
                <a:latin typeface="Courier New" pitchFamily="49" charset="0"/>
                <a:cs typeface="Courier New" pitchFamily="49" charset="0"/>
              </a:rPr>
              <a:t> html&gt;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&lt;html&gt;</a:t>
            </a:r>
            <a:br>
              <a:rPr lang="en-US" sz="1600" dirty="0">
                <a:latin typeface="Courier New" pitchFamily="49" charset="0"/>
                <a:cs typeface="Courier New" pitchFamily="49" charset="0"/>
              </a:rPr>
            </a:br>
            <a:r>
              <a:rPr lang="en-US" sz="1600" b="1" dirty="0" smtClean="0">
                <a:latin typeface="Courier New" pitchFamily="49" charset="0"/>
                <a:cs typeface="Courier New" pitchFamily="49" charset="0"/>
              </a:rPr>
              <a:t>&lt;</a:t>
            </a:r>
            <a:r>
              <a:rPr lang="en-US" sz="1600" b="1" dirty="0">
                <a:latin typeface="Courier New" pitchFamily="49" charset="0"/>
                <a:cs typeface="Courier New" pitchFamily="49" charset="0"/>
              </a:rPr>
              <a:t>head</a:t>
            </a:r>
            <a:r>
              <a:rPr lang="en-US" sz="1600" b="1" dirty="0">
                <a:latin typeface="Courier New" pitchFamily="49" charset="0"/>
                <a:cs typeface="Courier New" pitchFamily="49" charset="0"/>
              </a:rPr>
              <a:t>&gt;</a:t>
            </a: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r>
              <a:rPr lang="en-US" sz="1600" b="1" dirty="0">
                <a:latin typeface="Courier New" pitchFamily="49" charset="0"/>
                <a:cs typeface="Courier New" pitchFamily="49" charset="0"/>
              </a:rPr>
              <a:t>&lt;</a:t>
            </a:r>
            <a:r>
              <a:rPr lang="en-US" sz="1600" b="1" dirty="0">
                <a:latin typeface="Courier New" pitchFamily="49" charset="0"/>
                <a:cs typeface="Courier New" pitchFamily="49" charset="0"/>
              </a:rPr>
              <a:t>title&gt;Welcome to </a:t>
            </a:r>
            <a:r>
              <a:rPr lang="en-US" sz="1600" b="1" dirty="0" err="1">
                <a:latin typeface="Courier New" pitchFamily="49" charset="0"/>
                <a:cs typeface="Courier New" pitchFamily="49" charset="0"/>
              </a:rPr>
              <a:t>Vecta</a:t>
            </a:r>
            <a:r>
              <a:rPr lang="en-US" sz="1600" b="1" dirty="0">
                <a:latin typeface="Courier New" pitchFamily="49" charset="0"/>
                <a:cs typeface="Courier New" pitchFamily="49" charset="0"/>
              </a:rPr>
              <a:t> Corporation&lt;/title</a:t>
            </a:r>
            <a:r>
              <a:rPr lang="en-US" sz="1600" b="1" dirty="0">
                <a:latin typeface="Courier New" pitchFamily="49" charset="0"/>
                <a:cs typeface="Courier New" pitchFamily="49" charset="0"/>
              </a:rPr>
              <a:t>&gt;</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&lt;script&gt;</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alert('Hello World</a:t>
            </a:r>
            <a:r>
              <a:rPr lang="en-US" sz="1600" b="1" dirty="0">
                <a:latin typeface="Courier New" pitchFamily="49" charset="0"/>
                <a:cs typeface="Courier New" pitchFamily="49" charset="0"/>
              </a:rPr>
              <a:t>'</a:t>
            </a:r>
            <a:r>
              <a:rPr lang="en-US" sz="1600" b="1" dirty="0">
                <a:latin typeface="Courier New" pitchFamily="49" charset="0"/>
                <a:cs typeface="Courier New" pitchFamily="49" charset="0"/>
              </a:rPr>
              <a:t>);</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&lt;/</a:t>
            </a:r>
            <a:r>
              <a:rPr lang="en-US" sz="1600" b="1" dirty="0">
                <a:latin typeface="Courier New" pitchFamily="49" charset="0"/>
                <a:cs typeface="Courier New" pitchFamily="49" charset="0"/>
              </a:rPr>
              <a:t>script&gt;</a:t>
            </a:r>
            <a:br>
              <a:rPr lang="en-US" sz="1600" b="1" dirty="0">
                <a:latin typeface="Courier New" pitchFamily="49" charset="0"/>
                <a:cs typeface="Courier New" pitchFamily="49" charset="0"/>
              </a:rPr>
            </a:br>
            <a:r>
              <a:rPr lang="en-US" sz="1600" b="1" dirty="0" smtClean="0">
                <a:latin typeface="Courier New" pitchFamily="49" charset="0"/>
                <a:cs typeface="Courier New" pitchFamily="49" charset="0"/>
              </a:rPr>
              <a:t>&lt;/</a:t>
            </a:r>
            <a:r>
              <a:rPr lang="en-US" sz="1600" b="1" dirty="0">
                <a:latin typeface="Courier New" pitchFamily="49" charset="0"/>
                <a:cs typeface="Courier New" pitchFamily="49" charset="0"/>
              </a:rPr>
              <a:t>head&gt;</a:t>
            </a:r>
            <a:br>
              <a:rPr lang="en-US" sz="1600" b="1" dirty="0">
                <a:latin typeface="Courier New" pitchFamily="49" charset="0"/>
                <a:cs typeface="Courier New" pitchFamily="49" charset="0"/>
              </a:rPr>
            </a:br>
            <a:r>
              <a:rPr lang="en-US" sz="1600" dirty="0" smtClean="0">
                <a:latin typeface="Courier New" pitchFamily="49" charset="0"/>
                <a:cs typeface="Courier New" pitchFamily="49" charset="0"/>
              </a:rPr>
              <a:t>&lt;</a:t>
            </a:r>
            <a:r>
              <a:rPr lang="en-US" sz="1600" dirty="0">
                <a:latin typeface="Courier New" pitchFamily="49" charset="0"/>
                <a:cs typeface="Courier New" pitchFamily="49" charset="0"/>
              </a:rPr>
              <a:t>body&gt;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&lt;</a:t>
            </a:r>
            <a:r>
              <a:rPr lang="en-US" sz="1600" dirty="0">
                <a:latin typeface="Courier New" pitchFamily="49" charset="0"/>
                <a:cs typeface="Courier New" pitchFamily="49" charset="0"/>
              </a:rPr>
              <a:t>h1&gt;This is a simple example&lt;/h1</a:t>
            </a:r>
            <a:r>
              <a:rPr lang="en-US" sz="1600" dirty="0">
                <a:latin typeface="Courier New" pitchFamily="49" charset="0"/>
                <a:cs typeface="Courier New" pitchFamily="49" charset="0"/>
              </a:rPr>
              <a:t>&gt;</a:t>
            </a:r>
            <a:br>
              <a:rPr lang="en-US" sz="1600" dirty="0">
                <a:latin typeface="Courier New" pitchFamily="49" charset="0"/>
                <a:cs typeface="Courier New" pitchFamily="49" charset="0"/>
              </a:rPr>
            </a:br>
            <a:r>
              <a:rPr lang="en-US" sz="1600" dirty="0" smtClean="0">
                <a:latin typeface="Courier New" pitchFamily="49" charset="0"/>
                <a:cs typeface="Courier New" pitchFamily="49" charset="0"/>
              </a:rPr>
              <a:t>&lt;/</a:t>
            </a:r>
            <a:r>
              <a:rPr lang="en-US" sz="1600" dirty="0">
                <a:latin typeface="Courier New" pitchFamily="49" charset="0"/>
                <a:cs typeface="Courier New" pitchFamily="49" charset="0"/>
              </a:rPr>
              <a:t>body</a:t>
            </a:r>
            <a:r>
              <a:rPr lang="en-US" sz="1600" dirty="0">
                <a:latin typeface="Courier New" pitchFamily="49" charset="0"/>
                <a:cs typeface="Courier New" pitchFamily="49" charset="0"/>
              </a:rPr>
              <a:t>&gt;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&lt;/</a:t>
            </a:r>
            <a:r>
              <a:rPr lang="en-US" sz="1600" dirty="0">
                <a:latin typeface="Courier New" pitchFamily="49" charset="0"/>
                <a:cs typeface="Courier New" pitchFamily="49" charset="0"/>
              </a:rPr>
              <a:t>html</a:t>
            </a:r>
            <a:r>
              <a:rPr lang="en-US" sz="1600" dirty="0">
                <a:latin typeface="Courier New" pitchFamily="49" charset="0"/>
                <a:cs typeface="Courier New" pitchFamily="49" charset="0"/>
              </a:rPr>
              <a:t>&gt;</a:t>
            </a:r>
            <a:endParaRPr lang="en-US" sz="1600" dirty="0">
              <a:latin typeface="Courier New" pitchFamily="49" charset="0"/>
              <a:cs typeface="Courier New" pitchFamily="49" charset="0"/>
            </a:endParaRPr>
          </a:p>
        </p:txBody>
      </p:sp>
      <p:sp>
        <p:nvSpPr>
          <p:cNvPr id="2" name="Text Placeholder 1"/>
          <p:cNvSpPr>
            <a:spLocks noGrp="1"/>
          </p:cNvSpPr>
          <p:nvPr>
            <p:ph type="body" sz="quarter" idx="11"/>
          </p:nvPr>
        </p:nvSpPr>
        <p:spPr/>
        <p:txBody>
          <a:bodyPr/>
          <a:lstStyle/>
          <a:p>
            <a:r>
              <a:rPr lang="en-US" dirty="0" smtClean="0"/>
              <a:t>The &lt;head&gt; Tag</a:t>
            </a:r>
            <a:endParaRPr lang="en-US" dirty="0"/>
          </a:p>
        </p:txBody>
      </p:sp>
    </p:spTree>
    <p:extLst>
      <p:ext uri="{BB962C8B-B14F-4D97-AF65-F5344CB8AC3E}">
        <p14:creationId xmlns:p14="http://schemas.microsoft.com/office/powerpoint/2010/main" val="93476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Basic Structure of a Page</a:t>
            </a:r>
            <a:endParaRPr lang="nl-NL" dirty="0"/>
          </a:p>
        </p:txBody>
      </p:sp>
      <p:sp>
        <p:nvSpPr>
          <p:cNvPr id="2" name="Text Placeholder 1"/>
          <p:cNvSpPr>
            <a:spLocks noGrp="1"/>
          </p:cNvSpPr>
          <p:nvPr>
            <p:ph type="body" sz="quarter" idx="11"/>
          </p:nvPr>
        </p:nvSpPr>
        <p:spPr/>
        <p:txBody>
          <a:bodyPr/>
          <a:lstStyle/>
          <a:p>
            <a:r>
              <a:rPr lang="en-US" dirty="0" smtClean="0"/>
              <a:t>JavaScript Related </a:t>
            </a:r>
            <a:r>
              <a:rPr lang="en-US" dirty="0"/>
              <a:t>T</a:t>
            </a:r>
            <a:r>
              <a:rPr lang="en-US" dirty="0" smtClean="0"/>
              <a:t>ags for the &lt;head&gt;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97175885"/>
              </p:ext>
            </p:extLst>
          </p:nvPr>
        </p:nvGraphicFramePr>
        <p:xfrm>
          <a:off x="0" y="1686416"/>
          <a:ext cx="12192000" cy="914400"/>
        </p:xfrm>
        <a:graphic>
          <a:graphicData uri="http://schemas.openxmlformats.org/drawingml/2006/table">
            <a:tbl>
              <a:tblPr firstRow="1" bandRow="1">
                <a:tableStyleId>{5C22544A-7EE6-4342-B048-85BDC9FD1C3A}</a:tableStyleId>
              </a:tblPr>
              <a:tblGrid>
                <a:gridCol w="2049982">
                  <a:extLst>
                    <a:ext uri="{9D8B030D-6E8A-4147-A177-3AD203B41FA5}">
                      <a16:colId xmlns:a16="http://schemas.microsoft.com/office/drawing/2014/main" val="20000"/>
                    </a:ext>
                  </a:extLst>
                </a:gridCol>
                <a:gridCol w="10142018">
                  <a:extLst>
                    <a:ext uri="{9D8B030D-6E8A-4147-A177-3AD203B41FA5}">
                      <a16:colId xmlns:a16="http://schemas.microsoft.com/office/drawing/2014/main" val="20001"/>
                    </a:ext>
                  </a:extLst>
                </a:gridCol>
              </a:tblGrid>
              <a:tr h="146158">
                <a:tc>
                  <a:txBody>
                    <a:bodyPr/>
                    <a:lstStyle/>
                    <a:p>
                      <a:r>
                        <a:rPr lang="en-US" sz="1400" dirty="0" smtClean="0"/>
                        <a:t>Tag</a:t>
                      </a:r>
                      <a:endParaRPr lang="en-US" sz="1400" dirty="0"/>
                    </a:p>
                  </a:txBody>
                  <a:tcPr marL="438912">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dirty="0" smtClean="0"/>
                        <a:t>Description</a:t>
                      </a:r>
                      <a:endParaRPr lang="en-US" sz="14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46158">
                <a:tc>
                  <a:txBody>
                    <a:bodyPr/>
                    <a:lstStyle/>
                    <a:p>
                      <a:r>
                        <a:rPr lang="en-US" sz="1400" b="0" dirty="0" smtClean="0">
                          <a:solidFill>
                            <a:schemeClr val="bg1">
                              <a:lumMod val="25000"/>
                            </a:schemeClr>
                          </a:solidFill>
                          <a:latin typeface="Courier New" pitchFamily="49" charset="0"/>
                          <a:cs typeface="Courier New" pitchFamily="49" charset="0"/>
                        </a:rPr>
                        <a:t>&lt;script&gt; </a:t>
                      </a:r>
                      <a:endParaRPr lang="en-US" sz="1400" b="0" dirty="0">
                        <a:latin typeface="Courier New" pitchFamily="49" charset="0"/>
                        <a:cs typeface="Courier New" pitchFamily="49" charset="0"/>
                      </a:endParaRPr>
                    </a:p>
                  </a:txBody>
                  <a:tcPr marL="438912">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defRPr/>
                      </a:pPr>
                      <a:r>
                        <a:rPr lang="en-US" sz="1400" dirty="0" smtClean="0">
                          <a:solidFill>
                            <a:schemeClr val="bg1">
                              <a:lumMod val="25000"/>
                            </a:schemeClr>
                          </a:solidFill>
                        </a:rPr>
                        <a:t>Used either to embed or refer to an external script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46158">
                <a:tc>
                  <a:txBody>
                    <a:bodyPr/>
                    <a:lstStyle/>
                    <a:p>
                      <a:r>
                        <a:rPr lang="en-US" sz="1400" b="0" dirty="0" smtClean="0">
                          <a:solidFill>
                            <a:schemeClr val="bg1">
                              <a:lumMod val="25000"/>
                            </a:schemeClr>
                          </a:solidFill>
                          <a:latin typeface="Courier New" pitchFamily="49" charset="0"/>
                          <a:cs typeface="Courier New" pitchFamily="49" charset="0"/>
                        </a:rPr>
                        <a:t>&lt;noscript&gt;</a:t>
                      </a:r>
                      <a:endParaRPr lang="en-US" sz="1400" b="0" dirty="0">
                        <a:latin typeface="Courier New" pitchFamily="49" charset="0"/>
                        <a:cs typeface="Courier New" pitchFamily="49" charset="0"/>
                      </a:endParaRPr>
                    </a:p>
                  </a:txBody>
                  <a:tcPr marL="438912">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defRPr/>
                      </a:pPr>
                      <a:r>
                        <a:rPr lang="en-US" sz="1400" dirty="0" smtClean="0">
                          <a:solidFill>
                            <a:schemeClr val="bg1">
                              <a:lumMod val="25000"/>
                            </a:schemeClr>
                          </a:solidFill>
                        </a:rPr>
                        <a:t>Used to present alternate content when scripting is disabled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76353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Basic Structure of a Page</a:t>
            </a:r>
            <a:endParaRPr lang="nl-NL" dirty="0"/>
          </a:p>
        </p:txBody>
      </p:sp>
      <p:sp>
        <p:nvSpPr>
          <p:cNvPr id="7" name="Text Placeholder 6"/>
          <p:cNvSpPr>
            <a:spLocks noGrp="1"/>
          </p:cNvSpPr>
          <p:nvPr>
            <p:ph type="body" sz="quarter" idx="14"/>
          </p:nvPr>
        </p:nvSpPr>
        <p:spPr>
          <a:xfrm>
            <a:off x="335359" y="1628800"/>
            <a:ext cx="11508297" cy="4032448"/>
          </a:xfrm>
        </p:spPr>
        <p:txBody>
          <a:bodyPr>
            <a:noAutofit/>
          </a:bodyPr>
          <a:lstStyle/>
          <a:p>
            <a:pPr>
              <a:defRPr/>
            </a:pPr>
            <a:r>
              <a:rPr lang="en-US" sz="1600" dirty="0"/>
              <a:t>This is where the bulk of the page is contained. Everything that you can see in the browser window is contained inside this element, including paragraphs, lists, links, images, tables, and more. How the page looks will depend entirely upon the content that you decide to fill it with.</a:t>
            </a:r>
            <a:endParaRPr lang="en-US" sz="1600" dirty="0">
              <a:latin typeface="Courier New" pitchFamily="49" charset="0"/>
              <a:cs typeface="Courier New" pitchFamily="49" charset="0"/>
            </a:endParaRPr>
          </a:p>
        </p:txBody>
      </p:sp>
      <p:sp>
        <p:nvSpPr>
          <p:cNvPr id="2" name="Text Placeholder 1"/>
          <p:cNvSpPr>
            <a:spLocks noGrp="1"/>
          </p:cNvSpPr>
          <p:nvPr>
            <p:ph type="body" sz="quarter" idx="11"/>
          </p:nvPr>
        </p:nvSpPr>
        <p:spPr/>
        <p:txBody>
          <a:bodyPr/>
          <a:lstStyle/>
          <a:p>
            <a:r>
              <a:rPr lang="en-US" dirty="0" smtClean="0"/>
              <a:t>The &lt;body&gt; Tag</a:t>
            </a:r>
            <a:endParaRPr lang="en-US" dirty="0"/>
          </a:p>
        </p:txBody>
      </p:sp>
    </p:spTree>
    <p:extLst>
      <p:ext uri="{BB962C8B-B14F-4D97-AF65-F5344CB8AC3E}">
        <p14:creationId xmlns:p14="http://schemas.microsoft.com/office/powerpoint/2010/main" val="32839918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spc="0" dirty="0"/>
              <a:t>The Document Object Model (DOM)</a:t>
            </a:r>
            <a:endParaRPr lang="en-US" spc="0" dirty="0"/>
          </a:p>
        </p:txBody>
      </p:sp>
    </p:spTree>
    <p:extLst>
      <p:ext uri="{BB962C8B-B14F-4D97-AF65-F5344CB8AC3E}">
        <p14:creationId xmlns:p14="http://schemas.microsoft.com/office/powerpoint/2010/main" val="2567521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Classic Web </a:t>
            </a:r>
            <a:r>
              <a:rPr lang="en-US" dirty="0" smtClean="0"/>
              <a:t>Architecture</a:t>
            </a:r>
            <a:endParaRPr lang="nl-NL" dirty="0"/>
          </a:p>
        </p:txBody>
      </p:sp>
      <p:sp>
        <p:nvSpPr>
          <p:cNvPr id="7" name="Text Placeholder 6"/>
          <p:cNvSpPr>
            <a:spLocks noGrp="1"/>
          </p:cNvSpPr>
          <p:nvPr>
            <p:ph type="body" sz="quarter" idx="14"/>
          </p:nvPr>
        </p:nvSpPr>
        <p:spPr>
          <a:xfrm>
            <a:off x="335360" y="1628800"/>
            <a:ext cx="7128792" cy="4679950"/>
          </a:xfrm>
        </p:spPr>
        <p:txBody>
          <a:bodyPr/>
          <a:lstStyle/>
          <a:p>
            <a:pPr lvl="2"/>
            <a:r>
              <a:rPr lang="en-US" dirty="0">
                <a:solidFill>
                  <a:schemeClr val="tx1"/>
                </a:solidFill>
              </a:rPr>
              <a:t>An Application Service Provider or ASP, is a third-party entity that manages and distributes software-based services and solutions to customers across a network from a central data center. </a:t>
            </a:r>
          </a:p>
          <a:p>
            <a:pPr lvl="2"/>
            <a:endParaRPr lang="en-US" dirty="0">
              <a:solidFill>
                <a:schemeClr val="tx1"/>
              </a:solidFill>
            </a:endParaRPr>
          </a:p>
          <a:p>
            <a:pPr lvl="2"/>
            <a:r>
              <a:rPr lang="en-US" dirty="0">
                <a:solidFill>
                  <a:schemeClr val="tx1"/>
                </a:solidFill>
              </a:rPr>
              <a:t>Let’s </a:t>
            </a:r>
            <a:r>
              <a:rPr lang="en-US" dirty="0" smtClean="0">
                <a:solidFill>
                  <a:schemeClr val="tx1"/>
                </a:solidFill>
              </a:rPr>
              <a:t>use eBay as </a:t>
            </a:r>
            <a:r>
              <a:rPr lang="en-US" dirty="0">
                <a:solidFill>
                  <a:schemeClr val="tx1"/>
                </a:solidFill>
              </a:rPr>
              <a:t>an example</a:t>
            </a:r>
            <a:r>
              <a:rPr lang="en-US" dirty="0" smtClean="0">
                <a:solidFill>
                  <a:schemeClr val="tx1"/>
                </a:solidFill>
              </a:rPr>
              <a:t>.</a:t>
            </a:r>
            <a:endParaRPr lang="nl-NL" dirty="0"/>
          </a:p>
        </p:txBody>
      </p:sp>
      <p:sp>
        <p:nvSpPr>
          <p:cNvPr id="2" name="Text Placeholder 1"/>
          <p:cNvSpPr>
            <a:spLocks noGrp="1"/>
          </p:cNvSpPr>
          <p:nvPr>
            <p:ph type="body" sz="quarter" idx="11"/>
          </p:nvPr>
        </p:nvSpPr>
        <p:spPr/>
        <p:txBody>
          <a:bodyPr/>
          <a:lstStyle/>
          <a:p>
            <a:r>
              <a:rPr lang="en-US" dirty="0" smtClean="0"/>
              <a:t>The Application Service Provider (ASP)</a:t>
            </a:r>
            <a:endParaRPr lang="en-US" dirty="0"/>
          </a:p>
        </p:txBody>
      </p:sp>
      <p:pic>
        <p:nvPicPr>
          <p:cNvPr id="2056" name="Picture 8" descr="http://upload.wikimedia.org/wikipedia/commons/4/48/EBay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09062" y="1628801"/>
            <a:ext cx="2448272" cy="1068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9279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DOM</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marL="344488" indent="-344488">
              <a:buFont typeface="Wingdings" panose="05000000000000000000" pitchFamily="2" charset="2"/>
              <a:buChar char="v"/>
              <a:defRPr/>
            </a:pPr>
            <a:r>
              <a:rPr lang="en-US" sz="1600" dirty="0"/>
              <a:t>The Document Object Model (DOM) is a collection of nodes in the web browser’s memory that represent the current web page. These nodes are organized as a hierarchy.</a:t>
            </a:r>
          </a:p>
          <a:p>
            <a:pPr marL="344488" indent="-344488">
              <a:buFont typeface="Wingdings" panose="05000000000000000000" pitchFamily="2" charset="2"/>
              <a:buChar char="v"/>
              <a:defRPr/>
            </a:pPr>
            <a:endParaRPr lang="en-US" sz="1600" dirty="0"/>
          </a:p>
          <a:p>
            <a:pPr marL="344488" indent="-344488">
              <a:buFont typeface="Wingdings" panose="05000000000000000000" pitchFamily="2" charset="2"/>
              <a:buChar char="v"/>
              <a:defRPr/>
            </a:pPr>
            <a:r>
              <a:rPr lang="en-US" sz="1600" dirty="0"/>
              <a:t>The DOM for a web page is built as the page is loaded by the browser.</a:t>
            </a:r>
          </a:p>
          <a:p>
            <a:pPr marL="344488" indent="-344488">
              <a:buFont typeface="Wingdings" panose="05000000000000000000" pitchFamily="2" charset="2"/>
              <a:buChar char="v"/>
              <a:defRPr/>
            </a:pPr>
            <a:endParaRPr lang="en-US" sz="1600" dirty="0"/>
          </a:p>
          <a:p>
            <a:pPr marL="344488" indent="-344488">
              <a:buFont typeface="Wingdings" panose="05000000000000000000" pitchFamily="2" charset="2"/>
              <a:buChar char="v"/>
              <a:defRPr/>
            </a:pPr>
            <a:r>
              <a:rPr lang="en-US" sz="1600" dirty="0"/>
              <a:t>JavaScript can modify the web page in the browser by modifying the DOM. This is known as DOM scripting or DOM manipulation.</a:t>
            </a:r>
          </a:p>
          <a:p>
            <a:pPr marL="344488" indent="-344488">
              <a:buFont typeface="Wingdings" panose="05000000000000000000" pitchFamily="2" charset="2"/>
              <a:buChar char="v"/>
              <a:defRPr/>
            </a:pPr>
            <a:endParaRPr lang="en-US" sz="1600" dirty="0"/>
          </a:p>
          <a:p>
            <a:pPr marL="344488" indent="-344488">
              <a:buFont typeface="Wingdings" panose="05000000000000000000" pitchFamily="2" charset="2"/>
              <a:buChar char="v"/>
              <a:defRPr/>
            </a:pPr>
            <a:r>
              <a:rPr lang="en-US" sz="1600" dirty="0"/>
              <a:t>When the DOM is changed, the web browser immediately displays the results of the change.</a:t>
            </a:r>
          </a:p>
          <a:p>
            <a:pPr marL="344488" indent="-344488">
              <a:buFont typeface="Wingdings" panose="05000000000000000000" pitchFamily="2" charset="2"/>
              <a:buChar char="v"/>
              <a:defRPr/>
            </a:pPr>
            <a:endParaRPr lang="en-US" sz="1600" dirty="0"/>
          </a:p>
          <a:p>
            <a:pPr marL="344488" indent="-344488">
              <a:buFont typeface="Wingdings" panose="05000000000000000000" pitchFamily="2" charset="2"/>
              <a:buChar char="v"/>
              <a:defRPr/>
            </a:pPr>
            <a:r>
              <a:rPr lang="en-US" sz="1600" dirty="0"/>
              <a:t>Many JavaScript applications manipulate the DOM based on user actions</a:t>
            </a:r>
            <a:r>
              <a:rPr lang="en-US" sz="1600" dirty="0" smtClean="0"/>
              <a:t>.</a:t>
            </a:r>
            <a:endParaRPr lang="en-US" sz="1600" dirty="0"/>
          </a:p>
        </p:txBody>
      </p:sp>
      <p:sp>
        <p:nvSpPr>
          <p:cNvPr id="2" name="Text Placeholder 1"/>
          <p:cNvSpPr>
            <a:spLocks noGrp="1"/>
          </p:cNvSpPr>
          <p:nvPr>
            <p:ph type="body" sz="quarter" idx="11"/>
          </p:nvPr>
        </p:nvSpPr>
        <p:spPr/>
        <p:txBody>
          <a:bodyPr/>
          <a:lstStyle/>
          <a:p>
            <a:r>
              <a:rPr lang="en-US" dirty="0" smtClean="0"/>
              <a:t>Exploring the Document Object Model (DOM)</a:t>
            </a:r>
            <a:endParaRPr lang="en-US" dirty="0"/>
          </a:p>
        </p:txBody>
      </p:sp>
    </p:spTree>
    <p:extLst>
      <p:ext uri="{BB962C8B-B14F-4D97-AF65-F5344CB8AC3E}">
        <p14:creationId xmlns:p14="http://schemas.microsoft.com/office/powerpoint/2010/main" val="40326334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DOM</a:t>
            </a:r>
            <a:endParaRPr lang="nl-NL" dirty="0"/>
          </a:p>
        </p:txBody>
      </p:sp>
      <p:sp>
        <p:nvSpPr>
          <p:cNvPr id="7" name="Text Placeholder 6"/>
          <p:cNvSpPr>
            <a:spLocks noGrp="1"/>
          </p:cNvSpPr>
          <p:nvPr>
            <p:ph type="body" sz="quarter" idx="14"/>
          </p:nvPr>
        </p:nvSpPr>
        <p:spPr>
          <a:xfrm>
            <a:off x="335360" y="1628800"/>
            <a:ext cx="10081120" cy="4679950"/>
          </a:xfrm>
        </p:spPr>
        <p:txBody>
          <a:bodyPr>
            <a:noAutofit/>
          </a:bodyPr>
          <a:lstStyle/>
          <a:p>
            <a:pPr>
              <a:defRPr/>
            </a:pPr>
            <a:r>
              <a:rPr lang="en-US" sz="1600" dirty="0"/>
              <a:t>As an example of how the DOM works, consider this block of code…</a:t>
            </a:r>
          </a:p>
          <a:p>
            <a:pPr>
              <a:defRPr/>
            </a:pPr>
            <a:endParaRPr lang="en-US" sz="1400" dirty="0">
              <a:latin typeface="Courier New" pitchFamily="49" charset="0"/>
              <a:cs typeface="Courier New" pitchFamily="49" charset="0"/>
            </a:endParaRPr>
          </a:p>
          <a:p>
            <a:pPr>
              <a:defRPr/>
            </a:pPr>
            <a:r>
              <a:rPr lang="en-US" sz="1400" dirty="0">
                <a:latin typeface="Courier New" pitchFamily="49" charset="0"/>
                <a:cs typeface="Courier New" pitchFamily="49" charset="0"/>
              </a:rPr>
              <a:t>&lt;!</a:t>
            </a:r>
            <a:r>
              <a:rPr lang="en-US" sz="1400" dirty="0" err="1">
                <a:latin typeface="Courier New" pitchFamily="49" charset="0"/>
                <a:cs typeface="Courier New" pitchFamily="49" charset="0"/>
              </a:rPr>
              <a:t>doctype</a:t>
            </a:r>
            <a:r>
              <a:rPr lang="en-US" sz="1400" dirty="0">
                <a:latin typeface="Courier New" pitchFamily="49" charset="0"/>
                <a:cs typeface="Courier New" pitchFamily="49" charset="0"/>
              </a:rPr>
              <a:t> html</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a:t>
            </a:r>
            <a:r>
              <a:rPr lang="en-US" sz="1400" dirty="0">
                <a:latin typeface="Courier New" pitchFamily="49" charset="0"/>
                <a:cs typeface="Courier New" pitchFamily="49" charset="0"/>
              </a:rPr>
              <a:t>html</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a:t>
            </a:r>
            <a:r>
              <a:rPr lang="en-US" sz="1400" dirty="0">
                <a:latin typeface="Courier New" pitchFamily="49" charset="0"/>
                <a:cs typeface="Courier New" pitchFamily="49" charset="0"/>
              </a:rPr>
              <a:t>head</a:t>
            </a:r>
            <a:r>
              <a:rPr lang="en-US" sz="1400" dirty="0">
                <a:latin typeface="Courier New" pitchFamily="49" charset="0"/>
                <a:cs typeface="Courier New" pitchFamily="49" charset="0"/>
              </a:rPr>
              <a:t>&gt;&lt;</a:t>
            </a:r>
            <a:r>
              <a:rPr lang="en-US" sz="1400" dirty="0">
                <a:latin typeface="Courier New" pitchFamily="49" charset="0"/>
                <a:cs typeface="Courier New" pitchFamily="49" charset="0"/>
              </a:rPr>
              <a:t>title&gt;Welcome to </a:t>
            </a:r>
            <a:r>
              <a:rPr lang="en-US" sz="1400" dirty="0" err="1">
                <a:latin typeface="Courier New" pitchFamily="49" charset="0"/>
                <a:cs typeface="Courier New" pitchFamily="49" charset="0"/>
              </a:rPr>
              <a:t>Vecta</a:t>
            </a:r>
            <a:r>
              <a:rPr lang="en-US" sz="1400" dirty="0">
                <a:latin typeface="Courier New" pitchFamily="49" charset="0"/>
                <a:cs typeface="Courier New" pitchFamily="49" charset="0"/>
              </a:rPr>
              <a:t> Corp.&lt;/title</a:t>
            </a:r>
            <a:r>
              <a:rPr lang="en-US" sz="1400" dirty="0">
                <a:latin typeface="Courier New" pitchFamily="49" charset="0"/>
                <a:cs typeface="Courier New" pitchFamily="49" charset="0"/>
              </a:rPr>
              <a:t>&gt;&lt;/</a:t>
            </a:r>
            <a:r>
              <a:rPr lang="en-US" sz="1400" dirty="0">
                <a:latin typeface="Courier New" pitchFamily="49" charset="0"/>
                <a:cs typeface="Courier New" pitchFamily="49" charset="0"/>
              </a:rPr>
              <a:t>head</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a:t>
            </a:r>
            <a:r>
              <a:rPr lang="en-US" sz="1400" dirty="0">
                <a:latin typeface="Courier New" pitchFamily="49" charset="0"/>
                <a:cs typeface="Courier New" pitchFamily="49" charset="0"/>
              </a:rPr>
              <a:t>body</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a:latin typeface="Courier New" pitchFamily="49" charset="0"/>
                <a:cs typeface="Courier New" pitchFamily="49" charset="0"/>
              </a:rPr>
              <a:t>&lt;h1&gt;Welcome&lt;/h1</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&lt;p&gt;With </a:t>
            </a:r>
            <a:r>
              <a:rPr lang="en-US" sz="1400" dirty="0">
                <a:latin typeface="Courier New" pitchFamily="49" charset="0"/>
                <a:cs typeface="Courier New" pitchFamily="49" charset="0"/>
              </a:rPr>
              <a:t>innovative approaches and advanced methodologies, </a:t>
            </a:r>
            <a:r>
              <a:rPr lang="en-US" sz="1400" dirty="0" err="1">
                <a:latin typeface="Courier New" pitchFamily="49" charset="0"/>
                <a:cs typeface="Courier New" pitchFamily="49" charset="0"/>
              </a:rPr>
              <a:t>Vecta</a:t>
            </a:r>
            <a:r>
              <a:rPr lang="en-US" sz="1400" dirty="0">
                <a:latin typeface="Courier New" pitchFamily="49" charset="0"/>
                <a:cs typeface="Courier New" pitchFamily="49" charset="0"/>
              </a:rPr>
              <a:t> Corp. </a:t>
            </a:r>
            <a:r>
              <a:rPr lang="en-US" sz="1400" dirty="0">
                <a:latin typeface="Courier New" pitchFamily="49" charset="0"/>
                <a:cs typeface="Courier New" pitchFamily="49" charset="0"/>
              </a:rPr>
              <a:t>provides scalable </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business </a:t>
            </a:r>
            <a:r>
              <a:rPr lang="en-US" sz="1400" dirty="0">
                <a:latin typeface="Courier New" pitchFamily="49" charset="0"/>
                <a:cs typeface="Courier New" pitchFamily="49" charset="0"/>
              </a:rPr>
              <a:t>solutions to help companies achieve </a:t>
            </a:r>
            <a:r>
              <a:rPr lang="en-US" sz="1400" dirty="0">
                <a:latin typeface="Courier New" pitchFamily="49" charset="0"/>
                <a:cs typeface="Courier New" pitchFamily="49" charset="0"/>
              </a:rPr>
              <a:t>success</a:t>
            </a:r>
            <a:r>
              <a:rPr lang="en-US" sz="1400" dirty="0">
                <a:latin typeface="Courier New" pitchFamily="49" charset="0"/>
                <a:cs typeface="Courier New" pitchFamily="49" charset="0"/>
              </a:rPr>
              <a:t>.&lt;/p</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&lt;</a:t>
            </a:r>
            <a:r>
              <a:rPr lang="en-US" sz="1400" dirty="0">
                <a:latin typeface="Courier New" pitchFamily="49" charset="0"/>
                <a:cs typeface="Courier New" pitchFamily="49" charset="0"/>
              </a:rPr>
              <a:t>h2&gt;Our Solutions&lt;/h2</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a:latin typeface="Courier New" pitchFamily="49" charset="0"/>
                <a:cs typeface="Courier New" pitchFamily="49" charset="0"/>
              </a:rPr>
              <a:t>&lt;</a:t>
            </a:r>
            <a:r>
              <a:rPr lang="en-US" sz="1400" dirty="0" err="1">
                <a:latin typeface="Courier New" pitchFamily="49" charset="0"/>
                <a:cs typeface="Courier New" pitchFamily="49" charset="0"/>
              </a:rPr>
              <a:t>ul</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a:latin typeface="Courier New" pitchFamily="49" charset="0"/>
                <a:cs typeface="Courier New" pitchFamily="49" charset="0"/>
              </a:rPr>
              <a:t>&lt;li&gt;</a:t>
            </a:r>
            <a:r>
              <a:rPr lang="en-US" sz="1400" dirty="0" err="1">
                <a:latin typeface="Courier New" pitchFamily="49" charset="0"/>
                <a:cs typeface="Courier New" pitchFamily="49" charset="0"/>
              </a:rPr>
              <a:t>vProspect</a:t>
            </a:r>
            <a:r>
              <a:rPr lang="en-US" sz="1400" dirty="0">
                <a:latin typeface="Courier New" pitchFamily="49" charset="0"/>
                <a:cs typeface="Courier New" pitchFamily="49" charset="0"/>
              </a:rPr>
              <a:t> 2.0&lt;/li</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a:latin typeface="Courier New" pitchFamily="49" charset="0"/>
                <a:cs typeface="Courier New" pitchFamily="49" charset="0"/>
              </a:rPr>
              <a:t>&lt;li&gt;</a:t>
            </a:r>
            <a:r>
              <a:rPr lang="en-US" sz="1400" dirty="0" err="1">
                <a:latin typeface="Courier New" pitchFamily="49" charset="0"/>
                <a:cs typeface="Courier New" pitchFamily="49" charset="0"/>
              </a:rPr>
              <a:t>vConvert</a:t>
            </a:r>
            <a:r>
              <a:rPr lang="en-US" sz="1400" dirty="0">
                <a:latin typeface="Courier New" pitchFamily="49" charset="0"/>
                <a:cs typeface="Courier New" pitchFamily="49" charset="0"/>
              </a:rPr>
              <a:t> 2.0&lt;/li</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a:latin typeface="Courier New" pitchFamily="49" charset="0"/>
                <a:cs typeface="Courier New" pitchFamily="49" charset="0"/>
              </a:rPr>
              <a:t>&lt;li&gt;</a:t>
            </a:r>
            <a:r>
              <a:rPr lang="en-US" sz="1400" dirty="0" err="1">
                <a:latin typeface="Courier New" pitchFamily="49" charset="0"/>
                <a:cs typeface="Courier New" pitchFamily="49" charset="0"/>
              </a:rPr>
              <a:t>vRetain</a:t>
            </a:r>
            <a:r>
              <a:rPr lang="en-US" sz="1400" dirty="0">
                <a:latin typeface="Courier New" pitchFamily="49" charset="0"/>
                <a:cs typeface="Courier New" pitchFamily="49" charset="0"/>
              </a:rPr>
              <a:t> 1.0&lt;/li</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a:latin typeface="Courier New" pitchFamily="49" charset="0"/>
                <a:cs typeface="Courier New" pitchFamily="49" charset="0"/>
              </a:rPr>
              <a:t>&lt;/</a:t>
            </a:r>
            <a:r>
              <a:rPr lang="en-US" sz="1400" dirty="0" err="1">
                <a:latin typeface="Courier New" pitchFamily="49" charset="0"/>
                <a:cs typeface="Courier New" pitchFamily="49" charset="0"/>
              </a:rPr>
              <a:t>ul</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a:latin typeface="Courier New" pitchFamily="49" charset="0"/>
                <a:cs typeface="Courier New" pitchFamily="49" charset="0"/>
              </a:rPr>
              <a:t>&lt;p&gt;Contact us now at 559-555-5555 to speak to a sales rep.&lt;/p</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a:t>
            </a:r>
            <a:r>
              <a:rPr lang="en-US" sz="1400" dirty="0">
                <a:latin typeface="Courier New" pitchFamily="49" charset="0"/>
                <a:cs typeface="Courier New" pitchFamily="49" charset="0"/>
              </a:rPr>
              <a:t>body</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a:t>
            </a:r>
            <a:r>
              <a:rPr lang="en-US" sz="1400" dirty="0">
                <a:latin typeface="Courier New" pitchFamily="49" charset="0"/>
                <a:cs typeface="Courier New" pitchFamily="49" charset="0"/>
              </a:rPr>
              <a:t>html</a:t>
            </a:r>
            <a:r>
              <a:rPr lang="en-US" sz="1400" dirty="0" smtClean="0">
                <a:latin typeface="Courier New" pitchFamily="49" charset="0"/>
                <a:cs typeface="Courier New" pitchFamily="49" charset="0"/>
              </a:rPr>
              <a:t>&gt;</a:t>
            </a:r>
            <a:endParaRPr lang="en-US" sz="1400" dirty="0">
              <a:latin typeface="Courier New" pitchFamily="49" charset="0"/>
              <a:cs typeface="Courier New" pitchFamily="49" charset="0"/>
            </a:endParaRPr>
          </a:p>
        </p:txBody>
      </p:sp>
      <p:sp>
        <p:nvSpPr>
          <p:cNvPr id="2" name="Text Placeholder 1"/>
          <p:cNvSpPr>
            <a:spLocks noGrp="1"/>
          </p:cNvSpPr>
          <p:nvPr>
            <p:ph type="body" sz="quarter" idx="11"/>
          </p:nvPr>
        </p:nvSpPr>
        <p:spPr/>
        <p:txBody>
          <a:bodyPr/>
          <a:lstStyle/>
          <a:p>
            <a:r>
              <a:rPr lang="en-US" dirty="0"/>
              <a:t>Exploring the Document Object Model (DOM)</a:t>
            </a:r>
          </a:p>
        </p:txBody>
      </p:sp>
    </p:spTree>
    <p:extLst>
      <p:ext uri="{BB962C8B-B14F-4D97-AF65-F5344CB8AC3E}">
        <p14:creationId xmlns:p14="http://schemas.microsoft.com/office/powerpoint/2010/main" val="15632159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438400"/>
            <a:ext cx="12192000" cy="441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lstStyle/>
          <a:p>
            <a:r>
              <a:rPr lang="en-US" dirty="0"/>
              <a:t>The DOM</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r>
              <a:rPr lang="en-US" sz="1600" dirty="0">
                <a:solidFill>
                  <a:schemeClr val="tx1"/>
                </a:solidFill>
              </a:rPr>
              <a:t>...and how it would be rendered visually in the browser’s memory…</a:t>
            </a:r>
            <a:endParaRPr lang="en-US" sz="1600" dirty="0">
              <a:solidFill>
                <a:schemeClr val="tx1"/>
              </a:solidFill>
            </a:endParaRPr>
          </a:p>
        </p:txBody>
      </p:sp>
      <p:sp>
        <p:nvSpPr>
          <p:cNvPr id="2" name="Text Placeholder 1"/>
          <p:cNvSpPr>
            <a:spLocks noGrp="1"/>
          </p:cNvSpPr>
          <p:nvPr>
            <p:ph type="body" sz="quarter" idx="11"/>
          </p:nvPr>
        </p:nvSpPr>
        <p:spPr/>
        <p:txBody>
          <a:bodyPr/>
          <a:lstStyle/>
          <a:p>
            <a:r>
              <a:rPr lang="en-US" dirty="0"/>
              <a:t>Exploring the Document Object Model (DOM)</a:t>
            </a:r>
          </a:p>
        </p:txBody>
      </p:sp>
      <p:graphicFrame>
        <p:nvGraphicFramePr>
          <p:cNvPr id="4" name="Object 3"/>
          <p:cNvGraphicFramePr>
            <a:graphicFrameLocks noChangeAspect="1"/>
          </p:cNvGraphicFramePr>
          <p:nvPr>
            <p:extLst>
              <p:ext uri="{D42A27DB-BD31-4B8C-83A1-F6EECF244321}">
                <p14:modId xmlns:p14="http://schemas.microsoft.com/office/powerpoint/2010/main" val="4086838929"/>
              </p:ext>
            </p:extLst>
          </p:nvPr>
        </p:nvGraphicFramePr>
        <p:xfrm>
          <a:off x="1919536" y="2660043"/>
          <a:ext cx="6838950" cy="3609975"/>
        </p:xfrm>
        <a:graphic>
          <a:graphicData uri="http://schemas.openxmlformats.org/presentationml/2006/ole">
            <mc:AlternateContent xmlns:mc="http://schemas.openxmlformats.org/markup-compatibility/2006">
              <mc:Choice xmlns:v="urn:schemas-microsoft-com:vml" Requires="v">
                <p:oleObj spid="_x0000_s1086" name="Visio" r:id="rId3" imgW="3875227" imgH="2046427" progId="Visio.Drawing.11">
                  <p:embed/>
                </p:oleObj>
              </mc:Choice>
              <mc:Fallback>
                <p:oleObj name="Visio" r:id="rId3" imgW="3875227" imgH="204642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536" y="2660043"/>
                        <a:ext cx="6838950"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33852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spc="0" dirty="0"/>
              <a:t>Including JavaScript in a Web Page</a:t>
            </a:r>
            <a:endParaRPr lang="en-US" spc="0" dirty="0"/>
          </a:p>
        </p:txBody>
      </p:sp>
    </p:spTree>
    <p:extLst>
      <p:ext uri="{BB962C8B-B14F-4D97-AF65-F5344CB8AC3E}">
        <p14:creationId xmlns:p14="http://schemas.microsoft.com/office/powerpoint/2010/main" val="25675211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Including JS in a Web Page</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1"/>
                </a:solidFill>
              </a:rPr>
              <a:t>There are several methods that you can use to work with JavaScript including: </a:t>
            </a:r>
          </a:p>
          <a:p>
            <a:pPr>
              <a:defRPr/>
            </a:pPr>
            <a:endParaRPr lang="en-US" sz="1600" dirty="0">
              <a:solidFill>
                <a:schemeClr val="tx1"/>
              </a:solidFill>
            </a:endParaRPr>
          </a:p>
          <a:p>
            <a:pPr marL="461963" indent="-461963">
              <a:buFont typeface="Wingdings" panose="05000000000000000000" pitchFamily="2" charset="2"/>
              <a:buChar char="v"/>
              <a:defRPr/>
            </a:pPr>
            <a:r>
              <a:rPr lang="en-US" sz="1600" dirty="0">
                <a:solidFill>
                  <a:schemeClr val="tx1"/>
                </a:solidFill>
              </a:rPr>
              <a:t>Creating a web page and writing embedded JavaScript code</a:t>
            </a:r>
          </a:p>
          <a:p>
            <a:pPr marL="461963" indent="-461963">
              <a:buFont typeface="Wingdings" panose="05000000000000000000" pitchFamily="2" charset="2"/>
              <a:buChar char="v"/>
              <a:defRPr/>
            </a:pPr>
            <a:r>
              <a:rPr lang="en-US" sz="1600" dirty="0">
                <a:solidFill>
                  <a:schemeClr val="tx1"/>
                </a:solidFill>
              </a:rPr>
              <a:t>Creating a web page and writing JavaScript within an external JavaScript .</a:t>
            </a:r>
            <a:r>
              <a:rPr lang="en-US" sz="1600" dirty="0" err="1">
                <a:solidFill>
                  <a:schemeClr val="tx1"/>
                </a:solidFill>
              </a:rPr>
              <a:t>js</a:t>
            </a:r>
            <a:r>
              <a:rPr lang="en-US" sz="1600" dirty="0">
                <a:solidFill>
                  <a:schemeClr val="tx1"/>
                </a:solidFill>
              </a:rPr>
              <a:t> file</a:t>
            </a:r>
          </a:p>
          <a:p>
            <a:pPr marL="461963" indent="-461963">
              <a:buFont typeface="Wingdings" panose="05000000000000000000" pitchFamily="2" charset="2"/>
              <a:buChar char="v"/>
              <a:defRPr/>
            </a:pPr>
            <a:r>
              <a:rPr lang="en-US" sz="1600" dirty="0">
                <a:solidFill>
                  <a:schemeClr val="tx1"/>
                </a:solidFill>
              </a:rPr>
              <a:t>Creating a web page and writing your JavaScript code </a:t>
            </a:r>
            <a:r>
              <a:rPr lang="en-US" sz="1600" dirty="0" smtClean="0">
                <a:solidFill>
                  <a:schemeClr val="tx1"/>
                </a:solidFill>
              </a:rPr>
              <a:t>inline</a:t>
            </a:r>
            <a:endParaRPr lang="en-US" sz="1600" dirty="0">
              <a:solidFill>
                <a:schemeClr val="tx1"/>
              </a:solidFill>
            </a:endParaRPr>
          </a:p>
        </p:txBody>
      </p:sp>
      <p:sp>
        <p:nvSpPr>
          <p:cNvPr id="2" name="Text Placeholder 1"/>
          <p:cNvSpPr>
            <a:spLocks noGrp="1"/>
          </p:cNvSpPr>
          <p:nvPr>
            <p:ph type="body" sz="quarter" idx="11"/>
          </p:nvPr>
        </p:nvSpPr>
        <p:spPr/>
        <p:txBody>
          <a:bodyPr/>
          <a:lstStyle/>
          <a:p>
            <a:r>
              <a:rPr lang="en-US" dirty="0" smtClean="0"/>
              <a:t>Methods for including JavaScript in a web page</a:t>
            </a:r>
            <a:endParaRPr lang="en-US" dirty="0"/>
          </a:p>
        </p:txBody>
      </p:sp>
    </p:spTree>
    <p:extLst>
      <p:ext uri="{BB962C8B-B14F-4D97-AF65-F5344CB8AC3E}">
        <p14:creationId xmlns:p14="http://schemas.microsoft.com/office/powerpoint/2010/main" val="33781330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6"/>
          <p:cNvSpPr>
            <a:spLocks noGrp="1"/>
          </p:cNvSpPr>
          <p:nvPr>
            <p:ph type="body" sz="quarter" idx="14"/>
          </p:nvPr>
        </p:nvSpPr>
        <p:spPr>
          <a:xfrm>
            <a:off x="335360" y="1628800"/>
            <a:ext cx="10081120" cy="4679950"/>
          </a:xfrm>
        </p:spPr>
        <p:txBody>
          <a:bodyPr>
            <a:noAutofit/>
          </a:bodyPr>
          <a:lstStyle/>
          <a:p>
            <a:pPr>
              <a:defRPr/>
            </a:pPr>
            <a:r>
              <a:rPr lang="en-US" sz="1400" dirty="0">
                <a:latin typeface="Courier New" panose="02070309020205020404" pitchFamily="49" charset="0"/>
                <a:cs typeface="Courier New" pitchFamily="49" charset="0"/>
              </a:rPr>
              <a:t>&lt;!</a:t>
            </a:r>
            <a:r>
              <a:rPr lang="en-US" sz="1400" dirty="0" err="1">
                <a:latin typeface="Courier New" pitchFamily="49" charset="0"/>
                <a:cs typeface="Courier New" pitchFamily="49" charset="0"/>
              </a:rPr>
              <a:t>doctype</a:t>
            </a:r>
            <a:r>
              <a:rPr lang="en-US" sz="1400" dirty="0">
                <a:latin typeface="Courier New" pitchFamily="49" charset="0"/>
                <a:cs typeface="Courier New" pitchFamily="49" charset="0"/>
              </a:rPr>
              <a:t> html</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a:t>
            </a:r>
            <a:r>
              <a:rPr lang="en-US" sz="1400" dirty="0">
                <a:latin typeface="Courier New" pitchFamily="49" charset="0"/>
                <a:cs typeface="Courier New" pitchFamily="49" charset="0"/>
              </a:rPr>
              <a:t>html</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a:t>
            </a:r>
            <a:r>
              <a:rPr lang="en-US" sz="1400" dirty="0">
                <a:latin typeface="Courier New" pitchFamily="49" charset="0"/>
                <a:cs typeface="Courier New" pitchFamily="49" charset="0"/>
              </a:rPr>
              <a:t>head</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a:latin typeface="Courier New" pitchFamily="49" charset="0"/>
                <a:cs typeface="Courier New" pitchFamily="49" charset="0"/>
              </a:rPr>
              <a:t>&lt;title&gt;Welcome to </a:t>
            </a:r>
            <a:r>
              <a:rPr lang="en-US" sz="1400" dirty="0" err="1">
                <a:latin typeface="Courier New" pitchFamily="49" charset="0"/>
                <a:cs typeface="Courier New" pitchFamily="49" charset="0"/>
              </a:rPr>
              <a:t>Vecta</a:t>
            </a:r>
            <a:r>
              <a:rPr lang="en-US" sz="1400" dirty="0">
                <a:latin typeface="Courier New" pitchFamily="49" charset="0"/>
                <a:cs typeface="Courier New" pitchFamily="49" charset="0"/>
              </a:rPr>
              <a:t> Corp.&lt;/title</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a:t>
            </a:r>
            <a:r>
              <a:rPr lang="en-US" sz="1400" dirty="0">
                <a:latin typeface="Courier New" pitchFamily="49" charset="0"/>
                <a:cs typeface="Courier New" pitchFamily="49" charset="0"/>
              </a:rPr>
              <a:t>head</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a:t>
            </a:r>
            <a:r>
              <a:rPr lang="en-US" sz="1400" dirty="0">
                <a:latin typeface="Courier New" pitchFamily="49" charset="0"/>
                <a:cs typeface="Courier New" pitchFamily="49" charset="0"/>
              </a:rPr>
              <a:t>body</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a:latin typeface="Courier New" pitchFamily="49" charset="0"/>
                <a:cs typeface="Courier New" pitchFamily="49" charset="0"/>
              </a:rPr>
              <a:t>&lt;h1&gt;Welcome&lt;/h1</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a:latin typeface="Courier New" pitchFamily="49" charset="0"/>
                <a:cs typeface="Courier New" pitchFamily="49" charset="0"/>
              </a:rPr>
              <a:t>&lt;p&gt;With innovative approaches and advanced methodologies, </a:t>
            </a:r>
            <a:r>
              <a:rPr lang="en-US" sz="1400" dirty="0" err="1">
                <a:latin typeface="Courier New" pitchFamily="49" charset="0"/>
                <a:cs typeface="Courier New" pitchFamily="49" charset="0"/>
              </a:rPr>
              <a:t>Vecta</a:t>
            </a:r>
            <a:r>
              <a:rPr lang="en-US" sz="1400" dirty="0">
                <a:latin typeface="Courier New" pitchFamily="49" charset="0"/>
                <a:cs typeface="Courier New" pitchFamily="49" charset="0"/>
              </a:rPr>
              <a:t> Corp. </a:t>
            </a:r>
            <a:r>
              <a:rPr lang="en-US" sz="1400" dirty="0">
                <a:latin typeface="Courier New" pitchFamily="49" charset="0"/>
                <a:cs typeface="Courier New" pitchFamily="49" charset="0"/>
              </a:rPr>
              <a:t>provides </a:t>
            </a:r>
            <a:r>
              <a:rPr lang="en-US" sz="1400" dirty="0">
                <a:latin typeface="Courier New" pitchFamily="49" charset="0"/>
                <a:cs typeface="Courier New" pitchFamily="49" charset="0"/>
              </a:rPr>
              <a:t>scalable </a:t>
            </a:r>
            <a:r>
              <a:rPr lang="en-US" sz="1400" dirty="0">
                <a:latin typeface="Courier New" pitchFamily="49" charset="0"/>
                <a:cs typeface="Courier New" pitchFamily="49" charset="0"/>
              </a:rPr>
              <a:t>  </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business </a:t>
            </a:r>
            <a:r>
              <a:rPr lang="en-US" sz="1400" dirty="0">
                <a:latin typeface="Courier New" pitchFamily="49" charset="0"/>
                <a:cs typeface="Courier New" pitchFamily="49" charset="0"/>
              </a:rPr>
              <a:t>solutions to help companies achieve </a:t>
            </a:r>
            <a:r>
              <a:rPr lang="en-US" sz="1400" dirty="0">
                <a:latin typeface="Courier New" pitchFamily="49" charset="0"/>
                <a:cs typeface="Courier New" pitchFamily="49" charset="0"/>
              </a:rPr>
              <a:t>success</a:t>
            </a:r>
            <a:r>
              <a:rPr lang="en-US" sz="1400" dirty="0">
                <a:latin typeface="Courier New" pitchFamily="49" charset="0"/>
                <a:cs typeface="Courier New" pitchFamily="49" charset="0"/>
              </a:rPr>
              <a:t>.&lt;/p</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a:latin typeface="Courier New" pitchFamily="49" charset="0"/>
                <a:cs typeface="Courier New" pitchFamily="49" charset="0"/>
              </a:rPr>
              <a:t>&lt;p&gt;Copyright &amp;copy; </a:t>
            </a:r>
            <a:r>
              <a:rPr lang="en-US" sz="1400" dirty="0">
                <a:latin typeface="Courier New" pitchFamily="49" charset="0"/>
                <a:cs typeface="Courier New" pitchFamily="49" charset="0"/>
              </a:rPr>
              <a:t/>
            </a:r>
            <a:br>
              <a:rPr lang="en-US" sz="1400" dirty="0">
                <a:latin typeface="Courier New" pitchFamily="49" charset="0"/>
                <a:cs typeface="Courier New" pitchFamily="49" charset="0"/>
              </a:rPr>
            </a:br>
            <a:r>
              <a:rPr lang="en-US" sz="1400" b="1" dirty="0">
                <a:latin typeface="Courier New" pitchFamily="49" charset="0"/>
                <a:cs typeface="Courier New" pitchFamily="49" charset="0"/>
              </a:rPr>
              <a:t>    </a:t>
            </a:r>
            <a:r>
              <a:rPr lang="en-US" sz="1400" b="1" dirty="0">
                <a:latin typeface="Courier New" pitchFamily="49" charset="0"/>
                <a:cs typeface="Courier New" pitchFamily="49" charset="0"/>
              </a:rPr>
              <a:t>&lt;script</a:t>
            </a:r>
            <a:r>
              <a:rPr lang="en-US" sz="1400" b="1" dirty="0">
                <a:latin typeface="Courier New" pitchFamily="49" charset="0"/>
                <a:cs typeface="Courier New" pitchFamily="49" charset="0"/>
              </a:rPr>
              <a:t>&gt;</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var</a:t>
            </a:r>
            <a:r>
              <a:rPr lang="en-US" sz="1400" b="1" dirty="0">
                <a:latin typeface="Courier New" pitchFamily="49" charset="0"/>
                <a:cs typeface="Courier New" pitchFamily="49" charset="0"/>
              </a:rPr>
              <a:t> today = new Date</a:t>
            </a:r>
            <a:r>
              <a:rPr lang="en-US" sz="1400" b="1" dirty="0">
                <a:latin typeface="Courier New" pitchFamily="49" charset="0"/>
                <a:cs typeface="Courier New" pitchFamily="49" charset="0"/>
              </a:rPr>
              <a:t>();</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document.writeln</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today.getFullYear</a:t>
            </a:r>
            <a:r>
              <a:rPr lang="en-US" sz="1400" b="1" dirty="0">
                <a:latin typeface="Courier New" pitchFamily="49" charset="0"/>
                <a:cs typeface="Courier New" pitchFamily="49" charset="0"/>
              </a:rPr>
              <a:t>() </a:t>
            </a:r>
            <a:r>
              <a:rPr lang="en-US" sz="1400" b="1" dirty="0">
                <a:latin typeface="Courier New" pitchFamily="49" charset="0"/>
                <a:cs typeface="Courier New" pitchFamily="49" charset="0"/>
              </a:rPr>
              <a:t>);</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a:t>
            </a:r>
            <a:r>
              <a:rPr lang="en-US" sz="1400" b="1" dirty="0">
                <a:latin typeface="Courier New" pitchFamily="49" charset="0"/>
                <a:cs typeface="Courier New" pitchFamily="49" charset="0"/>
              </a:rPr>
              <a:t>&lt;/script</a:t>
            </a:r>
            <a:r>
              <a:rPr lang="en-US" sz="1400" b="1" dirty="0">
                <a:latin typeface="Courier New" pitchFamily="49" charset="0"/>
                <a:cs typeface="Courier New" pitchFamily="49" charset="0"/>
              </a:rPr>
              <a:t>&gt;</a:t>
            </a:r>
            <a:br>
              <a:rPr lang="en-US" sz="1400" b="1"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a:latin typeface="Courier New" pitchFamily="49" charset="0"/>
                <a:cs typeface="Courier New" pitchFamily="49" charset="0"/>
              </a:rPr>
              <a:t>&lt;/p</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a:t>
            </a:r>
            <a:r>
              <a:rPr lang="en-US" sz="1400" dirty="0">
                <a:latin typeface="Courier New" pitchFamily="49" charset="0"/>
                <a:cs typeface="Courier New" pitchFamily="49" charset="0"/>
              </a:rPr>
              <a:t>body</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a:t>
            </a:r>
            <a:r>
              <a:rPr lang="en-US" sz="1400" dirty="0">
                <a:latin typeface="Courier New" pitchFamily="49" charset="0"/>
                <a:cs typeface="Courier New" pitchFamily="49" charset="0"/>
              </a:rPr>
              <a:t>html</a:t>
            </a:r>
            <a:r>
              <a:rPr lang="en-US" sz="1400" dirty="0">
                <a:latin typeface="Courier New" pitchFamily="49" charset="0"/>
                <a:cs typeface="Courier New" pitchFamily="49" charset="0"/>
              </a:rPr>
              <a:t>&gt;</a:t>
            </a:r>
          </a:p>
        </p:txBody>
      </p:sp>
      <p:sp>
        <p:nvSpPr>
          <p:cNvPr id="5" name="Title 4"/>
          <p:cNvSpPr>
            <a:spLocks noGrp="1"/>
          </p:cNvSpPr>
          <p:nvPr>
            <p:ph type="title"/>
          </p:nvPr>
        </p:nvSpPr>
        <p:spPr/>
        <p:txBody>
          <a:bodyPr/>
          <a:lstStyle/>
          <a:p>
            <a:r>
              <a:rPr lang="en-US" dirty="0"/>
              <a:t>Including JS in a Web Page</a:t>
            </a:r>
            <a:endParaRPr lang="nl-NL" dirty="0"/>
          </a:p>
        </p:txBody>
      </p:sp>
      <p:sp>
        <p:nvSpPr>
          <p:cNvPr id="2" name="Text Placeholder 1"/>
          <p:cNvSpPr>
            <a:spLocks noGrp="1"/>
          </p:cNvSpPr>
          <p:nvPr>
            <p:ph type="body" sz="quarter" idx="11"/>
          </p:nvPr>
        </p:nvSpPr>
        <p:spPr/>
        <p:txBody>
          <a:bodyPr/>
          <a:lstStyle/>
          <a:p>
            <a:r>
              <a:rPr lang="en-US" dirty="0"/>
              <a:t>Creating a web page and </a:t>
            </a:r>
            <a:r>
              <a:rPr lang="en-US" dirty="0" smtClean="0"/>
              <a:t>writing </a:t>
            </a:r>
            <a:r>
              <a:rPr lang="en-US" dirty="0"/>
              <a:t>embedded JavaScript code</a:t>
            </a:r>
          </a:p>
        </p:txBody>
      </p:sp>
      <p:sp>
        <p:nvSpPr>
          <p:cNvPr id="12" name="Pentagon 4"/>
          <p:cNvSpPr/>
          <p:nvPr/>
        </p:nvSpPr>
        <p:spPr>
          <a:xfrm>
            <a:off x="2614375" y="2065202"/>
            <a:ext cx="7370057" cy="40280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7163" tIns="53340" rIns="99568" bIns="53340" numCol="1" spcCol="1270" anchor="t" anchorCtr="0">
            <a:noAutofit/>
          </a:bodyPr>
          <a:lstStyle/>
          <a:p>
            <a:pPr>
              <a:defRPr/>
            </a:pPr>
            <a:endParaRPr lang="en-US" sz="1200" dirty="0">
              <a:latin typeface="Courier New" pitchFamily="49" charset="0"/>
              <a:cs typeface="Courier New" pitchFamily="49" charset="0"/>
            </a:endParaRPr>
          </a:p>
        </p:txBody>
      </p:sp>
    </p:spTree>
    <p:extLst>
      <p:ext uri="{BB962C8B-B14F-4D97-AF65-F5344CB8AC3E}">
        <p14:creationId xmlns:p14="http://schemas.microsoft.com/office/powerpoint/2010/main" val="24561416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6"/>
          <p:cNvSpPr>
            <a:spLocks noGrp="1"/>
          </p:cNvSpPr>
          <p:nvPr>
            <p:ph type="body" sz="quarter" idx="14"/>
          </p:nvPr>
        </p:nvSpPr>
        <p:spPr>
          <a:xfrm>
            <a:off x="335359" y="1628800"/>
            <a:ext cx="11508297" cy="4679950"/>
          </a:xfrm>
        </p:spPr>
        <p:txBody>
          <a:bodyPr>
            <a:noAutofit/>
          </a:bodyPr>
          <a:lstStyle/>
          <a:p>
            <a:pPr>
              <a:defRPr/>
            </a:pPr>
            <a:r>
              <a:rPr lang="en-US" sz="1400" b="1" dirty="0">
                <a:latin typeface="Courier New" pitchFamily="49" charset="0"/>
                <a:cs typeface="Courier New" pitchFamily="49" charset="0"/>
              </a:rPr>
              <a:t>index.html</a:t>
            </a:r>
            <a:r>
              <a:rPr lang="en-US" sz="1400" dirty="0">
                <a:latin typeface="Courier New" pitchFamily="49" charset="0"/>
                <a:cs typeface="Courier New" pitchFamily="49" charset="0"/>
              </a:rPr>
              <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a:t>
            </a:r>
            <a:r>
              <a:rPr lang="en-US" sz="1400" dirty="0" err="1">
                <a:latin typeface="Courier New" pitchFamily="49" charset="0"/>
                <a:cs typeface="Courier New" pitchFamily="49" charset="0"/>
              </a:rPr>
              <a:t>doctype</a:t>
            </a:r>
            <a:r>
              <a:rPr lang="en-US" sz="1400" dirty="0">
                <a:latin typeface="Courier New" pitchFamily="49" charset="0"/>
                <a:cs typeface="Courier New" pitchFamily="49" charset="0"/>
              </a:rPr>
              <a:t> html</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a:t>
            </a:r>
            <a:r>
              <a:rPr lang="en-US" sz="1400" dirty="0">
                <a:latin typeface="Courier New" pitchFamily="49" charset="0"/>
                <a:cs typeface="Courier New" pitchFamily="49" charset="0"/>
              </a:rPr>
              <a:t>html</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a:t>
            </a:r>
            <a:r>
              <a:rPr lang="en-US" sz="1400" dirty="0">
                <a:latin typeface="Courier New" pitchFamily="49" charset="0"/>
                <a:cs typeface="Courier New" pitchFamily="49" charset="0"/>
              </a:rPr>
              <a:t>head</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a:latin typeface="Courier New" pitchFamily="49" charset="0"/>
                <a:cs typeface="Courier New" pitchFamily="49" charset="0"/>
              </a:rPr>
              <a:t>&lt;title&gt;Welcome to </a:t>
            </a:r>
            <a:r>
              <a:rPr lang="en-US" sz="1400" dirty="0" err="1">
                <a:latin typeface="Courier New" pitchFamily="49" charset="0"/>
                <a:cs typeface="Courier New" pitchFamily="49" charset="0"/>
              </a:rPr>
              <a:t>Vecta</a:t>
            </a:r>
            <a:r>
              <a:rPr lang="en-US" sz="1400" dirty="0">
                <a:latin typeface="Courier New" pitchFamily="49" charset="0"/>
                <a:cs typeface="Courier New" pitchFamily="49" charset="0"/>
              </a:rPr>
              <a:t> Corp.&lt;/title</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a:t>
            </a:r>
            <a:r>
              <a:rPr lang="en-US" sz="1400" dirty="0">
                <a:latin typeface="Courier New" pitchFamily="49" charset="0"/>
                <a:cs typeface="Courier New" pitchFamily="49" charset="0"/>
              </a:rPr>
              <a:t>head</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a:t>
            </a:r>
            <a:r>
              <a:rPr lang="en-US" sz="1400" dirty="0">
                <a:latin typeface="Courier New" pitchFamily="49" charset="0"/>
                <a:cs typeface="Courier New" pitchFamily="49" charset="0"/>
              </a:rPr>
              <a:t>body</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a:latin typeface="Courier New" pitchFamily="49" charset="0"/>
                <a:cs typeface="Courier New" pitchFamily="49" charset="0"/>
              </a:rPr>
              <a:t>&lt;h1&gt;Welcome&lt;/h1</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a:latin typeface="Courier New" pitchFamily="49" charset="0"/>
                <a:cs typeface="Courier New" pitchFamily="49" charset="0"/>
              </a:rPr>
              <a:t>&lt;p&gt;With innovative approaches and advanced methodologies, </a:t>
            </a:r>
            <a:r>
              <a:rPr lang="en-US" sz="1400" dirty="0" err="1">
                <a:latin typeface="Courier New" pitchFamily="49" charset="0"/>
                <a:cs typeface="Courier New" pitchFamily="49" charset="0"/>
              </a:rPr>
              <a:t>Vecta</a:t>
            </a:r>
            <a:r>
              <a:rPr lang="en-US" sz="1400" dirty="0">
                <a:latin typeface="Courier New" pitchFamily="49" charset="0"/>
                <a:cs typeface="Courier New" pitchFamily="49" charset="0"/>
              </a:rPr>
              <a:t> </a:t>
            </a:r>
            <a:r>
              <a:rPr lang="en-US" sz="1400" dirty="0">
                <a:latin typeface="Courier New" pitchFamily="49" charset="0"/>
                <a:cs typeface="Courier New" pitchFamily="49" charset="0"/>
              </a:rPr>
              <a:t>Corp. provides </a:t>
            </a:r>
            <a:r>
              <a:rPr lang="en-US" sz="1400" dirty="0">
                <a:latin typeface="Courier New" pitchFamily="49" charset="0"/>
                <a:cs typeface="Courier New" pitchFamily="49" charset="0"/>
              </a:rPr>
              <a:t>scalable </a:t>
            </a:r>
            <a:r>
              <a:rPr lang="en-US" sz="1400" dirty="0">
                <a:latin typeface="Courier New" pitchFamily="49" charset="0"/>
                <a:cs typeface="Courier New" pitchFamily="49" charset="0"/>
              </a:rPr>
              <a:t>  </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business </a:t>
            </a:r>
            <a:r>
              <a:rPr lang="en-US" sz="1400" dirty="0">
                <a:latin typeface="Courier New" pitchFamily="49" charset="0"/>
                <a:cs typeface="Courier New" pitchFamily="49" charset="0"/>
              </a:rPr>
              <a:t>solutions to help companies achieve </a:t>
            </a:r>
            <a:r>
              <a:rPr lang="en-US" sz="1400" dirty="0">
                <a:latin typeface="Courier New" pitchFamily="49" charset="0"/>
                <a:cs typeface="Courier New" pitchFamily="49" charset="0"/>
              </a:rPr>
              <a:t>success</a:t>
            </a:r>
            <a:r>
              <a:rPr lang="en-US" sz="1400" dirty="0">
                <a:latin typeface="Courier New" pitchFamily="49" charset="0"/>
                <a:cs typeface="Courier New" pitchFamily="49" charset="0"/>
              </a:rPr>
              <a:t>.&lt;/p</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a:latin typeface="Courier New" pitchFamily="49" charset="0"/>
                <a:cs typeface="Courier New" pitchFamily="49" charset="0"/>
              </a:rPr>
              <a:t>&lt;p&gt;Copyright &amp;copy; </a:t>
            </a:r>
            <a:r>
              <a:rPr lang="en-US" sz="1400" b="1" dirty="0">
                <a:latin typeface="Courier New" pitchFamily="49" charset="0"/>
                <a:cs typeface="Courier New" pitchFamily="49" charset="0"/>
              </a:rPr>
              <a:t>&lt;script </a:t>
            </a:r>
            <a:r>
              <a:rPr lang="en-US" sz="1400" b="1" dirty="0" err="1">
                <a:latin typeface="Courier New" pitchFamily="49" charset="0"/>
                <a:cs typeface="Courier New" pitchFamily="49" charset="0"/>
              </a:rPr>
              <a:t>src</a:t>
            </a:r>
            <a:r>
              <a:rPr lang="en-US" sz="1400" b="1" dirty="0">
                <a:latin typeface="Courier New" pitchFamily="49" charset="0"/>
                <a:cs typeface="Courier New" pitchFamily="49" charset="0"/>
              </a:rPr>
              <a:t>="script.js"&gt;&lt;/script&gt;</a:t>
            </a:r>
            <a:r>
              <a:rPr lang="en-US" sz="1400" dirty="0">
                <a:latin typeface="Courier New" pitchFamily="49" charset="0"/>
                <a:cs typeface="Courier New" pitchFamily="49" charset="0"/>
              </a:rPr>
              <a:t>&lt;/p</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a:t>
            </a:r>
            <a:r>
              <a:rPr lang="en-US" sz="1400" dirty="0">
                <a:latin typeface="Courier New" pitchFamily="49" charset="0"/>
                <a:cs typeface="Courier New" pitchFamily="49" charset="0"/>
              </a:rPr>
              <a:t>body</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a:t>
            </a:r>
            <a:r>
              <a:rPr lang="en-US" sz="1400" dirty="0">
                <a:latin typeface="Courier New" pitchFamily="49" charset="0"/>
                <a:cs typeface="Courier New" pitchFamily="49" charset="0"/>
              </a:rPr>
              <a:t>html&gt;</a:t>
            </a:r>
          </a:p>
          <a:p>
            <a:pPr>
              <a:defRPr/>
            </a:pPr>
            <a:endParaRPr lang="en-US" sz="1400" dirty="0">
              <a:latin typeface="Courier New" pitchFamily="49" charset="0"/>
              <a:cs typeface="Courier New" pitchFamily="49" charset="0"/>
            </a:endParaRPr>
          </a:p>
          <a:p>
            <a:pPr>
              <a:defRPr/>
            </a:pPr>
            <a:r>
              <a:rPr lang="en-US" sz="1400" b="1" dirty="0">
                <a:latin typeface="Courier New" pitchFamily="49" charset="0"/>
                <a:cs typeface="Courier New" pitchFamily="49" charset="0"/>
              </a:rPr>
              <a:t>script.js</a:t>
            </a:r>
            <a:endParaRPr lang="en-US" sz="1400" b="1" dirty="0">
              <a:latin typeface="Courier New" pitchFamily="49" charset="0"/>
              <a:cs typeface="Courier New" pitchFamily="49" charset="0"/>
            </a:endParaRPr>
          </a:p>
          <a:p>
            <a:r>
              <a:rPr lang="en-US" sz="1400" b="1" dirty="0" err="1">
                <a:latin typeface="Courier New" pitchFamily="49" charset="0"/>
                <a:cs typeface="Courier New" pitchFamily="49" charset="0"/>
              </a:rPr>
              <a:t>var</a:t>
            </a:r>
            <a:r>
              <a:rPr lang="en-US" sz="1400" b="1" dirty="0">
                <a:latin typeface="Courier New" pitchFamily="49" charset="0"/>
                <a:cs typeface="Courier New" pitchFamily="49" charset="0"/>
              </a:rPr>
              <a:t> today = new Date</a:t>
            </a:r>
            <a:r>
              <a:rPr lang="en-US" sz="1400" b="1" dirty="0">
                <a:latin typeface="Courier New" pitchFamily="49" charset="0"/>
                <a:cs typeface="Courier New" pitchFamily="49" charset="0"/>
              </a:rPr>
              <a:t>();</a:t>
            </a:r>
            <a:br>
              <a:rPr lang="en-US" sz="1400" b="1" dirty="0">
                <a:latin typeface="Courier New" pitchFamily="49" charset="0"/>
                <a:cs typeface="Courier New" pitchFamily="49" charset="0"/>
              </a:rPr>
            </a:br>
            <a:r>
              <a:rPr lang="en-US" sz="1400" b="1" dirty="0" err="1">
                <a:latin typeface="Courier New" pitchFamily="49" charset="0"/>
                <a:cs typeface="Courier New" pitchFamily="49" charset="0"/>
              </a:rPr>
              <a:t>document.writeln</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today.getFullYear</a:t>
            </a:r>
            <a:r>
              <a:rPr lang="en-US" sz="1400" b="1" dirty="0">
                <a:latin typeface="Courier New" pitchFamily="49" charset="0"/>
                <a:cs typeface="Courier New" pitchFamily="49" charset="0"/>
              </a:rPr>
              <a:t>() );</a:t>
            </a:r>
          </a:p>
        </p:txBody>
      </p:sp>
      <p:sp>
        <p:nvSpPr>
          <p:cNvPr id="5" name="Title 4"/>
          <p:cNvSpPr>
            <a:spLocks noGrp="1"/>
          </p:cNvSpPr>
          <p:nvPr>
            <p:ph type="title"/>
          </p:nvPr>
        </p:nvSpPr>
        <p:spPr/>
        <p:txBody>
          <a:bodyPr/>
          <a:lstStyle/>
          <a:p>
            <a:r>
              <a:rPr lang="en-US" dirty="0"/>
              <a:t>Including JS in a Web Page</a:t>
            </a:r>
            <a:endParaRPr lang="nl-NL" dirty="0"/>
          </a:p>
        </p:txBody>
      </p:sp>
      <p:sp>
        <p:nvSpPr>
          <p:cNvPr id="2" name="Text Placeholder 1"/>
          <p:cNvSpPr>
            <a:spLocks noGrp="1"/>
          </p:cNvSpPr>
          <p:nvPr>
            <p:ph type="body" sz="quarter" idx="11"/>
          </p:nvPr>
        </p:nvSpPr>
        <p:spPr/>
        <p:txBody>
          <a:bodyPr/>
          <a:lstStyle/>
          <a:p>
            <a:r>
              <a:rPr lang="en-US" dirty="0" smtClean="0"/>
              <a:t>Creating a web page and writing </a:t>
            </a:r>
            <a:r>
              <a:rPr lang="en-US" dirty="0"/>
              <a:t>JavaScript within an </a:t>
            </a:r>
            <a:r>
              <a:rPr lang="en-US" dirty="0" smtClean="0"/>
              <a:t>external file</a:t>
            </a:r>
            <a:endParaRPr lang="en-US" dirty="0"/>
          </a:p>
        </p:txBody>
      </p:sp>
      <p:sp>
        <p:nvSpPr>
          <p:cNvPr id="12" name="Pentagon 4"/>
          <p:cNvSpPr/>
          <p:nvPr/>
        </p:nvSpPr>
        <p:spPr>
          <a:xfrm>
            <a:off x="2614375" y="2065202"/>
            <a:ext cx="7370057" cy="40280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7163" tIns="53340" rIns="99568" bIns="53340" numCol="1" spcCol="1270" anchor="t" anchorCtr="0">
            <a:noAutofit/>
          </a:bodyPr>
          <a:lstStyle/>
          <a:p>
            <a:pPr>
              <a:defRPr/>
            </a:pPr>
            <a:endParaRPr lang="en-US" sz="1200" b="1" dirty="0">
              <a:latin typeface="Courier New" pitchFamily="49" charset="0"/>
              <a:cs typeface="Courier New" pitchFamily="49" charset="0"/>
            </a:endParaRPr>
          </a:p>
        </p:txBody>
      </p:sp>
    </p:spTree>
    <p:extLst>
      <p:ext uri="{BB962C8B-B14F-4D97-AF65-F5344CB8AC3E}">
        <p14:creationId xmlns:p14="http://schemas.microsoft.com/office/powerpoint/2010/main" val="11233422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6"/>
          <p:cNvSpPr>
            <a:spLocks noGrp="1"/>
          </p:cNvSpPr>
          <p:nvPr>
            <p:ph type="body" sz="quarter" idx="14"/>
          </p:nvPr>
        </p:nvSpPr>
        <p:spPr>
          <a:xfrm>
            <a:off x="335360" y="1628800"/>
            <a:ext cx="10081120" cy="4679950"/>
          </a:xfrm>
        </p:spPr>
        <p:txBody>
          <a:bodyPr>
            <a:noAutofit/>
          </a:bodyPr>
          <a:lstStyle/>
          <a:p>
            <a:pPr>
              <a:defRPr/>
            </a:pPr>
            <a:r>
              <a:rPr lang="en-US" sz="1400" dirty="0">
                <a:latin typeface="Courier New" pitchFamily="49" charset="0"/>
                <a:cs typeface="Courier New" pitchFamily="49" charset="0"/>
              </a:rPr>
              <a:t>&lt;!</a:t>
            </a:r>
            <a:r>
              <a:rPr lang="en-US" sz="1400" dirty="0" err="1">
                <a:latin typeface="Courier New" pitchFamily="49" charset="0"/>
                <a:cs typeface="Courier New" pitchFamily="49" charset="0"/>
              </a:rPr>
              <a:t>doctype</a:t>
            </a:r>
            <a:r>
              <a:rPr lang="en-US" sz="1400" dirty="0">
                <a:latin typeface="Courier New" pitchFamily="49" charset="0"/>
                <a:cs typeface="Courier New" pitchFamily="49" charset="0"/>
              </a:rPr>
              <a:t> html</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a:t>
            </a:r>
            <a:r>
              <a:rPr lang="en-US" sz="1400" dirty="0">
                <a:latin typeface="Courier New" pitchFamily="49" charset="0"/>
                <a:cs typeface="Courier New" pitchFamily="49" charset="0"/>
              </a:rPr>
              <a:t>html</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a:t>
            </a:r>
            <a:r>
              <a:rPr lang="en-US" sz="1400" dirty="0">
                <a:latin typeface="Courier New" pitchFamily="49" charset="0"/>
                <a:cs typeface="Courier New" pitchFamily="49" charset="0"/>
              </a:rPr>
              <a:t>head</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a:latin typeface="Courier New" pitchFamily="49" charset="0"/>
                <a:cs typeface="Courier New" pitchFamily="49" charset="0"/>
              </a:rPr>
              <a:t>&lt;title&gt;Welcome to </a:t>
            </a:r>
            <a:r>
              <a:rPr lang="en-US" sz="1400" dirty="0" err="1">
                <a:latin typeface="Courier New" pitchFamily="49" charset="0"/>
                <a:cs typeface="Courier New" pitchFamily="49" charset="0"/>
              </a:rPr>
              <a:t>Vecta</a:t>
            </a:r>
            <a:r>
              <a:rPr lang="en-US" sz="1400" dirty="0">
                <a:latin typeface="Courier New" pitchFamily="49" charset="0"/>
                <a:cs typeface="Courier New" pitchFamily="49" charset="0"/>
              </a:rPr>
              <a:t> Corp.&lt;/title</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a:t>
            </a:r>
            <a:r>
              <a:rPr lang="en-US" sz="1400" dirty="0">
                <a:latin typeface="Courier New" pitchFamily="49" charset="0"/>
                <a:cs typeface="Courier New" pitchFamily="49" charset="0"/>
              </a:rPr>
              <a:t>head</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a:t>
            </a:r>
            <a:r>
              <a:rPr lang="en-US" sz="1400" dirty="0">
                <a:latin typeface="Courier New" pitchFamily="49" charset="0"/>
                <a:cs typeface="Courier New" pitchFamily="49" charset="0"/>
              </a:rPr>
              <a:t>body </a:t>
            </a:r>
            <a:r>
              <a:rPr lang="en-US" sz="1400" b="1" dirty="0" err="1">
                <a:latin typeface="Courier New" pitchFamily="49" charset="0"/>
                <a:cs typeface="Courier New" pitchFamily="49" charset="0"/>
              </a:rPr>
              <a:t>onload</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javascript:alert</a:t>
            </a:r>
            <a:r>
              <a:rPr lang="en-US" sz="1400" b="1" dirty="0">
                <a:latin typeface="Courier New" pitchFamily="49" charset="0"/>
                <a:cs typeface="Courier New" pitchFamily="49" charset="0"/>
              </a:rPr>
              <a:t>('Thank you for visiting our web page</a:t>
            </a:r>
            <a:r>
              <a:rPr lang="en-US" sz="1400" b="1" dirty="0">
                <a:latin typeface="Courier New" pitchFamily="49" charset="0"/>
                <a:cs typeface="Courier New" pitchFamily="49" charset="0"/>
              </a:rPr>
              <a:t>');"</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a:latin typeface="Courier New" pitchFamily="49" charset="0"/>
                <a:cs typeface="Courier New" pitchFamily="49" charset="0"/>
              </a:rPr>
              <a:t>&lt;h1&gt;Welcome&lt;/h1</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a:latin typeface="Courier New" pitchFamily="49" charset="0"/>
                <a:cs typeface="Courier New" pitchFamily="49" charset="0"/>
              </a:rPr>
              <a:t>&lt;p&gt;With innovative </a:t>
            </a:r>
            <a:r>
              <a:rPr lang="en-US" sz="1400" dirty="0">
                <a:latin typeface="Courier New" pitchFamily="49" charset="0"/>
                <a:cs typeface="Courier New" pitchFamily="49" charset="0"/>
              </a:rPr>
              <a:t>approaches </a:t>
            </a:r>
            <a:r>
              <a:rPr lang="en-US" sz="1400" dirty="0">
                <a:latin typeface="Courier New" pitchFamily="49" charset="0"/>
                <a:cs typeface="Courier New" pitchFamily="49" charset="0"/>
              </a:rPr>
              <a:t>and advanced methodologies, </a:t>
            </a:r>
            <a:r>
              <a:rPr lang="en-US" sz="1400" dirty="0" err="1">
                <a:latin typeface="Courier New" pitchFamily="49" charset="0"/>
                <a:cs typeface="Courier New" pitchFamily="49" charset="0"/>
              </a:rPr>
              <a:t>Vecta</a:t>
            </a:r>
            <a:r>
              <a:rPr lang="en-US" sz="1400" dirty="0">
                <a:latin typeface="Courier New" pitchFamily="49" charset="0"/>
                <a:cs typeface="Courier New" pitchFamily="49" charset="0"/>
              </a:rPr>
              <a:t> Corp. </a:t>
            </a:r>
            <a:r>
              <a:rPr lang="en-US" sz="1400" dirty="0">
                <a:latin typeface="Courier New" pitchFamily="49" charset="0"/>
                <a:cs typeface="Courier New" pitchFamily="49" charset="0"/>
              </a:rPr>
              <a:t>provides </a:t>
            </a:r>
            <a:r>
              <a:rPr lang="en-US" sz="1400" dirty="0">
                <a:latin typeface="Courier New" pitchFamily="49" charset="0"/>
                <a:cs typeface="Courier New" pitchFamily="49" charset="0"/>
              </a:rPr>
              <a:t>scalable </a:t>
            </a:r>
            <a:r>
              <a:rPr lang="en-US" sz="1400" dirty="0">
                <a:latin typeface="Courier New" pitchFamily="49" charset="0"/>
                <a:cs typeface="Courier New" pitchFamily="49" charset="0"/>
              </a:rPr>
              <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business </a:t>
            </a:r>
            <a:r>
              <a:rPr lang="en-US" sz="1400" dirty="0">
                <a:latin typeface="Courier New" pitchFamily="49" charset="0"/>
                <a:cs typeface="Courier New" pitchFamily="49" charset="0"/>
              </a:rPr>
              <a:t>solutions to help companies achieve </a:t>
            </a:r>
            <a:r>
              <a:rPr lang="en-US" sz="1400" dirty="0">
                <a:latin typeface="Courier New" pitchFamily="49" charset="0"/>
                <a:cs typeface="Courier New" pitchFamily="49" charset="0"/>
              </a:rPr>
              <a:t>success</a:t>
            </a:r>
            <a:r>
              <a:rPr lang="en-US" sz="1400" dirty="0">
                <a:latin typeface="Courier New" pitchFamily="49" charset="0"/>
                <a:cs typeface="Courier New" pitchFamily="49" charset="0"/>
              </a:rPr>
              <a:t>.&lt;/p</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a:latin typeface="Courier New" pitchFamily="49" charset="0"/>
                <a:cs typeface="Courier New" pitchFamily="49" charset="0"/>
              </a:rPr>
              <a:t>&lt;p&gt;Copyright &amp;copy; 2014&lt;/p</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a:t>
            </a:r>
            <a:r>
              <a:rPr lang="en-US" sz="1400" dirty="0">
                <a:latin typeface="Courier New" pitchFamily="49" charset="0"/>
                <a:cs typeface="Courier New" pitchFamily="49" charset="0"/>
              </a:rPr>
              <a:t>body</a:t>
            </a:r>
            <a:r>
              <a:rPr lang="en-US" sz="1400" dirty="0">
                <a:latin typeface="Courier New" pitchFamily="49" charset="0"/>
                <a:cs typeface="Courier New" pitchFamily="49" charset="0"/>
              </a:rPr>
              <a:t>&gt;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&lt;/</a:t>
            </a:r>
            <a:r>
              <a:rPr lang="en-US" sz="1400" dirty="0">
                <a:latin typeface="Courier New" pitchFamily="49" charset="0"/>
                <a:cs typeface="Courier New" pitchFamily="49" charset="0"/>
              </a:rPr>
              <a:t>html&gt;</a:t>
            </a:r>
          </a:p>
        </p:txBody>
      </p:sp>
      <p:sp>
        <p:nvSpPr>
          <p:cNvPr id="5" name="Title 4"/>
          <p:cNvSpPr>
            <a:spLocks noGrp="1"/>
          </p:cNvSpPr>
          <p:nvPr>
            <p:ph type="title"/>
          </p:nvPr>
        </p:nvSpPr>
        <p:spPr/>
        <p:txBody>
          <a:bodyPr/>
          <a:lstStyle/>
          <a:p>
            <a:r>
              <a:rPr lang="en-US" dirty="0"/>
              <a:t>Including JS in a Web Page</a:t>
            </a:r>
            <a:endParaRPr lang="nl-NL" dirty="0"/>
          </a:p>
        </p:txBody>
      </p:sp>
      <p:sp>
        <p:nvSpPr>
          <p:cNvPr id="2" name="Text Placeholder 1"/>
          <p:cNvSpPr>
            <a:spLocks noGrp="1"/>
          </p:cNvSpPr>
          <p:nvPr>
            <p:ph type="body" sz="quarter" idx="11"/>
          </p:nvPr>
        </p:nvSpPr>
        <p:spPr/>
        <p:txBody>
          <a:bodyPr/>
          <a:lstStyle/>
          <a:p>
            <a:r>
              <a:rPr lang="en-US" dirty="0"/>
              <a:t>Creating a web page and writing your JavaScript code inline</a:t>
            </a:r>
          </a:p>
        </p:txBody>
      </p:sp>
      <p:sp>
        <p:nvSpPr>
          <p:cNvPr id="12" name="Pentagon 4"/>
          <p:cNvSpPr/>
          <p:nvPr/>
        </p:nvSpPr>
        <p:spPr>
          <a:xfrm>
            <a:off x="2614375" y="2065202"/>
            <a:ext cx="7370057" cy="26599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7163" tIns="53340" rIns="99568" bIns="53340" numCol="1" spcCol="1270" anchor="t" anchorCtr="0">
            <a:noAutofit/>
          </a:bodyPr>
          <a:lstStyle/>
          <a:p>
            <a:pPr>
              <a:defRPr/>
            </a:pPr>
            <a:endParaRPr lang="en-US" sz="1200" dirty="0">
              <a:latin typeface="Courier New" pitchFamily="49" charset="0"/>
              <a:cs typeface="Courier New" pitchFamily="49" charset="0"/>
            </a:endParaRPr>
          </a:p>
        </p:txBody>
      </p:sp>
    </p:spTree>
    <p:extLst>
      <p:ext uri="{BB962C8B-B14F-4D97-AF65-F5344CB8AC3E}">
        <p14:creationId xmlns:p14="http://schemas.microsoft.com/office/powerpoint/2010/main" val="31903322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spc="0" dirty="0"/>
              <a:t>Using Brackets</a:t>
            </a:r>
            <a:endParaRPr lang="en-US" spc="0" dirty="0"/>
          </a:p>
        </p:txBody>
      </p:sp>
    </p:spTree>
    <p:extLst>
      <p:ext uri="{BB962C8B-B14F-4D97-AF65-F5344CB8AC3E}">
        <p14:creationId xmlns:p14="http://schemas.microsoft.com/office/powerpoint/2010/main" val="881822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spc="0" dirty="0"/>
              <a:t>Using a Browser for Testing Code</a:t>
            </a:r>
            <a:endParaRPr lang="en-US" spc="0" dirty="0"/>
          </a:p>
        </p:txBody>
      </p:sp>
    </p:spTree>
    <p:extLst>
      <p:ext uri="{BB962C8B-B14F-4D97-AF65-F5344CB8AC3E}">
        <p14:creationId xmlns:p14="http://schemas.microsoft.com/office/powerpoint/2010/main" val="3749767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Classic Web </a:t>
            </a:r>
            <a:r>
              <a:rPr lang="en-US" dirty="0" smtClean="0"/>
              <a:t>Architecture</a:t>
            </a:r>
            <a:endParaRPr lang="nl-NL" dirty="0"/>
          </a:p>
        </p:txBody>
      </p:sp>
      <p:sp>
        <p:nvSpPr>
          <p:cNvPr id="7" name="Text Placeholder 6"/>
          <p:cNvSpPr>
            <a:spLocks noGrp="1"/>
          </p:cNvSpPr>
          <p:nvPr>
            <p:ph type="body" sz="quarter" idx="14"/>
          </p:nvPr>
        </p:nvSpPr>
        <p:spPr>
          <a:xfrm>
            <a:off x="335359" y="1628800"/>
            <a:ext cx="7275931" cy="4679950"/>
          </a:xfrm>
        </p:spPr>
        <p:txBody>
          <a:bodyPr>
            <a:noAutofit/>
          </a:bodyPr>
          <a:lstStyle/>
          <a:p>
            <a:r>
              <a:rPr lang="en-US" sz="1600" dirty="0">
                <a:solidFill>
                  <a:schemeClr val="tx1"/>
                </a:solidFill>
              </a:rPr>
              <a:t>Tiered architecture provides a model for developers to create applications regardless of technology or platform.</a:t>
            </a:r>
          </a:p>
          <a:p>
            <a:pPr lvl="2"/>
            <a:endParaRPr lang="en-US" dirty="0">
              <a:solidFill>
                <a:schemeClr val="tx1"/>
              </a:solidFill>
            </a:endParaRPr>
          </a:p>
          <a:p>
            <a:pPr marL="457200" lvl="1" indent="-457200">
              <a:buFont typeface="Wingdings" pitchFamily="2" charset="2"/>
              <a:buChar char="v"/>
            </a:pPr>
            <a:r>
              <a:rPr lang="en-US" sz="1600" dirty="0"/>
              <a:t>1</a:t>
            </a:r>
            <a:r>
              <a:rPr lang="en-US" sz="1600" baseline="30000" dirty="0"/>
              <a:t>st</a:t>
            </a:r>
            <a:r>
              <a:rPr lang="en-US" sz="1600" dirty="0"/>
              <a:t> Tier - The application is located somewhere. </a:t>
            </a:r>
            <a:r>
              <a:rPr lang="en-US" sz="1600" dirty="0" smtClean="0"/>
              <a:t>That </a:t>
            </a:r>
            <a:r>
              <a:rPr lang="en-US" sz="1600" dirty="0"/>
              <a:t>application, regardless of technologies </a:t>
            </a:r>
            <a:r>
              <a:rPr lang="en-US" sz="1600" dirty="0" smtClean="0"/>
              <a:t>used</a:t>
            </a:r>
            <a:r>
              <a:rPr lang="en-US" sz="1600" dirty="0"/>
              <a:t>, is a tier of the architecture. </a:t>
            </a:r>
            <a:br>
              <a:rPr lang="en-US" sz="1600" dirty="0"/>
            </a:br>
            <a:r>
              <a:rPr lang="en-US" sz="1600" dirty="0"/>
              <a:t/>
            </a:r>
            <a:br>
              <a:rPr lang="en-US" sz="1600" dirty="0"/>
            </a:br>
            <a:endParaRPr lang="en-US" sz="1600" dirty="0"/>
          </a:p>
          <a:p>
            <a:pPr marL="457200" lvl="1" indent="-457200">
              <a:buFont typeface="Wingdings" pitchFamily="2" charset="2"/>
              <a:buChar char="v"/>
            </a:pPr>
            <a:r>
              <a:rPr lang="en-US" sz="1600" dirty="0"/>
              <a:t>2</a:t>
            </a:r>
            <a:r>
              <a:rPr lang="en-US" sz="1600" baseline="30000" dirty="0"/>
              <a:t>nd</a:t>
            </a:r>
            <a:r>
              <a:rPr lang="en-US" sz="1600" dirty="0"/>
              <a:t> Tier - eBay auction information is stored in </a:t>
            </a:r>
            <a:r>
              <a:rPr lang="en-US" sz="1600" dirty="0" smtClean="0"/>
              <a:t>some </a:t>
            </a:r>
            <a:r>
              <a:rPr lang="en-US" sz="1600" dirty="0"/>
              <a:t>sort of data source. </a:t>
            </a:r>
            <a:br>
              <a:rPr lang="en-US" sz="1600" dirty="0"/>
            </a:br>
            <a:r>
              <a:rPr lang="en-US" sz="1600" dirty="0"/>
              <a:t/>
            </a:r>
            <a:br>
              <a:rPr lang="en-US" sz="1600" dirty="0"/>
            </a:br>
            <a:endParaRPr lang="en-US" sz="1600" dirty="0"/>
          </a:p>
          <a:p>
            <a:pPr marL="457200" lvl="1" indent="-457200">
              <a:buFont typeface="Wingdings" pitchFamily="2" charset="2"/>
              <a:buChar char="v"/>
            </a:pPr>
            <a:r>
              <a:rPr lang="en-US" sz="1600" dirty="0"/>
              <a:t>3</a:t>
            </a:r>
            <a:r>
              <a:rPr lang="en-US" sz="1600" baseline="30000" dirty="0"/>
              <a:t>rd</a:t>
            </a:r>
            <a:r>
              <a:rPr lang="en-US" sz="1600" dirty="0"/>
              <a:t> Tier – The millions of buyers and sellers </a:t>
            </a:r>
            <a:r>
              <a:rPr lang="en-US" sz="1600" dirty="0" smtClean="0"/>
              <a:t>that use </a:t>
            </a:r>
            <a:r>
              <a:rPr lang="en-US" sz="1600" dirty="0"/>
              <a:t>eBay daily make up the 3</a:t>
            </a:r>
            <a:r>
              <a:rPr lang="en-US" sz="1600" baseline="30000" dirty="0"/>
              <a:t>rd</a:t>
            </a:r>
            <a:r>
              <a:rPr lang="en-US" sz="1600" dirty="0"/>
              <a:t> tier.</a:t>
            </a:r>
          </a:p>
        </p:txBody>
      </p:sp>
      <p:sp>
        <p:nvSpPr>
          <p:cNvPr id="2" name="Text Placeholder 1"/>
          <p:cNvSpPr>
            <a:spLocks noGrp="1"/>
          </p:cNvSpPr>
          <p:nvPr>
            <p:ph type="body" sz="quarter" idx="11"/>
          </p:nvPr>
        </p:nvSpPr>
        <p:spPr/>
        <p:txBody>
          <a:bodyPr/>
          <a:lstStyle/>
          <a:p>
            <a:r>
              <a:rPr lang="en-US" dirty="0" smtClean="0"/>
              <a:t>The Tiered Architecture Model</a:t>
            </a:r>
            <a:endParaRPr lang="en-US" dirty="0"/>
          </a:p>
        </p:txBody>
      </p:sp>
      <p:grpSp>
        <p:nvGrpSpPr>
          <p:cNvPr id="9" name="Group 22"/>
          <p:cNvGrpSpPr>
            <a:grpSpLocks/>
          </p:cNvGrpSpPr>
          <p:nvPr/>
        </p:nvGrpSpPr>
        <p:grpSpPr bwMode="auto">
          <a:xfrm>
            <a:off x="8264819" y="2592628"/>
            <a:ext cx="950016" cy="908381"/>
            <a:chOff x="5800825" y="2233060"/>
            <a:chExt cx="1560094" cy="1492717"/>
          </a:xfrm>
        </p:grpSpPr>
        <p:pic>
          <p:nvPicPr>
            <p:cNvPr id="10" name="Picture 19" descr="My-Computer-icon.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0825" y="22330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descr="My-Computer-icon.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91726" y="23854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1" descr="My-Computer-icon.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4606" y="2539464"/>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 name="Picture 37" descr="My-Computer-icon.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8731" y="3933056"/>
            <a:ext cx="864096"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C:\Users\zak\Desktop\XenDesktop-Devic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1954" y="5301208"/>
            <a:ext cx="1517650" cy="835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21554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spc="0" dirty="0"/>
              <a:t>Working with </a:t>
            </a:r>
            <a:r>
              <a:rPr lang="en-US" spc="0" dirty="0" err="1"/>
              <a:t>Git</a:t>
            </a:r>
            <a:r>
              <a:rPr lang="en-US" spc="0" dirty="0"/>
              <a:t> and </a:t>
            </a:r>
            <a:r>
              <a:rPr lang="en-US" spc="0" dirty="0" err="1"/>
              <a:t>Github</a:t>
            </a:r>
            <a:endParaRPr lang="en-US" spc="0" dirty="0"/>
          </a:p>
        </p:txBody>
      </p:sp>
    </p:spTree>
    <p:extLst>
      <p:ext uri="{BB962C8B-B14F-4D97-AF65-F5344CB8AC3E}">
        <p14:creationId xmlns:p14="http://schemas.microsoft.com/office/powerpoint/2010/main" val="35159601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6"/>
          <p:cNvSpPr>
            <a:spLocks noGrp="1"/>
          </p:cNvSpPr>
          <p:nvPr>
            <p:ph type="body" sz="quarter" idx="14"/>
          </p:nvPr>
        </p:nvSpPr>
        <p:spPr>
          <a:xfrm>
            <a:off x="335359" y="1628800"/>
            <a:ext cx="11499589" cy="4679950"/>
          </a:xfrm>
        </p:spPr>
        <p:txBody>
          <a:bodyPr>
            <a:noAutofit/>
          </a:bodyPr>
          <a:lstStyle/>
          <a:p>
            <a:r>
              <a:rPr lang="en-US" sz="1600" dirty="0">
                <a:solidFill>
                  <a:schemeClr val="tx1"/>
                </a:solidFill>
                <a:cs typeface="Courier New" pitchFamily="49" charset="0"/>
              </a:rPr>
              <a:t>A Version Control System is a</a:t>
            </a:r>
            <a:r>
              <a:rPr lang="en-US" sz="1600" dirty="0">
                <a:solidFill>
                  <a:schemeClr val="tx1"/>
                </a:solidFill>
              </a:rPr>
              <a:t>n </a:t>
            </a:r>
            <a:r>
              <a:rPr lang="en-US" sz="1600" dirty="0">
                <a:solidFill>
                  <a:schemeClr val="tx1"/>
                </a:solidFill>
              </a:rPr>
              <a:t>application that allows you to record changes to </a:t>
            </a:r>
            <a:r>
              <a:rPr lang="en-US" sz="1600" dirty="0">
                <a:solidFill>
                  <a:schemeClr val="tx1"/>
                </a:solidFill>
              </a:rPr>
              <a:t>a codebase </a:t>
            </a:r>
            <a:r>
              <a:rPr lang="en-US" sz="1600" dirty="0">
                <a:solidFill>
                  <a:schemeClr val="tx1"/>
                </a:solidFill>
              </a:rPr>
              <a:t>in a structured and controlled fashion</a:t>
            </a:r>
            <a:r>
              <a:rPr lang="en-US" sz="1600" dirty="0">
                <a:solidFill>
                  <a:schemeClr val="tx1"/>
                </a:solidFill>
              </a:rPr>
              <a:t>.</a:t>
            </a:r>
          </a:p>
          <a:p>
            <a:endParaRPr lang="en-US" sz="1600" dirty="0">
              <a:solidFill>
                <a:schemeClr val="tx1"/>
              </a:solidFill>
              <a:cs typeface="Courier New" pitchFamily="49" charset="0"/>
            </a:endParaRPr>
          </a:p>
          <a:p>
            <a:pPr marL="457200" indent="-457200">
              <a:buFont typeface="Wingdings" panose="05000000000000000000" pitchFamily="2" charset="2"/>
              <a:buChar char="v"/>
            </a:pPr>
            <a:r>
              <a:rPr lang="en-US" sz="1600" dirty="0">
                <a:solidFill>
                  <a:schemeClr val="tx1"/>
                </a:solidFill>
              </a:rPr>
              <a:t>Makes </a:t>
            </a:r>
            <a:r>
              <a:rPr lang="en-US" sz="1600" dirty="0">
                <a:solidFill>
                  <a:schemeClr val="tx1"/>
                </a:solidFill>
              </a:rPr>
              <a:t>it way easier to undo errors </a:t>
            </a:r>
            <a:r>
              <a:rPr lang="en-US" sz="1600" dirty="0">
                <a:solidFill>
                  <a:schemeClr val="tx1"/>
                </a:solidFill>
              </a:rPr>
              <a:t>or roll </a:t>
            </a:r>
            <a:r>
              <a:rPr lang="en-US" sz="1600" dirty="0">
                <a:solidFill>
                  <a:schemeClr val="tx1"/>
                </a:solidFill>
              </a:rPr>
              <a:t>back to earlier versions of </a:t>
            </a:r>
            <a:r>
              <a:rPr lang="en-US" sz="1600" dirty="0">
                <a:solidFill>
                  <a:schemeClr val="tx1"/>
                </a:solidFill>
              </a:rPr>
              <a:t>code</a:t>
            </a:r>
            <a:endParaRPr lang="en-US" sz="1600" dirty="0">
              <a:solidFill>
                <a:schemeClr val="tx1"/>
              </a:solidFill>
            </a:endParaRPr>
          </a:p>
          <a:p>
            <a:pPr marL="457200" indent="-457200">
              <a:buFont typeface="Wingdings" panose="05000000000000000000" pitchFamily="2" charset="2"/>
              <a:buChar char="v"/>
            </a:pPr>
            <a:r>
              <a:rPr lang="en-US" sz="1600" dirty="0">
                <a:solidFill>
                  <a:schemeClr val="tx1"/>
                </a:solidFill>
              </a:rPr>
              <a:t>Makes </a:t>
            </a:r>
            <a:r>
              <a:rPr lang="en-US" sz="1600" dirty="0">
                <a:solidFill>
                  <a:schemeClr val="tx1"/>
                </a:solidFill>
              </a:rPr>
              <a:t>it way easier to share a codebase between developers without creating </a:t>
            </a:r>
            <a:r>
              <a:rPr lang="en-US" sz="1600" dirty="0">
                <a:solidFill>
                  <a:schemeClr val="tx1"/>
                </a:solidFill>
              </a:rPr>
              <a:t>conflicts</a:t>
            </a:r>
            <a:endParaRPr lang="en-US" sz="1600" dirty="0">
              <a:solidFill>
                <a:schemeClr val="tx1"/>
              </a:solidFill>
            </a:endParaRPr>
          </a:p>
          <a:p>
            <a:pPr marL="457200" indent="-457200">
              <a:buFont typeface="Wingdings" panose="05000000000000000000" pitchFamily="2" charset="2"/>
              <a:buChar char="v"/>
            </a:pPr>
            <a:r>
              <a:rPr lang="en-US" sz="1600" dirty="0">
                <a:solidFill>
                  <a:schemeClr val="tx1"/>
                </a:solidFill>
              </a:rPr>
              <a:t>Makes </a:t>
            </a:r>
            <a:r>
              <a:rPr lang="en-US" sz="1600" dirty="0">
                <a:solidFill>
                  <a:schemeClr val="tx1"/>
                </a:solidFill>
              </a:rPr>
              <a:t>it way easier to deploy changes from development to staging or production </a:t>
            </a:r>
            <a:r>
              <a:rPr lang="en-US" sz="1600" dirty="0">
                <a:solidFill>
                  <a:schemeClr val="tx1"/>
                </a:solidFill>
              </a:rPr>
              <a:t>environments</a:t>
            </a:r>
          </a:p>
          <a:p>
            <a:endParaRPr lang="en-US" sz="1600" dirty="0">
              <a:solidFill>
                <a:schemeClr val="tx1"/>
              </a:solidFill>
            </a:endParaRPr>
          </a:p>
          <a:p>
            <a:r>
              <a:rPr lang="en-US" sz="1600" dirty="0">
                <a:solidFill>
                  <a:schemeClr val="tx1"/>
                </a:solidFill>
              </a:rPr>
              <a:t>As a Front-End Web Developer, you will be required to know </a:t>
            </a:r>
            <a:r>
              <a:rPr lang="en-US" sz="1600" dirty="0" err="1">
                <a:solidFill>
                  <a:schemeClr val="tx1"/>
                </a:solidFill>
              </a:rPr>
              <a:t>Git</a:t>
            </a:r>
            <a:r>
              <a:rPr lang="en-US" sz="1600" dirty="0">
                <a:solidFill>
                  <a:schemeClr val="tx1"/>
                </a:solidFill>
              </a:rPr>
              <a:t> (at least some of the more popular commands), be familiar with </a:t>
            </a:r>
            <a:r>
              <a:rPr lang="en-US" sz="1600" dirty="0" err="1">
                <a:solidFill>
                  <a:schemeClr val="tx1"/>
                </a:solidFill>
              </a:rPr>
              <a:t>GitHub</a:t>
            </a:r>
            <a:r>
              <a:rPr lang="en-US" sz="1600" dirty="0">
                <a:solidFill>
                  <a:schemeClr val="tx1"/>
                </a:solidFill>
              </a:rPr>
              <a:t>, and in some cases, have your own </a:t>
            </a:r>
            <a:r>
              <a:rPr lang="en-US" sz="1600" dirty="0" err="1">
                <a:solidFill>
                  <a:schemeClr val="tx1"/>
                </a:solidFill>
              </a:rPr>
              <a:t>GitHub</a:t>
            </a:r>
            <a:r>
              <a:rPr lang="en-US" sz="1600" dirty="0">
                <a:solidFill>
                  <a:schemeClr val="tx1"/>
                </a:solidFill>
              </a:rPr>
              <a:t> </a:t>
            </a:r>
            <a:r>
              <a:rPr lang="en-US" sz="1600" b="1" dirty="0">
                <a:solidFill>
                  <a:schemeClr val="tx1"/>
                </a:solidFill>
              </a:rPr>
              <a:t>repository</a:t>
            </a:r>
            <a:r>
              <a:rPr lang="en-US" sz="1600" dirty="0">
                <a:solidFill>
                  <a:schemeClr val="tx1"/>
                </a:solidFill>
              </a:rPr>
              <a:t> that other developers or potential employers can </a:t>
            </a:r>
            <a:r>
              <a:rPr lang="en-US" sz="1600" b="1" dirty="0">
                <a:solidFill>
                  <a:schemeClr val="tx1"/>
                </a:solidFill>
              </a:rPr>
              <a:t>fork</a:t>
            </a:r>
            <a:r>
              <a:rPr lang="en-US" sz="1600" dirty="0">
                <a:solidFill>
                  <a:schemeClr val="tx1"/>
                </a:solidFill>
              </a:rPr>
              <a:t>.</a:t>
            </a:r>
            <a:endParaRPr lang="en-US" sz="1600" dirty="0">
              <a:solidFill>
                <a:schemeClr val="tx1"/>
              </a:solidFill>
            </a:endParaRPr>
          </a:p>
        </p:txBody>
      </p:sp>
      <p:sp>
        <p:nvSpPr>
          <p:cNvPr id="5" name="Title 4"/>
          <p:cNvSpPr>
            <a:spLocks noGrp="1"/>
          </p:cNvSpPr>
          <p:nvPr>
            <p:ph type="title"/>
          </p:nvPr>
        </p:nvSpPr>
        <p:spPr/>
        <p:txBody>
          <a:bodyPr/>
          <a:lstStyle/>
          <a:p>
            <a:r>
              <a:rPr lang="en-US" dirty="0" smtClean="0"/>
              <a:t>Working with </a:t>
            </a:r>
            <a:r>
              <a:rPr lang="en-US" dirty="0" err="1" smtClean="0"/>
              <a:t>Git</a:t>
            </a:r>
            <a:r>
              <a:rPr lang="en-US" dirty="0" smtClean="0"/>
              <a:t> and </a:t>
            </a:r>
            <a:r>
              <a:rPr lang="en-US" dirty="0" err="1" smtClean="0"/>
              <a:t>GitHub</a:t>
            </a:r>
            <a:endParaRPr lang="nl-NL" dirty="0"/>
          </a:p>
        </p:txBody>
      </p:sp>
      <p:sp>
        <p:nvSpPr>
          <p:cNvPr id="2" name="Text Placeholder 1"/>
          <p:cNvSpPr>
            <a:spLocks noGrp="1"/>
          </p:cNvSpPr>
          <p:nvPr>
            <p:ph type="body" sz="quarter" idx="11"/>
          </p:nvPr>
        </p:nvSpPr>
        <p:spPr/>
        <p:txBody>
          <a:bodyPr/>
          <a:lstStyle/>
          <a:p>
            <a:r>
              <a:rPr lang="en-US" dirty="0" smtClean="0"/>
              <a:t>What's a Version Control System?</a:t>
            </a:r>
            <a:endParaRPr lang="en-US" dirty="0"/>
          </a:p>
        </p:txBody>
      </p:sp>
    </p:spTree>
    <p:extLst>
      <p:ext uri="{BB962C8B-B14F-4D97-AF65-F5344CB8AC3E}">
        <p14:creationId xmlns:p14="http://schemas.microsoft.com/office/powerpoint/2010/main" val="18207408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6"/>
          <p:cNvSpPr>
            <a:spLocks noGrp="1"/>
          </p:cNvSpPr>
          <p:nvPr>
            <p:ph type="body" sz="quarter" idx="14"/>
          </p:nvPr>
        </p:nvSpPr>
        <p:spPr>
          <a:xfrm>
            <a:off x="335360" y="1628800"/>
            <a:ext cx="10081120" cy="4679950"/>
          </a:xfrm>
        </p:spPr>
        <p:txBody>
          <a:bodyPr>
            <a:noAutofit/>
          </a:bodyPr>
          <a:lstStyle/>
          <a:p>
            <a:pPr marL="457200" indent="-457200">
              <a:buFont typeface="Wingdings" panose="05000000000000000000" pitchFamily="2" charset="2"/>
              <a:buChar char="v"/>
            </a:pPr>
            <a:r>
              <a:rPr lang="en-US" sz="1600" dirty="0">
                <a:solidFill>
                  <a:schemeClr val="tx1"/>
                </a:solidFill>
              </a:rPr>
              <a:t>CVS </a:t>
            </a:r>
            <a:r>
              <a:rPr lang="en-US" sz="1600" dirty="0">
                <a:solidFill>
                  <a:schemeClr val="tx1"/>
                </a:solidFill>
              </a:rPr>
              <a:t>- Concurrent Version System </a:t>
            </a:r>
          </a:p>
          <a:p>
            <a:pPr marL="457200" indent="-457200">
              <a:buFont typeface="Wingdings" panose="05000000000000000000" pitchFamily="2" charset="2"/>
              <a:buChar char="v"/>
            </a:pPr>
            <a:r>
              <a:rPr lang="en-US" sz="1600" dirty="0">
                <a:solidFill>
                  <a:schemeClr val="tx1"/>
                </a:solidFill>
              </a:rPr>
              <a:t>SVN – </a:t>
            </a:r>
            <a:r>
              <a:rPr lang="en-US" sz="1600" dirty="0" err="1">
                <a:solidFill>
                  <a:schemeClr val="tx1"/>
                </a:solidFill>
              </a:rPr>
              <a:t>SubVersioN</a:t>
            </a:r>
            <a:r>
              <a:rPr lang="en-US" sz="1600" dirty="0">
                <a:solidFill>
                  <a:schemeClr val="tx1"/>
                </a:solidFill>
              </a:rPr>
              <a:t> or Subversion</a:t>
            </a:r>
            <a:endParaRPr lang="en-US" sz="1600" dirty="0">
              <a:solidFill>
                <a:schemeClr val="tx1"/>
              </a:solidFill>
            </a:endParaRPr>
          </a:p>
          <a:p>
            <a:pPr marL="457200" indent="-457200">
              <a:buFont typeface="Wingdings" panose="05000000000000000000" pitchFamily="2" charset="2"/>
              <a:buChar char="v"/>
            </a:pPr>
            <a:r>
              <a:rPr lang="en-US" sz="1600" dirty="0" err="1">
                <a:solidFill>
                  <a:schemeClr val="tx1"/>
                </a:solidFill>
              </a:rPr>
              <a:t>Git</a:t>
            </a:r>
            <a:r>
              <a:rPr lang="en-US" sz="1600" dirty="0">
                <a:solidFill>
                  <a:schemeClr val="tx1"/>
                </a:solidFill>
              </a:rPr>
              <a:t> </a:t>
            </a:r>
            <a:endParaRPr lang="en-US" sz="1600" dirty="0">
              <a:solidFill>
                <a:schemeClr val="tx1"/>
              </a:solidFill>
            </a:endParaRPr>
          </a:p>
          <a:p>
            <a:pPr marL="457200" indent="-457200">
              <a:buFont typeface="Wingdings" panose="05000000000000000000" pitchFamily="2" charset="2"/>
              <a:buChar char="v"/>
            </a:pPr>
            <a:r>
              <a:rPr lang="en-US" sz="1600" dirty="0">
                <a:solidFill>
                  <a:schemeClr val="tx1"/>
                </a:solidFill>
              </a:rPr>
              <a:t>Mercurial </a:t>
            </a:r>
            <a:endParaRPr lang="en-US" sz="1600" dirty="0">
              <a:solidFill>
                <a:schemeClr val="tx1"/>
              </a:solidFill>
            </a:endParaRPr>
          </a:p>
          <a:p>
            <a:pPr marL="457200" indent="-457200">
              <a:buFont typeface="Wingdings" panose="05000000000000000000" pitchFamily="2" charset="2"/>
              <a:buChar char="v"/>
            </a:pPr>
            <a:r>
              <a:rPr lang="en-US" sz="1600" dirty="0">
                <a:solidFill>
                  <a:schemeClr val="tx1"/>
                </a:solidFill>
              </a:rPr>
              <a:t>Bazaar </a:t>
            </a:r>
            <a:endParaRPr lang="en-US" sz="1600" dirty="0">
              <a:solidFill>
                <a:schemeClr val="tx1"/>
              </a:solidFill>
            </a:endParaRPr>
          </a:p>
          <a:p>
            <a:pPr marL="457200" indent="-457200">
              <a:buFont typeface="Wingdings" panose="05000000000000000000" pitchFamily="2" charset="2"/>
              <a:buChar char="v"/>
            </a:pPr>
            <a:r>
              <a:rPr lang="en-US" sz="1600" dirty="0" err="1">
                <a:solidFill>
                  <a:schemeClr val="tx1"/>
                </a:solidFill>
              </a:rPr>
              <a:t>LibreSource</a:t>
            </a:r>
            <a:endParaRPr lang="en-US" sz="1600" dirty="0">
              <a:solidFill>
                <a:schemeClr val="tx1"/>
              </a:solidFill>
            </a:endParaRPr>
          </a:p>
          <a:p>
            <a:pPr marL="457200" indent="-457200">
              <a:buFont typeface="Wingdings" panose="05000000000000000000" pitchFamily="2" charset="2"/>
              <a:buChar char="v"/>
            </a:pPr>
            <a:r>
              <a:rPr lang="en-US" sz="1600" dirty="0">
                <a:solidFill>
                  <a:schemeClr val="tx1"/>
                </a:solidFill>
              </a:rPr>
              <a:t>Perforce</a:t>
            </a:r>
          </a:p>
        </p:txBody>
      </p:sp>
      <p:sp>
        <p:nvSpPr>
          <p:cNvPr id="5" name="Title 4"/>
          <p:cNvSpPr>
            <a:spLocks noGrp="1"/>
          </p:cNvSpPr>
          <p:nvPr>
            <p:ph type="title"/>
          </p:nvPr>
        </p:nvSpPr>
        <p:spPr/>
        <p:txBody>
          <a:bodyPr/>
          <a:lstStyle/>
          <a:p>
            <a:r>
              <a:rPr lang="en-US" dirty="0" smtClean="0"/>
              <a:t>Working with </a:t>
            </a:r>
            <a:r>
              <a:rPr lang="en-US" dirty="0" err="1" smtClean="0"/>
              <a:t>Git</a:t>
            </a:r>
            <a:r>
              <a:rPr lang="en-US" dirty="0" smtClean="0"/>
              <a:t> and </a:t>
            </a:r>
            <a:r>
              <a:rPr lang="en-US" dirty="0" err="1" smtClean="0"/>
              <a:t>GitHub</a:t>
            </a:r>
            <a:endParaRPr lang="nl-NL" dirty="0"/>
          </a:p>
        </p:txBody>
      </p:sp>
      <p:sp>
        <p:nvSpPr>
          <p:cNvPr id="2" name="Text Placeholder 1"/>
          <p:cNvSpPr>
            <a:spLocks noGrp="1"/>
          </p:cNvSpPr>
          <p:nvPr>
            <p:ph type="body" sz="quarter" idx="11"/>
          </p:nvPr>
        </p:nvSpPr>
        <p:spPr/>
        <p:txBody>
          <a:bodyPr/>
          <a:lstStyle/>
          <a:p>
            <a:r>
              <a:rPr lang="en-US" dirty="0" smtClean="0"/>
              <a:t>Popular Version Control Systems</a:t>
            </a:r>
            <a:endParaRPr lang="en-US" dirty="0"/>
          </a:p>
        </p:txBody>
      </p:sp>
    </p:spTree>
    <p:extLst>
      <p:ext uri="{BB962C8B-B14F-4D97-AF65-F5344CB8AC3E}">
        <p14:creationId xmlns:p14="http://schemas.microsoft.com/office/powerpoint/2010/main" val="221879012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6"/>
          <p:cNvSpPr>
            <a:spLocks noGrp="1"/>
          </p:cNvSpPr>
          <p:nvPr>
            <p:ph type="body" sz="quarter" idx="14"/>
          </p:nvPr>
        </p:nvSpPr>
        <p:spPr>
          <a:xfrm>
            <a:off x="335360" y="1628800"/>
            <a:ext cx="10081120" cy="432048"/>
          </a:xfrm>
        </p:spPr>
        <p:txBody>
          <a:bodyPr>
            <a:noAutofit/>
          </a:bodyPr>
          <a:lstStyle/>
          <a:p>
            <a:r>
              <a:rPr lang="en-US" sz="1600" b="1" dirty="0">
                <a:solidFill>
                  <a:schemeClr val="tx1"/>
                </a:solidFill>
              </a:rPr>
              <a:t>Centralized Development</a:t>
            </a:r>
            <a:endParaRPr lang="en-US" sz="1600" b="1" dirty="0">
              <a:solidFill>
                <a:schemeClr val="tx1"/>
              </a:solidFill>
            </a:endParaRPr>
          </a:p>
        </p:txBody>
      </p:sp>
      <p:sp>
        <p:nvSpPr>
          <p:cNvPr id="5" name="Title 4"/>
          <p:cNvSpPr>
            <a:spLocks noGrp="1"/>
          </p:cNvSpPr>
          <p:nvPr>
            <p:ph type="title"/>
          </p:nvPr>
        </p:nvSpPr>
        <p:spPr/>
        <p:txBody>
          <a:bodyPr/>
          <a:lstStyle/>
          <a:p>
            <a:r>
              <a:rPr lang="en-US" dirty="0" smtClean="0"/>
              <a:t>Working with </a:t>
            </a:r>
            <a:r>
              <a:rPr lang="en-US" dirty="0" err="1" smtClean="0"/>
              <a:t>Git</a:t>
            </a:r>
            <a:r>
              <a:rPr lang="en-US" dirty="0" smtClean="0"/>
              <a:t> and </a:t>
            </a:r>
            <a:r>
              <a:rPr lang="en-US" dirty="0" err="1" smtClean="0"/>
              <a:t>GitHub</a:t>
            </a:r>
            <a:endParaRPr lang="nl-NL" dirty="0"/>
          </a:p>
        </p:txBody>
      </p:sp>
      <p:sp>
        <p:nvSpPr>
          <p:cNvPr id="2" name="Text Placeholder 1"/>
          <p:cNvSpPr>
            <a:spLocks noGrp="1"/>
          </p:cNvSpPr>
          <p:nvPr>
            <p:ph type="body" sz="quarter" idx="11"/>
          </p:nvPr>
        </p:nvSpPr>
        <p:spPr/>
        <p:txBody>
          <a:bodyPr/>
          <a:lstStyle/>
          <a:p>
            <a:r>
              <a:rPr lang="en-US" dirty="0" smtClean="0"/>
              <a:t>Centralized vs. Distributed Development</a:t>
            </a:r>
            <a:endParaRPr lang="en-US" dirty="0"/>
          </a:p>
        </p:txBody>
      </p:sp>
      <p:sp>
        <p:nvSpPr>
          <p:cNvPr id="6" name="Oval 5"/>
          <p:cNvSpPr/>
          <p:nvPr/>
        </p:nvSpPr>
        <p:spPr>
          <a:xfrm>
            <a:off x="5447929" y="2633862"/>
            <a:ext cx="1381125" cy="1381125"/>
          </a:xfrm>
          <a:prstGeom prst="ellips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Central Server</a:t>
            </a:r>
            <a:endParaRPr lang="en-US" dirty="0"/>
          </a:p>
        </p:txBody>
      </p:sp>
      <p:sp>
        <p:nvSpPr>
          <p:cNvPr id="9" name="Oval 8"/>
          <p:cNvSpPr/>
          <p:nvPr/>
        </p:nvSpPr>
        <p:spPr>
          <a:xfrm>
            <a:off x="2567609" y="4496148"/>
            <a:ext cx="1381125" cy="1381125"/>
          </a:xfrm>
          <a:prstGeom prst="ellips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Damon</a:t>
            </a:r>
            <a:endParaRPr lang="en-US" dirty="0"/>
          </a:p>
        </p:txBody>
      </p:sp>
      <p:sp>
        <p:nvSpPr>
          <p:cNvPr id="10" name="Oval 9"/>
          <p:cNvSpPr/>
          <p:nvPr/>
        </p:nvSpPr>
        <p:spPr>
          <a:xfrm>
            <a:off x="4487822" y="4481165"/>
            <a:ext cx="1381125" cy="1381125"/>
          </a:xfrm>
          <a:prstGeom prst="ellips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Agnes</a:t>
            </a:r>
            <a:endParaRPr lang="en-US" dirty="0"/>
          </a:p>
        </p:txBody>
      </p:sp>
      <p:sp>
        <p:nvSpPr>
          <p:cNvPr id="11" name="Oval 10"/>
          <p:cNvSpPr/>
          <p:nvPr/>
        </p:nvSpPr>
        <p:spPr>
          <a:xfrm>
            <a:off x="6408035" y="4488656"/>
            <a:ext cx="1381125" cy="1381125"/>
          </a:xfrm>
          <a:prstGeom prst="ellips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Wally</a:t>
            </a:r>
            <a:endParaRPr lang="en-US" dirty="0"/>
          </a:p>
        </p:txBody>
      </p:sp>
      <p:sp>
        <p:nvSpPr>
          <p:cNvPr id="12" name="Oval 11"/>
          <p:cNvSpPr/>
          <p:nvPr/>
        </p:nvSpPr>
        <p:spPr>
          <a:xfrm>
            <a:off x="8328249" y="4473674"/>
            <a:ext cx="1381125" cy="1381125"/>
          </a:xfrm>
          <a:prstGeom prst="ellips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Ferris</a:t>
            </a:r>
            <a:endParaRPr lang="en-US" dirty="0"/>
          </a:p>
        </p:txBody>
      </p:sp>
      <p:cxnSp>
        <p:nvCxnSpPr>
          <p:cNvPr id="8" name="Straight Arrow Connector 7"/>
          <p:cNvCxnSpPr>
            <a:stCxn id="9" idx="7"/>
            <a:endCxn id="6" idx="3"/>
          </p:cNvCxnSpPr>
          <p:nvPr/>
        </p:nvCxnSpPr>
        <p:spPr>
          <a:xfrm flipV="1">
            <a:off x="3746473" y="3812726"/>
            <a:ext cx="1903717" cy="885683"/>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0"/>
            <a:endCxn id="6" idx="4"/>
          </p:cNvCxnSpPr>
          <p:nvPr/>
        </p:nvCxnSpPr>
        <p:spPr>
          <a:xfrm flipV="1">
            <a:off x="5178385" y="4014986"/>
            <a:ext cx="960107" cy="466178"/>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0"/>
            <a:endCxn id="6" idx="4"/>
          </p:cNvCxnSpPr>
          <p:nvPr/>
        </p:nvCxnSpPr>
        <p:spPr>
          <a:xfrm flipH="1" flipV="1">
            <a:off x="6138491" y="4014987"/>
            <a:ext cx="960106" cy="473669"/>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1"/>
            <a:endCxn id="6" idx="5"/>
          </p:cNvCxnSpPr>
          <p:nvPr/>
        </p:nvCxnSpPr>
        <p:spPr>
          <a:xfrm flipH="1" flipV="1">
            <a:off x="6626793" y="3812726"/>
            <a:ext cx="1903717" cy="863209"/>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9013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6"/>
          <p:cNvSpPr>
            <a:spLocks noGrp="1"/>
          </p:cNvSpPr>
          <p:nvPr>
            <p:ph type="body" sz="quarter" idx="14"/>
          </p:nvPr>
        </p:nvSpPr>
        <p:spPr>
          <a:xfrm>
            <a:off x="335360" y="1628800"/>
            <a:ext cx="10081120" cy="432048"/>
          </a:xfrm>
        </p:spPr>
        <p:txBody>
          <a:bodyPr>
            <a:noAutofit/>
          </a:bodyPr>
          <a:lstStyle/>
          <a:p>
            <a:r>
              <a:rPr lang="en-US" sz="1400" b="1" dirty="0">
                <a:solidFill>
                  <a:schemeClr val="tx1"/>
                </a:solidFill>
              </a:rPr>
              <a:t>Distributed Development</a:t>
            </a:r>
            <a:endParaRPr lang="en-US" sz="1400" b="1" dirty="0">
              <a:solidFill>
                <a:schemeClr val="tx1"/>
              </a:solidFill>
            </a:endParaRPr>
          </a:p>
        </p:txBody>
      </p:sp>
      <p:sp>
        <p:nvSpPr>
          <p:cNvPr id="5" name="Title 4"/>
          <p:cNvSpPr>
            <a:spLocks noGrp="1"/>
          </p:cNvSpPr>
          <p:nvPr>
            <p:ph type="title"/>
          </p:nvPr>
        </p:nvSpPr>
        <p:spPr/>
        <p:txBody>
          <a:bodyPr/>
          <a:lstStyle/>
          <a:p>
            <a:r>
              <a:rPr lang="en-US" dirty="0" smtClean="0"/>
              <a:t>Working with </a:t>
            </a:r>
            <a:r>
              <a:rPr lang="en-US" dirty="0" err="1" smtClean="0"/>
              <a:t>Git</a:t>
            </a:r>
            <a:r>
              <a:rPr lang="en-US" dirty="0" smtClean="0"/>
              <a:t> and </a:t>
            </a:r>
            <a:r>
              <a:rPr lang="en-US" dirty="0" err="1" smtClean="0"/>
              <a:t>GitHub</a:t>
            </a:r>
            <a:endParaRPr lang="nl-NL" dirty="0"/>
          </a:p>
        </p:txBody>
      </p:sp>
      <p:sp>
        <p:nvSpPr>
          <p:cNvPr id="2" name="Text Placeholder 1"/>
          <p:cNvSpPr>
            <a:spLocks noGrp="1"/>
          </p:cNvSpPr>
          <p:nvPr>
            <p:ph type="body" sz="quarter" idx="11"/>
          </p:nvPr>
        </p:nvSpPr>
        <p:spPr/>
        <p:txBody>
          <a:bodyPr/>
          <a:lstStyle/>
          <a:p>
            <a:r>
              <a:rPr lang="en-US" dirty="0" smtClean="0"/>
              <a:t>Centralized vs. Distributed Development</a:t>
            </a:r>
            <a:endParaRPr lang="en-US" dirty="0"/>
          </a:p>
        </p:txBody>
      </p:sp>
      <p:sp>
        <p:nvSpPr>
          <p:cNvPr id="6" name="Oval 5"/>
          <p:cNvSpPr/>
          <p:nvPr/>
        </p:nvSpPr>
        <p:spPr>
          <a:xfrm>
            <a:off x="5447929" y="2633862"/>
            <a:ext cx="1381125" cy="1381125"/>
          </a:xfrm>
          <a:prstGeom prst="ellips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Central Server</a:t>
            </a:r>
            <a:endParaRPr lang="en-US" dirty="0"/>
          </a:p>
        </p:txBody>
      </p:sp>
      <p:sp>
        <p:nvSpPr>
          <p:cNvPr id="9" name="Oval 8"/>
          <p:cNvSpPr/>
          <p:nvPr/>
        </p:nvSpPr>
        <p:spPr>
          <a:xfrm>
            <a:off x="2567609" y="4496148"/>
            <a:ext cx="1381125" cy="1381125"/>
          </a:xfrm>
          <a:prstGeom prst="ellips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Damon</a:t>
            </a:r>
            <a:endParaRPr lang="en-US" dirty="0"/>
          </a:p>
        </p:txBody>
      </p:sp>
      <p:sp>
        <p:nvSpPr>
          <p:cNvPr id="10" name="Oval 9"/>
          <p:cNvSpPr/>
          <p:nvPr/>
        </p:nvSpPr>
        <p:spPr>
          <a:xfrm>
            <a:off x="4487822" y="4481165"/>
            <a:ext cx="1381125" cy="1381125"/>
          </a:xfrm>
          <a:prstGeom prst="ellips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Agnes</a:t>
            </a:r>
            <a:endParaRPr lang="en-US" dirty="0"/>
          </a:p>
        </p:txBody>
      </p:sp>
      <p:sp>
        <p:nvSpPr>
          <p:cNvPr id="11" name="Oval 10"/>
          <p:cNvSpPr/>
          <p:nvPr/>
        </p:nvSpPr>
        <p:spPr>
          <a:xfrm>
            <a:off x="6408035" y="4488656"/>
            <a:ext cx="1381125" cy="1381125"/>
          </a:xfrm>
          <a:prstGeom prst="ellips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Wally</a:t>
            </a:r>
            <a:endParaRPr lang="en-US" dirty="0"/>
          </a:p>
        </p:txBody>
      </p:sp>
      <p:sp>
        <p:nvSpPr>
          <p:cNvPr id="12" name="Oval 11"/>
          <p:cNvSpPr/>
          <p:nvPr/>
        </p:nvSpPr>
        <p:spPr>
          <a:xfrm>
            <a:off x="8328249" y="4473674"/>
            <a:ext cx="1381125" cy="1381125"/>
          </a:xfrm>
          <a:prstGeom prst="ellips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Ferris</a:t>
            </a:r>
            <a:endParaRPr lang="en-US" dirty="0"/>
          </a:p>
        </p:txBody>
      </p:sp>
      <p:cxnSp>
        <p:nvCxnSpPr>
          <p:cNvPr id="8" name="Straight Arrow Connector 7"/>
          <p:cNvCxnSpPr>
            <a:stCxn id="9" idx="7"/>
            <a:endCxn id="6" idx="3"/>
          </p:cNvCxnSpPr>
          <p:nvPr/>
        </p:nvCxnSpPr>
        <p:spPr>
          <a:xfrm flipV="1">
            <a:off x="3746473" y="3812726"/>
            <a:ext cx="1903717" cy="885683"/>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0"/>
            <a:endCxn id="6" idx="4"/>
          </p:cNvCxnSpPr>
          <p:nvPr/>
        </p:nvCxnSpPr>
        <p:spPr>
          <a:xfrm flipV="1">
            <a:off x="5178385" y="4014986"/>
            <a:ext cx="960107" cy="466178"/>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0"/>
            <a:endCxn id="6" idx="4"/>
          </p:cNvCxnSpPr>
          <p:nvPr/>
        </p:nvCxnSpPr>
        <p:spPr>
          <a:xfrm flipH="1" flipV="1">
            <a:off x="6138491" y="4014987"/>
            <a:ext cx="960106" cy="473669"/>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1"/>
            <a:endCxn id="6" idx="5"/>
          </p:cNvCxnSpPr>
          <p:nvPr/>
        </p:nvCxnSpPr>
        <p:spPr>
          <a:xfrm flipH="1" flipV="1">
            <a:off x="6626793" y="3812726"/>
            <a:ext cx="1903717" cy="863209"/>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6"/>
            <a:endCxn id="10" idx="2"/>
          </p:cNvCxnSpPr>
          <p:nvPr/>
        </p:nvCxnSpPr>
        <p:spPr>
          <a:xfrm flipV="1">
            <a:off x="3948733" y="5171728"/>
            <a:ext cx="539088" cy="14983"/>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868946" y="5186711"/>
            <a:ext cx="539088" cy="14983"/>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789160" y="5202737"/>
            <a:ext cx="539088" cy="14983"/>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3"/>
            <a:endCxn id="11" idx="5"/>
          </p:cNvCxnSpPr>
          <p:nvPr/>
        </p:nvCxnSpPr>
        <p:spPr>
          <a:xfrm flipH="1">
            <a:off x="7586899" y="5652537"/>
            <a:ext cx="943611" cy="14982"/>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3"/>
            <a:endCxn id="9" idx="5"/>
          </p:cNvCxnSpPr>
          <p:nvPr/>
        </p:nvCxnSpPr>
        <p:spPr>
          <a:xfrm flipH="1">
            <a:off x="3746472" y="5660029"/>
            <a:ext cx="943610" cy="14983"/>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3"/>
            <a:endCxn id="10" idx="5"/>
          </p:cNvCxnSpPr>
          <p:nvPr/>
        </p:nvCxnSpPr>
        <p:spPr>
          <a:xfrm flipH="1" flipV="1">
            <a:off x="5666685" y="5660029"/>
            <a:ext cx="943610" cy="7491"/>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9" idx="4"/>
            <a:endCxn id="11" idx="4"/>
          </p:cNvCxnSpPr>
          <p:nvPr/>
        </p:nvCxnSpPr>
        <p:spPr>
          <a:xfrm rot="5400000" flipH="1" flipV="1">
            <a:off x="5174638" y="3953313"/>
            <a:ext cx="7492" cy="3840426"/>
          </a:xfrm>
          <a:prstGeom prst="bentConnector3">
            <a:avLst>
              <a:gd name="adj1" fmla="val -3051255"/>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0" idx="4"/>
          </p:cNvCxnSpPr>
          <p:nvPr/>
        </p:nvCxnSpPr>
        <p:spPr>
          <a:xfrm rot="5400000" flipH="1" flipV="1">
            <a:off x="7091106" y="3934585"/>
            <a:ext cx="14983" cy="3840426"/>
          </a:xfrm>
          <a:prstGeom prst="bentConnector4">
            <a:avLst>
              <a:gd name="adj1" fmla="val -2860756"/>
              <a:gd name="adj2" fmla="val 99914"/>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178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6"/>
          <p:cNvSpPr>
            <a:spLocks noGrp="1"/>
          </p:cNvSpPr>
          <p:nvPr>
            <p:ph type="body" sz="quarter" idx="14"/>
          </p:nvPr>
        </p:nvSpPr>
        <p:spPr>
          <a:xfrm>
            <a:off x="335360" y="1628800"/>
            <a:ext cx="10225136" cy="4679950"/>
          </a:xfrm>
        </p:spPr>
        <p:txBody>
          <a:bodyPr>
            <a:noAutofit/>
          </a:bodyPr>
          <a:lstStyle/>
          <a:p>
            <a:pPr marL="457200" indent="-457200">
              <a:buFont typeface="Wingdings" panose="05000000000000000000" pitchFamily="2" charset="2"/>
              <a:buChar char="v"/>
            </a:pPr>
            <a:r>
              <a:rPr lang="en-US" sz="1600" dirty="0">
                <a:solidFill>
                  <a:schemeClr val="tx1"/>
                </a:solidFill>
              </a:rPr>
              <a:t>Open source, free, Distributed </a:t>
            </a:r>
            <a:r>
              <a:rPr lang="en-US" sz="1600" dirty="0">
                <a:solidFill>
                  <a:schemeClr val="tx1"/>
                </a:solidFill>
              </a:rPr>
              <a:t>Source Control system </a:t>
            </a:r>
            <a:r>
              <a:rPr lang="en-US" sz="1600" dirty="0">
                <a:solidFill>
                  <a:schemeClr val="tx1"/>
                </a:solidFill>
              </a:rPr>
              <a:t>which focuses on speed and efficiency</a:t>
            </a:r>
            <a:endParaRPr lang="en-US" sz="1600" dirty="0">
              <a:solidFill>
                <a:schemeClr val="tx1"/>
              </a:solidFill>
            </a:endParaRPr>
          </a:p>
          <a:p>
            <a:pPr marL="457200" indent="-457200">
              <a:buFont typeface="Wingdings" panose="05000000000000000000" pitchFamily="2" charset="2"/>
              <a:buChar char="v"/>
            </a:pPr>
            <a:r>
              <a:rPr lang="en-US" sz="1600" dirty="0">
                <a:solidFill>
                  <a:schemeClr val="tx1"/>
                </a:solidFill>
              </a:rPr>
              <a:t>Originally </a:t>
            </a:r>
            <a:r>
              <a:rPr lang="en-US" sz="1600" dirty="0">
                <a:solidFill>
                  <a:schemeClr val="tx1"/>
                </a:solidFill>
              </a:rPr>
              <a:t>developed by Linus Torvalds for the development of </a:t>
            </a:r>
            <a:r>
              <a:rPr lang="en-US" sz="1600" dirty="0">
                <a:solidFill>
                  <a:schemeClr val="tx1"/>
                </a:solidFill>
              </a:rPr>
              <a:t>Linux in </a:t>
            </a:r>
            <a:r>
              <a:rPr lang="en-US" sz="1600" dirty="0">
                <a:solidFill>
                  <a:schemeClr val="tx1"/>
                </a:solidFill>
              </a:rPr>
              <a:t>2005 </a:t>
            </a:r>
          </a:p>
          <a:p>
            <a:pPr marL="457200" indent="-457200">
              <a:buFont typeface="Wingdings" panose="05000000000000000000" pitchFamily="2" charset="2"/>
              <a:buChar char="v"/>
            </a:pPr>
            <a:r>
              <a:rPr lang="en-US" sz="1600" dirty="0">
                <a:solidFill>
                  <a:schemeClr val="tx1"/>
                </a:solidFill>
              </a:rPr>
              <a:t>You’re </a:t>
            </a:r>
            <a:r>
              <a:rPr lang="en-US" sz="1600" dirty="0">
                <a:solidFill>
                  <a:schemeClr val="tx1"/>
                </a:solidFill>
              </a:rPr>
              <a:t>not dependent on a central server and you don’t have to be </a:t>
            </a:r>
            <a:r>
              <a:rPr lang="en-US" sz="1600" dirty="0">
                <a:solidFill>
                  <a:schemeClr val="tx1"/>
                </a:solidFill>
              </a:rPr>
              <a:t>online</a:t>
            </a:r>
          </a:p>
          <a:p>
            <a:pPr marL="457200" indent="-457200">
              <a:buFont typeface="Wingdings" panose="05000000000000000000" pitchFamily="2" charset="2"/>
              <a:buChar char="v"/>
            </a:pPr>
            <a:r>
              <a:rPr lang="en-US" sz="1600" dirty="0">
                <a:solidFill>
                  <a:schemeClr val="tx1"/>
                </a:solidFill>
              </a:rPr>
              <a:t>It’s extremely fast - much faster than other popular systems</a:t>
            </a:r>
          </a:p>
          <a:p>
            <a:pPr marL="457200" indent="-457200">
              <a:buFont typeface="Wingdings" panose="05000000000000000000" pitchFamily="2" charset="2"/>
              <a:buChar char="v"/>
            </a:pPr>
            <a:r>
              <a:rPr lang="en-US" sz="1600" dirty="0">
                <a:solidFill>
                  <a:schemeClr val="tx1"/>
                </a:solidFill>
              </a:rPr>
              <a:t>Projects are stored as repositories (repos) which can contain branches (states of the project  over time)</a:t>
            </a:r>
          </a:p>
          <a:p>
            <a:pPr marL="457200" indent="-457200">
              <a:buFont typeface="Wingdings" panose="05000000000000000000" pitchFamily="2" charset="2"/>
              <a:buChar char="v"/>
            </a:pPr>
            <a:r>
              <a:rPr lang="en-US" sz="1600" dirty="0">
                <a:solidFill>
                  <a:schemeClr val="tx1"/>
                </a:solidFill>
              </a:rPr>
              <a:t>Every </a:t>
            </a:r>
            <a:r>
              <a:rPr lang="en-US" sz="1600" dirty="0" err="1">
                <a:solidFill>
                  <a:schemeClr val="tx1"/>
                </a:solidFill>
              </a:rPr>
              <a:t>Git</a:t>
            </a:r>
            <a:r>
              <a:rPr lang="en-US" sz="1600" dirty="0">
                <a:solidFill>
                  <a:schemeClr val="tx1"/>
                </a:solidFill>
              </a:rPr>
              <a:t> project contains the repository, version history, and full </a:t>
            </a:r>
            <a:r>
              <a:rPr lang="en-US" sz="1600" dirty="0">
                <a:solidFill>
                  <a:schemeClr val="tx1"/>
                </a:solidFill>
              </a:rPr>
              <a:t>revision </a:t>
            </a:r>
            <a:r>
              <a:rPr lang="en-US" sz="1600" dirty="0">
                <a:solidFill>
                  <a:schemeClr val="tx1"/>
                </a:solidFill>
              </a:rPr>
              <a:t>tracking for the project</a:t>
            </a:r>
          </a:p>
          <a:p>
            <a:pPr marL="457200" indent="-457200">
              <a:buFont typeface="Wingdings" panose="05000000000000000000" pitchFamily="2" charset="2"/>
              <a:buChar char="v"/>
            </a:pPr>
            <a:r>
              <a:rPr lang="en-US" sz="1600" dirty="0">
                <a:solidFill>
                  <a:schemeClr val="tx1"/>
                </a:solidFill>
              </a:rPr>
              <a:t>You can always save snapshots of the current state of development</a:t>
            </a:r>
            <a:endParaRPr lang="en-US" sz="1600" dirty="0">
              <a:solidFill>
                <a:schemeClr val="tx1"/>
              </a:solidFill>
            </a:endParaRPr>
          </a:p>
          <a:p>
            <a:pPr marL="457200" indent="-457200">
              <a:buFont typeface="Wingdings" panose="05000000000000000000" pitchFamily="2" charset="2"/>
              <a:buChar char="v"/>
            </a:pPr>
            <a:r>
              <a:rPr lang="en-US" sz="1600" dirty="0">
                <a:solidFill>
                  <a:schemeClr val="tx1"/>
                </a:solidFill>
              </a:rPr>
              <a:t>Used </a:t>
            </a:r>
            <a:r>
              <a:rPr lang="en-US" sz="1600" dirty="0">
                <a:solidFill>
                  <a:schemeClr val="tx1"/>
                </a:solidFill>
              </a:rPr>
              <a:t>on personal or very large </a:t>
            </a:r>
            <a:r>
              <a:rPr lang="en-US" sz="1600" dirty="0">
                <a:solidFill>
                  <a:schemeClr val="tx1"/>
                </a:solidFill>
              </a:rPr>
              <a:t>projects </a:t>
            </a:r>
            <a:r>
              <a:rPr lang="en-US" sz="1600" dirty="0">
                <a:solidFill>
                  <a:schemeClr val="tx1"/>
                </a:solidFill>
              </a:rPr>
              <a:t>and for all </a:t>
            </a:r>
            <a:r>
              <a:rPr lang="en-US" sz="1600" dirty="0">
                <a:solidFill>
                  <a:schemeClr val="tx1"/>
                </a:solidFill>
              </a:rPr>
              <a:t>sizes </a:t>
            </a:r>
            <a:r>
              <a:rPr lang="en-US" sz="1600" dirty="0">
                <a:solidFill>
                  <a:schemeClr val="tx1"/>
                </a:solidFill>
              </a:rPr>
              <a:t>of </a:t>
            </a:r>
            <a:r>
              <a:rPr lang="en-US" sz="1600" dirty="0">
                <a:solidFill>
                  <a:schemeClr val="tx1"/>
                </a:solidFill>
              </a:rPr>
              <a:t>team</a:t>
            </a:r>
          </a:p>
        </p:txBody>
      </p:sp>
      <p:sp>
        <p:nvSpPr>
          <p:cNvPr id="5" name="Title 4"/>
          <p:cNvSpPr>
            <a:spLocks noGrp="1"/>
          </p:cNvSpPr>
          <p:nvPr>
            <p:ph type="title"/>
          </p:nvPr>
        </p:nvSpPr>
        <p:spPr/>
        <p:txBody>
          <a:bodyPr/>
          <a:lstStyle/>
          <a:p>
            <a:r>
              <a:rPr lang="en-US" dirty="0" smtClean="0"/>
              <a:t>Working with </a:t>
            </a:r>
            <a:r>
              <a:rPr lang="en-US" dirty="0" err="1" smtClean="0"/>
              <a:t>Git</a:t>
            </a:r>
            <a:r>
              <a:rPr lang="en-US" dirty="0" smtClean="0"/>
              <a:t> and </a:t>
            </a:r>
            <a:r>
              <a:rPr lang="en-US" dirty="0" err="1" smtClean="0"/>
              <a:t>GitHub</a:t>
            </a:r>
            <a:endParaRPr lang="nl-NL" dirty="0"/>
          </a:p>
        </p:txBody>
      </p:sp>
      <p:sp>
        <p:nvSpPr>
          <p:cNvPr id="2" name="Text Placeholder 1"/>
          <p:cNvSpPr>
            <a:spLocks noGrp="1"/>
          </p:cNvSpPr>
          <p:nvPr>
            <p:ph type="body" sz="quarter" idx="11"/>
          </p:nvPr>
        </p:nvSpPr>
        <p:spPr/>
        <p:txBody>
          <a:bodyPr/>
          <a:lstStyle/>
          <a:p>
            <a:r>
              <a:rPr lang="en-US" dirty="0" smtClean="0"/>
              <a:t>What is </a:t>
            </a:r>
            <a:r>
              <a:rPr lang="en-US" dirty="0" err="1" smtClean="0"/>
              <a:t>Git</a:t>
            </a:r>
            <a:r>
              <a:rPr lang="en-US" dirty="0" smtClean="0"/>
              <a:t>?</a:t>
            </a:r>
            <a:endParaRPr lang="en-US" dirty="0"/>
          </a:p>
        </p:txBody>
      </p:sp>
    </p:spTree>
    <p:extLst>
      <p:ext uri="{BB962C8B-B14F-4D97-AF65-F5344CB8AC3E}">
        <p14:creationId xmlns:p14="http://schemas.microsoft.com/office/powerpoint/2010/main" val="399399980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6"/>
          <p:cNvSpPr>
            <a:spLocks noGrp="1"/>
          </p:cNvSpPr>
          <p:nvPr>
            <p:ph type="body" sz="quarter" idx="14"/>
          </p:nvPr>
        </p:nvSpPr>
        <p:spPr>
          <a:xfrm>
            <a:off x="335360" y="1628800"/>
            <a:ext cx="10081120" cy="4679950"/>
          </a:xfrm>
        </p:spPr>
        <p:txBody>
          <a:bodyPr>
            <a:noAutofit/>
          </a:bodyPr>
          <a:lstStyle/>
          <a:p>
            <a:pPr marL="457200" indent="-457200">
              <a:buFont typeface="Wingdings" panose="05000000000000000000" pitchFamily="2" charset="2"/>
              <a:buChar char="v"/>
            </a:pPr>
            <a:r>
              <a:rPr lang="en-US" sz="1600" dirty="0">
                <a:solidFill>
                  <a:schemeClr val="tx1"/>
                </a:solidFill>
              </a:rPr>
              <a:t>It’s </a:t>
            </a:r>
            <a:r>
              <a:rPr lang="en-US" sz="1600" dirty="0">
                <a:solidFill>
                  <a:schemeClr val="tx1"/>
                </a:solidFill>
              </a:rPr>
              <a:t>a </a:t>
            </a:r>
            <a:r>
              <a:rPr lang="en-US" sz="1600" dirty="0" err="1">
                <a:solidFill>
                  <a:schemeClr val="tx1"/>
                </a:solidFill>
              </a:rPr>
              <a:t>Git</a:t>
            </a:r>
            <a:r>
              <a:rPr lang="en-US" sz="1600" dirty="0">
                <a:solidFill>
                  <a:schemeClr val="tx1"/>
                </a:solidFill>
              </a:rPr>
              <a:t> repository hosting </a:t>
            </a:r>
            <a:r>
              <a:rPr lang="en-US" sz="1600" dirty="0">
                <a:solidFill>
                  <a:schemeClr val="tx1"/>
                </a:solidFill>
              </a:rPr>
              <a:t>service but </a:t>
            </a:r>
            <a:r>
              <a:rPr lang="en-US" sz="1600" dirty="0">
                <a:solidFill>
                  <a:schemeClr val="tx1"/>
                </a:solidFill>
              </a:rPr>
              <a:t>it adds many of its own features </a:t>
            </a:r>
          </a:p>
          <a:p>
            <a:pPr marL="457200" indent="-457200">
              <a:buFont typeface="Wingdings" panose="05000000000000000000" pitchFamily="2" charset="2"/>
              <a:buChar char="v"/>
            </a:pPr>
            <a:r>
              <a:rPr lang="en-US" sz="1600" dirty="0">
                <a:solidFill>
                  <a:schemeClr val="tx1"/>
                </a:solidFill>
              </a:rPr>
              <a:t>While </a:t>
            </a:r>
            <a:r>
              <a:rPr lang="en-US" sz="1600" dirty="0" err="1">
                <a:solidFill>
                  <a:schemeClr val="tx1"/>
                </a:solidFill>
              </a:rPr>
              <a:t>Git</a:t>
            </a:r>
            <a:r>
              <a:rPr lang="en-US" sz="1600" dirty="0">
                <a:solidFill>
                  <a:schemeClr val="tx1"/>
                </a:solidFill>
              </a:rPr>
              <a:t> is a command line tool, GitHub </a:t>
            </a:r>
            <a:r>
              <a:rPr lang="en-US" sz="1600" dirty="0">
                <a:solidFill>
                  <a:schemeClr val="tx1"/>
                </a:solidFill>
              </a:rPr>
              <a:t>also provides </a:t>
            </a:r>
            <a:r>
              <a:rPr lang="en-US" sz="1600" dirty="0">
                <a:solidFill>
                  <a:schemeClr val="tx1"/>
                </a:solidFill>
              </a:rPr>
              <a:t>a web-based graphical interface </a:t>
            </a:r>
          </a:p>
          <a:p>
            <a:pPr marL="457200" indent="-457200">
              <a:buFont typeface="Wingdings" panose="05000000000000000000" pitchFamily="2" charset="2"/>
              <a:buChar char="v"/>
            </a:pPr>
            <a:r>
              <a:rPr lang="en-US" sz="1600" dirty="0">
                <a:solidFill>
                  <a:schemeClr val="tx1"/>
                </a:solidFill>
              </a:rPr>
              <a:t>Provides </a:t>
            </a:r>
            <a:r>
              <a:rPr lang="en-US" sz="1600" dirty="0">
                <a:solidFill>
                  <a:schemeClr val="tx1"/>
                </a:solidFill>
              </a:rPr>
              <a:t>access control and </a:t>
            </a:r>
            <a:r>
              <a:rPr lang="en-US" sz="1600" dirty="0">
                <a:solidFill>
                  <a:schemeClr val="tx1"/>
                </a:solidFill>
              </a:rPr>
              <a:t>collaboration features </a:t>
            </a:r>
            <a:r>
              <a:rPr lang="en-US" sz="1600" dirty="0">
                <a:solidFill>
                  <a:schemeClr val="tx1"/>
                </a:solidFill>
              </a:rPr>
              <a:t>such as wikis and basic task management tools </a:t>
            </a:r>
            <a:endParaRPr lang="en-US" sz="1600" dirty="0">
              <a:solidFill>
                <a:schemeClr val="tx1"/>
              </a:solidFill>
            </a:endParaRPr>
          </a:p>
          <a:p>
            <a:pPr marL="457200" indent="-457200">
              <a:buFont typeface="Wingdings" panose="05000000000000000000" pitchFamily="2" charset="2"/>
              <a:buChar char="v"/>
            </a:pPr>
            <a:r>
              <a:rPr lang="en-US" sz="1600" dirty="0">
                <a:solidFill>
                  <a:schemeClr val="tx1"/>
                </a:solidFill>
              </a:rPr>
              <a:t>By </a:t>
            </a:r>
            <a:r>
              <a:rPr lang="en-US" sz="1600" dirty="0">
                <a:solidFill>
                  <a:schemeClr val="tx1"/>
                </a:solidFill>
              </a:rPr>
              <a:t>default, all projects are public and free. In you want a private project, then </a:t>
            </a:r>
            <a:r>
              <a:rPr lang="en-US" sz="1600" dirty="0">
                <a:solidFill>
                  <a:schemeClr val="tx1"/>
                </a:solidFill>
              </a:rPr>
              <a:t>you'll have to pay</a:t>
            </a:r>
          </a:p>
          <a:p>
            <a:pPr marL="457200" indent="-457200">
              <a:buFont typeface="Wingdings" panose="05000000000000000000" pitchFamily="2" charset="2"/>
              <a:buChar char="v"/>
            </a:pPr>
            <a:r>
              <a:rPr lang="en-US" sz="1600" dirty="0">
                <a:solidFill>
                  <a:schemeClr val="tx1"/>
                </a:solidFill>
              </a:rPr>
              <a:t>You </a:t>
            </a:r>
            <a:r>
              <a:rPr lang="en-US" sz="1600" dirty="0">
                <a:solidFill>
                  <a:schemeClr val="tx1"/>
                </a:solidFill>
              </a:rPr>
              <a:t>can clone any public repository, follow </a:t>
            </a:r>
            <a:r>
              <a:rPr lang="en-US" sz="1600" dirty="0">
                <a:solidFill>
                  <a:schemeClr val="tx1"/>
                </a:solidFill>
              </a:rPr>
              <a:t>projects and developers</a:t>
            </a:r>
            <a:r>
              <a:rPr lang="en-US" sz="1600" dirty="0">
                <a:solidFill>
                  <a:schemeClr val="tx1"/>
                </a:solidFill>
              </a:rPr>
              <a:t>, post comments, </a:t>
            </a:r>
            <a:r>
              <a:rPr lang="en-US" sz="1600" dirty="0">
                <a:solidFill>
                  <a:schemeClr val="tx1"/>
                </a:solidFill>
              </a:rPr>
              <a:t>etc.</a:t>
            </a:r>
          </a:p>
          <a:p>
            <a:pPr marL="457200" indent="-457200">
              <a:buFont typeface="Wingdings" panose="05000000000000000000" pitchFamily="2" charset="2"/>
              <a:buChar char="v"/>
            </a:pPr>
            <a:r>
              <a:rPr lang="en-US" sz="1600" dirty="0">
                <a:solidFill>
                  <a:schemeClr val="tx1"/>
                </a:solidFill>
              </a:rPr>
              <a:t>It’s the "Facebook" for </a:t>
            </a:r>
            <a:r>
              <a:rPr lang="en-US" sz="1600" dirty="0">
                <a:solidFill>
                  <a:schemeClr val="tx1"/>
                </a:solidFill>
              </a:rPr>
              <a:t>developers </a:t>
            </a:r>
            <a:endParaRPr lang="en-US" sz="1600" dirty="0">
              <a:solidFill>
                <a:schemeClr val="tx1"/>
              </a:solidFill>
            </a:endParaRPr>
          </a:p>
          <a:p>
            <a:pPr marL="457200" indent="-457200">
              <a:buFont typeface="Wingdings" panose="05000000000000000000" pitchFamily="2" charset="2"/>
              <a:buChar char="v"/>
            </a:pPr>
            <a:endParaRPr lang="en-US" sz="1600" dirty="0">
              <a:solidFill>
                <a:schemeClr val="tx1"/>
              </a:solidFill>
            </a:endParaRPr>
          </a:p>
          <a:p>
            <a:r>
              <a:rPr lang="en-US" sz="1600" b="1" dirty="0">
                <a:solidFill>
                  <a:schemeClr val="tx1"/>
                </a:solidFill>
              </a:rPr>
              <a:t>Using </a:t>
            </a:r>
            <a:r>
              <a:rPr lang="en-US" sz="1600" b="1" dirty="0" err="1">
                <a:solidFill>
                  <a:schemeClr val="tx1"/>
                </a:solidFill>
              </a:rPr>
              <a:t>GitHub</a:t>
            </a:r>
            <a:endParaRPr lang="en-US" sz="1600" b="1" dirty="0">
              <a:solidFill>
                <a:schemeClr val="tx1"/>
              </a:solidFill>
            </a:endParaRPr>
          </a:p>
          <a:p>
            <a:endParaRPr lang="en-US" sz="1600" b="1" dirty="0">
              <a:solidFill>
                <a:schemeClr val="tx1"/>
              </a:solidFill>
            </a:endParaRPr>
          </a:p>
          <a:p>
            <a:pPr marL="457200" indent="-457200">
              <a:buFont typeface="+mj-lt"/>
              <a:buAutoNum type="arabicPeriod"/>
            </a:pPr>
            <a:r>
              <a:rPr lang="en-US" sz="1600" dirty="0">
                <a:solidFill>
                  <a:schemeClr val="tx1"/>
                </a:solidFill>
              </a:rPr>
              <a:t>Using </a:t>
            </a:r>
            <a:r>
              <a:rPr lang="en-US" sz="1600" dirty="0" err="1">
                <a:solidFill>
                  <a:schemeClr val="tx1"/>
                </a:solidFill>
              </a:rPr>
              <a:t>GitHub</a:t>
            </a:r>
            <a:r>
              <a:rPr lang="en-US" sz="1600" dirty="0">
                <a:solidFill>
                  <a:schemeClr val="tx1"/>
                </a:solidFill>
              </a:rPr>
              <a:t> is easy. Browse to the site at github.com and create a free account</a:t>
            </a:r>
          </a:p>
          <a:p>
            <a:pPr marL="457200" indent="-457200">
              <a:buFont typeface="+mj-lt"/>
              <a:buAutoNum type="arabicPeriod"/>
            </a:pPr>
            <a:r>
              <a:rPr lang="en-US" sz="1600" dirty="0">
                <a:solidFill>
                  <a:schemeClr val="tx1"/>
                </a:solidFill>
              </a:rPr>
              <a:t>Download the </a:t>
            </a:r>
            <a:r>
              <a:rPr lang="en-US" sz="1600" dirty="0">
                <a:solidFill>
                  <a:schemeClr val="tx1"/>
                </a:solidFill>
              </a:rPr>
              <a:t>GitHub </a:t>
            </a:r>
            <a:r>
              <a:rPr lang="en-US" sz="1600" dirty="0">
                <a:solidFill>
                  <a:schemeClr val="tx1"/>
                </a:solidFill>
              </a:rPr>
              <a:t>desktop app</a:t>
            </a:r>
            <a:r>
              <a:rPr lang="en-US" sz="1600" dirty="0">
                <a:solidFill>
                  <a:schemeClr val="tx1"/>
                </a:solidFill>
              </a:rPr>
              <a:t>: </a:t>
            </a:r>
            <a:r>
              <a:rPr lang="en-US" sz="1600" dirty="0">
                <a:solidFill>
                  <a:schemeClr val="tx1"/>
                </a:solidFill>
                <a:hlinkClick r:id="rId2"/>
              </a:rPr>
              <a:t>https://</a:t>
            </a:r>
            <a:r>
              <a:rPr lang="en-US" sz="1600" dirty="0">
                <a:solidFill>
                  <a:schemeClr val="tx1"/>
                </a:solidFill>
                <a:hlinkClick r:id="rId2"/>
              </a:rPr>
              <a:t>desktop.github.com</a:t>
            </a:r>
            <a:r>
              <a:rPr lang="en-US" sz="1600" dirty="0">
                <a:solidFill>
                  <a:schemeClr val="tx1"/>
                </a:solidFill>
              </a:rPr>
              <a:t> and install </a:t>
            </a:r>
            <a:r>
              <a:rPr lang="en-US" sz="1600" dirty="0" smtClean="0">
                <a:solidFill>
                  <a:schemeClr val="tx1"/>
                </a:solidFill>
              </a:rPr>
              <a:t>it</a:t>
            </a:r>
            <a:endParaRPr lang="en-US" sz="1600" dirty="0">
              <a:solidFill>
                <a:schemeClr val="tx1"/>
              </a:solidFill>
            </a:endParaRPr>
          </a:p>
        </p:txBody>
      </p:sp>
      <p:sp>
        <p:nvSpPr>
          <p:cNvPr id="5" name="Title 4"/>
          <p:cNvSpPr>
            <a:spLocks noGrp="1"/>
          </p:cNvSpPr>
          <p:nvPr>
            <p:ph type="title"/>
          </p:nvPr>
        </p:nvSpPr>
        <p:spPr/>
        <p:txBody>
          <a:bodyPr/>
          <a:lstStyle/>
          <a:p>
            <a:r>
              <a:rPr lang="en-US" dirty="0" smtClean="0"/>
              <a:t>Working with </a:t>
            </a:r>
            <a:r>
              <a:rPr lang="en-US" dirty="0" err="1" smtClean="0"/>
              <a:t>Git</a:t>
            </a:r>
            <a:r>
              <a:rPr lang="en-US" dirty="0" smtClean="0"/>
              <a:t> and </a:t>
            </a:r>
            <a:r>
              <a:rPr lang="en-US" dirty="0" err="1" smtClean="0"/>
              <a:t>GitHub</a:t>
            </a:r>
            <a:endParaRPr lang="nl-NL" dirty="0"/>
          </a:p>
        </p:txBody>
      </p:sp>
      <p:sp>
        <p:nvSpPr>
          <p:cNvPr id="2" name="Text Placeholder 1"/>
          <p:cNvSpPr>
            <a:spLocks noGrp="1"/>
          </p:cNvSpPr>
          <p:nvPr>
            <p:ph type="body" sz="quarter" idx="11"/>
          </p:nvPr>
        </p:nvSpPr>
        <p:spPr/>
        <p:txBody>
          <a:bodyPr/>
          <a:lstStyle/>
          <a:p>
            <a:r>
              <a:rPr lang="en-US" dirty="0" smtClean="0"/>
              <a:t>What is </a:t>
            </a:r>
            <a:r>
              <a:rPr lang="en-US" dirty="0" err="1" smtClean="0"/>
              <a:t>GitHub</a:t>
            </a:r>
            <a:r>
              <a:rPr lang="en-US" dirty="0" smtClean="0"/>
              <a:t>?</a:t>
            </a:r>
            <a:endParaRPr lang="en-US" dirty="0"/>
          </a:p>
        </p:txBody>
      </p:sp>
    </p:spTree>
    <p:extLst>
      <p:ext uri="{BB962C8B-B14F-4D97-AF65-F5344CB8AC3E}">
        <p14:creationId xmlns:p14="http://schemas.microsoft.com/office/powerpoint/2010/main" val="98699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1599483"/>
          </a:xfrm>
        </p:spPr>
        <p:txBody>
          <a:bodyPr/>
          <a:lstStyle/>
          <a:p>
            <a:pPr algn="ctr"/>
            <a:r>
              <a:rPr lang="en-US" spc="0" dirty="0"/>
              <a:t>Using the GitHub Desktop App</a:t>
            </a:r>
            <a:endParaRPr lang="en-US" spc="0" dirty="0"/>
          </a:p>
        </p:txBody>
      </p:sp>
    </p:spTree>
    <p:extLst>
      <p:ext uri="{BB962C8B-B14F-4D97-AF65-F5344CB8AC3E}">
        <p14:creationId xmlns:p14="http://schemas.microsoft.com/office/powerpoint/2010/main" val="913741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Classic Web </a:t>
            </a:r>
            <a:r>
              <a:rPr lang="en-US" dirty="0" smtClean="0"/>
              <a:t>Architecture</a:t>
            </a:r>
            <a:endParaRPr lang="nl-NL" dirty="0"/>
          </a:p>
        </p:txBody>
      </p:sp>
      <p:sp>
        <p:nvSpPr>
          <p:cNvPr id="2" name="Text Placeholder 1"/>
          <p:cNvSpPr>
            <a:spLocks noGrp="1"/>
          </p:cNvSpPr>
          <p:nvPr>
            <p:ph type="body" sz="quarter" idx="11"/>
          </p:nvPr>
        </p:nvSpPr>
        <p:spPr/>
        <p:txBody>
          <a:bodyPr/>
          <a:lstStyle/>
          <a:p>
            <a:r>
              <a:rPr lang="en-US" dirty="0" smtClean="0"/>
              <a:t>The Tiered Architecture Model</a:t>
            </a:r>
            <a:endParaRPr lang="en-US" dirty="0"/>
          </a:p>
        </p:txBody>
      </p:sp>
      <p:sp>
        <p:nvSpPr>
          <p:cNvPr id="17" name="Text Box 5"/>
          <p:cNvSpPr txBox="1">
            <a:spLocks noChangeArrowheads="1"/>
          </p:cNvSpPr>
          <p:nvPr/>
        </p:nvSpPr>
        <p:spPr bwMode="auto">
          <a:xfrm>
            <a:off x="1631504" y="1628800"/>
            <a:ext cx="25202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latin typeface="+mn-lt"/>
              </a:rPr>
              <a:t>Visitor (Client</a:t>
            </a:r>
            <a:r>
              <a:rPr lang="en-US" sz="1600" dirty="0">
                <a:latin typeface="+mn-lt"/>
              </a:rPr>
              <a:t>)</a:t>
            </a:r>
            <a:endParaRPr lang="en-US" sz="1400" dirty="0">
              <a:latin typeface="+mn-lt"/>
            </a:endParaRPr>
          </a:p>
        </p:txBody>
      </p:sp>
      <p:pic>
        <p:nvPicPr>
          <p:cNvPr id="3074" name="Picture 2" descr="http://www.multithemes.com/examples/panelspro/files/browser-icon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9543" y="3501008"/>
            <a:ext cx="1373832" cy="759992"/>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50" name="Picture 2" descr="C:\Users\zak\Desktop\XenDesktop-Devic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5259" y="2276800"/>
            <a:ext cx="2092771" cy="115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217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Classic Web </a:t>
            </a:r>
            <a:r>
              <a:rPr lang="en-US" dirty="0" smtClean="0"/>
              <a:t>Architecture</a:t>
            </a:r>
            <a:endParaRPr lang="nl-NL" dirty="0"/>
          </a:p>
        </p:txBody>
      </p:sp>
      <p:sp>
        <p:nvSpPr>
          <p:cNvPr id="2" name="Text Placeholder 1"/>
          <p:cNvSpPr>
            <a:spLocks noGrp="1"/>
          </p:cNvSpPr>
          <p:nvPr>
            <p:ph type="body" sz="quarter" idx="11"/>
          </p:nvPr>
        </p:nvSpPr>
        <p:spPr/>
        <p:txBody>
          <a:bodyPr/>
          <a:lstStyle/>
          <a:p>
            <a:r>
              <a:rPr lang="en-US" dirty="0" smtClean="0"/>
              <a:t>The Tiered Architecture Model</a:t>
            </a:r>
            <a:endParaRPr lang="en-US" dirty="0"/>
          </a:p>
        </p:txBody>
      </p:sp>
      <p:sp>
        <p:nvSpPr>
          <p:cNvPr id="17" name="Text Box 5"/>
          <p:cNvSpPr txBox="1">
            <a:spLocks noChangeArrowheads="1"/>
          </p:cNvSpPr>
          <p:nvPr/>
        </p:nvSpPr>
        <p:spPr bwMode="auto">
          <a:xfrm>
            <a:off x="1631504" y="1628800"/>
            <a:ext cx="25202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latin typeface="+mn-lt"/>
              </a:rPr>
              <a:t>Visitor (Client</a:t>
            </a:r>
            <a:r>
              <a:rPr lang="en-US" sz="1600" dirty="0">
                <a:latin typeface="+mn-lt"/>
              </a:rPr>
              <a:t>)</a:t>
            </a:r>
            <a:br>
              <a:rPr lang="en-US" sz="1600" dirty="0">
                <a:latin typeface="+mn-lt"/>
              </a:rPr>
            </a:br>
            <a:r>
              <a:rPr lang="en-US" sz="1400" dirty="0">
                <a:solidFill>
                  <a:schemeClr val="tx2"/>
                </a:solidFill>
                <a:latin typeface="+mn-lt"/>
              </a:rPr>
              <a:t>HTML, CSS, JavaScript</a:t>
            </a:r>
          </a:p>
        </p:txBody>
      </p:sp>
      <p:pic>
        <p:nvPicPr>
          <p:cNvPr id="3074" name="Picture 2" descr="http://www.multithemes.com/examples/panelspro/files/browser-icon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9543" y="3501008"/>
            <a:ext cx="1373832" cy="759992"/>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50" name="Picture 2" descr="C:\Users\zak\Desktop\XenDesktop-Devic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5259" y="2276800"/>
            <a:ext cx="2092771" cy="115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673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Classic Web </a:t>
            </a:r>
            <a:r>
              <a:rPr lang="en-US" dirty="0" smtClean="0"/>
              <a:t>Architecture</a:t>
            </a:r>
            <a:endParaRPr lang="nl-NL" dirty="0"/>
          </a:p>
        </p:txBody>
      </p:sp>
      <p:sp>
        <p:nvSpPr>
          <p:cNvPr id="2" name="Text Placeholder 1"/>
          <p:cNvSpPr>
            <a:spLocks noGrp="1"/>
          </p:cNvSpPr>
          <p:nvPr>
            <p:ph type="body" sz="quarter" idx="11"/>
          </p:nvPr>
        </p:nvSpPr>
        <p:spPr/>
        <p:txBody>
          <a:bodyPr/>
          <a:lstStyle/>
          <a:p>
            <a:r>
              <a:rPr lang="en-US" dirty="0" smtClean="0"/>
              <a:t>The Tiered Architecture Model</a:t>
            </a:r>
            <a:endParaRPr lang="en-US" dirty="0"/>
          </a:p>
        </p:txBody>
      </p:sp>
      <p:sp>
        <p:nvSpPr>
          <p:cNvPr id="17" name="Text Box 5"/>
          <p:cNvSpPr txBox="1">
            <a:spLocks noChangeArrowheads="1"/>
          </p:cNvSpPr>
          <p:nvPr/>
        </p:nvSpPr>
        <p:spPr bwMode="auto">
          <a:xfrm>
            <a:off x="1631504" y="1628800"/>
            <a:ext cx="25202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solidFill>
                  <a:schemeClr val="tx2"/>
                </a:solidFill>
                <a:latin typeface="+mn-lt"/>
              </a:rPr>
              <a:t>Visitor (Client</a:t>
            </a:r>
            <a:r>
              <a:rPr lang="en-US" sz="1600" dirty="0">
                <a:solidFill>
                  <a:schemeClr val="tx2"/>
                </a:solidFill>
                <a:latin typeface="+mn-lt"/>
              </a:rPr>
              <a:t>)</a:t>
            </a:r>
            <a:br>
              <a:rPr lang="en-US" sz="1600" dirty="0">
                <a:solidFill>
                  <a:schemeClr val="tx2"/>
                </a:solidFill>
                <a:latin typeface="+mn-lt"/>
              </a:rPr>
            </a:br>
            <a:r>
              <a:rPr lang="en-US" sz="1400" dirty="0">
                <a:solidFill>
                  <a:schemeClr val="tx2"/>
                </a:solidFill>
                <a:latin typeface="+mn-lt"/>
              </a:rPr>
              <a:t>HTML, CSS, JavaScript</a:t>
            </a:r>
          </a:p>
        </p:txBody>
      </p:sp>
      <p:pic>
        <p:nvPicPr>
          <p:cNvPr id="3074" name="Picture 2" descr="http://www.multithemes.com/examples/panelspro/files/browser-icon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9543" y="3501008"/>
            <a:ext cx="1373832" cy="759992"/>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9" name="Group 22"/>
          <p:cNvGrpSpPr>
            <a:grpSpLocks/>
          </p:cNvGrpSpPr>
          <p:nvPr/>
        </p:nvGrpSpPr>
        <p:grpSpPr bwMode="auto">
          <a:xfrm>
            <a:off x="8241790" y="2182798"/>
            <a:ext cx="1560513" cy="1492250"/>
            <a:chOff x="5800825" y="2233060"/>
            <a:chExt cx="1560094" cy="1492717"/>
          </a:xfrm>
        </p:grpSpPr>
        <p:pic>
          <p:nvPicPr>
            <p:cNvPr id="10" name="Picture 19" descr="My-Computer-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00825" y="22330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descr="My-Computer-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91726" y="23854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1" descr="My-Computer-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4606" y="2539464"/>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 Box 5"/>
          <p:cNvSpPr txBox="1">
            <a:spLocks noChangeArrowheads="1"/>
          </p:cNvSpPr>
          <p:nvPr/>
        </p:nvSpPr>
        <p:spPr bwMode="auto">
          <a:xfrm>
            <a:off x="7728918" y="1628801"/>
            <a:ext cx="25050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latin typeface="Museo Slab 500 (Body)"/>
              </a:rPr>
              <a:t>Web Server</a:t>
            </a:r>
            <a:br>
              <a:rPr lang="en-US" sz="1600" dirty="0">
                <a:latin typeface="Museo Slab 500 (Body)"/>
              </a:rPr>
            </a:br>
            <a:endParaRPr lang="en-US" sz="1600" dirty="0">
              <a:latin typeface="Museo Slab 500 (Body)"/>
            </a:endParaRPr>
          </a:p>
        </p:txBody>
      </p:sp>
      <p:pic>
        <p:nvPicPr>
          <p:cNvPr id="14" name="Picture 8" descr="http://upload.wikimedia.org/wikipedia/commons/4/48/EBay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11178" y="3653832"/>
            <a:ext cx="1041207" cy="45434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zak\Desktop\XenDesktop-Device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5259" y="2276800"/>
            <a:ext cx="2092771" cy="115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282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1822</TotalTime>
  <Words>3575</Words>
  <Application>Microsoft Office PowerPoint</Application>
  <PresentationFormat>Widescreen</PresentationFormat>
  <Paragraphs>490</Paragraphs>
  <Slides>67</Slides>
  <Notes>11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67</vt:i4>
      </vt:variant>
    </vt:vector>
  </HeadingPairs>
  <TitlesOfParts>
    <vt:vector size="76" baseType="lpstr">
      <vt:lpstr>Arial</vt:lpstr>
      <vt:lpstr>Calibri</vt:lpstr>
      <vt:lpstr>Courier New</vt:lpstr>
      <vt:lpstr>Museo Slab 500</vt:lpstr>
      <vt:lpstr>Museo Slab 500 (Body)</vt:lpstr>
      <vt:lpstr>Wingdings</vt:lpstr>
      <vt:lpstr>Master light</vt:lpstr>
      <vt:lpstr>Master dark</vt:lpstr>
      <vt:lpstr>Visio</vt:lpstr>
      <vt:lpstr>COMM 644 Web Programming Intermediate</vt:lpstr>
      <vt:lpstr>This week at a glance…</vt:lpstr>
      <vt:lpstr>Classic Web Architecture</vt:lpstr>
      <vt:lpstr>Classic Web Architecture</vt:lpstr>
      <vt:lpstr>Classic Web Architecture</vt:lpstr>
      <vt:lpstr>Classic Web Architecture</vt:lpstr>
      <vt:lpstr>Classic Web Architecture</vt:lpstr>
      <vt:lpstr>Classic Web Architecture</vt:lpstr>
      <vt:lpstr>Classic Web Architecture</vt:lpstr>
      <vt:lpstr>Classic Web Architecture</vt:lpstr>
      <vt:lpstr>Classic Web Architecture</vt:lpstr>
      <vt:lpstr>Classic Web Architecture</vt:lpstr>
      <vt:lpstr>Classic Web Architecture</vt:lpstr>
      <vt:lpstr>Classic Web Architecture</vt:lpstr>
      <vt:lpstr>HTML, CSS, and JavaScript</vt:lpstr>
      <vt:lpstr>HTML, CSS, and JavaScript</vt:lpstr>
      <vt:lpstr>HTML, CSS, and JavaScript</vt:lpstr>
      <vt:lpstr>HTML, CSS, and JavaScript</vt:lpstr>
      <vt:lpstr>HTML, CSS, and JavaScript</vt:lpstr>
      <vt:lpstr>Modern Web Architecture</vt:lpstr>
      <vt:lpstr>Modern Web Architecture</vt:lpstr>
      <vt:lpstr>Modern Web Architecture</vt:lpstr>
      <vt:lpstr>Modern Web Architecture</vt:lpstr>
      <vt:lpstr>Modern Web Architecture</vt:lpstr>
      <vt:lpstr>Modern Web Architecture</vt:lpstr>
      <vt:lpstr>Modern Web Architecture</vt:lpstr>
      <vt:lpstr>Future Web Architecture</vt:lpstr>
      <vt:lpstr>Future Web Architecture</vt:lpstr>
      <vt:lpstr>Future Web Architecture</vt:lpstr>
      <vt:lpstr>Future Web Architecture</vt:lpstr>
      <vt:lpstr>Future Web Architecture</vt:lpstr>
      <vt:lpstr>ECMAScript and Current JavaScript Support</vt:lpstr>
      <vt:lpstr>ECMAScript</vt:lpstr>
      <vt:lpstr>ECMAScript</vt:lpstr>
      <vt:lpstr>ECMAScript</vt:lpstr>
      <vt:lpstr>ECMAScript</vt:lpstr>
      <vt:lpstr>The W3C and  Mozilla Foundation</vt:lpstr>
      <vt:lpstr>The W3C</vt:lpstr>
      <vt:lpstr>The W3C</vt:lpstr>
      <vt:lpstr>The Mozilla Foundation</vt:lpstr>
      <vt:lpstr>Basic Structure of a  Web Page</vt:lpstr>
      <vt:lpstr>Basic Structure of a Page</vt:lpstr>
      <vt:lpstr>Basic Structure of a Page</vt:lpstr>
      <vt:lpstr>Basic Structure of a Page</vt:lpstr>
      <vt:lpstr>Basic Structure of a Page</vt:lpstr>
      <vt:lpstr>Basic Structure of a Page</vt:lpstr>
      <vt:lpstr>Basic Structure of a Page</vt:lpstr>
      <vt:lpstr>Basic Structure of a Page</vt:lpstr>
      <vt:lpstr>The Document Object Model (DOM)</vt:lpstr>
      <vt:lpstr>The DOM</vt:lpstr>
      <vt:lpstr>The DOM</vt:lpstr>
      <vt:lpstr>The DOM</vt:lpstr>
      <vt:lpstr>Including JavaScript in a Web Page</vt:lpstr>
      <vt:lpstr>Including JS in a Web Page</vt:lpstr>
      <vt:lpstr>Including JS in a Web Page</vt:lpstr>
      <vt:lpstr>Including JS in a Web Page</vt:lpstr>
      <vt:lpstr>Including JS in a Web Page</vt:lpstr>
      <vt:lpstr>Using Brackets</vt:lpstr>
      <vt:lpstr>Using a Browser for Testing Code</vt:lpstr>
      <vt:lpstr>Working with Git and Github</vt:lpstr>
      <vt:lpstr>Working with Git and GitHub</vt:lpstr>
      <vt:lpstr>Working with Git and GitHub</vt:lpstr>
      <vt:lpstr>Working with Git and GitHub</vt:lpstr>
      <vt:lpstr>Working with Git and GitHub</vt:lpstr>
      <vt:lpstr>Working with Git and GitHub</vt:lpstr>
      <vt:lpstr>Working with Git and GitHub</vt:lpstr>
      <vt:lpstr>Using the GitHub Desktop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Zak Ruvalcaba</cp:lastModifiedBy>
  <cp:revision>221</cp:revision>
  <dcterms:created xsi:type="dcterms:W3CDTF">2011-04-02T17:19:46Z</dcterms:created>
  <dcterms:modified xsi:type="dcterms:W3CDTF">2018-01-31T17:41:45Z</dcterms:modified>
</cp:coreProperties>
</file>