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920"/>
  </p:normalViewPr>
  <p:slideViewPr>
    <p:cSldViewPr snapToGrid="0" snapToObjects="1">
      <p:cViewPr varScale="1">
        <p:scale>
          <a:sx n="75" d="100"/>
          <a:sy n="75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C2E3-47FF-E94A-85BB-84A2505F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C7450-D339-254A-8FBD-6A18CBDC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08AD-DF07-7D43-9C1B-B8F42C01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8280-8C0E-3E4D-9630-D775238E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52BC-3E23-2D4E-90B8-AE5E3980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CEE2-8DDF-C64F-A132-7C472717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150D3-2D95-564F-9F8F-F78A22FE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FE4-1ACB-5F4E-AAA2-7DCBDCEF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17F8-06A3-4C4A-902D-0C3EE39F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F59B-C846-D148-AB21-A0CBC68E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B564-59A1-074B-9652-B7EB5139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8FDDB-52B1-D240-A849-DDD9A0FC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2625-9DEC-1E4A-B6D2-D113C391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5705-F8A6-FF48-9D30-1F5B89F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2CFE-1A61-9F44-B099-CCDB1F9B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8FDE-80A1-874C-868E-52EC909C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1C41-B746-4542-8B20-468025B0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7C7B-B7DE-CC45-9660-9779BEF3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D632-2B28-1F4D-B9F3-D023178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D652-62D2-5F48-A1C4-BCAB21E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A1E2-8601-E240-B787-0B7F2324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0482-69B5-3F40-96B9-5149F584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6ADA-6753-2C4D-8120-644E10B0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722F-A48C-B94B-9583-B9290BC4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84B8-D469-D448-AE59-E059B67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C88-FC0A-3048-AB21-9B5418C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53BD-E10C-044B-BDA5-B9C3DE5BC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B132-E7BE-AF47-8090-765819C59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DA63-49BB-3640-8B6D-1C2C5A4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2959-FDEF-BF47-8FAC-0ED5BDEA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00C9-5D01-5943-BD11-D7BD1763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5E5-3407-A54D-803F-543C353D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A64E-4179-2041-A953-8C863590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1E5D-E334-AD4A-B5DF-97A31E1D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AAF73-2B30-4546-9E80-1D39D616A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4723F-BAF9-FD40-9AE9-6558B299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18837-05EB-4B40-BBA0-74EBE3A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D9169-96C8-434D-B6BA-77FB0FF7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6B6A-A1F1-1C43-AE46-D295378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859-00E7-F644-A978-E8613B05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D70A-724E-C149-ABA3-5E508E4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86F6B-BF0D-0A43-86C8-A3EA66E5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8BB6-BB19-0B48-B968-134C432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69E08-4160-C042-995C-44C61F4E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35D74-3C24-9E4A-8A2E-B6A460E1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AB22-53A0-C449-9FAA-F17E5943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C16-1843-554D-9AB3-7FA6838E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FE1F-B9B9-8047-9E30-B750ED54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7715-E050-514B-A7C8-C54039F0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A04D-441C-634B-88F5-693008A2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194C-C889-CD46-85CA-6D6D63F2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C14F-A6DF-CD46-B6C4-29CC1AD5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B43D-73DD-3A4C-A44B-45FB850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3C548-FB40-1746-A1D6-C05715B8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E2237-2648-304A-9D5E-AD3A8158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CFB15-BCE7-3048-8FA0-C9C25F92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C587-F2C6-4843-B489-A1E87708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9E69-F3D3-7A40-B754-8EE4E19A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053F8-20CA-5D4F-B3F5-570FA05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30C7-96E9-3C4A-839D-66063930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83BD-AE1E-7D4D-A71C-20641697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9F27-A221-3044-9BF6-603414FDEA6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7499-7990-F24A-ACF5-A4C599A4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B497-5AEC-3642-A572-7F0C06F02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4CA6-212D-254D-8C4D-343245490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FFD0E6-42AF-4E46-976C-27E52FA1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334" y="2247371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3200" b="1" i="1" dirty="0">
              <a:solidFill>
                <a:srgbClr val="7030A0"/>
              </a:solidFill>
            </a:endParaRPr>
          </a:p>
          <a:p>
            <a:r>
              <a:rPr lang="en-US" sz="4400" b="1" i="1" dirty="0">
                <a:solidFill>
                  <a:srgbClr val="7030A0"/>
                </a:solidFill>
              </a:rPr>
              <a:t>Minos</a:t>
            </a:r>
            <a:r>
              <a:rPr lang="en-US" sz="4400" b="1" dirty="0">
                <a:solidFill>
                  <a:srgbClr val="7030A0"/>
                </a:solidFill>
              </a:rPr>
              <a:t>; or On Law</a:t>
            </a:r>
          </a:p>
        </p:txBody>
      </p:sp>
    </p:spTree>
    <p:extLst>
      <p:ext uri="{BB962C8B-B14F-4D97-AF65-F5344CB8AC3E}">
        <p14:creationId xmlns:p14="http://schemas.microsoft.com/office/powerpoint/2010/main" val="407485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300B-4F36-A842-839A-221A197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The Structure of the Dialogue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F6B9-AAE5-B143-957A-0092D4F6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The companion’s understanding of the law/Socrates’s definition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Law is what is held to be law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Law is the opinion of the city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Law is the “wanting to find out what is”</a:t>
            </a:r>
          </a:p>
          <a:p>
            <a:pPr marL="514350" indent="-514350">
              <a:buAutoNum type="romanUcPeriod"/>
            </a:pPr>
            <a:r>
              <a:rPr lang="en-US" dirty="0"/>
              <a:t>Socrates explanation of the meaning of law as science </a:t>
            </a:r>
          </a:p>
          <a:p>
            <a:pPr marL="1428750" lvl="2" indent="-514350">
              <a:buAutoNum type="arabicPeriod"/>
            </a:pPr>
            <a:r>
              <a:rPr lang="en-US" dirty="0"/>
              <a:t>Law as an art reduced to writing  </a:t>
            </a:r>
          </a:p>
          <a:p>
            <a:pPr marL="1428750" lvl="2" indent="-514350">
              <a:buAutoNum type="arabicPeriod"/>
            </a:pPr>
            <a:r>
              <a:rPr lang="en-US" dirty="0"/>
              <a:t>Law as knowledge of experts </a:t>
            </a:r>
          </a:p>
          <a:p>
            <a:pPr marL="1428750" lvl="2" indent="-514350">
              <a:buAutoNum type="arabicPeriod"/>
            </a:pPr>
            <a:r>
              <a:rPr lang="en-US" dirty="0"/>
              <a:t>Law as an act of the King/good man (properly distributing food and toil) </a:t>
            </a:r>
          </a:p>
          <a:p>
            <a:pPr marL="514350" indent="-514350">
              <a:buAutoNum type="romanUcPeriod"/>
            </a:pPr>
            <a:r>
              <a:rPr lang="en-US" dirty="0"/>
              <a:t>The legend of King Minos</a:t>
            </a:r>
          </a:p>
          <a:p>
            <a:pPr marL="1428750" lvl="2" indent="-514350">
              <a:buAutoNum type="arabicPeriod"/>
            </a:pPr>
            <a:r>
              <a:rPr lang="en-US" dirty="0"/>
              <a:t>The ancient art of flute-playing</a:t>
            </a:r>
          </a:p>
          <a:p>
            <a:pPr marL="1428750" lvl="2" indent="-514350">
              <a:buAutoNum type="arabicPeriod"/>
            </a:pPr>
            <a:r>
              <a:rPr lang="en-US" dirty="0"/>
              <a:t>The oldest lawgiver</a:t>
            </a:r>
          </a:p>
          <a:p>
            <a:pPr marL="1428750" lvl="2" indent="-514350">
              <a:buAutoNum type="arabicPeriod"/>
            </a:pPr>
            <a:r>
              <a:rPr lang="en-US" dirty="0"/>
              <a:t>The divine source of laws</a:t>
            </a:r>
          </a:p>
          <a:p>
            <a:pPr marL="1428750" lvl="2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96B0-0FCC-E54B-8B11-260A1871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I.  The Argument Against Relativism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E96B-0649-BF42-A2ED-E506628E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303867"/>
            <a:ext cx="9525000" cy="487309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Is law merely what is held to be law, or the opinion of the city?</a:t>
            </a:r>
          </a:p>
          <a:p>
            <a:endParaRPr lang="en-US" sz="2400" dirty="0"/>
          </a:p>
          <a:p>
            <a:r>
              <a:rPr lang="en-US" sz="2400" dirty="0"/>
              <a:t>If law is universal, why so much change? </a:t>
            </a:r>
          </a:p>
          <a:p>
            <a:endParaRPr lang="en-US" sz="2400" dirty="0"/>
          </a:p>
          <a:p>
            <a:r>
              <a:rPr lang="en-US" sz="2400" dirty="0"/>
              <a:t>Is law something “in” us or “for” us?  </a:t>
            </a:r>
          </a:p>
          <a:p>
            <a:endParaRPr lang="en-US" sz="2400" dirty="0"/>
          </a:p>
          <a:p>
            <a:r>
              <a:rPr lang="en-US" sz="2400" dirty="0"/>
              <a:t>On gold and stone, do we invent law or find it? The same or different?</a:t>
            </a:r>
          </a:p>
          <a:p>
            <a:endParaRPr lang="en-US" sz="2400" dirty="0"/>
          </a:p>
          <a:p>
            <a:r>
              <a:rPr lang="en-US" sz="2400" dirty="0"/>
              <a:t>Sad songs…the meaning of nomos</a:t>
            </a:r>
          </a:p>
          <a:p>
            <a:endParaRPr lang="en-US" sz="2400" dirty="0"/>
          </a:p>
          <a:p>
            <a:r>
              <a:rPr lang="en-US" sz="2400" dirty="0"/>
              <a:t>If the law is a ”longing to discover what is” is the Minos a “longing to discover what is the longing to discover what is” … political philosophy and speech…</a:t>
            </a:r>
            <a:r>
              <a:rPr lang="en-US" sz="2400" dirty="0" err="1"/>
              <a:t>aand</a:t>
            </a:r>
            <a:r>
              <a:rPr lang="en-US" sz="2400" dirty="0"/>
              <a:t> what are we “longing for”?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9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A01-0EB6-A640-AF4A-2F23FD2F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7" y="466726"/>
            <a:ext cx="10515600" cy="6847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II.  Jurisprudence, or a Philosophy of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53AA-2D66-E240-89AC-331408C9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67" y="1642533"/>
            <a:ext cx="9525000" cy="4585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the end of Part I, we are led by a consideration of laws of human sacrifice to see the universal purpose of law: to save/preserve the city</a:t>
            </a:r>
          </a:p>
          <a:p>
            <a:endParaRPr lang="en-US" sz="1400" dirty="0"/>
          </a:p>
          <a:p>
            <a:r>
              <a:rPr lang="en-US" dirty="0"/>
              <a:t>The questions raised in Part II, as Socrates moves from writings to knowledge to the actions of “kings and good men,” include:</a:t>
            </a:r>
          </a:p>
          <a:p>
            <a:endParaRPr lang="en-US" sz="15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tx2"/>
                </a:solidFill>
              </a:rPr>
              <a:t>Law versus “counsel”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800" b="1" i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tx2"/>
                </a:solidFill>
              </a:rPr>
              <a:t>Is the ”good” person a subcategory of politicians/kings…or are we broadening who may give us law?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800" b="1" i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tx2"/>
                </a:solidFill>
              </a:rPr>
              <a:t>Must we obey an “unjust law”? (317c)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800" b="1" i="1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chemeClr val="tx2"/>
                </a:solidFill>
              </a:rPr>
              <a:t>Law as requiring a type of force for the good of one’s soul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08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A01-0EB6-A640-AF4A-2F23FD2F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7" y="466726"/>
            <a:ext cx="10515600" cy="68474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III.  The Good Lawgiver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53AA-2D66-E240-89AC-331408C9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67" y="1642533"/>
            <a:ext cx="9525000" cy="458523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Marsyas</a:t>
            </a:r>
            <a:r>
              <a:rPr lang="en-US" dirty="0"/>
              <a:t> and Socrates as satyr</a:t>
            </a:r>
          </a:p>
          <a:p>
            <a:endParaRPr lang="en-US" dirty="0"/>
          </a:p>
          <a:p>
            <a:r>
              <a:rPr lang="en-US" dirty="0"/>
              <a:t>Are old laws best? Are the divine laws identical to the laws of the (human) knowers?</a:t>
            </a:r>
          </a:p>
          <a:p>
            <a:endParaRPr lang="en-US" dirty="0"/>
          </a:p>
          <a:p>
            <a:r>
              <a:rPr lang="en-US" dirty="0"/>
              <a:t>The three legends of Minos: tragedy, epic, history</a:t>
            </a:r>
          </a:p>
          <a:p>
            <a:endParaRPr lang="en-US" dirty="0"/>
          </a:p>
          <a:p>
            <a:r>
              <a:rPr lang="en-US" dirty="0"/>
              <a:t>The problem of founding a city and </a:t>
            </a:r>
            <a:r>
              <a:rPr lang="en-US" dirty="0" err="1"/>
              <a:t>Kelsen’s</a:t>
            </a:r>
            <a:r>
              <a:rPr lang="en-US" dirty="0"/>
              <a:t> “basic norm”</a:t>
            </a:r>
          </a:p>
          <a:p>
            <a:endParaRPr lang="en-US" dirty="0"/>
          </a:p>
          <a:p>
            <a:r>
              <a:rPr lang="en-US" dirty="0"/>
              <a:t>Minos’ scepter and the appeal to virtue</a:t>
            </a:r>
          </a:p>
          <a:p>
            <a:endParaRPr lang="en-US" dirty="0"/>
          </a:p>
          <a:p>
            <a:r>
              <a:rPr lang="en-US" dirty="0"/>
              <a:t>What is good for the soul?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72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7B95-E6E7-764C-9FE1-AF69F28A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Some Claims Regarding the </a:t>
            </a:r>
            <a:r>
              <a:rPr lang="en-US" b="1" i="1" dirty="0"/>
              <a:t>Minos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8FE2-7096-774D-BE53-000BDF59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232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Law aims to reflect truth, but is limited in its ability 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variety of laws doesn’t render law arbitrary, but rather is the precondition of the search for what “is” and therefore reveals what cities have in common 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Law originates in a lawless act that aspires to truth through reason, despite our human limitations  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relativist position fails to capture the fullness of law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Law must be grounded in something/someone beyond the merely human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Human nature is rational, political, and poetic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002060"/>
                </a:solidFill>
              </a:rPr>
              <a:t>Minos invites us to inquire into the nature of law, justice, and the soul</a:t>
            </a:r>
          </a:p>
        </p:txBody>
      </p:sp>
    </p:spTree>
    <p:extLst>
      <p:ext uri="{BB962C8B-B14F-4D97-AF65-F5344CB8AC3E}">
        <p14:creationId xmlns:p14="http://schemas.microsoft.com/office/powerpoint/2010/main" val="259557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515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The Structure of the Dialogue</vt:lpstr>
      <vt:lpstr>I.  The Argument Against Relativism </vt:lpstr>
      <vt:lpstr>II.  Jurisprudence, or a Philosophy of Law</vt:lpstr>
      <vt:lpstr>III.  The Good Lawgiver </vt:lpstr>
      <vt:lpstr>Some Claims Regarding the Minos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Jurisprudence</dc:title>
  <dc:creator>WAA</dc:creator>
  <cp:lastModifiedBy>WAA</cp:lastModifiedBy>
  <cp:revision>45</cp:revision>
  <dcterms:created xsi:type="dcterms:W3CDTF">2022-08-29T19:32:20Z</dcterms:created>
  <dcterms:modified xsi:type="dcterms:W3CDTF">2023-08-29T02:24:20Z</dcterms:modified>
</cp:coreProperties>
</file>