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4"/>
  </p:sldMasterIdLst>
  <p:notesMasterIdLst>
    <p:notesMasterId r:id="rId29"/>
  </p:notesMasterIdLst>
  <p:handoutMasterIdLst>
    <p:handoutMasterId r:id="rId30"/>
  </p:handoutMasterIdLst>
  <p:sldIdLst>
    <p:sldId id="290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29" r:id="rId13"/>
    <p:sldId id="309" r:id="rId14"/>
    <p:sldId id="327" r:id="rId15"/>
    <p:sldId id="330" r:id="rId16"/>
    <p:sldId id="331" r:id="rId17"/>
    <p:sldId id="332" r:id="rId18"/>
    <p:sldId id="302" r:id="rId19"/>
    <p:sldId id="334" r:id="rId20"/>
    <p:sldId id="335" r:id="rId21"/>
    <p:sldId id="350" r:id="rId22"/>
    <p:sldId id="345" r:id="rId23"/>
    <p:sldId id="349" r:id="rId24"/>
    <p:sldId id="346" r:id="rId25"/>
    <p:sldId id="352" r:id="rId26"/>
    <p:sldId id="336" r:id="rId27"/>
    <p:sldId id="353" r:id="rId28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602" autoAdjust="0"/>
  </p:normalViewPr>
  <p:slideViewPr>
    <p:cSldViewPr snapToGrid="0">
      <p:cViewPr varScale="1">
        <p:scale>
          <a:sx n="83" d="100"/>
          <a:sy n="83" d="100"/>
        </p:scale>
        <p:origin x="105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5" d="100"/>
          <a:sy n="95" d="100"/>
        </p:scale>
        <p:origin x="291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>
            <a:extLst>
              <a:ext uri="{FF2B5EF4-FFF2-40B4-BE49-F238E27FC236}">
                <a16:creationId xmlns:a16="http://schemas.microsoft.com/office/drawing/2014/main" id="{D9CB4F3C-75A8-4BB8-A18E-B730DDD68B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6AE10D8-98A5-4E68-A41F-7AA79FF696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DC8D93E-68F5-4C5C-8F01-1B47945FD305}" type="datetime1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11/8/2023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77EF411-0DAB-4BCE-94A8-E903E20549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>
            <a:extLst>
              <a:ext uri="{FF2B5EF4-FFF2-40B4-BE49-F238E27FC236}">
                <a16:creationId xmlns:a16="http://schemas.microsoft.com/office/drawing/2014/main" id="{3A11237F-7CCA-4423-B624-29C06FF2E7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8CD4AB-B9A2-4248-B31F-8EBC71546D8D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97791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D1DFEF1-1477-4316-9301-165B4D0C610A}" type="datetime1">
              <a:rPr lang="zh-TW" altLang="en-US" noProof="0" smtClean="0"/>
              <a:t>2023/11/8</a:t>
            </a:fld>
            <a:endParaRPr lang="zh-TW" altLang="en-US" noProof="0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ABE9C73-6CDE-45E2-97F8-E3C5308FA23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763496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zh-TW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470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ABE9C73-6CDE-45E2-97F8-E3C5308FA232}" type="slidenum">
              <a:rPr lang="en-US" altLang="zh-TW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007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altLang="zh-TW" noProof="0" smtClean="0"/>
              <a:pPr/>
              <a:t>10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048710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9C73-6CDE-45E2-97F8-E3C5308FA232}" type="slidenum">
              <a:rPr lang="en-US" altLang="zh-TW" noProof="0" smtClean="0"/>
              <a:pPr/>
              <a:t>23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810691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10" name="矩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矩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矩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(S)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20" name="日期版面配置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CF49FF30-AE98-4030-8BA7-BBEE900C28D7}" type="datetime1">
              <a:rPr lang="zh-TW" altLang="en-US" noProof="0" smtClean="0"/>
              <a:t>2023/11/8</a:t>
            </a:fld>
            <a:endParaRPr lang="zh-TW" altLang="en-US" noProof="0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8201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bg1">
                    <a:lumMod val="9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2E81337-E0B6-4938-9827-31887CE849D6}" type="datetime1">
              <a:rPr lang="zh-TW" altLang="en-US" noProof="0" smtClean="0"/>
              <a:t>2023/11/8</a:t>
            </a:fld>
            <a:endParaRPr lang="zh-TW" altLang="en-US" noProof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5468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CD7A40E7-331A-409D-8385-D6893D1EA86A}"/>
              </a:ext>
            </a:extLst>
          </p:cNvPr>
          <p:cNvSpPr/>
          <p:nvPr userDrawn="1"/>
        </p:nvSpPr>
        <p:spPr>
          <a:xfrm>
            <a:off x="948394" y="941695"/>
            <a:ext cx="5452526" cy="497461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圖片版面配置區 23">
            <a:extLst>
              <a:ext uri="{FF2B5EF4-FFF2-40B4-BE49-F238E27FC236}">
                <a16:creationId xmlns:a16="http://schemas.microsoft.com/office/drawing/2014/main" id="{75561E95-1FD2-4358-9E4C-3D2E929E48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48394 w 12192000"/>
              <a:gd name="connsiteY0" fmla="*/ 941695 h 6858000"/>
              <a:gd name="connsiteX1" fmla="*/ 948394 w 12192000"/>
              <a:gd name="connsiteY1" fmla="*/ 5916305 h 6858000"/>
              <a:gd name="connsiteX2" fmla="*/ 6400920 w 12192000"/>
              <a:gd name="connsiteY2" fmla="*/ 5916305 h 6858000"/>
              <a:gd name="connsiteX3" fmla="*/ 6400920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48394" y="941695"/>
                </a:moveTo>
                <a:lnTo>
                  <a:pt x="948394" y="5916305"/>
                </a:lnTo>
                <a:lnTo>
                  <a:pt x="6400920" y="5916305"/>
                </a:lnTo>
                <a:lnTo>
                  <a:pt x="6400920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0B87A9C-A9D7-42CC-9E01-9A10BE3EFA89}" type="datetime1">
              <a:rPr lang="zh-TW" altLang="en-US" noProof="0" smtClean="0"/>
              <a:t>2023/11/8</a:t>
            </a:fld>
            <a:endParaRPr lang="zh-TW" altLang="en-US" noProof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22" name="內容版面配置區 3">
            <a:extLst>
              <a:ext uri="{FF2B5EF4-FFF2-40B4-BE49-F238E27FC236}">
                <a16:creationId xmlns:a16="http://schemas.microsoft.com/office/drawing/2014/main" id="{6E7077FF-6FAE-4A98-862F-3A2F931B958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1357950" y="2852792"/>
            <a:ext cx="4633415" cy="257219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51E07B6-8D69-4F8A-9729-400511B37F8B}"/>
              </a:ext>
            </a:extLst>
          </p:cNvPr>
          <p:cNvSpPr/>
          <p:nvPr userDrawn="1"/>
        </p:nvSpPr>
        <p:spPr>
          <a:xfrm>
            <a:off x="1101715" y="1106424"/>
            <a:ext cx="5120640" cy="46451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357950" y="1352804"/>
            <a:ext cx="4633415" cy="1333641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81113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版面配置區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90AB5AE-661F-485F-A12C-82FE8C6D87B2}" type="datetime1">
              <a:rPr lang="zh-TW" altLang="en-US" noProof="0" smtClean="0"/>
              <a:t>2023/11/8</a:t>
            </a:fld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l"/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 hasCustomPrompt="1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0100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85954A-1905-4811-B226-B18EBA148328}" type="datetime1">
              <a:rPr lang="zh-TW" altLang="en-US" noProof="0" smtClean="0"/>
              <a:t>2023/11/8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62855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 useBgFill="1">
        <p:nvSpPr>
          <p:cNvPr id="23" name="矩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矩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矩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​​(S)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預留位置 2"/>
          <p:cNvSpPr>
            <a:spLocks noGrp="1"/>
          </p:cNvSpPr>
          <p:nvPr>
            <p:ph type="body" idx="1" hasCustomPrompt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fld id="{62DA49AD-9124-444C-A840-12BD6658F270}" type="datetime1">
              <a:rPr lang="zh-TW" altLang="en-US" noProof="0" smtClean="0"/>
              <a:t>2023/11/8</a:t>
            </a:fld>
            <a:endParaRPr lang="zh-TW" altLang="en-US" noProof="0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8703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68E010-B698-4CF5-A43D-4329BC1D9250}" type="datetime1">
              <a:rPr lang="zh-TW" altLang="en-US" noProof="0" smtClean="0"/>
              <a:t>2023/11/8</a:t>
            </a:fld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30555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圖片版面配置區 11">
            <a:extLst>
              <a:ext uri="{FF2B5EF4-FFF2-40B4-BE49-F238E27FC236}">
                <a16:creationId xmlns:a16="http://schemas.microsoft.com/office/drawing/2014/main" id="{2F2F0876-DA34-44C2-B05E-66533803FE6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33400" y="246600"/>
            <a:ext cx="11725200" cy="6364800"/>
          </a:xfrm>
        </p:spPr>
        <p:txBody>
          <a:bodyPr rtlCol="0" anchor="ctr" anchorCtr="0"/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zh-TW" altLang="ru-RU" noProof="0"/>
          </a:p>
        </p:txBody>
      </p:sp>
      <p:sp>
        <p:nvSpPr>
          <p:cNvPr id="10" name="圖片版面配置區 9">
            <a:extLst>
              <a:ext uri="{FF2B5EF4-FFF2-40B4-BE49-F238E27FC236}">
                <a16:creationId xmlns:a16="http://schemas.microsoft.com/office/drawing/2014/main" id="{6E352C7E-BCE1-47CD-872E-2935DD89FC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2488" y="2103438"/>
            <a:ext cx="5243512" cy="3748087"/>
          </a:xfrm>
        </p:spPr>
        <p:txBody>
          <a:bodyPr rtlCol="0" anchor="ctr" anchorCtr="0"/>
          <a:lstStyle>
            <a:lvl1pPr marL="0" indent="0" algn="ctr">
              <a:buNone/>
              <a:defRPr/>
            </a:lvl1pPr>
          </a:lstStyle>
          <a:p>
            <a:pPr rtl="0"/>
            <a:r>
              <a:rPr lang="zh-TW" altLang="en-US" noProof="0"/>
              <a:t>按一下圖示以新增圖片</a:t>
            </a:r>
            <a:endParaRPr lang="zh-TW" altLang="ru-RU" noProof="0"/>
          </a:p>
        </p:txBody>
      </p:sp>
      <p:sp>
        <p:nvSpPr>
          <p:cNvPr id="8" name="標題 7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6AC097E-FD32-4D28-8DC2-98D18E3CAEA8}" type="datetime1">
              <a:rPr lang="zh-TW" altLang="en-US" noProof="0" smtClean="0"/>
              <a:t>2023/11/8</a:t>
            </a:fld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22392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 hasCustomPrompt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 hasCustomPrompt="1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 hasCustomPrompt="1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4B3342-3D31-4E64-B381-13C4702B3C49}" type="datetime1">
              <a:rPr lang="zh-TW" altLang="en-US" noProof="0" smtClean="0"/>
              <a:t>2023/11/8</a:t>
            </a:fld>
            <a:endParaRPr lang="zh-TW" altLang="en-US" noProof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2359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94DFE7C-8AF9-42CE-98A9-09D5E106636E}" type="datetime1">
              <a:rPr lang="zh-TW" altLang="en-US" noProof="0" smtClean="0"/>
              <a:t>2023/11/8</a:t>
            </a:fld>
            <a:endParaRPr lang="zh-TW" altLang="en-US" noProof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75877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46335F-BEB8-4C7F-A902-C8A743CB76E5}" type="datetime1">
              <a:rPr lang="zh-TW" altLang="en-US" noProof="0" smtClean="0"/>
              <a:t>2023/11/8</a:t>
            </a:fld>
            <a:endParaRPr lang="zh-TW" altLang="en-US" noProof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86595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 hasCustomPrompt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 hasCustomPrompt="1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6DE29E5-D5C3-4660-B4BA-A7AA62CDFE8E}" type="datetime1">
              <a:rPr lang="zh-TW" altLang="en-US" noProof="0" smtClean="0"/>
              <a:t>2023/11/8</a:t>
            </a:fld>
            <a:endParaRPr lang="zh-TW" altLang="en-US" noProof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69664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E820B87-9DF4-48C1-9FC7-325E47494D3D}" type="datetime1">
              <a:rPr lang="zh-TW" altLang="en-US" noProof="0" smtClean="0"/>
              <a:t>2023/11/8</a:t>
            </a:fld>
            <a:endParaRPr lang="zh-TW" altLang="en-US" noProof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56042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9" r:id="rId5"/>
    <p:sldLayoutId id="2147483730" r:id="rId6"/>
    <p:sldLayoutId id="2147483736" r:id="rId7"/>
    <p:sldLayoutId id="2147483737" r:id="rId8"/>
    <p:sldLayoutId id="2147483727" r:id="rId9"/>
    <p:sldLayoutId id="2147483741" r:id="rId10"/>
    <p:sldLayoutId id="2147483740" r:id="rId11"/>
    <p:sldLayoutId id="2147483728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jhwang@nycu.edu.t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steam.oxxostudio.tw/category/python/basic/list-2.html#a9" TargetMode="External"/><Relationship Id="rId3" Type="http://schemas.openxmlformats.org/officeDocument/2006/relationships/hyperlink" Target="https://steam.oxxostudio.tw/category/python/basic/list-2.html#a4" TargetMode="External"/><Relationship Id="rId7" Type="http://schemas.openxmlformats.org/officeDocument/2006/relationships/hyperlink" Target="https://steam.oxxostudio.tw/category/python/basic/list-2.html#a8" TargetMode="External"/><Relationship Id="rId2" Type="http://schemas.openxmlformats.org/officeDocument/2006/relationships/hyperlink" Target="https://steam.oxxostudio.tw/category/python/basic/list-2.html#a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eam.oxxostudio.tw/category/python/basic/list-2.html#a7" TargetMode="External"/><Relationship Id="rId5" Type="http://schemas.openxmlformats.org/officeDocument/2006/relationships/hyperlink" Target="https://steam.oxxostudio.tw/category/python/basic/list-2.html#a6" TargetMode="External"/><Relationship Id="rId4" Type="http://schemas.openxmlformats.org/officeDocument/2006/relationships/hyperlink" Target="https://steam.oxxostudio.tw/category/python/basic/list-2.html#a5" TargetMode="External"/><Relationship Id="rId9" Type="http://schemas.openxmlformats.org/officeDocument/2006/relationships/hyperlink" Target="https://steam.oxxostudio.tw/category/python/basic/list-2.html#a10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cs.google.com/presentation/d/1b5uK3nS6wA7wTVyq5CZHvIu-fsgVkB_veVOBoar3zGw/edit?pli=1#slide=id.g1100e947741_0_4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docs.python.org/3/reference/compound_stmts.html?highlight=loo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numpy.org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stable/user/basics.indexing.html" TargetMode="External"/><Relationship Id="rId2" Type="http://schemas.openxmlformats.org/officeDocument/2006/relationships/hyperlink" Target="mailto:x@x.T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pandas.pydata.org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hyperlink" Target="https://pandas.pydata.org/docs/reference/api/pandas.DataFrame.html#pandas.DataFrame" TargetMode="Externa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python.org/zh-tw/3/tutorial/stdlib.html#mathematic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zh-tw/3.12/library/csv.html?highlight=excel#module-csv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1253F3E-E6E8-4DEE-A6F6-D6A88FD39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 rtlCol="0">
            <a:normAutofit/>
          </a:bodyPr>
          <a:lstStyle/>
          <a:p>
            <a:pPr rtl="0"/>
            <a:r>
              <a:rPr lang="en-US" altLang="zh-TW" dirty="0"/>
              <a:t>W2_From Excel to PYTHON </a:t>
            </a:r>
            <a:endParaRPr lang="zh-TW" altLang="ru-RU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954176-1A2D-47B9-B195-FB21407C0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7268" y="4369581"/>
            <a:ext cx="8655200" cy="457201"/>
          </a:xfrm>
        </p:spPr>
        <p:txBody>
          <a:bodyPr rtlCol="0">
            <a:noAutofit/>
          </a:bodyPr>
          <a:lstStyle/>
          <a:p>
            <a:pPr rtl="0">
              <a:spcAft>
                <a:spcPts val="600"/>
              </a:spcAft>
            </a:pPr>
            <a:r>
              <a:rPr lang="zh-TW" altLang="en-US" dirty="0">
                <a:solidFill>
                  <a:schemeClr val="tx2">
                    <a:lumMod val="90000"/>
                  </a:schemeClr>
                </a:solidFill>
              </a:rPr>
              <a:t>黃明居</a:t>
            </a:r>
            <a:endParaRPr lang="en-US" altLang="zh-TW" dirty="0">
              <a:solidFill>
                <a:schemeClr val="tx2">
                  <a:lumMod val="90000"/>
                </a:schemeClr>
              </a:solidFill>
            </a:endParaRPr>
          </a:p>
          <a:p>
            <a:pPr rtl="0">
              <a:spcAft>
                <a:spcPts val="600"/>
              </a:spcAft>
            </a:pPr>
            <a:r>
              <a:rPr lang="en-US" altLang="zh-TW" dirty="0">
                <a:solidFill>
                  <a:schemeClr val="tx2">
                    <a:lumMod val="90000"/>
                  </a:schemeClr>
                </a:solidFill>
                <a:hlinkClick r:id="rId3"/>
              </a:rPr>
              <a:t>mjhwang@nycu.edu.tw</a:t>
            </a:r>
            <a:endParaRPr lang="en-US" altLang="zh-TW" dirty="0">
              <a:solidFill>
                <a:schemeClr val="tx2">
                  <a:lumMod val="90000"/>
                </a:schemeClr>
              </a:solidFill>
            </a:endParaRPr>
          </a:p>
          <a:p>
            <a:pPr rtl="0">
              <a:spcAft>
                <a:spcPts val="600"/>
              </a:spcAft>
            </a:pPr>
            <a:r>
              <a:rPr lang="en-US" altLang="zh-TW" dirty="0">
                <a:solidFill>
                  <a:schemeClr val="tx2">
                    <a:lumMod val="90000"/>
                  </a:schemeClr>
                </a:solidFill>
              </a:rPr>
              <a:t>2023/11/09</a:t>
            </a:r>
            <a:endParaRPr lang="zh-TW" altLang="ru-RU" dirty="0">
              <a:solidFill>
                <a:schemeClr val="tx2">
                  <a:lumMod val="90000"/>
                </a:schemeClr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1735354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00EF183-519A-1A41-9221-B180945BC062}"/>
              </a:ext>
            </a:extLst>
          </p:cNvPr>
          <p:cNvSpPr/>
          <p:nvPr/>
        </p:nvSpPr>
        <p:spPr>
          <a:xfrm>
            <a:off x="1333955" y="3553592"/>
            <a:ext cx="3229378" cy="16597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59B0B1A-62B8-3E97-7FE2-F413DB57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串列（</a:t>
            </a:r>
            <a:r>
              <a:rPr lang="en-US" altLang="zh-TW" dirty="0"/>
              <a:t>list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6C1EA5-0E4D-BDC8-CB36-B3ED52049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96430"/>
            <a:ext cx="10058400" cy="4611717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將一連串的元素放在一個序列中，使其都有各自的編號</a:t>
            </a:r>
            <a:r>
              <a:rPr lang="zh-TW" altLang="en-US" b="1" u="sng" dirty="0">
                <a:solidFill>
                  <a:srgbClr val="FF0000"/>
                </a:solidFill>
              </a:rPr>
              <a:t>（</a:t>
            </a:r>
            <a:r>
              <a:rPr lang="en-US" altLang="zh-TW" b="1" u="sng" dirty="0">
                <a:solidFill>
                  <a:srgbClr val="FF0000"/>
                </a:solidFill>
              </a:rPr>
              <a:t>0</a:t>
            </a:r>
            <a:r>
              <a:rPr lang="zh-TW" altLang="en-US" b="1" u="sng" dirty="0">
                <a:solidFill>
                  <a:srgbClr val="FF0000"/>
                </a:solidFill>
              </a:rPr>
              <a:t>開始）</a:t>
            </a:r>
            <a:endParaRPr lang="en-US" altLang="zh-TW" b="1" u="sng" dirty="0">
              <a:solidFill>
                <a:srgbClr val="FF0000"/>
              </a:solidFill>
            </a:endParaRPr>
          </a:p>
          <a:p>
            <a:r>
              <a:rPr lang="zh-TW" altLang="en-US" dirty="0"/>
              <a:t>放入的元素可以是</a:t>
            </a:r>
            <a:r>
              <a:rPr lang="zh-TW" altLang="en-US" b="1" i="1" dirty="0"/>
              <a:t>字串</a:t>
            </a:r>
            <a:r>
              <a:rPr lang="zh-TW" altLang="en-US" dirty="0"/>
              <a:t>、數字、布林、</a:t>
            </a:r>
            <a:r>
              <a:rPr lang="zh-TW" altLang="en-US" b="1" i="1" dirty="0">
                <a:solidFill>
                  <a:srgbClr val="FF0000"/>
                </a:solidFill>
              </a:rPr>
              <a:t>串列</a:t>
            </a:r>
            <a:r>
              <a:rPr lang="zh-TW" altLang="en-US" dirty="0"/>
              <a:t>、</a:t>
            </a:r>
            <a:r>
              <a:rPr lang="zh-TW" altLang="en-US" b="1" i="1" dirty="0">
                <a:solidFill>
                  <a:srgbClr val="FF0000"/>
                </a:solidFill>
              </a:rPr>
              <a:t>字典</a:t>
            </a:r>
            <a:r>
              <a:rPr lang="en-US" altLang="zh-TW" dirty="0"/>
              <a:t>...</a:t>
            </a:r>
            <a:r>
              <a:rPr lang="zh-TW" altLang="en-US" dirty="0"/>
              <a:t>等基本元素</a:t>
            </a:r>
            <a:endParaRPr lang="en-US" altLang="zh-TW" dirty="0"/>
          </a:p>
          <a:p>
            <a:r>
              <a:rPr lang="zh-TW" altLang="en-US" dirty="0"/>
              <a:t>有三種方法可以建立串列：「中括號 </a:t>
            </a:r>
            <a:r>
              <a:rPr lang="en-US" altLang="zh-TW" dirty="0"/>
              <a:t>( </a:t>
            </a:r>
            <a:r>
              <a:rPr lang="zh-TW" altLang="en-US" dirty="0"/>
              <a:t>方括號 </a:t>
            </a:r>
            <a:r>
              <a:rPr lang="en-US" altLang="zh-TW" dirty="0"/>
              <a:t>)</a:t>
            </a:r>
            <a:r>
              <a:rPr lang="zh-TW" altLang="en-US" dirty="0"/>
              <a:t>」、「</a:t>
            </a:r>
            <a:r>
              <a:rPr lang="en-US" altLang="zh-TW" dirty="0"/>
              <a:t>list()</a:t>
            </a:r>
            <a:r>
              <a:rPr lang="zh-TW" altLang="en-US" dirty="0"/>
              <a:t>」和「</a:t>
            </a:r>
            <a:r>
              <a:rPr lang="en-US" altLang="zh-TW" dirty="0"/>
              <a:t>split() + </a:t>
            </a:r>
            <a:r>
              <a:rPr lang="zh-TW" altLang="en-US" dirty="0"/>
              <a:t>字串」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b="1" u="sng" dirty="0">
                <a:solidFill>
                  <a:srgbClr val="FF0000"/>
                </a:solidFill>
              </a:rPr>
              <a:t>練習：</a:t>
            </a:r>
            <a:endParaRPr lang="en-US" altLang="zh-TW" b="1" u="sng" dirty="0">
              <a:solidFill>
                <a:srgbClr val="FF0000"/>
              </a:solidFill>
            </a:endParaRPr>
          </a:p>
          <a:p>
            <a:pPr marL="0" indent="0" algn="l">
              <a:buNone/>
            </a:pPr>
            <a:r>
              <a:rPr lang="en-US" altLang="zh-TW" sz="1800" b="0" i="0" u="none" strike="noStrike" baseline="0" dirty="0">
                <a:solidFill>
                  <a:srgbClr val="000089"/>
                </a:solidFill>
                <a:latin typeface="UbuntuMono-Regular"/>
              </a:rPr>
              <a:t>    my_string1="A double quote string. "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>
                <a:solidFill>
                  <a:srgbClr val="000089"/>
                </a:solidFill>
                <a:latin typeface="UbuntuMono-Regular"/>
              </a:rPr>
              <a:t>    my_string2='A single quote string.’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>
                <a:solidFill>
                  <a:srgbClr val="000089"/>
                </a:solidFill>
                <a:latin typeface="UbuntuMono-Regular"/>
              </a:rPr>
              <a:t>    </a:t>
            </a:r>
            <a:r>
              <a:rPr lang="en-US" altLang="zh-TW" sz="1800" b="0" i="0" u="none" strike="noStrike" baseline="0" dirty="0" err="1">
                <a:solidFill>
                  <a:srgbClr val="000089"/>
                </a:solidFill>
                <a:latin typeface="UbuntuMono-Regular"/>
              </a:rPr>
              <a:t>my_string</a:t>
            </a:r>
            <a:r>
              <a:rPr lang="en-US" altLang="zh-TW" sz="1800" b="0" i="0" u="none" strike="noStrike" baseline="0" dirty="0">
                <a:solidFill>
                  <a:srgbClr val="000089"/>
                </a:solidFill>
                <a:latin typeface="UbuntuMono-Regular"/>
              </a:rPr>
              <a:t>=my_string1+my_string2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>
                <a:solidFill>
                  <a:srgbClr val="000089"/>
                </a:solidFill>
                <a:latin typeface="UbuntuMono-Regular"/>
              </a:rPr>
              <a:t>    print(</a:t>
            </a:r>
            <a:r>
              <a:rPr lang="en-US" altLang="zh-TW" sz="1800" b="0" i="0" u="none" strike="noStrike" baseline="0" dirty="0" err="1">
                <a:solidFill>
                  <a:srgbClr val="000089"/>
                </a:solidFill>
                <a:latin typeface="UbuntuMono-Regular"/>
              </a:rPr>
              <a:t>my_string</a:t>
            </a:r>
            <a:r>
              <a:rPr lang="en-US" altLang="zh-TW" sz="1800" b="0" i="0" u="none" strike="noStrike" baseline="0" dirty="0">
                <a:solidFill>
                  <a:srgbClr val="000089"/>
                </a:solidFill>
                <a:latin typeface="UbuntuMono-Regular"/>
              </a:rPr>
              <a:t>)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>
                <a:solidFill>
                  <a:srgbClr val="000089"/>
                </a:solidFill>
                <a:latin typeface="UbuntuMono-Regular"/>
              </a:rPr>
              <a:t>    type(</a:t>
            </a:r>
            <a:r>
              <a:rPr lang="en-US" altLang="zh-TW" sz="1800" b="0" i="0" u="none" strike="noStrike" baseline="0" dirty="0" err="1">
                <a:solidFill>
                  <a:srgbClr val="000089"/>
                </a:solidFill>
                <a:latin typeface="UbuntuMono-Regular"/>
              </a:rPr>
              <a:t>my_string</a:t>
            </a:r>
            <a:r>
              <a:rPr lang="en-US" altLang="zh-TW" sz="1800" b="0" i="0" u="none" strike="noStrike" baseline="0" dirty="0">
                <a:solidFill>
                  <a:srgbClr val="000089"/>
                </a:solidFill>
                <a:latin typeface="UbuntuMono-Regular"/>
              </a:rPr>
              <a:t>)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>
                <a:solidFill>
                  <a:srgbClr val="000089"/>
                </a:solidFill>
                <a:latin typeface="UbuntuMono-Regular"/>
              </a:rPr>
              <a:t>    </a:t>
            </a:r>
            <a:r>
              <a:rPr lang="en-US" altLang="zh-TW" sz="1800" b="0" i="0" u="none" strike="noStrike" baseline="0" dirty="0" err="1">
                <a:solidFill>
                  <a:srgbClr val="000089"/>
                </a:solidFill>
                <a:latin typeface="UbuntuMono-Regular"/>
              </a:rPr>
              <a:t>my_list</a:t>
            </a:r>
            <a:r>
              <a:rPr lang="en-US" altLang="zh-TW" sz="1800" b="0" i="0" u="none" strike="noStrike" baseline="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altLang="zh-TW" sz="1800" b="0" i="0" u="none" strike="noStrike" baseline="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UbuntuMono-Regular"/>
              </a:rPr>
              <a:t>[</a:t>
            </a:r>
            <a:r>
              <a:rPr lang="en-US" altLang="zh-TW" sz="1800" b="0" i="0" u="none" strike="noStrike" baseline="0" dirty="0">
                <a:solidFill>
                  <a:srgbClr val="FF6600"/>
                </a:solidFill>
                <a:latin typeface="UbuntuMono-Regular"/>
              </a:rPr>
              <a:t>4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altLang="zh-TW" sz="1800" b="0" i="0" u="none" strike="noStrike" baseline="0" dirty="0">
                <a:solidFill>
                  <a:srgbClr val="FF6600"/>
                </a:solidFill>
                <a:latin typeface="UbuntuMono-Regular"/>
              </a:rPr>
              <a:t>1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altLang="zh-TW" sz="1800" b="0" i="0" u="none" strike="noStrike" baseline="0" dirty="0">
                <a:solidFill>
                  <a:srgbClr val="FF6600"/>
                </a:solidFill>
                <a:latin typeface="UbuntuMono-Regular"/>
              </a:rPr>
              <a:t>5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altLang="zh-TW" sz="1800" b="0" i="0" u="none" strike="noStrike" baseline="0" dirty="0">
                <a:solidFill>
                  <a:srgbClr val="FF6600"/>
                </a:solidFill>
                <a:latin typeface="UbuntuMono-Regular"/>
              </a:rPr>
              <a:t>2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UbuntuMono-Regular"/>
              </a:rPr>
              <a:t>]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>
                <a:solidFill>
                  <a:srgbClr val="000089"/>
                </a:solidFill>
                <a:latin typeface="UbuntuMono-Regular"/>
              </a:rPr>
              <a:t>    </a:t>
            </a:r>
            <a:r>
              <a:rPr lang="en-US" altLang="zh-TW" sz="1800" b="0" i="0" u="none" strike="noStrike" baseline="0" dirty="0" err="1">
                <a:solidFill>
                  <a:srgbClr val="000089"/>
                </a:solidFill>
                <a:latin typeface="UbuntuMono-Regular"/>
              </a:rPr>
              <a:t>my_list</a:t>
            </a:r>
            <a:endParaRPr lang="en-US" altLang="zh-TW" sz="1800" b="0" i="0" u="none" strike="noStrike" baseline="0" dirty="0">
              <a:solidFill>
                <a:srgbClr val="000089"/>
              </a:solidFill>
              <a:latin typeface="UbuntuMono-Regular"/>
            </a:endParaRPr>
          </a:p>
          <a:p>
            <a:pPr marL="0" indent="0" algn="l">
              <a:buNone/>
            </a:pPr>
            <a:r>
              <a:rPr lang="en-US" altLang="zh-TW" dirty="0">
                <a:solidFill>
                  <a:srgbClr val="000089"/>
                </a:solidFill>
                <a:latin typeface="UbuntuMono-Regular"/>
              </a:rPr>
              <a:t>    </a:t>
            </a:r>
            <a:r>
              <a:rPr lang="en-US" altLang="zh-TW" sz="1800" b="0" i="0" u="none" strike="noStrike" baseline="0" dirty="0">
                <a:solidFill>
                  <a:srgbClr val="336666"/>
                </a:solidFill>
                <a:latin typeface="UbuntuMono-Regular"/>
              </a:rPr>
              <a:t>type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altLang="zh-TW" sz="1800" b="0" i="0" u="none" strike="noStrike" baseline="0" dirty="0" err="1">
                <a:solidFill>
                  <a:srgbClr val="000089"/>
                </a:solidFill>
                <a:latin typeface="UbuntuMono-Regular"/>
              </a:rPr>
              <a:t>my_list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UbuntuMono-Regular"/>
              </a:rPr>
              <a:t>)</a:t>
            </a:r>
            <a:endParaRPr lang="en-US" altLang="zh-TW" sz="1800" b="0" i="0" u="none" strike="noStrike" baseline="0" dirty="0">
              <a:solidFill>
                <a:srgbClr val="000089"/>
              </a:solidFill>
              <a:latin typeface="UbuntuMono-Regular"/>
            </a:endParaRPr>
          </a:p>
          <a:p>
            <a:pPr marL="0" indent="0" algn="l">
              <a:buNone/>
            </a:pPr>
            <a:endParaRPr lang="en-US" altLang="zh-TW" sz="1800" b="0" i="0" u="none" strike="noStrike" baseline="0" dirty="0">
              <a:solidFill>
                <a:srgbClr val="FF0000"/>
              </a:solidFill>
              <a:latin typeface="UbuntuMono-Regular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76D0EC3-6779-8889-2E4B-869E4FF68F25}"/>
              </a:ext>
            </a:extLst>
          </p:cNvPr>
          <p:cNvSpPr txBox="1"/>
          <p:nvPr/>
        </p:nvSpPr>
        <p:spPr>
          <a:xfrm>
            <a:off x="6236121" y="4961570"/>
            <a:ext cx="4306733" cy="1546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en-US" altLang="zh-TW" dirty="0">
                <a:solidFill>
                  <a:srgbClr val="000089"/>
                </a:solidFill>
                <a:latin typeface="UbuntuMono-Regular"/>
                <a:ea typeface="Microsoft JhengHei UI" panose="020B0604030504040204" pitchFamily="34" charset="-120"/>
              </a:rPr>
              <a:t>a a=[2,5,12,8,3,16,8]</a:t>
            </a:r>
          </a:p>
          <a:p>
            <a:pPr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en-US" altLang="zh-TW" dirty="0">
                <a:solidFill>
                  <a:srgbClr val="000089"/>
                </a:solidFill>
                <a:latin typeface="UbuntuMono-Regular"/>
                <a:ea typeface="Microsoft JhengHei UI" panose="020B0604030504040204" pitchFamily="34" charset="-120"/>
              </a:rPr>
              <a:t>b=[a,[3,5]]  </a:t>
            </a:r>
            <a:r>
              <a:rPr lang="en-US" altLang="zh-TW" b="1" i="1" dirty="0">
                <a:solidFill>
                  <a:srgbClr val="000089"/>
                </a:solidFill>
                <a:latin typeface="UbuntuMono-Regular"/>
                <a:ea typeface="Microsoft JhengHei UI" panose="020B0604030504040204" pitchFamily="34" charset="-120"/>
              </a:rPr>
              <a:t>(nest list)</a:t>
            </a:r>
          </a:p>
          <a:p>
            <a:pPr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en-US" altLang="zh-TW" dirty="0">
                <a:solidFill>
                  <a:srgbClr val="000089"/>
                </a:solidFill>
                <a:latin typeface="UbuntuMono-Regular"/>
                <a:ea typeface="Microsoft JhengHei UI" panose="020B0604030504040204" pitchFamily="34" charset="-120"/>
              </a:rPr>
              <a:t>b</a:t>
            </a:r>
          </a:p>
          <a:p>
            <a:pPr>
              <a:spcBef>
                <a:spcPts val="900"/>
              </a:spcBef>
              <a:buClr>
                <a:schemeClr val="tx1">
                  <a:lumMod val="85000"/>
                  <a:lumOff val="15000"/>
                </a:schemeClr>
              </a:buClr>
            </a:pPr>
            <a:r>
              <a:rPr lang="en-US" altLang="zh-TW" dirty="0">
                <a:solidFill>
                  <a:srgbClr val="000089"/>
                </a:solidFill>
                <a:latin typeface="UbuntuMono-Regular"/>
                <a:ea typeface="Microsoft JhengHei UI" panose="020B0604030504040204" pitchFamily="34" charset="-120"/>
              </a:rPr>
              <a:t>type(b)</a:t>
            </a:r>
            <a:endParaRPr lang="zh-TW" altLang="en-US" dirty="0">
              <a:solidFill>
                <a:srgbClr val="000089"/>
              </a:solidFill>
              <a:latin typeface="UbuntuMono-Regular"/>
              <a:ea typeface="Microsoft JhengHei UI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A3F045F-EFB2-F274-23F9-AB857D0AD05E}"/>
              </a:ext>
            </a:extLst>
          </p:cNvPr>
          <p:cNvSpPr/>
          <p:nvPr/>
        </p:nvSpPr>
        <p:spPr>
          <a:xfrm>
            <a:off x="6236121" y="3640265"/>
            <a:ext cx="4459325" cy="11541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None/>
            </a:pPr>
            <a:r>
              <a:rPr lang="en-US" altLang="zh-TW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altLang="zh-TW" dirty="0" err="1">
                <a:solidFill>
                  <a:srgbClr val="000089"/>
                </a:solidFill>
                <a:latin typeface="UbuntuMono-Regular"/>
              </a:rPr>
              <a:t>my_nested_list</a:t>
            </a:r>
            <a:r>
              <a:rPr lang="en-US" altLang="zh-TW" dirty="0">
                <a:solidFill>
                  <a:srgbClr val="000089"/>
                </a:solidFill>
                <a:latin typeface="UbuntuMono-Regular"/>
              </a:rPr>
              <a:t> = [1, 2, 3, ['Boo!', True]]</a:t>
            </a:r>
          </a:p>
          <a:p>
            <a:pPr marL="0" indent="0" algn="l">
              <a:buNone/>
            </a:pPr>
            <a:r>
              <a:rPr lang="en-US" altLang="zh-TW" dirty="0">
                <a:solidFill>
                  <a:srgbClr val="000089"/>
                </a:solidFill>
                <a:latin typeface="UbuntuMono-Regular"/>
              </a:rPr>
              <a:t> type(</a:t>
            </a:r>
            <a:r>
              <a:rPr lang="en-US" altLang="zh-TW" dirty="0" err="1">
                <a:solidFill>
                  <a:srgbClr val="000089"/>
                </a:solidFill>
                <a:latin typeface="UbuntuMono-Regular"/>
              </a:rPr>
              <a:t>my_nested_list</a:t>
            </a:r>
            <a:r>
              <a:rPr lang="en-US" altLang="zh-TW" dirty="0">
                <a:solidFill>
                  <a:srgbClr val="000089"/>
                </a:solidFill>
                <a:latin typeface="UbuntuMono-Regular"/>
              </a:rPr>
              <a:t>)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altLang="zh-TW" sz="1800" b="0" i="0" u="none" strike="noStrike" baseline="0" dirty="0" err="1">
                <a:solidFill>
                  <a:srgbClr val="FF0000"/>
                </a:solidFill>
                <a:latin typeface="UbuntuMono-Regular"/>
              </a:rPr>
              <a:t>my_list</a:t>
            </a:r>
            <a:r>
              <a:rPr lang="en-US" altLang="zh-TW" sz="1800" b="0" i="0" u="none" strike="noStrike" baseline="0" dirty="0">
                <a:solidFill>
                  <a:srgbClr val="FF0000"/>
                </a:solidFill>
                <a:latin typeface="UbuntuMono-Regular"/>
              </a:rPr>
              <a:t> * 2</a:t>
            </a:r>
          </a:p>
          <a:p>
            <a:pPr marL="0" indent="0" algn="l">
              <a:buNone/>
            </a:pPr>
            <a:r>
              <a:rPr lang="en-US" altLang="zh-TW" dirty="0">
                <a:solidFill>
                  <a:srgbClr val="FF0000"/>
                </a:solidFill>
                <a:latin typeface="UbuntuMono-Regular"/>
              </a:rPr>
              <a:t> </a:t>
            </a:r>
            <a:r>
              <a:rPr lang="en-US" altLang="zh-TW" sz="1800" b="0" i="0" u="none" strike="noStrike" baseline="0" dirty="0" err="1">
                <a:solidFill>
                  <a:srgbClr val="000089"/>
                </a:solidFill>
                <a:latin typeface="UbuntuMono-Regular"/>
              </a:rPr>
              <a:t>my_list</a:t>
            </a:r>
            <a:r>
              <a:rPr lang="en-US" altLang="zh-TW" sz="1800" b="0" i="0" u="none" strike="noStrike" baseline="0" dirty="0">
                <a:solidFill>
                  <a:srgbClr val="000089"/>
                </a:solidFill>
                <a:latin typeface="UbuntuMono-Regular"/>
              </a:rPr>
              <a:t>[0], </a:t>
            </a:r>
            <a:r>
              <a:rPr lang="en-US" altLang="zh-TW" sz="1800" b="0" i="0" u="none" strike="noStrike" baseline="0" dirty="0" err="1">
                <a:solidFill>
                  <a:srgbClr val="000089"/>
                </a:solidFill>
                <a:latin typeface="UbuntuMono-Regular"/>
              </a:rPr>
              <a:t>my_list</a:t>
            </a:r>
            <a:r>
              <a:rPr lang="en-US" altLang="zh-TW" sz="1800" b="0" i="0" u="none" strike="noStrike" baseline="0" dirty="0">
                <a:solidFill>
                  <a:srgbClr val="000089"/>
                </a:solidFill>
                <a:latin typeface="UbuntuMono-Regular"/>
              </a:rPr>
              <a:t>[-1],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220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2013EF-8285-6D3A-249B-ACBB79A2C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491" y="691330"/>
            <a:ext cx="10058400" cy="1371600"/>
          </a:xfrm>
        </p:spPr>
        <p:txBody>
          <a:bodyPr/>
          <a:lstStyle/>
          <a:p>
            <a:r>
              <a:rPr lang="zh-TW" altLang="en-US" dirty="0"/>
              <a:t>串列函數</a:t>
            </a: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9E976EA1-B2AD-85A1-3705-D532659422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4456192"/>
              </p:ext>
            </p:extLst>
          </p:nvPr>
        </p:nvGraphicFramePr>
        <p:xfrm>
          <a:off x="1409887" y="2062930"/>
          <a:ext cx="4729656" cy="3943766"/>
        </p:xfrm>
        <a:graphic>
          <a:graphicData uri="http://schemas.openxmlformats.org/drawingml/2006/table">
            <a:tbl>
              <a:tblPr/>
              <a:tblGrid>
                <a:gridCol w="2255624">
                  <a:extLst>
                    <a:ext uri="{9D8B030D-6E8A-4147-A177-3AD203B41FA5}">
                      <a16:colId xmlns:a16="http://schemas.microsoft.com/office/drawing/2014/main" val="3885077722"/>
                    </a:ext>
                  </a:extLst>
                </a:gridCol>
                <a:gridCol w="2474032">
                  <a:extLst>
                    <a:ext uri="{9D8B030D-6E8A-4147-A177-3AD203B41FA5}">
                      <a16:colId xmlns:a16="http://schemas.microsoft.com/office/drawing/2014/main" val="8228740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inherit"/>
                        </a:rPr>
                        <a:t>函數</a:t>
                      </a:r>
                    </a:p>
                  </a:txBody>
                  <a:tcPr marL="29633" marR="29633" marT="29633" marB="29633" anchor="ctr">
                    <a:lnL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說明</a:t>
                      </a:r>
                    </a:p>
                  </a:txBody>
                  <a:tcPr marL="29633" marR="29633" marT="29633" marB="29633" anchor="ctr">
                    <a:lnL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535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6AA"/>
                          </a:solidFill>
                          <a:effectLst/>
                          <a:latin typeface="inherit"/>
                        </a:rPr>
                        <a:t>sort()、 sorted()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29633" marR="29633" marT="29633" marB="29633" anchor="ctr">
                    <a:lnL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排序</a:t>
                      </a:r>
                    </a:p>
                  </a:txBody>
                  <a:tcPr marL="29633" marR="29633" marT="29633" marB="29633" anchor="ctr">
                    <a:lnL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851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6AA"/>
                          </a:solidFill>
                          <a:effectLst/>
                          <a:latin typeface="inherit"/>
                        </a:rPr>
                        <a:t>slice()、reverse()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29633" marR="29633" marT="29633" marB="29633" anchor="ctr">
                    <a:lnL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反轉</a:t>
                      </a:r>
                    </a:p>
                  </a:txBody>
                  <a:tcPr marL="29633" marR="29633" marT="29633" marB="29633" anchor="ctr">
                    <a:lnL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294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66AA"/>
                          </a:solidFill>
                          <a:effectLst/>
                          <a:latin typeface="inherit"/>
                          <a:hlinkClick r:id="rId2" tooltip="slice、copy()、list()、deepcopy()"/>
                        </a:rPr>
                        <a:t>slice、copy()、list()、</a:t>
                      </a:r>
                      <a:r>
                        <a:rPr lang="en-US" dirty="0" err="1">
                          <a:solidFill>
                            <a:srgbClr val="0066AA"/>
                          </a:solidFill>
                          <a:effectLst/>
                          <a:latin typeface="inherit"/>
                          <a:hlinkClick r:id="rId2" tooltip="slice、copy()、list()、deepcopy()"/>
                        </a:rPr>
                        <a:t>deepcopy</a:t>
                      </a:r>
                      <a:r>
                        <a:rPr lang="en-US" dirty="0">
                          <a:solidFill>
                            <a:srgbClr val="0066AA"/>
                          </a:solidFill>
                          <a:effectLst/>
                          <a:latin typeface="inherit"/>
                          <a:hlinkClick r:id="rId2" tooltip="slice、copy()、list()、deepcopy()"/>
                        </a:rPr>
                        <a:t>()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29633" marR="29633" marT="29633" marB="29633" anchor="ctr">
                    <a:lnL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複製</a:t>
                      </a:r>
                    </a:p>
                  </a:txBody>
                  <a:tcPr marL="29633" marR="29633" marT="29633" marB="29633" anchor="ctr">
                    <a:lnL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602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66AA"/>
                          </a:solidFill>
                          <a:effectLst/>
                          <a:latin typeface="inherit"/>
                          <a:hlinkClick r:id="rId3" tooltip="index()"/>
                        </a:rPr>
                        <a:t>index()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29633" marR="29633" marT="29633" marB="29633" anchor="ctr">
                    <a:lnL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取得項目 </a:t>
                      </a:r>
                      <a:r>
                        <a:rPr lang="en-US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offset</a:t>
                      </a:r>
                    </a:p>
                  </a:txBody>
                  <a:tcPr marL="29633" marR="29633" marT="29633" marB="29633" anchor="ctr">
                    <a:lnL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309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66AA"/>
                          </a:solidFill>
                          <a:effectLst/>
                          <a:latin typeface="inherit"/>
                          <a:hlinkClick r:id="rId4" tooltip="len()"/>
                        </a:rPr>
                        <a:t>len</a:t>
                      </a:r>
                      <a:r>
                        <a:rPr lang="en-US" dirty="0">
                          <a:solidFill>
                            <a:srgbClr val="0066AA"/>
                          </a:solidFill>
                          <a:effectLst/>
                          <a:latin typeface="inherit"/>
                          <a:hlinkClick r:id="rId4" tooltip="len()"/>
                        </a:rPr>
                        <a:t>()</a:t>
                      </a:r>
                      <a:endParaRPr lang="en-US" dirty="0">
                        <a:effectLst/>
                        <a:latin typeface="inherit"/>
                      </a:endParaRPr>
                    </a:p>
                  </a:txBody>
                  <a:tcPr marL="29633" marR="29633" marT="29633" marB="29633" anchor="ctr">
                    <a:lnL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取得串列長度</a:t>
                      </a:r>
                    </a:p>
                  </a:txBody>
                  <a:tcPr marL="29633" marR="29633" marT="29633" marB="29633" anchor="ctr">
                    <a:lnL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575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66AA"/>
                          </a:solidFill>
                          <a:effectLst/>
                          <a:latin typeface="inherit"/>
                          <a:hlinkClick r:id="rId5" tooltip="count()"/>
                        </a:rPr>
                        <a:t>count()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29633" marR="29633" marT="29633" marB="29633" anchor="ctr">
                    <a:lnL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計算內容出現次數</a:t>
                      </a:r>
                    </a:p>
                  </a:txBody>
                  <a:tcPr marL="29633" marR="29633" marT="29633" marB="29633" anchor="ctr">
                    <a:lnL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018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66AA"/>
                          </a:solidFill>
                          <a:effectLst/>
                          <a:latin typeface="inherit"/>
                          <a:hlinkClick r:id="rId6" tooltip="join()"/>
                        </a:rPr>
                        <a:t>join()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29633" marR="29633" marT="29633" marB="29633" anchor="ctr">
                    <a:lnL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結合串列內容</a:t>
                      </a:r>
                    </a:p>
                  </a:txBody>
                  <a:tcPr marL="29633" marR="29633" marT="29633" marB="29633" anchor="ctr">
                    <a:lnL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560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66AA"/>
                          </a:solidFill>
                          <a:effectLst/>
                          <a:latin typeface="inherit"/>
                          <a:hlinkClick r:id="rId7" tooltip="in"/>
                        </a:rPr>
                        <a:t>in</a:t>
                      </a:r>
                      <a:endParaRPr lang="en-US">
                        <a:effectLst/>
                        <a:latin typeface="inherit"/>
                      </a:endParaRPr>
                    </a:p>
                  </a:txBody>
                  <a:tcPr marL="29633" marR="29633" marT="29633" marB="29633" anchor="ctr">
                    <a:lnL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檢查內容是否存在</a:t>
                      </a:r>
                    </a:p>
                  </a:txBody>
                  <a:tcPr marL="29633" marR="29633" marT="29633" marB="29633" anchor="ctr">
                    <a:lnL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377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rgbClr val="0066AA"/>
                          </a:solidFill>
                          <a:effectLst/>
                          <a:latin typeface="inherit"/>
                          <a:hlinkClick r:id="rId8" tooltip="=、!=、&gt;、&lt;"/>
                        </a:rPr>
                        <a:t>=</a:t>
                      </a:r>
                      <a:r>
                        <a:rPr lang="zh-TW" altLang="en-US">
                          <a:solidFill>
                            <a:srgbClr val="0066AA"/>
                          </a:solidFill>
                          <a:effectLst/>
                          <a:latin typeface="inherit"/>
                          <a:hlinkClick r:id="rId8" tooltip="=、!=、&gt;、&lt;"/>
                        </a:rPr>
                        <a:t>、</a:t>
                      </a:r>
                      <a:r>
                        <a:rPr lang="en-US" altLang="zh-TW">
                          <a:solidFill>
                            <a:srgbClr val="0066AA"/>
                          </a:solidFill>
                          <a:effectLst/>
                          <a:latin typeface="inherit"/>
                          <a:hlinkClick r:id="rId8" tooltip="=、!=、&gt;、&lt;"/>
                        </a:rPr>
                        <a:t>!=</a:t>
                      </a:r>
                      <a:r>
                        <a:rPr lang="zh-TW" altLang="en-US">
                          <a:solidFill>
                            <a:srgbClr val="0066AA"/>
                          </a:solidFill>
                          <a:effectLst/>
                          <a:latin typeface="inherit"/>
                          <a:hlinkClick r:id="rId8" tooltip="=、!=、&gt;、&lt;"/>
                        </a:rPr>
                        <a:t>、</a:t>
                      </a:r>
                      <a:r>
                        <a:rPr lang="en-US" altLang="zh-TW">
                          <a:solidFill>
                            <a:srgbClr val="0066AA"/>
                          </a:solidFill>
                          <a:effectLst/>
                          <a:latin typeface="inherit"/>
                          <a:hlinkClick r:id="rId8" tooltip="=、!=、&gt;、&lt;"/>
                        </a:rPr>
                        <a:t>&gt;</a:t>
                      </a:r>
                      <a:r>
                        <a:rPr lang="zh-TW" altLang="en-US">
                          <a:solidFill>
                            <a:srgbClr val="0066AA"/>
                          </a:solidFill>
                          <a:effectLst/>
                          <a:latin typeface="inherit"/>
                          <a:hlinkClick r:id="rId8" tooltip="=、!=、&gt;、&lt;"/>
                        </a:rPr>
                        <a:t>、</a:t>
                      </a:r>
                      <a:r>
                        <a:rPr lang="en-US" altLang="zh-TW">
                          <a:solidFill>
                            <a:srgbClr val="0066AA"/>
                          </a:solidFill>
                          <a:effectLst/>
                          <a:latin typeface="inherit"/>
                          <a:hlinkClick r:id="rId8" tooltip="=、!=、&gt;、&lt;"/>
                        </a:rPr>
                        <a:t>&lt;</a:t>
                      </a:r>
                      <a:endParaRPr lang="zh-TW" altLang="en-US">
                        <a:effectLst/>
                        <a:latin typeface="inherit"/>
                      </a:endParaRPr>
                    </a:p>
                  </a:txBody>
                  <a:tcPr marL="29633" marR="29633" marT="29633" marB="29633" anchor="ctr">
                    <a:lnL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比較串列</a:t>
                      </a:r>
                    </a:p>
                  </a:txBody>
                  <a:tcPr marL="29633" marR="29633" marT="29633" marB="29633" anchor="ctr">
                    <a:lnL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3073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rgbClr val="0066AA"/>
                          </a:solidFill>
                          <a:effectLst/>
                          <a:latin typeface="inherit"/>
                          <a:hlinkClick r:id="rId9" tooltip="＊"/>
                        </a:rPr>
                        <a:t>＊</a:t>
                      </a:r>
                      <a:endParaRPr lang="zh-TW" altLang="en-US" dirty="0">
                        <a:effectLst/>
                        <a:latin typeface="inherit"/>
                      </a:endParaRPr>
                    </a:p>
                  </a:txBody>
                  <a:tcPr marL="29633" marR="29633" marT="29633" marB="29633" anchor="ctr">
                    <a:lnL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重複項目</a:t>
                      </a:r>
                    </a:p>
                  </a:txBody>
                  <a:tcPr marL="29633" marR="29633" marT="29633" marB="29633" anchor="ctr">
                    <a:lnL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33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172654"/>
                  </a:ext>
                </a:extLst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4F3BFCA1-E312-2707-653E-58493223A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常用操作方法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6E90017-F0D8-0E1E-8A7E-FF74D1C0E3A1}"/>
              </a:ext>
            </a:extLst>
          </p:cNvPr>
          <p:cNvSpPr txBox="1"/>
          <p:nvPr/>
        </p:nvSpPr>
        <p:spPr>
          <a:xfrm>
            <a:off x="6553950" y="2130496"/>
            <a:ext cx="3814505" cy="3374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練習：</a:t>
            </a:r>
            <a:endParaRPr lang="en-US" altLang="zh-TW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 = [0,3,2,1,4,9,6,8,7,5]</a:t>
            </a:r>
          </a:p>
          <a:p>
            <a:pPr>
              <a:lnSpc>
                <a:spcPct val="150000"/>
              </a:lnSpc>
            </a:pP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a.sort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print(a)   # [0, 1, 2, 3, 4, 5, 6, 7, 8, 9]</a:t>
            </a:r>
          </a:p>
          <a:p>
            <a:pPr>
              <a:lnSpc>
                <a:spcPct val="150000"/>
              </a:lnSpc>
            </a:pP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a.sort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(reverse=True)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print(a)   # [9, 8, 7, 6, 5, 4, 3, 2, 1, 0]</a:t>
            </a:r>
          </a:p>
          <a:p>
            <a:pPr>
              <a:lnSpc>
                <a:spcPct val="150000"/>
              </a:lnSpc>
            </a:pP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TW" altLang="en-US" dirty="0"/>
              <a:t>可使用</a:t>
            </a:r>
            <a:r>
              <a:rPr lang="en-US" altLang="zh-TW" dirty="0">
                <a:solidFill>
                  <a:srgbClr val="FF0000"/>
                </a:solidFill>
              </a:rPr>
              <a:t>append()</a:t>
            </a:r>
            <a:r>
              <a:rPr lang="zh-TW" altLang="en-US" dirty="0"/>
              <a:t>，</a:t>
            </a:r>
            <a:r>
              <a:rPr lang="en-US" altLang="zh-TW" dirty="0">
                <a:solidFill>
                  <a:srgbClr val="FF0000"/>
                </a:solidFill>
              </a:rPr>
              <a:t>insert()</a:t>
            </a:r>
            <a:r>
              <a:rPr lang="zh-TW" altLang="en-US" dirty="0">
                <a:solidFill>
                  <a:srgbClr val="FF0000"/>
                </a:solidFill>
              </a:rPr>
              <a:t>，</a:t>
            </a:r>
            <a:r>
              <a:rPr lang="en-US" altLang="zh-TW" dirty="0">
                <a:solidFill>
                  <a:srgbClr val="FF0000"/>
                </a:solidFill>
              </a:rPr>
              <a:t>pop()</a:t>
            </a:r>
            <a:r>
              <a:rPr lang="zh-TW" altLang="en-US" dirty="0">
                <a:solidFill>
                  <a:srgbClr val="FF0000"/>
                </a:solidFill>
              </a:rPr>
              <a:t>方法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98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ECDCD4-8EF3-762E-AE1E-C2339FB7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Nest list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47EA05-9249-D48B-796F-E597658519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1800" b="0" i="0" u="none" strike="noStrike" baseline="0" dirty="0" err="1">
                <a:solidFill>
                  <a:srgbClr val="000089"/>
                </a:solidFill>
                <a:latin typeface="UbuntuMono-Regular"/>
              </a:rPr>
              <a:t>nested_list</a:t>
            </a:r>
            <a:r>
              <a:rPr lang="en-US" altLang="zh-TW" sz="1800" b="0" i="0" u="none" strike="noStrike" baseline="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altLang="zh-TW" sz="1800" b="0" i="0" u="none" strike="noStrike" baseline="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UbuntuMono-Regular"/>
              </a:rPr>
              <a:t>[[</a:t>
            </a:r>
            <a:r>
              <a:rPr lang="en-US" altLang="zh-TW" sz="1800" b="0" i="0" u="none" strike="noStrike" baseline="0" dirty="0">
                <a:solidFill>
                  <a:srgbClr val="FF6600"/>
                </a:solidFill>
                <a:latin typeface="UbuntuMono-Regular"/>
              </a:rPr>
              <a:t>1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altLang="zh-TW" sz="1800" b="0" i="0" u="none" strike="noStrike" baseline="0" dirty="0">
                <a:solidFill>
                  <a:srgbClr val="FF6600"/>
                </a:solidFill>
                <a:latin typeface="UbuntuMono-Regular"/>
              </a:rPr>
              <a:t>2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altLang="zh-TW" sz="1800" b="0" i="0" u="none" strike="noStrike" baseline="0" dirty="0">
                <a:solidFill>
                  <a:srgbClr val="FF6600"/>
                </a:solidFill>
                <a:latin typeface="UbuntuMono-Regular"/>
              </a:rPr>
              <a:t>3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UbuntuMono-Regular"/>
              </a:rPr>
              <a:t>], [</a:t>
            </a:r>
            <a:r>
              <a:rPr lang="en-US" altLang="zh-TW" sz="1800" b="0" i="0" u="none" strike="noStrike" baseline="0" dirty="0">
                <a:solidFill>
                  <a:srgbClr val="FF6600"/>
                </a:solidFill>
                <a:latin typeface="UbuntuMono-Regular"/>
              </a:rPr>
              <a:t>4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altLang="zh-TW" sz="1800" b="0" i="0" u="none" strike="noStrike" baseline="0" dirty="0">
                <a:solidFill>
                  <a:srgbClr val="FF6600"/>
                </a:solidFill>
                <a:latin typeface="UbuntuMono-Regular"/>
              </a:rPr>
              <a:t>5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altLang="zh-TW" sz="1800" b="0" i="0" u="none" strike="noStrike" baseline="0" dirty="0">
                <a:solidFill>
                  <a:srgbClr val="FF6600"/>
                </a:solidFill>
                <a:latin typeface="UbuntuMono-Regular"/>
              </a:rPr>
              <a:t>6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UbuntuMono-Regular"/>
              </a:rPr>
              <a:t>], [</a:t>
            </a:r>
            <a:r>
              <a:rPr lang="en-US" altLang="zh-TW" sz="1800" b="0" i="0" u="none" strike="noStrike" baseline="0" dirty="0">
                <a:solidFill>
                  <a:srgbClr val="FF6600"/>
                </a:solidFill>
                <a:latin typeface="UbuntuMono-Regular"/>
              </a:rPr>
              <a:t>7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altLang="zh-TW" sz="1800" b="0" i="0" u="none" strike="noStrike" baseline="0" dirty="0">
                <a:solidFill>
                  <a:srgbClr val="FF6600"/>
                </a:solidFill>
                <a:latin typeface="UbuntuMono-Regular"/>
              </a:rPr>
              <a:t>8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altLang="zh-TW" sz="1800" b="0" i="0" u="none" strike="noStrike" baseline="0" dirty="0">
                <a:solidFill>
                  <a:srgbClr val="FF6600"/>
                </a:solidFill>
                <a:latin typeface="UbuntuMono-Regular"/>
              </a:rPr>
              <a:t>9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UbuntuMono-Regular"/>
              </a:rPr>
              <a:t>]] </a:t>
            </a:r>
          </a:p>
          <a:p>
            <a:r>
              <a:rPr lang="zh-TW" altLang="en-US" dirty="0"/>
              <a:t>也可以寫成像矩陣（</a:t>
            </a:r>
            <a:r>
              <a:rPr lang="en-US" altLang="zh-TW" dirty="0"/>
              <a:t>Array</a:t>
            </a:r>
            <a:r>
              <a:rPr lang="zh-TW" altLang="en-US" dirty="0"/>
              <a:t>）的樣式或像是試算表中的儲存格範圍</a:t>
            </a:r>
            <a:endParaRPr lang="en-US" altLang="zh-TW" dirty="0"/>
          </a:p>
          <a:p>
            <a:r>
              <a:rPr lang="en-US" altLang="zh-TW" dirty="0"/>
              <a:t>cells = [[1, 2, 3],</a:t>
            </a:r>
          </a:p>
          <a:p>
            <a:pPr marL="0" indent="0">
              <a:buNone/>
            </a:pPr>
            <a:r>
              <a:rPr lang="en-US" altLang="zh-TW" dirty="0"/>
              <a:t>                 [4, 5, 6],</a:t>
            </a:r>
          </a:p>
          <a:p>
            <a:pPr marL="0" indent="0">
              <a:buNone/>
            </a:pPr>
            <a:r>
              <a:rPr lang="en-US" altLang="zh-TW" dirty="0"/>
              <a:t>                 [7, 8, 9]]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/>
              <a:t>cells[0] </a:t>
            </a:r>
            <a:r>
              <a:rPr lang="zh-TW" altLang="en-US" dirty="0"/>
              <a:t>或 </a:t>
            </a:r>
            <a:r>
              <a:rPr lang="en-US" altLang="zh-TW" dirty="0"/>
              <a:t>cells[1]       #[4,5,6]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srgbClr val="FF0000"/>
                </a:solidFill>
              </a:rPr>
              <a:t>cells[1][1:]                    </a:t>
            </a:r>
            <a:r>
              <a:rPr lang="en-US" altLang="zh-TW" dirty="0"/>
              <a:t>#[5,6]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BC9C6B4-84A6-ED35-FC2A-19B612199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5748" y="2045483"/>
            <a:ext cx="4663440" cy="4218374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b="1" u="sng" dirty="0">
                <a:solidFill>
                  <a:srgbClr val="FF0000"/>
                </a:solidFill>
              </a:rPr>
              <a:t>練習：</a:t>
            </a:r>
            <a:endParaRPr lang="en-US" altLang="zh-TW" b="1" u="sng" dirty="0">
              <a:solidFill>
                <a:srgbClr val="FF0000"/>
              </a:solidFill>
            </a:endParaRPr>
          </a:p>
          <a:p>
            <a:r>
              <a:rPr lang="en-US" altLang="zh-TW" dirty="0"/>
              <a:t>users = ["Linda", "Brian"]</a:t>
            </a:r>
          </a:p>
          <a:p>
            <a:r>
              <a:rPr lang="en-US" altLang="zh-TW" dirty="0" err="1">
                <a:solidFill>
                  <a:srgbClr val="FF0000"/>
                </a:solidFill>
              </a:rPr>
              <a:t>users.append</a:t>
            </a:r>
            <a:r>
              <a:rPr lang="en-US" altLang="zh-TW" dirty="0"/>
              <a:t>("Jennifer")</a:t>
            </a:r>
          </a:p>
          <a:p>
            <a:r>
              <a:rPr lang="nb-NO" altLang="zh-TW" dirty="0">
                <a:solidFill>
                  <a:srgbClr val="FF0000"/>
                </a:solidFill>
              </a:rPr>
              <a:t>users.insert</a:t>
            </a:r>
            <a:r>
              <a:rPr lang="nb-NO" altLang="zh-TW" dirty="0"/>
              <a:t>(0, "Kim") </a:t>
            </a:r>
          </a:p>
          <a:p>
            <a:pPr marL="0" indent="0">
              <a:buNone/>
            </a:pPr>
            <a:r>
              <a:rPr lang="nb-NO" altLang="zh-TW" dirty="0"/>
              <a:t>    # Insert "Kim" at index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b-NO" altLang="zh-TW" dirty="0"/>
              <a:t>   </a:t>
            </a:r>
            <a:r>
              <a:rPr lang="nb-NO" altLang="zh-TW" dirty="0">
                <a:solidFill>
                  <a:srgbClr val="FF0000"/>
                </a:solidFill>
              </a:rPr>
              <a:t>users.sort()</a:t>
            </a:r>
          </a:p>
          <a:p>
            <a:pPr marL="0" indent="0">
              <a:buNone/>
            </a:pPr>
            <a:r>
              <a:rPr lang="nb-NO" altLang="zh-TW" dirty="0">
                <a:solidFill>
                  <a:srgbClr val="FF0000"/>
                </a:solidFill>
              </a:rPr>
              <a:t>  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/>
              <a:t>To delete an element, use either </a:t>
            </a:r>
            <a:r>
              <a:rPr lang="en-US" altLang="zh-TW" dirty="0">
                <a:solidFill>
                  <a:srgbClr val="FF0000"/>
                </a:solidFill>
              </a:rPr>
              <a:t>pop</a:t>
            </a:r>
            <a:r>
              <a:rPr lang="en-US" altLang="zh-TW" dirty="0"/>
              <a:t> or </a:t>
            </a:r>
            <a:r>
              <a:rPr lang="en-US" altLang="zh-TW" dirty="0">
                <a:solidFill>
                  <a:srgbClr val="FF0000"/>
                </a:solidFill>
              </a:rPr>
              <a:t>del. </a:t>
            </a:r>
            <a:r>
              <a:rPr lang="en-US" altLang="zh-TW" dirty="0"/>
              <a:t>While </a:t>
            </a:r>
            <a:r>
              <a:rPr lang="en-US" altLang="zh-TW" dirty="0">
                <a:solidFill>
                  <a:srgbClr val="FF0000"/>
                </a:solidFill>
              </a:rPr>
              <a:t>pop is a method, del is implemented </a:t>
            </a:r>
            <a:r>
              <a:rPr lang="en-US" altLang="zh-TW" dirty="0"/>
              <a:t>as a statement in Python</a:t>
            </a:r>
            <a:endParaRPr lang="nb-NO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 err="1"/>
              <a:t>users</a:t>
            </a:r>
            <a:r>
              <a:rPr lang="en-US" altLang="zh-TW" dirty="0" err="1">
                <a:solidFill>
                  <a:srgbClr val="FF0000"/>
                </a:solidFill>
              </a:rPr>
              <a:t>.pop</a:t>
            </a:r>
            <a:r>
              <a:rPr lang="en-US" altLang="zh-TW" dirty="0">
                <a:solidFill>
                  <a:srgbClr val="FF0000"/>
                </a:solidFill>
              </a:rPr>
              <a:t>()</a:t>
            </a:r>
            <a:r>
              <a:rPr lang="zh-TW" altLang="en-US" dirty="0"/>
              <a:t>刪除並回覆內定最後一項元素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del users(0)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935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F310CA-76C9-C673-3170-907FDA2B5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Dictionaries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FD60EB-8592-D13A-D489-452C1D9EF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573424" cy="3849624"/>
          </a:xfrm>
        </p:spPr>
        <p:txBody>
          <a:bodyPr/>
          <a:lstStyle/>
          <a:p>
            <a:pPr algn="l"/>
            <a:r>
              <a:rPr lang="en-US" altLang="zh-TW" sz="1800" b="0" i="0" u="none" strike="noStrike" baseline="0" dirty="0">
                <a:latin typeface="UbuntuMono-Regular"/>
              </a:rPr>
              <a:t>Dictionaries</a:t>
            </a:r>
            <a:r>
              <a:rPr lang="zh-TW" altLang="en-US" sz="1800" b="0" i="0" u="none" strike="noStrike" baseline="0" dirty="0">
                <a:latin typeface="UbuntuMono-Regular"/>
              </a:rPr>
              <a:t>每一個元素都由</a:t>
            </a:r>
            <a:r>
              <a:rPr lang="en-US" altLang="zh-TW" sz="1800" b="0" i="0" u="none" strike="noStrike" baseline="0" dirty="0">
                <a:latin typeface="UbuntuMono-Regular"/>
              </a:rPr>
              <a:t>key </a:t>
            </a:r>
            <a:r>
              <a:rPr lang="zh-TW" altLang="en-US" sz="1800" b="0" i="0" u="none" strike="noStrike" baseline="0" dirty="0">
                <a:latin typeface="UbuntuMono-Regular"/>
              </a:rPr>
              <a:t>和 </a:t>
            </a:r>
            <a:r>
              <a:rPr lang="en-US" altLang="zh-TW" sz="1800" b="0" i="0" u="none" strike="noStrike" baseline="0" dirty="0">
                <a:latin typeface="UbuntuMono-Regular"/>
              </a:rPr>
              <a:t>value</a:t>
            </a:r>
            <a:r>
              <a:rPr lang="zh-TW" altLang="en-US" sz="1800" b="0" i="0" u="none" strike="noStrike" baseline="0" dirty="0">
                <a:latin typeface="UbuntuMono-Regular"/>
              </a:rPr>
              <a:t>所構成，使用</a:t>
            </a:r>
            <a:r>
              <a:rPr lang="en-US" altLang="zh-TW" sz="1800" b="0" i="0" u="none" strike="noStrike" baseline="0" dirty="0">
                <a:latin typeface="UbuntuMono-Regular"/>
              </a:rPr>
              <a:t>{…}</a:t>
            </a:r>
            <a:r>
              <a:rPr lang="zh-TW" altLang="en-US" sz="1800" b="0" i="0" u="none" strike="noStrike" baseline="0" dirty="0">
                <a:latin typeface="UbuntuMono-Regular"/>
              </a:rPr>
              <a:t>表示</a:t>
            </a:r>
            <a:endParaRPr lang="en-US" altLang="zh-TW" sz="1800" b="0" i="0" u="none" strike="noStrike" baseline="0" dirty="0">
              <a:latin typeface="UbuntuMono-Regular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b="0" i="0" u="none" strike="noStrike" baseline="0" dirty="0">
                <a:solidFill>
                  <a:srgbClr val="FF0000"/>
                </a:solidFill>
                <a:latin typeface="UbuntuMono-Regular"/>
              </a:rPr>
              <a:t>{key1: value1, key2: value2, ...}</a:t>
            </a:r>
          </a:p>
          <a:p>
            <a:pPr marL="274320" lvl="1" indent="0">
              <a:buNone/>
            </a:pPr>
            <a:endParaRPr lang="en-US" altLang="zh-TW" b="0" i="0" u="none" strike="noStrike" baseline="0" dirty="0">
              <a:solidFill>
                <a:srgbClr val="FF0000"/>
              </a:solidFill>
              <a:latin typeface="UbuntuMono-Regular"/>
            </a:endParaRPr>
          </a:p>
          <a:p>
            <a:pPr algn="l"/>
            <a:r>
              <a:rPr lang="en-US" altLang="zh-TW" sz="1800" b="0" i="0" u="none" strike="noStrike" baseline="0" dirty="0" err="1">
                <a:latin typeface="UbuntuMono-Regular"/>
              </a:rPr>
              <a:t>exchange_rates</a:t>
            </a:r>
            <a:r>
              <a:rPr lang="en-US" altLang="zh-TW" sz="1800" b="0" i="0" u="none" strike="noStrike" baseline="0" dirty="0">
                <a:latin typeface="UbuntuMono-Regular"/>
              </a:rPr>
              <a:t> = {"EURUSD": 1.1152,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>
                <a:latin typeface="UbuntuMono-Regular"/>
              </a:rPr>
              <a:t>                                    "GBPUSD": 1.2454,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>
                <a:latin typeface="UbuntuMono-Regular"/>
              </a:rPr>
              <a:t>                                    "AUDUSD": 0.6161}</a:t>
            </a:r>
          </a:p>
          <a:p>
            <a:pPr marL="0" indent="0" algn="l">
              <a:buNone/>
            </a:pPr>
            <a:endParaRPr lang="en-US" altLang="zh-TW" sz="1800" b="0" i="0" u="none" strike="noStrike" baseline="0" dirty="0">
              <a:solidFill>
                <a:srgbClr val="000089"/>
              </a:solidFill>
              <a:latin typeface="UbuntuMono-Regular"/>
            </a:endParaRPr>
          </a:p>
          <a:p>
            <a:pPr marL="0" indent="0" algn="l">
              <a:buNone/>
            </a:pPr>
            <a:r>
              <a:rPr lang="en-US" altLang="zh-TW" sz="1800" b="0" i="0" u="none" strike="noStrike" baseline="0" dirty="0" err="1">
                <a:solidFill>
                  <a:srgbClr val="000089"/>
                </a:solidFill>
                <a:latin typeface="UbuntuMono-Regular"/>
              </a:rPr>
              <a:t>exchange_rates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UbuntuMono-Regular"/>
              </a:rPr>
              <a:t>[</a:t>
            </a:r>
            <a:r>
              <a:rPr lang="en-US" altLang="zh-TW" sz="1800" b="0" i="0" u="none" strike="noStrike" baseline="0" dirty="0">
                <a:solidFill>
                  <a:srgbClr val="CD3300"/>
                </a:solidFill>
                <a:latin typeface="UbuntuMono-Regular"/>
              </a:rPr>
              <a:t>“EURUSD”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UbuntuMono-Regular"/>
              </a:rPr>
              <a:t>] </a:t>
            </a:r>
            <a:r>
              <a:rPr lang="en-US" altLang="zh-TW" sz="1800" b="0" i="0" u="none" strike="noStrike" baseline="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altLang="zh-TW" sz="1800" b="0" i="0" u="none" strike="noStrike" baseline="0" dirty="0">
                <a:solidFill>
                  <a:srgbClr val="FF6600"/>
                </a:solidFill>
                <a:latin typeface="UbuntuMono-Regular"/>
              </a:rPr>
              <a:t>1.2</a:t>
            </a:r>
            <a:r>
              <a:rPr lang="en-US" altLang="zh-TW" dirty="0">
                <a:solidFill>
                  <a:srgbClr val="000000"/>
                </a:solidFill>
                <a:latin typeface="UbuntuMono-Regular"/>
              </a:rPr>
              <a:t>  (</a:t>
            </a:r>
            <a:r>
              <a:rPr lang="zh-TW" altLang="en-US" dirty="0">
                <a:solidFill>
                  <a:srgbClr val="000000"/>
                </a:solidFill>
                <a:latin typeface="UbuntuMono-Regular"/>
              </a:rPr>
              <a:t>更改變數值</a:t>
            </a:r>
            <a:r>
              <a:rPr lang="en-US" altLang="zh-TW" dirty="0">
                <a:solidFill>
                  <a:srgbClr val="000000"/>
                </a:solidFill>
                <a:latin typeface="UbuntuMono-Regular"/>
              </a:rPr>
              <a:t>)</a:t>
            </a:r>
          </a:p>
          <a:p>
            <a:pPr marL="0" indent="0">
              <a:buNone/>
            </a:pPr>
            <a:r>
              <a:rPr lang="en-US" altLang="zh-TW" sz="1800" b="0" i="0" u="none" strike="noStrike" baseline="0" dirty="0" err="1">
                <a:solidFill>
                  <a:srgbClr val="000089"/>
                </a:solidFill>
                <a:latin typeface="UbuntuMono-Regular"/>
              </a:rPr>
              <a:t>exchange_rates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UbuntuMono-Regular"/>
              </a:rPr>
              <a:t>[</a:t>
            </a:r>
            <a:r>
              <a:rPr lang="en-US" altLang="zh-TW" sz="1800" b="0" i="0" u="none" strike="noStrike" baseline="0" dirty="0">
                <a:solidFill>
                  <a:srgbClr val="CD3300"/>
                </a:solidFill>
                <a:latin typeface="UbuntuMono-Regular"/>
              </a:rPr>
              <a:t>“CADUSD”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UbuntuMono-Regular"/>
              </a:rPr>
              <a:t>] </a:t>
            </a:r>
            <a:r>
              <a:rPr lang="en-US" altLang="zh-TW" sz="1800" b="0" i="0" u="none" strike="noStrike" baseline="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altLang="zh-TW" sz="1800" b="0" i="0" u="none" strike="noStrike" baseline="0" dirty="0">
                <a:solidFill>
                  <a:srgbClr val="FF6600"/>
                </a:solidFill>
                <a:latin typeface="UbuntuMono-Regular"/>
              </a:rPr>
              <a:t>0.714</a:t>
            </a:r>
            <a:r>
              <a:rPr lang="en-US" altLang="zh-TW" sz="1800" b="0" i="0" u="none" strike="noStrike" baseline="0" dirty="0">
                <a:solidFill>
                  <a:srgbClr val="FF0000"/>
                </a:solidFill>
                <a:latin typeface="UbuntuMono-Regular"/>
              </a:rPr>
              <a:t> (</a:t>
            </a:r>
            <a:r>
              <a:rPr lang="zh-TW" altLang="en-US" sz="1800" b="0" i="0" u="none" strike="noStrike" baseline="0" dirty="0">
                <a:solidFill>
                  <a:srgbClr val="FF0000"/>
                </a:solidFill>
                <a:latin typeface="UbuntuMono-Regular"/>
              </a:rPr>
              <a:t>新增一項</a:t>
            </a:r>
            <a:r>
              <a:rPr lang="en-US" altLang="zh-TW" sz="1800" b="0" i="0" u="none" strike="noStrike" baseline="0" dirty="0">
                <a:solidFill>
                  <a:srgbClr val="FF0000"/>
                </a:solidFill>
                <a:latin typeface="UbuntuMono-Regular"/>
              </a:rPr>
              <a:t>)</a:t>
            </a:r>
            <a:endParaRPr lang="en-US" altLang="zh-TW" dirty="0">
              <a:solidFill>
                <a:srgbClr val="FF0000"/>
              </a:solidFill>
              <a:latin typeface="UbuntuMono-Regular"/>
            </a:endParaRPr>
          </a:p>
          <a:p>
            <a:pPr marL="0" indent="0" algn="l">
              <a:buNone/>
            </a:pP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957352-8417-D10A-B78E-061181A75DE3}"/>
              </a:ext>
            </a:extLst>
          </p:cNvPr>
          <p:cNvSpPr txBox="1"/>
          <p:nvPr/>
        </p:nvSpPr>
        <p:spPr>
          <a:xfrm>
            <a:off x="7371537" y="2103120"/>
            <a:ext cx="42773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MinionPro-Regular"/>
              </a:rPr>
              <a:t>Python 3.9 introduced the pipe character as a dedicated </a:t>
            </a:r>
            <a:r>
              <a:rPr lang="en-US" altLang="zh-TW" sz="1800" b="0" i="0" u="none" strike="noStrike" baseline="0" dirty="0">
                <a:solidFill>
                  <a:srgbClr val="FF0000"/>
                </a:solidFill>
                <a:latin typeface="MinionPro-Regular"/>
              </a:rPr>
              <a:t>merge operator 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MinionPro-Regular"/>
              </a:rPr>
              <a:t>for dictionaries,</a:t>
            </a:r>
          </a:p>
          <a:p>
            <a:pPr algn="l"/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MinionPro-Regular"/>
              </a:rPr>
              <a:t>which allows you to simplify the previous expression to this:</a:t>
            </a:r>
          </a:p>
          <a:p>
            <a:pPr algn="l"/>
            <a:endParaRPr lang="en-US" altLang="zh-TW" sz="1800" b="0" i="0" u="none" strike="noStrike" baseline="0" dirty="0">
              <a:solidFill>
                <a:srgbClr val="000000"/>
              </a:solidFill>
              <a:latin typeface="MinionPro-Regular"/>
            </a:endParaRPr>
          </a:p>
          <a:p>
            <a:pPr algn="l"/>
            <a:r>
              <a:rPr lang="en-US" altLang="zh-TW" sz="1800" b="0" i="0" u="none" strike="noStrike" baseline="0" dirty="0" err="1">
                <a:solidFill>
                  <a:srgbClr val="000089"/>
                </a:solidFill>
                <a:latin typeface="UbuntuMono-Regular"/>
              </a:rPr>
              <a:t>exchange_rates</a:t>
            </a:r>
            <a:r>
              <a:rPr lang="en-US" altLang="zh-TW" sz="1800" b="0" i="0" u="none" strike="noStrike" baseline="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altLang="zh-TW" sz="1800" b="0" i="0" u="none" strike="noStrike" baseline="0" dirty="0">
                <a:solidFill>
                  <a:srgbClr val="555555"/>
                </a:solidFill>
                <a:latin typeface="UbuntuMono-Regular"/>
              </a:rPr>
              <a:t>| 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UbuntuMono-Regular"/>
              </a:rPr>
              <a:t>{</a:t>
            </a:r>
            <a:r>
              <a:rPr lang="en-US" altLang="zh-TW" sz="1800" b="0" i="0" u="none" strike="noStrike" baseline="0" dirty="0">
                <a:solidFill>
                  <a:srgbClr val="CD3300"/>
                </a:solidFill>
                <a:latin typeface="UbuntuMono-Regular"/>
              </a:rPr>
              <a:t>"SGDUSD"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altLang="zh-TW" sz="1800" b="0" i="0" u="none" strike="noStrike" baseline="0" dirty="0">
                <a:solidFill>
                  <a:srgbClr val="FF6600"/>
                </a:solidFill>
                <a:latin typeface="UbuntuMono-Regular"/>
              </a:rPr>
              <a:t>0.7004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altLang="zh-TW" sz="1800" b="0" i="0" u="none" strike="noStrike" baseline="0" dirty="0">
                <a:solidFill>
                  <a:srgbClr val="CD3300"/>
                </a:solidFill>
                <a:latin typeface="UbuntuMono-Regular"/>
              </a:rPr>
              <a:t>"GBPUSD"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UbuntuMono-Regular"/>
              </a:rPr>
              <a:t>: </a:t>
            </a:r>
            <a:r>
              <a:rPr lang="en-US" altLang="zh-TW" sz="1800" b="0" i="0" u="none" strike="noStrike" baseline="0" dirty="0">
                <a:solidFill>
                  <a:srgbClr val="FF6600"/>
                </a:solidFill>
                <a:latin typeface="UbuntuMono-Regular"/>
              </a:rPr>
              <a:t>1.2222</a:t>
            </a:r>
          </a:p>
          <a:p>
            <a:pPr algn="l"/>
            <a:endParaRPr lang="en-US" altLang="zh-TW" dirty="0">
              <a:solidFill>
                <a:srgbClr val="FF6600"/>
              </a:solidFill>
              <a:latin typeface="UbuntuMono-Regular"/>
            </a:endParaRPr>
          </a:p>
          <a:p>
            <a:pPr algn="l"/>
            <a:r>
              <a:rPr lang="en-US" altLang="zh-TW" dirty="0">
                <a:solidFill>
                  <a:srgbClr val="FF6600"/>
                </a:solidFill>
                <a:latin typeface="UbuntuMono-Regular"/>
              </a:rPr>
              <a:t>currencies = {1: "EUR", 2: "USD", 3: "AUD"}</a:t>
            </a:r>
          </a:p>
          <a:p>
            <a:pPr algn="l"/>
            <a:r>
              <a:rPr lang="en-US" altLang="zh-TW" dirty="0">
                <a:solidFill>
                  <a:srgbClr val="FF6600"/>
                </a:solidFill>
                <a:latin typeface="UbuntuMono-Regular"/>
              </a:rPr>
              <a:t>In [74]: currencies[1]</a:t>
            </a:r>
          </a:p>
          <a:p>
            <a:pPr algn="l"/>
            <a:r>
              <a:rPr lang="en-US" altLang="zh-TW" dirty="0">
                <a:solidFill>
                  <a:srgbClr val="FF6600"/>
                </a:solidFill>
                <a:latin typeface="UbuntuMono-Regular"/>
              </a:rPr>
              <a:t>Out[74]:</a:t>
            </a:r>
          </a:p>
          <a:p>
            <a:pPr algn="l"/>
            <a:endParaRPr lang="en-US" altLang="zh-TW" dirty="0">
              <a:solidFill>
                <a:srgbClr val="FF6600"/>
              </a:solidFill>
              <a:latin typeface="UbuntuMono-Regular"/>
            </a:endParaRPr>
          </a:p>
          <a:p>
            <a:pPr algn="l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986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361D52-CC42-AC67-9B77-92509A2A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Tuples(</a:t>
            </a:r>
            <a:r>
              <a:rPr lang="zh-TW" altLang="en-US" dirty="0"/>
              <a:t>元組</a:t>
            </a:r>
            <a:r>
              <a:rPr lang="en-US" altLang="zh-TW" dirty="0"/>
              <a:t>) &amp; Set (</a:t>
            </a:r>
            <a:r>
              <a:rPr lang="zh-TW" altLang="en-US" dirty="0"/>
              <a:t>集合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6560CD-22B5-2E06-1CD7-8B8827398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690432" cy="3849624"/>
          </a:xfrm>
        </p:spPr>
        <p:txBody>
          <a:bodyPr/>
          <a:lstStyle/>
          <a:p>
            <a:r>
              <a:rPr lang="en-US" altLang="zh-TW" dirty="0"/>
              <a:t>Tuple</a:t>
            </a:r>
            <a:r>
              <a:rPr lang="zh-TW" altLang="en-US" dirty="0"/>
              <a:t>和字串很像，但其值是</a:t>
            </a:r>
            <a:r>
              <a:rPr lang="zh-TW" altLang="en-US" dirty="0">
                <a:solidFill>
                  <a:srgbClr val="FF0000"/>
                </a:solidFill>
              </a:rPr>
              <a:t>「不可變」（</a:t>
            </a:r>
            <a:r>
              <a:rPr lang="en-US" altLang="zh-TW" dirty="0">
                <a:solidFill>
                  <a:srgbClr val="FF0000"/>
                </a:solidFill>
              </a:rPr>
              <a:t>immutable</a:t>
            </a:r>
            <a:r>
              <a:rPr lang="zh-TW" altLang="en-US" dirty="0">
                <a:solidFill>
                  <a:srgbClr val="FF0000"/>
                </a:solidFill>
              </a:rPr>
              <a:t>）！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sz="1800" b="0" i="0" u="none" strike="noStrike" baseline="0" dirty="0" err="1">
                <a:solidFill>
                  <a:srgbClr val="000089"/>
                </a:solidFill>
                <a:latin typeface="UbuntuMono-Regular"/>
              </a:rPr>
              <a:t>mytuple</a:t>
            </a:r>
            <a:r>
              <a:rPr lang="en-US" altLang="zh-TW" sz="1800" b="0" i="0" u="none" strike="noStrike" baseline="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altLang="zh-TW" sz="1800" b="0" i="0" u="none" strike="noStrike" baseline="0" dirty="0">
                <a:solidFill>
                  <a:srgbClr val="555555"/>
                </a:solidFill>
                <a:latin typeface="UbuntuMono-Regular"/>
              </a:rPr>
              <a:t>= (</a:t>
            </a:r>
            <a:r>
              <a:rPr lang="en-US" altLang="zh-TW" sz="1800" b="0" i="0" u="none" strike="noStrike" baseline="0" dirty="0">
                <a:solidFill>
                  <a:srgbClr val="000089"/>
                </a:solidFill>
                <a:latin typeface="UbuntuMono-Regular"/>
              </a:rPr>
              <a:t>element1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altLang="zh-TW" sz="1800" b="0" i="0" u="none" strike="noStrike" baseline="0" dirty="0">
                <a:solidFill>
                  <a:srgbClr val="000089"/>
                </a:solidFill>
                <a:latin typeface="UbuntuMono-Regular"/>
              </a:rPr>
              <a:t>element2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altLang="zh-TW" sz="1800" b="0" i="0" u="none" strike="noStrike" baseline="0" dirty="0">
                <a:solidFill>
                  <a:srgbClr val="555555"/>
                </a:solidFill>
                <a:latin typeface="UbuntuMono-Regular"/>
              </a:rPr>
              <a:t>...)</a:t>
            </a:r>
            <a:endParaRPr lang="en-US" altLang="zh-TW" dirty="0"/>
          </a:p>
          <a:p>
            <a:r>
              <a:rPr lang="en-US" altLang="zh-TW" dirty="0"/>
              <a:t>Set</a:t>
            </a:r>
            <a:r>
              <a:rPr lang="zh-TW" altLang="en-US" dirty="0"/>
              <a:t>是沒有重複要素的集合</a:t>
            </a:r>
            <a:endParaRPr lang="en-US" altLang="zh-TW" dirty="0"/>
          </a:p>
          <a:p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UbuntuMono-Regular"/>
              </a:rPr>
              <a:t>{</a:t>
            </a:r>
            <a:r>
              <a:rPr lang="en-US" altLang="zh-TW" sz="1800" b="0" i="0" u="none" strike="noStrike" baseline="0" dirty="0">
                <a:solidFill>
                  <a:srgbClr val="000089"/>
                </a:solidFill>
                <a:latin typeface="UbuntuMono-Regular"/>
              </a:rPr>
              <a:t>element1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altLang="zh-TW" sz="1800" b="0" i="0" u="none" strike="noStrike" baseline="0" dirty="0">
                <a:solidFill>
                  <a:srgbClr val="000089"/>
                </a:solidFill>
                <a:latin typeface="UbuntuMono-Regular"/>
              </a:rPr>
              <a:t>element2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altLang="zh-TW" sz="1800" b="0" i="0" u="none" strike="noStrike" baseline="0" dirty="0">
                <a:solidFill>
                  <a:srgbClr val="555555"/>
                </a:solidFill>
                <a:latin typeface="UbuntuMono-Regular"/>
              </a:rPr>
              <a:t>...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UbuntuMono-Regular"/>
              </a:rPr>
              <a:t>}</a:t>
            </a:r>
          </a:p>
          <a:p>
            <a:pPr marL="274320" lvl="1" indent="0">
              <a:buNone/>
            </a:pPr>
            <a:r>
              <a:rPr lang="en-US" altLang="zh-TW" b="0" i="0" u="none" strike="noStrike" baseline="0" dirty="0">
                <a:solidFill>
                  <a:srgbClr val="000089"/>
                </a:solidFill>
                <a:latin typeface="UbuntuMono-Regular"/>
              </a:rPr>
              <a:t>   portfolio1 </a:t>
            </a:r>
            <a:r>
              <a:rPr lang="en-US" altLang="zh-TW" b="0" i="0" u="none" strike="noStrike" baseline="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altLang="zh-TW" b="0" i="0" u="none" strike="noStrike" baseline="0" dirty="0">
                <a:solidFill>
                  <a:srgbClr val="000000"/>
                </a:solidFill>
                <a:latin typeface="UbuntuMono-Regular"/>
              </a:rPr>
              <a:t>{</a:t>
            </a:r>
            <a:r>
              <a:rPr lang="en-US" altLang="zh-TW" b="0" i="0" u="none" strike="noStrike" baseline="0" dirty="0">
                <a:solidFill>
                  <a:srgbClr val="CD3300"/>
                </a:solidFill>
                <a:latin typeface="UbuntuMono-Regular"/>
              </a:rPr>
              <a:t>"USD"</a:t>
            </a:r>
            <a:r>
              <a:rPr lang="en-US" altLang="zh-TW" b="0" i="0" u="none" strike="noStrike" baseline="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altLang="zh-TW" b="0" i="0" u="none" strike="noStrike" baseline="0" dirty="0">
                <a:solidFill>
                  <a:srgbClr val="CD3300"/>
                </a:solidFill>
                <a:latin typeface="UbuntuMono-Regular"/>
              </a:rPr>
              <a:t>"EUR"</a:t>
            </a:r>
            <a:r>
              <a:rPr lang="en-US" altLang="zh-TW" b="0" i="0" u="none" strike="noStrike" baseline="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altLang="zh-TW" b="0" i="0" u="none" strike="noStrike" baseline="0" dirty="0">
                <a:solidFill>
                  <a:srgbClr val="CD3300"/>
                </a:solidFill>
                <a:latin typeface="UbuntuMono-Regular"/>
              </a:rPr>
              <a:t>"SGD"</a:t>
            </a:r>
            <a:r>
              <a:rPr lang="en-US" altLang="zh-TW" b="0" i="0" u="none" strike="noStrike" baseline="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altLang="zh-TW" b="0" i="0" u="none" strike="noStrike" baseline="0" dirty="0">
                <a:solidFill>
                  <a:srgbClr val="CD3300"/>
                </a:solidFill>
                <a:latin typeface="UbuntuMono-Regular"/>
              </a:rPr>
              <a:t>"CHF"</a:t>
            </a:r>
            <a:r>
              <a:rPr lang="en-US" altLang="zh-TW" b="0" i="0" u="none" strike="noStrike" baseline="0" dirty="0">
                <a:solidFill>
                  <a:srgbClr val="000000"/>
                </a:solidFill>
                <a:latin typeface="UbuntuMono-Regular"/>
              </a:rPr>
              <a:t>}</a:t>
            </a:r>
          </a:p>
          <a:p>
            <a:pPr marL="274320" lvl="1" indent="0">
              <a:buNone/>
            </a:pPr>
            <a:r>
              <a:rPr lang="en-US" altLang="zh-TW" b="0" i="0" u="none" strike="noStrike" baseline="0" dirty="0">
                <a:solidFill>
                  <a:srgbClr val="000089"/>
                </a:solidFill>
                <a:latin typeface="UbuntuMono-Regular"/>
              </a:rPr>
              <a:t>   portfolio2 </a:t>
            </a:r>
            <a:r>
              <a:rPr lang="en-US" altLang="zh-TW" b="0" i="0" u="none" strike="noStrike" baseline="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altLang="zh-TW" b="0" i="0" u="none" strike="noStrike" baseline="0" dirty="0">
                <a:solidFill>
                  <a:srgbClr val="000000"/>
                </a:solidFill>
                <a:latin typeface="UbuntuMono-Regular"/>
              </a:rPr>
              <a:t>{</a:t>
            </a:r>
            <a:r>
              <a:rPr lang="en-US" altLang="zh-TW" b="0" i="0" u="none" strike="noStrike" baseline="0" dirty="0">
                <a:solidFill>
                  <a:srgbClr val="CD3300"/>
                </a:solidFill>
                <a:latin typeface="UbuntuMono-Regular"/>
              </a:rPr>
              <a:t>"EUR"</a:t>
            </a:r>
            <a:r>
              <a:rPr lang="en-US" altLang="zh-TW" b="0" i="0" u="none" strike="noStrike" baseline="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altLang="zh-TW" b="0" i="0" u="none" strike="noStrike" baseline="0" dirty="0">
                <a:solidFill>
                  <a:srgbClr val="CD3300"/>
                </a:solidFill>
                <a:latin typeface="UbuntuMono-Regular"/>
              </a:rPr>
              <a:t>"SGD"</a:t>
            </a:r>
            <a:r>
              <a:rPr lang="en-US" altLang="zh-TW" b="0" i="0" u="none" strike="noStrike" baseline="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altLang="zh-TW" b="0" i="0" u="none" strike="noStrike" baseline="0" dirty="0">
                <a:solidFill>
                  <a:srgbClr val="CD3300"/>
                </a:solidFill>
                <a:latin typeface="UbuntuMono-Regular"/>
              </a:rPr>
              <a:t>"CAD"</a:t>
            </a:r>
            <a:r>
              <a:rPr lang="en-US" altLang="zh-TW" b="0" i="0" u="none" strike="noStrike" baseline="0" dirty="0">
                <a:solidFill>
                  <a:srgbClr val="000000"/>
                </a:solidFill>
                <a:latin typeface="UbuntuMono-Regular"/>
              </a:rPr>
              <a:t>}</a:t>
            </a:r>
          </a:p>
          <a:p>
            <a:pPr marL="274320" lvl="1" indent="0">
              <a:buNone/>
            </a:pPr>
            <a:r>
              <a:rPr lang="en-US" altLang="zh-TW" dirty="0">
                <a:solidFill>
                  <a:srgbClr val="000000"/>
                </a:solidFill>
                <a:latin typeface="UbuntuMono-Regular"/>
              </a:rPr>
              <a:t>   </a:t>
            </a:r>
            <a:r>
              <a:rPr lang="en-US" altLang="zh-TW" sz="1800" b="0" i="0" u="none" strike="noStrike" baseline="0" dirty="0">
                <a:solidFill>
                  <a:srgbClr val="000089"/>
                </a:solidFill>
                <a:latin typeface="UbuntuMono-Regular"/>
              </a:rPr>
              <a:t>portfolio1</a:t>
            </a:r>
            <a:r>
              <a:rPr lang="en-US" altLang="zh-TW" sz="1800" b="0" i="0" u="none" strike="noStrike" baseline="0" dirty="0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altLang="zh-TW" sz="1800" b="0" i="0" u="none" strike="noStrike" baseline="0" dirty="0">
                <a:solidFill>
                  <a:srgbClr val="000089"/>
                </a:solidFill>
                <a:latin typeface="UbuntuMono-Regular"/>
              </a:rPr>
              <a:t>union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altLang="zh-TW" sz="1800" b="0" i="0" u="none" strike="noStrike" baseline="0" dirty="0">
                <a:solidFill>
                  <a:srgbClr val="000089"/>
                </a:solidFill>
                <a:latin typeface="UbuntuMono-Regular"/>
              </a:rPr>
              <a:t>portfolio2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UbuntuMono-Regular"/>
              </a:rPr>
              <a:t>)   #</a:t>
            </a:r>
            <a:r>
              <a:rPr lang="en-US" altLang="zh-TW" sz="1800" b="0" i="0" u="none" strike="noStrike" baseline="0" dirty="0">
                <a:latin typeface="UbuntuMono-Regular"/>
              </a:rPr>
              <a:t> {'CAD', 'CHF', 'EUR', 'SGD', 'USD'}</a:t>
            </a:r>
            <a:endParaRPr lang="en-US" altLang="zh-TW" sz="1800" b="0" i="0" u="none" strike="noStrike" baseline="0" dirty="0">
              <a:solidFill>
                <a:srgbClr val="000000"/>
              </a:solidFill>
              <a:latin typeface="UbuntuMono-Regular"/>
            </a:endParaRPr>
          </a:p>
          <a:p>
            <a:pPr marL="274320" lvl="1" indent="0">
              <a:buNone/>
            </a:pPr>
            <a:r>
              <a:rPr lang="en-US" altLang="zh-TW" sz="1800" dirty="0">
                <a:solidFill>
                  <a:srgbClr val="000000"/>
                </a:solidFill>
                <a:latin typeface="UbuntuMono-Regular"/>
              </a:rPr>
              <a:t>   </a:t>
            </a:r>
            <a:r>
              <a:rPr lang="en-US" altLang="zh-TW" sz="1800" b="0" i="0" u="none" strike="noStrike" baseline="0" dirty="0">
                <a:solidFill>
                  <a:srgbClr val="000089"/>
                </a:solidFill>
                <a:latin typeface="UbuntuMono-Regular"/>
              </a:rPr>
              <a:t>portfolio1</a:t>
            </a:r>
            <a:r>
              <a:rPr lang="en-US" altLang="zh-TW" sz="1800" b="0" i="0" u="none" strike="noStrike" baseline="0" dirty="0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altLang="zh-TW" sz="1800" b="0" i="0" u="none" strike="noStrike" baseline="0" dirty="0">
                <a:solidFill>
                  <a:srgbClr val="000089"/>
                </a:solidFill>
                <a:latin typeface="UbuntuMono-Regular"/>
              </a:rPr>
              <a:t>intersection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altLang="zh-TW" sz="1800" b="0" i="0" u="none" strike="noStrike" baseline="0" dirty="0">
                <a:solidFill>
                  <a:srgbClr val="000089"/>
                </a:solidFill>
                <a:latin typeface="UbuntuMono-Regular"/>
              </a:rPr>
              <a:t>portfolio2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UbuntuMono-Regular"/>
              </a:rPr>
              <a:t>)   #</a:t>
            </a:r>
            <a:r>
              <a:rPr lang="en-US" altLang="zh-TW" sz="1800" b="0" i="0" u="none" strike="noStrike" baseline="0" dirty="0">
                <a:latin typeface="UbuntuMono-Regular"/>
              </a:rPr>
              <a:t> {'EUR', 'SGD'}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CEDF720-0F20-5BF3-38AB-2509831F4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846" y="2608857"/>
            <a:ext cx="4248824" cy="149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B35148-DDDE-11C2-44F3-FEABA7DB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/>
              <a:t>邏輯與判斷語法（</a:t>
            </a:r>
            <a:r>
              <a:rPr lang="en-US" altLang="zh-TW" dirty="0" err="1"/>
              <a:t>Controll</a:t>
            </a:r>
            <a:r>
              <a:rPr lang="en-US" altLang="zh-TW" dirty="0"/>
              <a:t> Flow</a:t>
            </a:r>
            <a:r>
              <a:rPr lang="zh-TW" altLang="en-US" dirty="0"/>
              <a:t>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2FA334-FB59-CD34-0223-B0D6B5390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9888665" cy="3849624"/>
          </a:xfrm>
        </p:spPr>
        <p:txBody>
          <a:bodyPr/>
          <a:lstStyle/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hlinkClick r:id="rId2"/>
            <a:extLst>
              <a:ext uri="{FF2B5EF4-FFF2-40B4-BE49-F238E27FC236}">
                <a16:creationId xmlns:a16="http://schemas.microsoft.com/office/drawing/2014/main" id="{3BCA22E9-2601-8322-EC1A-82124E9C0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796" y="3429000"/>
            <a:ext cx="5985064" cy="2991298"/>
          </a:xfrm>
          <a:prstGeom prst="rect">
            <a:avLst/>
          </a:prstGeom>
        </p:spPr>
      </p:pic>
      <p:sp>
        <p:nvSpPr>
          <p:cNvPr id="8" name="文字方塊 7">
            <a:hlinkClick r:id="rId4"/>
            <a:extLst>
              <a:ext uri="{FF2B5EF4-FFF2-40B4-BE49-F238E27FC236}">
                <a16:creationId xmlns:a16="http://schemas.microsoft.com/office/drawing/2014/main" id="{CC2ACB8F-A31C-FA0A-E42E-153682AB57F5}"/>
              </a:ext>
            </a:extLst>
          </p:cNvPr>
          <p:cNvSpPr txBox="1"/>
          <p:nvPr/>
        </p:nvSpPr>
        <p:spPr>
          <a:xfrm>
            <a:off x="1236536" y="1965052"/>
            <a:ext cx="99793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The </a:t>
            </a:r>
            <a:r>
              <a:rPr lang="en-US" altLang="zh-TW" sz="2400" dirty="0">
                <a:solidFill>
                  <a:srgbClr val="FF0000"/>
                </a:solidFill>
              </a:rPr>
              <a:t>if,</a:t>
            </a:r>
            <a:r>
              <a:rPr lang="en-US" altLang="zh-TW" sz="2400" dirty="0"/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while</a:t>
            </a:r>
            <a:r>
              <a:rPr lang="en-US" altLang="zh-TW" sz="2400" dirty="0"/>
              <a:t> and </a:t>
            </a:r>
            <a:r>
              <a:rPr lang="en-US" altLang="zh-TW" sz="2400" dirty="0">
                <a:solidFill>
                  <a:srgbClr val="FF0000"/>
                </a:solidFill>
              </a:rPr>
              <a:t>for</a:t>
            </a:r>
            <a:r>
              <a:rPr lang="en-US" altLang="zh-TW" sz="2400" dirty="0"/>
              <a:t> statements implement traditional control flow constructs. </a:t>
            </a:r>
            <a:endParaRPr lang="zh-TW" altLang="en-US" sz="24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DBC9E77-A036-89A3-4709-668B946BE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026" y="2464481"/>
            <a:ext cx="8771830" cy="82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0BFCEE-9070-87C0-CD7E-738070E4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迴圈</a:t>
            </a:r>
            <a:r>
              <a:rPr lang="en-US" altLang="zh-TW" dirty="0"/>
              <a:t>(for, while)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64D1AB-A2CB-8855-2EE1-10A0A6A2DD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1383" y="2420049"/>
            <a:ext cx="5464733" cy="1411508"/>
          </a:xfrm>
        </p:spPr>
        <p:txBody>
          <a:bodyPr/>
          <a:lstStyle/>
          <a:p>
            <a:r>
              <a:rPr lang="en-US" altLang="zh-TW" dirty="0"/>
              <a:t> for  </a:t>
            </a:r>
            <a:r>
              <a:rPr lang="zh-TW" altLang="en-US" dirty="0">
                <a:solidFill>
                  <a:srgbClr val="FF0000"/>
                </a:solidFill>
              </a:rPr>
              <a:t>變數</a:t>
            </a:r>
            <a:r>
              <a:rPr lang="zh-TW" altLang="en-US" dirty="0"/>
              <a:t>  </a:t>
            </a:r>
            <a:r>
              <a:rPr lang="en-US" altLang="zh-TW" dirty="0"/>
              <a:t>in  </a:t>
            </a:r>
            <a:r>
              <a:rPr lang="zh-TW" altLang="en-US" dirty="0">
                <a:solidFill>
                  <a:srgbClr val="FF0000"/>
                </a:solidFill>
              </a:rPr>
              <a:t>可迭代的物件 </a:t>
            </a:r>
            <a:r>
              <a:rPr lang="en-US" altLang="zh-TW" dirty="0">
                <a:solidFill>
                  <a:srgbClr val="FF0000"/>
                </a:solidFill>
              </a:rPr>
              <a:t>: </a:t>
            </a:r>
          </a:p>
          <a:p>
            <a:r>
              <a:rPr lang="en-US" altLang="zh-TW" dirty="0"/>
              <a:t>for </a:t>
            </a:r>
            <a:r>
              <a:rPr lang="zh-TW" altLang="en-US" dirty="0"/>
              <a:t>迴圈會依序將可以迭代的物件取出，</a:t>
            </a:r>
            <a:r>
              <a:rPr lang="zh-TW" altLang="en-US" dirty="0">
                <a:solidFill>
                  <a:srgbClr val="FF0000"/>
                </a:solidFill>
              </a:rPr>
              <a:t>賦值給指定的變數 </a:t>
            </a:r>
            <a:r>
              <a:rPr lang="en-US" altLang="zh-TW" dirty="0"/>
              <a:t>( </a:t>
            </a:r>
            <a:r>
              <a:rPr lang="zh-TW" altLang="en-US" dirty="0"/>
              <a:t>可迭代的物件像是字串、串列、字典、集合</a:t>
            </a:r>
            <a:r>
              <a:rPr lang="en-US" altLang="zh-TW" dirty="0"/>
              <a:t>...</a:t>
            </a:r>
            <a:r>
              <a:rPr lang="zh-TW" altLang="en-US" dirty="0"/>
              <a:t>等 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7931D5E-7B89-A12C-3D3E-65381D34A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44465" y="2544342"/>
            <a:ext cx="4941863" cy="1220534"/>
          </a:xfrm>
        </p:spPr>
        <p:txBody>
          <a:bodyPr/>
          <a:lstStyle/>
          <a:p>
            <a:r>
              <a:rPr lang="zh-TW" altLang="en-US" dirty="0"/>
              <a:t>「</a:t>
            </a:r>
            <a:r>
              <a:rPr lang="en-US" altLang="zh-TW" dirty="0">
                <a:solidFill>
                  <a:srgbClr val="FF0000"/>
                </a:solidFill>
              </a:rPr>
              <a:t>while </a:t>
            </a:r>
            <a:r>
              <a:rPr lang="zh-TW" altLang="en-US" dirty="0">
                <a:solidFill>
                  <a:srgbClr val="FF0000"/>
                </a:solidFill>
              </a:rPr>
              <a:t>條件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en-US" dirty="0"/>
              <a:t>」</a:t>
            </a:r>
            <a:endParaRPr lang="en-US" altLang="zh-TW" dirty="0"/>
          </a:p>
          <a:p>
            <a:r>
              <a:rPr lang="zh-TW" altLang="en-US" dirty="0"/>
              <a:t>如果條件判斷為 </a:t>
            </a:r>
            <a:r>
              <a:rPr lang="en-US" altLang="zh-TW" dirty="0"/>
              <a:t>True</a:t>
            </a:r>
            <a:r>
              <a:rPr lang="zh-TW" altLang="en-US" dirty="0"/>
              <a:t>，就會不斷執行迴圈內容，如果判斷為 </a:t>
            </a:r>
            <a:r>
              <a:rPr lang="en-US" altLang="zh-TW" dirty="0"/>
              <a:t>False</a:t>
            </a:r>
            <a:r>
              <a:rPr lang="zh-TW" altLang="en-US" dirty="0"/>
              <a:t>，就會停止迴圈，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FEAA3B0-5676-6FF7-7DB3-06B456254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31" y="1770853"/>
            <a:ext cx="5838410" cy="60966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BA12A42-B040-8459-C3E6-DF0D66661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106" y="1770853"/>
            <a:ext cx="5038222" cy="59696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82E89D5-7582-2654-6506-2DFEE68D4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24" y="3716132"/>
            <a:ext cx="2799771" cy="2403170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E666707C-5C3B-DB6E-4BCE-AA5803F4A5A4}"/>
              </a:ext>
            </a:extLst>
          </p:cNvPr>
          <p:cNvGrpSpPr/>
          <p:nvPr/>
        </p:nvGrpSpPr>
        <p:grpSpPr>
          <a:xfrm>
            <a:off x="3485836" y="3716132"/>
            <a:ext cx="2540280" cy="2793638"/>
            <a:chOff x="3485836" y="3716132"/>
            <a:chExt cx="2540280" cy="2793638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EE0CA31B-AC78-10C5-69AD-1811739DB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85836" y="3716132"/>
              <a:ext cx="2540280" cy="1519264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2ED97E9B-26C9-E867-0D4D-754D42935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85836" y="5235396"/>
              <a:ext cx="2540280" cy="1274374"/>
            </a:xfrm>
            <a:prstGeom prst="rect">
              <a:avLst/>
            </a:prstGeom>
          </p:spPr>
        </p:pic>
      </p:grpSp>
      <p:pic>
        <p:nvPicPr>
          <p:cNvPr id="19" name="圖片 18">
            <a:extLst>
              <a:ext uri="{FF2B5EF4-FFF2-40B4-BE49-F238E27FC236}">
                <a16:creationId xmlns:a16="http://schemas.microsoft.com/office/drawing/2014/main" id="{F6C98D8A-7FF3-CA1B-245D-F52FB7B4DE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98553" y="3905142"/>
            <a:ext cx="2064956" cy="1792354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AC847F28-7DFC-9FC8-0887-07A74E1BE40E}"/>
              </a:ext>
            </a:extLst>
          </p:cNvPr>
          <p:cNvSpPr txBox="1"/>
          <p:nvPr/>
        </p:nvSpPr>
        <p:spPr>
          <a:xfrm>
            <a:off x="7007880" y="6196667"/>
            <a:ext cx="4805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資料來源：</a:t>
            </a:r>
            <a:r>
              <a:rPr lang="en-US" altLang="zh-TW" sz="1200" dirty="0"/>
              <a:t> https://steam.oxxostudio.tw/category/python/basic/loop.html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9636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5C8529-614E-447C-D755-2BEE543D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Break &amp; Continue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A6345AF-4B0E-451D-6B90-5DDC39188F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89818" y="2014194"/>
            <a:ext cx="4889608" cy="3749040"/>
          </a:xfrm>
        </p:spPr>
      </p:pic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E4E6ECBF-1D34-C762-EF1A-74AC5EBDBA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0220" y="2014194"/>
            <a:ext cx="4382070" cy="3651725"/>
          </a:xfr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CA82D5CC-E831-5DB9-54CE-A0AD1611E533}"/>
              </a:ext>
            </a:extLst>
          </p:cNvPr>
          <p:cNvSpPr txBox="1"/>
          <p:nvPr/>
        </p:nvSpPr>
        <p:spPr>
          <a:xfrm>
            <a:off x="7007880" y="6196667"/>
            <a:ext cx="4805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資料來源：</a:t>
            </a:r>
            <a:r>
              <a:rPr lang="en-US" altLang="zh-TW" sz="1200" dirty="0"/>
              <a:t> https://steam.oxxostudio.tw/category/python/basic/loop.html</a:t>
            </a:r>
            <a:endParaRPr lang="zh-TW" altLang="en-US" sz="12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A1C3A36-1924-4EF4-1C4E-18F8023957A6}"/>
              </a:ext>
            </a:extLst>
          </p:cNvPr>
          <p:cNvSpPr txBox="1"/>
          <p:nvPr/>
        </p:nvSpPr>
        <p:spPr>
          <a:xfrm>
            <a:off x="6510508" y="5665919"/>
            <a:ext cx="254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dirty="0">
                <a:solidFill>
                  <a:srgbClr val="FF0000"/>
                </a:solidFill>
              </a:rPr>
              <a:t>將</a:t>
            </a:r>
            <a:r>
              <a:rPr lang="en-US" altLang="zh-TW" dirty="0">
                <a:solidFill>
                  <a:srgbClr val="FF0000"/>
                </a:solidFill>
              </a:rPr>
              <a:t>break </a:t>
            </a:r>
            <a:r>
              <a:rPr lang="zh-TW" altLang="en-US" dirty="0">
                <a:solidFill>
                  <a:srgbClr val="FF0000"/>
                </a:solidFill>
              </a:rPr>
              <a:t>改成 </a:t>
            </a:r>
            <a:r>
              <a:rPr lang="en-US" altLang="zh-TW" dirty="0">
                <a:solidFill>
                  <a:srgbClr val="FF0000"/>
                </a:solidFill>
              </a:rPr>
              <a:t>continue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79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845F5D-64D6-A495-9A17-E2C2A1F6A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75165"/>
            <a:ext cx="9078008" cy="2406895"/>
          </a:xfrm>
        </p:spPr>
        <p:txBody>
          <a:bodyPr/>
          <a:lstStyle/>
          <a:p>
            <a:r>
              <a:rPr lang="en-US" altLang="zh-TW" dirty="0"/>
              <a:t>Python </a:t>
            </a:r>
            <a:r>
              <a:rPr lang="zh-TW" altLang="en-US" dirty="0"/>
              <a:t>第三方函式庫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F4DF6A-649D-3BBB-27AE-3B3F7F4DA7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Numpy</a:t>
            </a:r>
            <a:r>
              <a:rPr lang="en-US" altLang="zh-TW" dirty="0"/>
              <a:t>, Pandas, Seaborn, Matplotlib…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7348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882B0C-D280-2D2A-30E6-6011A149B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Numpy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626C6AF-2440-351E-79DC-F6BA6745F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46018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支援大量維度的</a:t>
            </a:r>
            <a:r>
              <a:rPr lang="zh-TW" altLang="en-US" dirty="0">
                <a:solidFill>
                  <a:srgbClr val="FF0000"/>
                </a:solidFill>
              </a:rPr>
              <a:t>陣列與矩陣運算</a:t>
            </a:r>
            <a:r>
              <a:rPr lang="zh-TW" altLang="en-US" dirty="0"/>
              <a:t>，也具備大量的數學與統計函式函式庫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有效的</a:t>
            </a:r>
            <a:r>
              <a:rPr lang="zh-TW" altLang="en-US" dirty="0">
                <a:solidFill>
                  <a:srgbClr val="FF0000"/>
                </a:solidFill>
              </a:rPr>
              <a:t>進行科學運算和資料數據分析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/>
              <a:t>Pandas</a:t>
            </a:r>
            <a:r>
              <a:rPr lang="zh-TW" altLang="en-US" dirty="0"/>
              <a:t>、</a:t>
            </a:r>
            <a:r>
              <a:rPr lang="en-US" altLang="zh-TW" dirty="0"/>
              <a:t>SciPy</a:t>
            </a:r>
            <a:r>
              <a:rPr lang="zh-TW" altLang="en-US" dirty="0"/>
              <a:t>、</a:t>
            </a:r>
            <a:r>
              <a:rPr lang="en-US" altLang="zh-TW" dirty="0" err="1"/>
              <a:t>Sympy</a:t>
            </a:r>
            <a:r>
              <a:rPr lang="zh-TW" altLang="en-US" dirty="0"/>
              <a:t>、</a:t>
            </a:r>
            <a:r>
              <a:rPr lang="en-US" altLang="zh-TW" dirty="0"/>
              <a:t>Matplotlib</a:t>
            </a:r>
            <a:r>
              <a:rPr lang="zh-TW" altLang="en-US" dirty="0"/>
              <a:t>、</a:t>
            </a:r>
            <a:r>
              <a:rPr lang="en-US" altLang="zh-TW" dirty="0"/>
              <a:t>TensorFlow...</a:t>
            </a:r>
            <a:r>
              <a:rPr lang="zh-TW" altLang="en-US" dirty="0"/>
              <a:t>等，幾乎都是架構在 </a:t>
            </a:r>
            <a:r>
              <a:rPr lang="en-US" altLang="zh-TW" dirty="0" err="1"/>
              <a:t>Numpy</a:t>
            </a:r>
            <a:r>
              <a:rPr lang="en-US" altLang="zh-TW" dirty="0"/>
              <a:t> </a:t>
            </a:r>
            <a:r>
              <a:rPr lang="zh-TW" altLang="en-US" dirty="0"/>
              <a:t>基礎上做應用</a:t>
            </a:r>
            <a:endParaRPr lang="en-US" altLang="zh-TW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7DB7107-DE12-C1C5-DAD1-AD705A25A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58712" y="1919257"/>
            <a:ext cx="5271370" cy="4037723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import </a:t>
            </a:r>
            <a:r>
              <a:rPr lang="en-US" altLang="zh-TW" dirty="0" err="1">
                <a:solidFill>
                  <a:srgbClr val="FF0000"/>
                </a:solidFill>
              </a:rPr>
              <a:t>numpy</a:t>
            </a:r>
            <a:r>
              <a:rPr lang="en-US" altLang="zh-TW" dirty="0">
                <a:solidFill>
                  <a:srgbClr val="FF0000"/>
                </a:solidFill>
              </a:rPr>
              <a:t> as np</a:t>
            </a:r>
          </a:p>
          <a:p>
            <a:r>
              <a:rPr lang="en-US" altLang="zh-TW" dirty="0" err="1"/>
              <a:t>arr</a:t>
            </a:r>
            <a:r>
              <a:rPr lang="en-US" altLang="zh-TW" dirty="0"/>
              <a:t> = </a:t>
            </a:r>
            <a:r>
              <a:rPr lang="en-US" altLang="zh-TW" dirty="0" err="1"/>
              <a:t>np.array</a:t>
            </a:r>
            <a:r>
              <a:rPr lang="en-US" altLang="zh-TW" dirty="0"/>
              <a:t>([1, 2, 3, 4, 5, 6, 7, 8, 9, 10, 11, 12])</a:t>
            </a:r>
          </a:p>
          <a:p>
            <a:r>
              <a:rPr lang="en-US" altLang="zh-TW" dirty="0" err="1"/>
              <a:t>newarr</a:t>
            </a:r>
            <a:r>
              <a:rPr lang="en-US" altLang="zh-TW" dirty="0"/>
              <a:t> = </a:t>
            </a:r>
            <a:r>
              <a:rPr lang="en-US" altLang="zh-TW" dirty="0" err="1"/>
              <a:t>arr.reshape</a:t>
            </a:r>
            <a:r>
              <a:rPr lang="en-US" altLang="zh-TW" dirty="0"/>
              <a:t>(4, 3)</a:t>
            </a:r>
          </a:p>
          <a:p>
            <a:r>
              <a:rPr lang="en-US" altLang="zh-TW" dirty="0"/>
              <a:t>print(</a:t>
            </a:r>
            <a:r>
              <a:rPr lang="en-US" altLang="zh-TW" dirty="0" err="1"/>
              <a:t>newarr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[[ 1  2  3]</a:t>
            </a:r>
          </a:p>
          <a:p>
            <a:r>
              <a:rPr lang="en-US" altLang="zh-TW" dirty="0"/>
              <a:t>[ 4  5  6]</a:t>
            </a:r>
          </a:p>
          <a:p>
            <a:r>
              <a:rPr lang="en-US" altLang="zh-TW" dirty="0"/>
              <a:t>[ 7  8  9]</a:t>
            </a:r>
          </a:p>
          <a:p>
            <a:r>
              <a:rPr lang="en-US" altLang="zh-TW" dirty="0"/>
              <a:t>[10 11 12]]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b="1" dirty="0"/>
              <a:t>試試看</a:t>
            </a:r>
            <a:r>
              <a:rPr lang="en-US" altLang="zh-TW" sz="1800" b="1" i="0" u="none" strike="noStrike" baseline="0" dirty="0" err="1">
                <a:solidFill>
                  <a:srgbClr val="000089"/>
                </a:solidFill>
                <a:latin typeface="UbuntuMono-Regular"/>
              </a:rPr>
              <a:t>np</a:t>
            </a:r>
            <a:r>
              <a:rPr lang="en-US" altLang="zh-TW" sz="1800" b="1" i="0" u="none" strike="noStrike" baseline="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altLang="zh-TW" sz="1800" b="1" i="0" u="none" strike="noStrike" baseline="0" dirty="0" err="1">
                <a:solidFill>
                  <a:srgbClr val="000089"/>
                </a:solidFill>
                <a:latin typeface="UbuntuMono-Regular"/>
              </a:rPr>
              <a:t>sqrt</a:t>
            </a:r>
            <a:r>
              <a:rPr lang="en-US" altLang="zh-TW" sz="1800" b="1" i="0" u="none" strike="noStrike" baseline="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altLang="zh-TW" sz="1800" b="1" i="0" u="none" strike="noStrike" baseline="0" dirty="0" err="1">
                <a:solidFill>
                  <a:srgbClr val="000000"/>
                </a:solidFill>
                <a:latin typeface="UbuntuMono-Regular"/>
              </a:rPr>
              <a:t>arr</a:t>
            </a:r>
            <a:r>
              <a:rPr lang="en-US" altLang="zh-TW" sz="1800" b="1" i="0" u="none" strike="noStrike" baseline="0" dirty="0">
                <a:solidFill>
                  <a:srgbClr val="000000"/>
                </a:solidFill>
                <a:latin typeface="UbuntuMono-Regular"/>
              </a:rPr>
              <a:t>)</a:t>
            </a:r>
            <a:endParaRPr lang="en-US" altLang="zh-TW" b="1" dirty="0"/>
          </a:p>
        </p:txBody>
      </p:sp>
      <p:pic>
        <p:nvPicPr>
          <p:cNvPr id="8" name="圖片 7">
            <a:hlinkClick r:id="rId2"/>
            <a:extLst>
              <a:ext uri="{FF2B5EF4-FFF2-40B4-BE49-F238E27FC236}">
                <a16:creationId xmlns:a16="http://schemas.microsoft.com/office/drawing/2014/main" id="{391EEF88-E64F-E80A-4BB9-AEE655557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697" y="1878390"/>
            <a:ext cx="3694441" cy="83418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5F07EBF-ACF6-326B-D35B-E999A659FA7E}"/>
              </a:ext>
            </a:extLst>
          </p:cNvPr>
          <p:cNvSpPr txBox="1"/>
          <p:nvPr/>
        </p:nvSpPr>
        <p:spPr>
          <a:xfrm>
            <a:off x="8408392" y="3213083"/>
            <a:ext cx="3280823" cy="9233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透過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NumPy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的 </a:t>
            </a:r>
            <a:r>
              <a:rPr lang="en-US" altLang="zh-TW" b="0" i="1" dirty="0"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reshape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方法，能將原本的串列轉換成一個 </a:t>
            </a:r>
            <a:r>
              <a:rPr lang="en-US" altLang="zh-TW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row 4 x column 3 </a:t>
            </a:r>
            <a:r>
              <a:rPr lang="zh-TW" altLang="en-US" b="0" i="0" dirty="0">
                <a:solidFill>
                  <a:srgbClr val="333333"/>
                </a:solidFill>
                <a:effectLst/>
                <a:latin typeface="Tahoma" panose="020B0604030504040204" pitchFamily="34" charset="0"/>
              </a:rPr>
              <a:t>的二維陣列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728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F1AC7E-9B23-C4CA-1BCE-89B8878F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Review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06CFC4-7CCE-98BC-7A4D-1F6DF25A0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47108"/>
            <a:ext cx="10058400" cy="431068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/>
              <a:t>課前與</a:t>
            </a:r>
            <a:r>
              <a:rPr lang="zh-TW" altLang="en-US" b="1" dirty="0">
                <a:solidFill>
                  <a:srgbClr val="FF0000"/>
                </a:solidFill>
              </a:rPr>
              <a:t>課後練習</a:t>
            </a:r>
            <a:r>
              <a:rPr lang="zh-TW" altLang="en-US" dirty="0"/>
              <a:t>非常重要，</a:t>
            </a:r>
            <a:r>
              <a:rPr lang="zh-TW" altLang="en-US" b="1" u="sng" dirty="0">
                <a:solidFill>
                  <a:srgbClr val="FF0000"/>
                </a:solidFill>
              </a:rPr>
              <a:t>自學能力更重要！</a:t>
            </a:r>
            <a:r>
              <a:rPr lang="zh-TW" altLang="en-US" b="1" dirty="0"/>
              <a:t>（網路上非常多</a:t>
            </a:r>
            <a:r>
              <a:rPr lang="en-US" altLang="zh-TW" b="1" dirty="0"/>
              <a:t>python</a:t>
            </a:r>
            <a:r>
              <a:rPr lang="zh-TW" altLang="en-US" b="1" dirty="0"/>
              <a:t>相關程式庫）</a:t>
            </a:r>
            <a:endParaRPr lang="en-US" altLang="zh-TW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b="1" dirty="0"/>
              <a:t>寫程式重要觀念建立後，只有</a:t>
            </a:r>
            <a:r>
              <a:rPr lang="zh-TW" altLang="en-US" b="1" dirty="0">
                <a:solidFill>
                  <a:srgbClr val="FF0000"/>
                </a:solidFill>
              </a:rPr>
              <a:t>勤加練習（多想應用問題）</a:t>
            </a:r>
            <a:r>
              <a:rPr lang="zh-TW" altLang="en-US" b="1" dirty="0"/>
              <a:t>絕對很重要！</a:t>
            </a:r>
            <a:endParaRPr lang="en-US" altLang="zh-TW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/>
              <a:t>熟悉撰寫程式的環境（</a:t>
            </a:r>
            <a:r>
              <a:rPr lang="en-US" altLang="zh-TW" dirty="0"/>
              <a:t>Google </a:t>
            </a:r>
            <a:r>
              <a:rPr lang="en-US" altLang="zh-TW" dirty="0" err="1"/>
              <a:t>CoLab</a:t>
            </a:r>
            <a:r>
              <a:rPr lang="zh-TW" altLang="en-US" dirty="0"/>
              <a:t>）與功能 </a:t>
            </a:r>
            <a:r>
              <a:rPr lang="en-US" altLang="zh-TW" dirty="0"/>
              <a:t>&amp; </a:t>
            </a:r>
            <a:r>
              <a:rPr lang="zh-TW" altLang="en-US" dirty="0"/>
              <a:t>第一隻程式</a:t>
            </a:r>
            <a:endParaRPr lang="en-US" altLang="zh-TW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dirty="0"/>
              <a:t>python </a:t>
            </a:r>
            <a:r>
              <a:rPr lang="zh-TW" altLang="en-US" dirty="0"/>
              <a:t>基礎</a:t>
            </a:r>
            <a:endParaRPr lang="en-US" altLang="zh-TW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/>
              <a:t>Data Types</a:t>
            </a:r>
            <a:r>
              <a:rPr lang="zh-TW" altLang="en-US" dirty="0"/>
              <a:t>：</a:t>
            </a:r>
            <a:r>
              <a:rPr lang="en-US" altLang="zh-TW" dirty="0"/>
              <a:t>integers, floats, </a:t>
            </a:r>
            <a:r>
              <a:rPr lang="en-US" altLang="zh-TW" dirty="0" err="1"/>
              <a:t>booleans</a:t>
            </a:r>
            <a:r>
              <a:rPr lang="en-US" altLang="zh-TW" dirty="0"/>
              <a:t>, and strings.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/>
              <a:t>Objects</a:t>
            </a:r>
            <a:r>
              <a:rPr lang="zh-TW" altLang="en-US" dirty="0"/>
              <a:t>：</a:t>
            </a:r>
            <a:r>
              <a:rPr lang="en-US" altLang="zh-TW" dirty="0">
                <a:solidFill>
                  <a:srgbClr val="FF0000"/>
                </a:solidFill>
              </a:rPr>
              <a:t>everything is an object</a:t>
            </a:r>
            <a:r>
              <a:rPr lang="en-US" altLang="zh-TW" dirty="0"/>
              <a:t>, including numbers, strings, </a:t>
            </a:r>
            <a:r>
              <a:rPr lang="en-US" altLang="zh-TW" dirty="0">
                <a:solidFill>
                  <a:srgbClr val="FF0000"/>
                </a:solidFill>
              </a:rPr>
              <a:t>variables, functions</a:t>
            </a:r>
          </a:p>
          <a:p>
            <a:pPr marL="1702870" lvl="5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i="1" dirty="0">
                <a:solidFill>
                  <a:srgbClr val="FF0000"/>
                </a:solidFill>
              </a:rPr>
              <a:t>variable</a:t>
            </a:r>
            <a:r>
              <a:rPr lang="en-US" altLang="zh-TW" dirty="0"/>
              <a:t> is a name that you assign to an object by using the </a:t>
            </a:r>
            <a:r>
              <a:rPr lang="en-US" altLang="zh-TW" i="1" dirty="0">
                <a:solidFill>
                  <a:srgbClr val="FF0000"/>
                </a:solidFill>
              </a:rPr>
              <a:t>equal sign</a:t>
            </a:r>
            <a:r>
              <a:rPr lang="zh-TW" altLang="en-US" b="1" dirty="0">
                <a:solidFill>
                  <a:srgbClr val="FF0000"/>
                </a:solidFill>
              </a:rPr>
              <a:t>（</a:t>
            </a:r>
            <a:r>
              <a:rPr lang="en-US" altLang="zh-TW" b="1" dirty="0">
                <a:solidFill>
                  <a:srgbClr val="FF0000"/>
                </a:solidFill>
              </a:rPr>
              <a:t>=</a:t>
            </a:r>
            <a:r>
              <a:rPr lang="zh-TW" altLang="en-US" b="1" dirty="0">
                <a:solidFill>
                  <a:srgbClr val="FF0000"/>
                </a:solidFill>
              </a:rPr>
              <a:t>）</a:t>
            </a:r>
            <a:endParaRPr lang="en-US" altLang="zh-TW" b="1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Attributes and methods</a:t>
            </a:r>
            <a:r>
              <a:rPr lang="zh-TW" altLang="en-US" dirty="0"/>
              <a:t>：</a:t>
            </a:r>
            <a:r>
              <a:rPr lang="en-US" altLang="zh-TW" dirty="0">
                <a:latin typeface="MinionPro-Regular"/>
              </a:rPr>
              <a:t>Closely related to functions in Python are </a:t>
            </a:r>
            <a:r>
              <a:rPr lang="en-US" altLang="zh-TW" b="1" i="1" dirty="0">
                <a:solidFill>
                  <a:srgbClr val="FF0000"/>
                </a:solidFill>
                <a:latin typeface="MinionPro-It"/>
              </a:rPr>
              <a:t>methods</a:t>
            </a:r>
            <a:r>
              <a:rPr lang="en-US" altLang="zh-TW" dirty="0">
                <a:latin typeface="MinionPro-Regular"/>
              </a:rPr>
              <a:t>. A method is affixed to an </a:t>
            </a:r>
            <a:r>
              <a:rPr lang="en-US" altLang="zh-TW" dirty="0">
                <a:solidFill>
                  <a:srgbClr val="FF0000"/>
                </a:solidFill>
                <a:latin typeface="MinionPro-Regular"/>
              </a:rPr>
              <a:t>object</a:t>
            </a:r>
            <a:r>
              <a:rPr lang="en-US" altLang="zh-TW" dirty="0">
                <a:latin typeface="MinionPro-Regular"/>
              </a:rPr>
              <a:t> with a period and does something to that object. </a:t>
            </a:r>
          </a:p>
          <a:p>
            <a:pPr lvl="1"/>
            <a:r>
              <a:rPr lang="zh-TW" altLang="en-US" dirty="0">
                <a:latin typeface="MinionPro-Regular"/>
              </a:rPr>
              <a:t>在某個</a:t>
            </a:r>
            <a:r>
              <a:rPr lang="zh-TW" altLang="en-US" dirty="0">
                <a:solidFill>
                  <a:srgbClr val="FF0000"/>
                </a:solidFill>
                <a:latin typeface="MinionPro-Regular"/>
              </a:rPr>
              <a:t>物件</a:t>
            </a:r>
            <a:r>
              <a:rPr lang="zh-TW" altLang="en-US" dirty="0">
                <a:latin typeface="MinionPro-Regular"/>
              </a:rPr>
              <a:t>後面加上</a:t>
            </a:r>
            <a:r>
              <a:rPr lang="zh-TW" altLang="en-US" dirty="0">
                <a:solidFill>
                  <a:srgbClr val="FF0000"/>
                </a:solidFill>
                <a:latin typeface="MinionPro-Regular"/>
              </a:rPr>
              <a:t>一個句號</a:t>
            </a:r>
            <a:r>
              <a:rPr lang="en-US" altLang="zh-TW" dirty="0">
                <a:solidFill>
                  <a:srgbClr val="FF0000"/>
                </a:solidFill>
                <a:latin typeface="MinionPro-Regular"/>
              </a:rPr>
              <a:t>”.”</a:t>
            </a:r>
            <a:r>
              <a:rPr lang="zh-TW" altLang="en-US" dirty="0">
                <a:solidFill>
                  <a:srgbClr val="FF0000"/>
                </a:solidFill>
                <a:latin typeface="MinionPro-Regular"/>
              </a:rPr>
              <a:t>＋方法</a:t>
            </a:r>
            <a:r>
              <a:rPr lang="zh-TW" altLang="en-US" dirty="0">
                <a:latin typeface="MinionPro-Regular"/>
              </a:rPr>
              <a:t>就可以</a:t>
            </a:r>
            <a:r>
              <a:rPr lang="zh-TW" altLang="en-US" b="1" i="1" dirty="0">
                <a:latin typeface="MinionPro-Regular"/>
              </a:rPr>
              <a:t>對該物件執行此方法的動作 。</a:t>
            </a:r>
            <a:r>
              <a:rPr lang="zh-TW" altLang="en-US" b="1" dirty="0">
                <a:latin typeface="MinionPro-Regular"/>
              </a:rPr>
              <a:t>例如：</a:t>
            </a:r>
            <a:r>
              <a:rPr lang="en-US" altLang="zh-TW" b="1" dirty="0" err="1">
                <a:solidFill>
                  <a:srgbClr val="FF0000"/>
                </a:solidFill>
                <a:latin typeface="UbuntuMono-Regular"/>
              </a:rPr>
              <a:t>my_string.upper</a:t>
            </a:r>
            <a:r>
              <a:rPr lang="en-US" altLang="zh-TW" b="1" dirty="0">
                <a:solidFill>
                  <a:srgbClr val="FF0000"/>
                </a:solidFill>
                <a:latin typeface="UbuntuMono-Regular"/>
              </a:rPr>
              <a:t>()  </a:t>
            </a:r>
            <a:r>
              <a:rPr lang="zh-TW" altLang="en-US" b="1" dirty="0">
                <a:latin typeface="UbuntuMono-Regular"/>
              </a:rPr>
              <a:t>（</a:t>
            </a:r>
            <a:r>
              <a:rPr lang="en-US" altLang="zh-TW" dirty="0">
                <a:latin typeface="UbuntuMono-Regular"/>
              </a:rPr>
              <a:t>'HELLO, WORLD’</a:t>
            </a:r>
            <a:r>
              <a:rPr lang="zh-TW" altLang="en-US" b="1" dirty="0">
                <a:latin typeface="UbuntuMono-Regular"/>
              </a:rPr>
              <a:t>）</a:t>
            </a:r>
            <a:endParaRPr lang="en-US" altLang="zh-TW" b="1" dirty="0">
              <a:latin typeface="UbuntuMono-Regular"/>
            </a:endParaRPr>
          </a:p>
          <a:p>
            <a:endParaRPr lang="en-US" altLang="zh-TW" b="1" i="1" dirty="0">
              <a:latin typeface="MinionPro-Regular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TW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TW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140566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5FFFEE-2962-F6DE-72CC-F28F9914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Numpy</a:t>
            </a:r>
            <a:r>
              <a:rPr lang="en-US" altLang="zh-TW" dirty="0"/>
              <a:t>: Indexing on </a:t>
            </a:r>
            <a:r>
              <a:rPr lang="en-US" altLang="zh-TW" dirty="0" err="1"/>
              <a:t>ndarrays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F689E5-92FD-1865-F47A-B351D3774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0583" y="1844716"/>
            <a:ext cx="5423721" cy="4348764"/>
          </a:xfrm>
        </p:spPr>
        <p:txBody>
          <a:bodyPr/>
          <a:lstStyle/>
          <a:p>
            <a:r>
              <a:rPr lang="en-US" altLang="zh-TW" dirty="0"/>
              <a:t>x = </a:t>
            </a:r>
            <a:r>
              <a:rPr lang="en-US" altLang="zh-TW" dirty="0" err="1"/>
              <a:t>np.arange</a:t>
            </a:r>
            <a:r>
              <a:rPr lang="en-US" altLang="zh-TW" dirty="0"/>
              <a:t>(10)</a:t>
            </a:r>
          </a:p>
          <a:p>
            <a:r>
              <a:rPr lang="en-US" altLang="zh-TW" dirty="0"/>
              <a:t>X[2]</a:t>
            </a:r>
          </a:p>
          <a:p>
            <a:endParaRPr lang="en-US" altLang="zh-TW" dirty="0"/>
          </a:p>
          <a:p>
            <a:r>
              <a:rPr lang="en-US" altLang="zh-TW" dirty="0" err="1"/>
              <a:t>X.shape</a:t>
            </a:r>
            <a:r>
              <a:rPr lang="en-US" altLang="zh-TW" dirty="0"/>
              <a:t> = (2, 5)  # now x is 2-dimensional</a:t>
            </a:r>
          </a:p>
          <a:p>
            <a:r>
              <a:rPr lang="en-US" altLang="zh-TW" dirty="0"/>
              <a:t>X[1, 3]   &amp;  x[1, -1]</a:t>
            </a:r>
          </a:p>
          <a:p>
            <a:endParaRPr lang="en-US" altLang="zh-TW" dirty="0"/>
          </a:p>
          <a:p>
            <a:r>
              <a:rPr lang="en-US" altLang="zh-TW" dirty="0"/>
              <a:t>X = </a:t>
            </a:r>
            <a:r>
              <a:rPr lang="en-US" altLang="zh-TW" dirty="0" err="1"/>
              <a:t>np.array</a:t>
            </a:r>
            <a:r>
              <a:rPr lang="en-US" altLang="zh-TW" dirty="0"/>
              <a:t>([0, 1, 2, 3, 4, 5, 6, 7, 8, 9])</a:t>
            </a:r>
          </a:p>
          <a:p>
            <a:r>
              <a:rPr lang="en-US" altLang="zh-TW" dirty="0"/>
              <a:t>X[1:7:2]</a:t>
            </a:r>
          </a:p>
          <a:p>
            <a:r>
              <a:rPr lang="en-US" altLang="zh-TW" dirty="0"/>
              <a:t>X[-3:3:-1]</a:t>
            </a:r>
          </a:p>
          <a:p>
            <a:endParaRPr lang="en-US" altLang="zh-TW" dirty="0"/>
          </a:p>
          <a:p>
            <a:r>
              <a:rPr lang="zh-TW" altLang="en-US" u="sng" dirty="0">
                <a:solidFill>
                  <a:srgbClr val="FF0000"/>
                </a:solidFill>
              </a:rPr>
              <a:t>練習：</a:t>
            </a:r>
            <a:r>
              <a:rPr lang="en-US" altLang="zh-TW" u="sng" dirty="0">
                <a:solidFill>
                  <a:srgbClr val="FF0000"/>
                </a:solidFill>
              </a:rPr>
              <a:t>x+1  ,  x*x , </a:t>
            </a:r>
            <a:r>
              <a:rPr lang="en-US" altLang="zh-TW" u="sng" dirty="0" err="1">
                <a:solidFill>
                  <a:srgbClr val="FF0000"/>
                </a:solidFill>
                <a:hlinkClick r:id="rId2"/>
              </a:rPr>
              <a:t>x@x.T</a:t>
            </a:r>
            <a:endParaRPr lang="en-US" altLang="zh-TW" u="sng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pic>
        <p:nvPicPr>
          <p:cNvPr id="5" name="內容版面配置區 6">
            <a:hlinkClick r:id="rId3"/>
            <a:extLst>
              <a:ext uri="{FF2B5EF4-FFF2-40B4-BE49-F238E27FC236}">
                <a16:creationId xmlns:a16="http://schemas.microsoft.com/office/drawing/2014/main" id="{07EA40DE-FFC8-ADFF-3A32-09F34143F1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229521" y="2057249"/>
            <a:ext cx="4369282" cy="137175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6E6B6AC-C4E3-B8F0-8530-BBD1C76BA659}"/>
              </a:ext>
            </a:extLst>
          </p:cNvPr>
          <p:cNvSpPr txBox="1"/>
          <p:nvPr/>
        </p:nvSpPr>
        <p:spPr>
          <a:xfrm>
            <a:off x="1169819" y="3601408"/>
            <a:ext cx="45604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i="0" dirty="0">
                <a:solidFill>
                  <a:srgbClr val="013243"/>
                </a:solidFill>
                <a:effectLst/>
                <a:latin typeface="var(--pst-font-family-heading)"/>
              </a:rPr>
              <a:t>Slicing</a:t>
            </a:r>
          </a:p>
          <a:p>
            <a:r>
              <a:rPr lang="en-US" altLang="zh-TW" dirty="0"/>
              <a:t> Basic slicing occurs when obj is a slice object (constructed by </a:t>
            </a:r>
            <a:r>
              <a:rPr lang="en-US" altLang="zh-TW" dirty="0" err="1">
                <a:solidFill>
                  <a:srgbClr val="FF0000"/>
                </a:solidFill>
              </a:rPr>
              <a:t>start:stop:step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notation inside of brackets),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B373BB3-AAC7-144D-1866-8BAD1F80BAAA}"/>
              </a:ext>
            </a:extLst>
          </p:cNvPr>
          <p:cNvSpPr txBox="1"/>
          <p:nvPr/>
        </p:nvSpPr>
        <p:spPr>
          <a:xfrm>
            <a:off x="6513185" y="6082552"/>
            <a:ext cx="365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如何撰寫：</a:t>
            </a:r>
            <a:r>
              <a:rPr lang="en-US" altLang="zh-TW" dirty="0">
                <a:solidFill>
                  <a:srgbClr val="FF0000"/>
                </a:solidFill>
              </a:rPr>
              <a:t>Y=02*x1+0.3*x2+0.5*x3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98176A0F-3B27-7496-B6FC-CC89EB004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482" y="5224545"/>
            <a:ext cx="5351523" cy="91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06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882B0C-D280-2D2A-30E6-6011A149B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Pandas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62D6ED-5865-9AD5-D171-E222D95BC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626C6AF-2440-351E-79DC-F6BA6745F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2644329"/>
            <a:ext cx="4663440" cy="346018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來自</a:t>
            </a:r>
            <a:r>
              <a:rPr lang="en-US" altLang="zh-TW" dirty="0">
                <a:solidFill>
                  <a:srgbClr val="FF0000"/>
                </a:solidFill>
              </a:rPr>
              <a:t>panel data</a:t>
            </a:r>
            <a:r>
              <a:rPr lang="zh-TW" altLang="en-US" dirty="0"/>
              <a:t>的延伸，它可以被用來執行強大的資料分析有效的</a:t>
            </a:r>
            <a:r>
              <a:rPr lang="zh-TW" altLang="en-US" dirty="0">
                <a:solidFill>
                  <a:srgbClr val="FF0000"/>
                </a:solidFill>
              </a:rPr>
              <a:t>進行科學運算和資料數據分析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試算表都有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source-serif-pro"/>
              </a:rPr>
              <a:t>列數的限制，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資料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source-serif-pro"/>
              </a:rPr>
              <a:t>維度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限制</a:t>
            </a:r>
            <a:endParaRPr lang="en-US" altLang="zh-TW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Python</a:t>
            </a:r>
            <a:r>
              <a:rPr lang="zh-TW" altLang="en-US" dirty="0">
                <a:solidFill>
                  <a:srgbClr val="FF0000"/>
                </a:solidFill>
              </a:rPr>
              <a:t>界的</a:t>
            </a:r>
            <a:r>
              <a:rPr lang="en-US" altLang="zh-TW" dirty="0">
                <a:solidFill>
                  <a:srgbClr val="FF0000"/>
                </a:solidFill>
              </a:rPr>
              <a:t>Excel</a:t>
            </a:r>
            <a:r>
              <a:rPr lang="zh-TW" altLang="en-US" dirty="0">
                <a:solidFill>
                  <a:srgbClr val="FF0000"/>
                </a:solidFill>
              </a:rPr>
              <a:t>試算表</a:t>
            </a:r>
            <a:r>
              <a:rPr lang="zh-TW" altLang="en-US" dirty="0"/>
              <a:t>，</a:t>
            </a:r>
            <a:r>
              <a:rPr lang="en-US" altLang="zh-TW" dirty="0"/>
              <a:t>pandas</a:t>
            </a:r>
            <a:r>
              <a:rPr lang="zh-TW" altLang="en-US" dirty="0"/>
              <a:t>在某個程度上填補了</a:t>
            </a:r>
            <a:r>
              <a:rPr lang="en-US" altLang="zh-TW" dirty="0"/>
              <a:t>Python</a:t>
            </a:r>
            <a:r>
              <a:rPr lang="zh-TW" altLang="en-US" dirty="0"/>
              <a:t>在資料分析及建模上的缺口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7DB7107-DE12-C1C5-DAD1-AD705A25A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85401" y="1328394"/>
            <a:ext cx="5271370" cy="4378308"/>
          </a:xfrm>
        </p:spPr>
        <p:txBody>
          <a:bodyPr>
            <a:normAutofit/>
          </a:bodyPr>
          <a:lstStyle/>
          <a:p>
            <a:r>
              <a:rPr lang="en-US" altLang="zh-TW" b="1" dirty="0" err="1">
                <a:solidFill>
                  <a:srgbClr val="FF0000"/>
                </a:solidFill>
              </a:rPr>
              <a:t>DataFrame</a:t>
            </a:r>
            <a:endParaRPr lang="en-US" altLang="zh-TW" b="1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A </a:t>
            </a:r>
            <a:r>
              <a:rPr lang="en-US" altLang="zh-TW" dirty="0" err="1"/>
              <a:t>DataFrame</a:t>
            </a:r>
            <a:r>
              <a:rPr lang="en-US" altLang="zh-TW" dirty="0"/>
              <a:t> is similar to a two-dimensional NumPy array, but it comes with </a:t>
            </a:r>
            <a:r>
              <a:rPr lang="en-US" altLang="zh-TW" dirty="0">
                <a:solidFill>
                  <a:srgbClr val="FF0000"/>
                </a:solidFill>
              </a:rPr>
              <a:t>column and row labels </a:t>
            </a:r>
            <a:r>
              <a:rPr lang="en-US" altLang="zh-TW" dirty="0"/>
              <a:t>and </a:t>
            </a:r>
            <a:r>
              <a:rPr lang="en-US" altLang="zh-TW" dirty="0">
                <a:solidFill>
                  <a:srgbClr val="FF0000"/>
                </a:solidFill>
              </a:rPr>
              <a:t>each column can hold different data types.</a:t>
            </a: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  <p:pic>
        <p:nvPicPr>
          <p:cNvPr id="7" name="圖片 6">
            <a:hlinkClick r:id="rId2"/>
            <a:extLst>
              <a:ext uri="{FF2B5EF4-FFF2-40B4-BE49-F238E27FC236}">
                <a16:creationId xmlns:a16="http://schemas.microsoft.com/office/drawing/2014/main" id="{D45A0D22-4B23-24FC-9658-64552781B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550" y="1875107"/>
            <a:ext cx="2095731" cy="62660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3010A366-24A0-6117-4727-BABBC093FAB3}"/>
              </a:ext>
            </a:extLst>
          </p:cNvPr>
          <p:cNvSpPr txBox="1"/>
          <p:nvPr/>
        </p:nvSpPr>
        <p:spPr>
          <a:xfrm>
            <a:off x="6096000" y="5562499"/>
            <a:ext cx="5673707" cy="92333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練習：   </a:t>
            </a:r>
            <a:r>
              <a:rPr lang="en-US" altLang="zh-TW" dirty="0"/>
              <a:t>import pandas as pd                    	</a:t>
            </a:r>
            <a:r>
              <a:rPr lang="en-US" altLang="zh-TW" dirty="0" err="1"/>
              <a:t>pd.read_</a:t>
            </a:r>
            <a:r>
              <a:rPr lang="en-US" altLang="zh-TW" dirty="0" err="1">
                <a:solidFill>
                  <a:srgbClr val="FF0000"/>
                </a:solidFill>
              </a:rPr>
              <a:t>csv</a:t>
            </a:r>
            <a:r>
              <a:rPr lang="en-US" altLang="zh-TW" dirty="0"/>
              <a:t>("/content/drive/</a:t>
            </a:r>
            <a:r>
              <a:rPr lang="en-US" altLang="zh-TW" dirty="0" err="1"/>
              <a:t>MyDrive</a:t>
            </a:r>
            <a:r>
              <a:rPr lang="en-US" altLang="zh-TW" dirty="0"/>
              <a:t>/</a:t>
            </a:r>
            <a:r>
              <a:rPr lang="en-US" altLang="zh-TW" dirty="0" err="1"/>
              <a:t>Colab</a:t>
            </a:r>
            <a:r>
              <a:rPr lang="en-US" altLang="zh-TW" dirty="0"/>
              <a:t> 	Notebooks/W1_TestData.csv")</a:t>
            </a:r>
            <a:endParaRPr lang="zh-TW" altLang="en-US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609C7880-CAFC-502D-0879-1D13F321A1A4}"/>
              </a:ext>
            </a:extLst>
          </p:cNvPr>
          <p:cNvGrpSpPr/>
          <p:nvPr/>
        </p:nvGrpSpPr>
        <p:grpSpPr>
          <a:xfrm>
            <a:off x="6096000" y="2885055"/>
            <a:ext cx="5735740" cy="2578359"/>
            <a:chOff x="6096000" y="2885055"/>
            <a:chExt cx="5735740" cy="2578359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E80B7497-D324-047E-3E6D-EA313FDA4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3577660"/>
              <a:ext cx="5673707" cy="1885754"/>
            </a:xfrm>
            <a:prstGeom prst="rect">
              <a:avLst/>
            </a:prstGeom>
          </p:spPr>
        </p:pic>
        <p:pic>
          <p:nvPicPr>
            <p:cNvPr id="13" name="圖片 12">
              <a:hlinkClick r:id="rId5"/>
              <a:extLst>
                <a:ext uri="{FF2B5EF4-FFF2-40B4-BE49-F238E27FC236}">
                  <a16:creationId xmlns:a16="http://schemas.microsoft.com/office/drawing/2014/main" id="{5CA97B6A-BDF2-3499-073A-4537316B9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96000" y="2885055"/>
              <a:ext cx="5735740" cy="6562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4418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FF5C07-9E04-0F17-56EF-4A1869F4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檢視</a:t>
            </a:r>
            <a:r>
              <a:rPr lang="en-US" altLang="zh-TW" dirty="0" err="1"/>
              <a:t>DataFrame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0597E1-D72D-DF98-904F-CF1B716780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TW" dirty="0" err="1"/>
              <a:t>df.head</a:t>
            </a:r>
            <a:r>
              <a:rPr lang="en-US" altLang="zh-TW" dirty="0"/>
              <a:t>(n):</a:t>
            </a:r>
            <a:r>
              <a:rPr lang="zh-TW" altLang="en-US" dirty="0"/>
              <a:t>前</a:t>
            </a:r>
            <a:r>
              <a:rPr lang="en-US" altLang="zh-TW" dirty="0"/>
              <a:t>n</a:t>
            </a:r>
            <a:r>
              <a:rPr lang="zh-TW" altLang="en-US" dirty="0"/>
              <a:t>列的觀測值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 err="1"/>
              <a:t>df.tail</a:t>
            </a:r>
            <a:r>
              <a:rPr lang="en-US" altLang="zh-TW" dirty="0"/>
              <a:t>(n):</a:t>
            </a:r>
            <a:r>
              <a:rPr lang="zh-TW" altLang="en-US" dirty="0"/>
              <a:t>末</a:t>
            </a:r>
            <a:r>
              <a:rPr lang="en-US" altLang="zh-TW" dirty="0"/>
              <a:t>n</a:t>
            </a:r>
            <a:r>
              <a:rPr lang="zh-TW" altLang="en-US" dirty="0"/>
              <a:t>列的觀測值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df.info()</a:t>
            </a:r>
            <a:r>
              <a:rPr lang="zh-TW" altLang="en-US" dirty="0"/>
              <a:t>：</a:t>
            </a:r>
            <a:r>
              <a:rPr lang="en-US" altLang="zh-TW" dirty="0" err="1"/>
              <a:t>DataFrame</a:t>
            </a:r>
            <a:r>
              <a:rPr lang="zh-TW" altLang="en-US" dirty="0"/>
              <a:t>的複合資訊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 err="1"/>
              <a:t>df.describe</a:t>
            </a:r>
            <a:r>
              <a:rPr lang="en-US" altLang="zh-TW" dirty="0"/>
              <a:t>()</a:t>
            </a:r>
            <a:r>
              <a:rPr lang="zh-TW" altLang="en-US" dirty="0"/>
              <a:t>：數值變數的描述性統計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 err="1"/>
              <a:t>df.shape</a:t>
            </a:r>
            <a:r>
              <a:rPr lang="en-US" altLang="zh-TW" dirty="0"/>
              <a:t>(</a:t>
            </a:r>
            <a:r>
              <a:rPr lang="en-US" altLang="zh-TW" dirty="0" err="1"/>
              <a:t>m,n</a:t>
            </a:r>
            <a:r>
              <a:rPr lang="en-US" altLang="zh-TW" dirty="0"/>
              <a:t>)</a:t>
            </a:r>
            <a:r>
              <a:rPr lang="zh-TW" altLang="en-US" dirty="0"/>
              <a:t>：以</a:t>
            </a:r>
            <a:r>
              <a:rPr lang="en-US" altLang="zh-TW" dirty="0"/>
              <a:t>tuple</a:t>
            </a:r>
            <a:r>
              <a:rPr lang="zh-TW" altLang="en-US" dirty="0"/>
              <a:t>回傳</a:t>
            </a:r>
            <a:r>
              <a:rPr lang="en-US" altLang="zh-TW" dirty="0"/>
              <a:t>m</a:t>
            </a:r>
            <a:r>
              <a:rPr lang="zh-TW" altLang="en-US" dirty="0"/>
              <a:t>列觀測值與</a:t>
            </a:r>
            <a:r>
              <a:rPr lang="en-US" altLang="zh-TW" dirty="0"/>
              <a:t>n</a:t>
            </a:r>
            <a:r>
              <a:rPr lang="zh-TW" altLang="en-US" dirty="0"/>
              <a:t>欄變數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 err="1"/>
              <a:t>df.columns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 err="1"/>
              <a:t>df.index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9666F0D-6F34-FA92-8CBE-420109ACD2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3547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D159EF-8608-9F80-E93B-2B397A3E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</a:t>
            </a:r>
            <a:r>
              <a:rPr lang="en-US" altLang="zh-TW" sz="4800" b="0" i="0" u="none" strike="noStrike" baseline="0" dirty="0">
                <a:latin typeface="MyriadPro-SemiboldCond"/>
              </a:rPr>
              <a:t> Manipulation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C6F3CB-3E6C-52CE-4043-F1B35BD12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Selecting Data</a:t>
            </a:r>
          </a:p>
          <a:p>
            <a:pPr lvl="1"/>
            <a:r>
              <a:rPr lang="en-US" altLang="zh-TW" b="0" i="0" u="none" strike="noStrike" baseline="0" dirty="0">
                <a:solidFill>
                  <a:srgbClr val="000000"/>
                </a:solidFill>
                <a:latin typeface="MinionPro-Regular"/>
              </a:rPr>
              <a:t>Use the </a:t>
            </a:r>
            <a:r>
              <a:rPr lang="en-US" altLang="zh-TW" b="0" i="0" u="none" strike="noStrike" baseline="0" dirty="0">
                <a:solidFill>
                  <a:srgbClr val="FF0000"/>
                </a:solidFill>
                <a:latin typeface="MinionPro-Regular"/>
              </a:rPr>
              <a:t>attribute </a:t>
            </a:r>
            <a:r>
              <a:rPr lang="en-US" altLang="zh-TW" b="0" i="0" u="none" strike="noStrike" baseline="0" dirty="0">
                <a:solidFill>
                  <a:srgbClr val="FF0000"/>
                </a:solidFill>
                <a:latin typeface="UbuntuMono-Regular"/>
              </a:rPr>
              <a:t>loc</a:t>
            </a:r>
            <a:r>
              <a:rPr lang="en-US" altLang="zh-TW" b="0" i="0" u="none" strike="noStrike" baseline="0" dirty="0">
                <a:solidFill>
                  <a:srgbClr val="000000"/>
                </a:solidFill>
                <a:latin typeface="MinionPro-Regular"/>
              </a:rPr>
              <a:t>, which stands </a:t>
            </a:r>
            <a:r>
              <a:rPr lang="en-US" altLang="zh-TW" b="0" i="0" u="none" strike="noStrike" baseline="0" dirty="0">
                <a:solidFill>
                  <a:srgbClr val="FF0000"/>
                </a:solidFill>
                <a:latin typeface="MinionPro-Regular"/>
              </a:rPr>
              <a:t>for </a:t>
            </a:r>
            <a:r>
              <a:rPr lang="en-US" altLang="zh-TW" b="0" i="1" u="none" strike="noStrike" baseline="0" dirty="0">
                <a:solidFill>
                  <a:srgbClr val="FF0000"/>
                </a:solidFill>
                <a:latin typeface="MinionPro-It"/>
              </a:rPr>
              <a:t>location</a:t>
            </a:r>
            <a:r>
              <a:rPr lang="en-US" altLang="zh-TW" b="0" i="0" u="none" strike="noStrike" baseline="0" dirty="0">
                <a:solidFill>
                  <a:srgbClr val="000000"/>
                </a:solidFill>
                <a:latin typeface="MinionPro-Regular"/>
              </a:rPr>
              <a:t>, to specify which rows and columns 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MinionPro-Regular"/>
              </a:rPr>
              <a:t>you want to retrieve:</a:t>
            </a:r>
          </a:p>
          <a:p>
            <a:pPr lvl="1"/>
            <a:r>
              <a:rPr lang="en-US" altLang="zh-TW" b="1" i="0" u="none" strike="noStrike" baseline="0" dirty="0" err="1">
                <a:solidFill>
                  <a:srgbClr val="000089"/>
                </a:solidFill>
                <a:latin typeface="UbuntuMono-Regular"/>
              </a:rPr>
              <a:t>df</a:t>
            </a:r>
            <a:r>
              <a:rPr lang="en-US" altLang="zh-TW" b="1" i="0" u="none" strike="noStrike" baseline="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altLang="zh-TW" b="1" i="0" u="none" strike="noStrike" baseline="0" dirty="0" err="1">
                <a:solidFill>
                  <a:srgbClr val="000089"/>
                </a:solidFill>
                <a:latin typeface="UbuntuMono-Regular"/>
              </a:rPr>
              <a:t>loc</a:t>
            </a:r>
            <a:r>
              <a:rPr lang="en-US" altLang="zh-TW" b="1" i="0" u="none" strike="noStrike" baseline="0" dirty="0">
                <a:solidFill>
                  <a:srgbClr val="000000"/>
                </a:solidFill>
                <a:latin typeface="UbuntuMono-Regular"/>
              </a:rPr>
              <a:t>[</a:t>
            </a:r>
            <a:r>
              <a:rPr lang="en-US" altLang="zh-TW" b="1" i="0" u="none" strike="noStrike" baseline="0" dirty="0" err="1">
                <a:solidFill>
                  <a:srgbClr val="000089"/>
                </a:solidFill>
                <a:latin typeface="UbuntuMono-Regular"/>
              </a:rPr>
              <a:t>row_selection</a:t>
            </a:r>
            <a:r>
              <a:rPr lang="en-US" altLang="zh-TW" b="1" i="0" u="none" strike="noStrike" baseline="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altLang="zh-TW" b="1" i="0" u="none" strike="noStrike" baseline="0" dirty="0" err="1">
                <a:solidFill>
                  <a:srgbClr val="000089"/>
                </a:solidFill>
                <a:latin typeface="UbuntuMono-Regular"/>
              </a:rPr>
              <a:t>column_selection</a:t>
            </a:r>
            <a:r>
              <a:rPr lang="en-US" altLang="zh-TW" b="1" i="0" u="none" strike="noStrike" baseline="0" dirty="0">
                <a:solidFill>
                  <a:srgbClr val="000000"/>
                </a:solidFill>
                <a:latin typeface="UbuntuMono-Regular"/>
              </a:rPr>
              <a:t>]</a:t>
            </a:r>
          </a:p>
          <a:p>
            <a:pPr lvl="2"/>
            <a:endParaRPr lang="en-US" altLang="zh-TW" b="1" i="0" u="none" strike="noStrike" baseline="0" dirty="0">
              <a:solidFill>
                <a:srgbClr val="000000"/>
              </a:solidFill>
              <a:latin typeface="UbuntuMono-Regular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CEEFEB2-5060-F403-B060-7102DD4C7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414" y="3362359"/>
            <a:ext cx="5408352" cy="304865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A9A7DB2-95B7-0947-AB5D-49DFF87097A4}"/>
              </a:ext>
            </a:extLst>
          </p:cNvPr>
          <p:cNvSpPr txBox="1"/>
          <p:nvPr/>
        </p:nvSpPr>
        <p:spPr>
          <a:xfrm>
            <a:off x="8224491" y="3637166"/>
            <a:ext cx="3351098" cy="171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FF0000"/>
                </a:solidFill>
              </a:rPr>
              <a:t>練習：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 err="1"/>
              <a:t>df.loc</a:t>
            </a:r>
            <a:r>
              <a:rPr lang="en-US" altLang="zh-TW" dirty="0"/>
              <a:t>[1001, "name"]</a:t>
            </a:r>
          </a:p>
          <a:p>
            <a:pPr>
              <a:lnSpc>
                <a:spcPct val="150000"/>
              </a:lnSpc>
            </a:pPr>
            <a:r>
              <a:rPr lang="en-US" altLang="zh-TW" sz="1800" b="0" i="0" u="none" strike="noStrike" baseline="0" dirty="0" err="1">
                <a:solidFill>
                  <a:srgbClr val="000089"/>
                </a:solidFill>
                <a:latin typeface="UbuntuMono-Regular"/>
              </a:rPr>
              <a:t>df</a:t>
            </a:r>
            <a:r>
              <a:rPr lang="en-US" altLang="zh-TW" sz="1800" b="0" i="0" u="none" strike="noStrike" baseline="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altLang="zh-TW" sz="1800" b="0" i="0" u="none" strike="noStrike" baseline="0" dirty="0" err="1">
                <a:solidFill>
                  <a:srgbClr val="000089"/>
                </a:solidFill>
                <a:latin typeface="UbuntuMono-Regular"/>
              </a:rPr>
              <a:t>loc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UbuntuMono-Regular"/>
              </a:rPr>
              <a:t>[[</a:t>
            </a:r>
            <a:r>
              <a:rPr lang="en-US" altLang="zh-TW" sz="1800" b="0" i="0" u="none" strike="noStrike" baseline="0" dirty="0">
                <a:solidFill>
                  <a:srgbClr val="FF6600"/>
                </a:solidFill>
                <a:latin typeface="UbuntuMono-Regular"/>
              </a:rPr>
              <a:t>1001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altLang="zh-TW" sz="1800" b="0" i="0" u="none" strike="noStrike" baseline="0" dirty="0">
                <a:solidFill>
                  <a:srgbClr val="FF6600"/>
                </a:solidFill>
                <a:latin typeface="UbuntuMono-Regular"/>
              </a:rPr>
              <a:t>1002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UbuntuMono-Regular"/>
              </a:rPr>
              <a:t>], </a:t>
            </a:r>
            <a:r>
              <a:rPr lang="en-US" altLang="zh-TW" sz="1800" b="0" i="0" u="none" strike="noStrike" baseline="0" dirty="0">
                <a:solidFill>
                  <a:srgbClr val="CD3300"/>
                </a:solidFill>
                <a:latin typeface="UbuntuMono-Regular"/>
              </a:rPr>
              <a:t>"age"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UbuntuMono-Regular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zh-TW" sz="1800" b="0" i="0" u="none" strike="noStrike" baseline="0" dirty="0" err="1">
                <a:solidFill>
                  <a:srgbClr val="000089"/>
                </a:solidFill>
                <a:latin typeface="UbuntuMono-Regular"/>
              </a:rPr>
              <a:t>df</a:t>
            </a:r>
            <a:r>
              <a:rPr lang="en-US" altLang="zh-TW" sz="1800" b="0" i="0" u="none" strike="noStrike" baseline="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altLang="zh-TW" sz="1800" b="0" i="0" u="none" strike="noStrike" baseline="0" dirty="0" err="1">
                <a:solidFill>
                  <a:srgbClr val="000089"/>
                </a:solidFill>
                <a:latin typeface="UbuntuMono-Regular"/>
              </a:rPr>
              <a:t>loc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UbuntuMono-Regular"/>
              </a:rPr>
              <a:t>[:</a:t>
            </a:r>
            <a:r>
              <a:rPr lang="en-US" altLang="zh-TW" sz="1800" b="0" i="0" u="none" strike="noStrike" baseline="0" dirty="0">
                <a:solidFill>
                  <a:srgbClr val="FF6600"/>
                </a:solidFill>
                <a:latin typeface="UbuntuMono-Regular"/>
              </a:rPr>
              <a:t>1002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UbuntuMono-Regular"/>
              </a:rPr>
              <a:t>, [</a:t>
            </a:r>
            <a:r>
              <a:rPr lang="en-US" altLang="zh-TW" sz="1800" b="0" i="0" u="none" strike="noStrike" baseline="0" dirty="0">
                <a:solidFill>
                  <a:srgbClr val="CD3300"/>
                </a:solidFill>
                <a:latin typeface="UbuntuMono-Regular"/>
              </a:rPr>
              <a:t>"name"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altLang="zh-TW" sz="1800" b="0" i="0" u="none" strike="noStrike" baseline="0" dirty="0">
                <a:solidFill>
                  <a:srgbClr val="CD3300"/>
                </a:solidFill>
                <a:latin typeface="UbuntuMono-Regular"/>
              </a:rPr>
              <a:t>"country"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UbuntuMono-Regular"/>
              </a:rPr>
              <a:t>]]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6642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4F13DF-631A-8FCF-392C-6A219CF98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933" y="463800"/>
            <a:ext cx="10058400" cy="1371600"/>
          </a:xfrm>
        </p:spPr>
        <p:txBody>
          <a:bodyPr/>
          <a:lstStyle/>
          <a:p>
            <a:r>
              <a:rPr lang="en-US" altLang="zh-TW" dirty="0"/>
              <a:t>Data Manipulation</a:t>
            </a:r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B85D638-AB42-B193-2FEA-ED3C9FABADC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7667" y="2876018"/>
            <a:ext cx="4729599" cy="3300013"/>
          </a:xfrm>
        </p:spPr>
      </p:pic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3778C3B-B09F-A786-D92A-1CFC9F45F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7667" y="1771075"/>
            <a:ext cx="4950872" cy="4502016"/>
          </a:xfrm>
        </p:spPr>
        <p:txBody>
          <a:bodyPr/>
          <a:lstStyle/>
          <a:p>
            <a:pPr algn="l"/>
            <a:r>
              <a:rPr lang="en-US" altLang="zh-TW" sz="1800" b="0" i="0" u="none" strike="noStrike" baseline="0" dirty="0">
                <a:latin typeface="MyriadPro-SemiboldCond"/>
              </a:rPr>
              <a:t>Selecting </a:t>
            </a:r>
            <a:r>
              <a:rPr lang="en-US" altLang="zh-TW" sz="1800" b="0" i="0" u="none" strike="noStrike" baseline="0" dirty="0">
                <a:solidFill>
                  <a:srgbClr val="FF0000"/>
                </a:solidFill>
                <a:latin typeface="MyriadPro-SemiboldCond"/>
              </a:rPr>
              <a:t>by position</a:t>
            </a:r>
            <a:r>
              <a:rPr lang="zh-TW" altLang="en-US" sz="1800" b="0" i="0" u="none" strike="noStrike" baseline="0" dirty="0">
                <a:latin typeface="MyriadPro-SemiboldCond"/>
              </a:rPr>
              <a:t>：</a:t>
            </a:r>
            <a:r>
              <a:rPr lang="en-US" altLang="zh-TW" sz="1800" b="0" i="0" u="none" strike="noStrike" baseline="0" dirty="0">
                <a:latin typeface="MyriadPro-SemiboldCond"/>
              </a:rPr>
              <a:t>U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MinionPro-Regular"/>
              </a:rPr>
              <a:t>se the </a:t>
            </a:r>
            <a:r>
              <a:rPr lang="en-US" altLang="zh-TW" sz="1800" b="0" i="0" u="none" strike="noStrike" baseline="0" dirty="0" err="1">
                <a:solidFill>
                  <a:srgbClr val="FF0000"/>
                </a:solidFill>
                <a:latin typeface="UbuntuMono-Regular"/>
              </a:rPr>
              <a:t>iloc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UbuntuMono-Regular"/>
              </a:rPr>
              <a:t> 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MinionPro-Regular"/>
              </a:rPr>
              <a:t>attribute, which stands for </a:t>
            </a:r>
            <a:r>
              <a:rPr lang="en-US" altLang="zh-TW" sz="1800" b="0" i="1" u="none" strike="noStrike" baseline="0" dirty="0">
                <a:solidFill>
                  <a:srgbClr val="FF0000"/>
                </a:solidFill>
                <a:latin typeface="MinionPro-It"/>
              </a:rPr>
              <a:t>integer location</a:t>
            </a:r>
            <a:r>
              <a:rPr lang="en-US" altLang="zh-TW" sz="1800" b="0" i="0" u="none" strike="noStrike" baseline="0" dirty="0">
                <a:solidFill>
                  <a:srgbClr val="FF0000"/>
                </a:solidFill>
                <a:latin typeface="MinionPro-Regular"/>
              </a:rPr>
              <a:t>:</a:t>
            </a:r>
          </a:p>
          <a:p>
            <a:pPr marL="274320" lvl="1" indent="0">
              <a:buNone/>
            </a:pPr>
            <a:r>
              <a:rPr lang="en-US" altLang="zh-TW" b="0" i="0" u="none" strike="noStrike" baseline="0" dirty="0">
                <a:solidFill>
                  <a:srgbClr val="000089"/>
                </a:solidFill>
                <a:latin typeface="UbuntuMono-Regular"/>
              </a:rPr>
              <a:t>  </a:t>
            </a:r>
            <a:r>
              <a:rPr lang="en-US" altLang="zh-TW" b="0" i="0" u="none" strike="noStrike" baseline="0" dirty="0" err="1">
                <a:solidFill>
                  <a:srgbClr val="000089"/>
                </a:solidFill>
                <a:latin typeface="UbuntuMono-Regular"/>
              </a:rPr>
              <a:t>df</a:t>
            </a:r>
            <a:r>
              <a:rPr lang="en-US" altLang="zh-TW" b="0" i="0" u="none" strike="noStrike" baseline="0" dirty="0" err="1">
                <a:solidFill>
                  <a:srgbClr val="555555"/>
                </a:solidFill>
                <a:latin typeface="UbuntuMono-Regular"/>
              </a:rPr>
              <a:t>.</a:t>
            </a:r>
            <a:r>
              <a:rPr lang="en-US" altLang="zh-TW" b="0" i="0" u="none" strike="noStrike" baseline="0" dirty="0" err="1">
                <a:solidFill>
                  <a:srgbClr val="000089"/>
                </a:solidFill>
                <a:latin typeface="UbuntuMono-Regular"/>
              </a:rPr>
              <a:t>iloc</a:t>
            </a:r>
            <a:r>
              <a:rPr lang="en-US" altLang="zh-TW" b="0" i="0" u="none" strike="noStrike" baseline="0" dirty="0">
                <a:solidFill>
                  <a:srgbClr val="000000"/>
                </a:solidFill>
                <a:latin typeface="UbuntuMono-Regular"/>
              </a:rPr>
              <a:t>[</a:t>
            </a:r>
            <a:r>
              <a:rPr lang="en-US" altLang="zh-TW" b="0" i="0" u="none" strike="noStrike" baseline="0" dirty="0" err="1">
                <a:solidFill>
                  <a:srgbClr val="000089"/>
                </a:solidFill>
                <a:latin typeface="UbuntuMono-Regular"/>
              </a:rPr>
              <a:t>row_selection</a:t>
            </a:r>
            <a:r>
              <a:rPr lang="en-US" altLang="zh-TW" b="0" i="0" u="none" strike="noStrike" baseline="0" dirty="0">
                <a:solidFill>
                  <a:srgbClr val="000000"/>
                </a:solidFill>
                <a:latin typeface="UbuntuMono-Regular"/>
              </a:rPr>
              <a:t>, </a:t>
            </a:r>
            <a:r>
              <a:rPr lang="en-US" altLang="zh-TW" b="0" i="0" u="none" strike="noStrike" baseline="0" dirty="0" err="1">
                <a:solidFill>
                  <a:srgbClr val="000089"/>
                </a:solidFill>
                <a:latin typeface="UbuntuMono-Regular"/>
              </a:rPr>
              <a:t>column_selection</a:t>
            </a:r>
            <a:r>
              <a:rPr lang="en-US" altLang="zh-TW" b="0" i="0" u="none" strike="noStrike" baseline="0" dirty="0">
                <a:solidFill>
                  <a:srgbClr val="000000"/>
                </a:solidFill>
                <a:latin typeface="UbuntuMono-Regular"/>
              </a:rPr>
              <a:t>]</a:t>
            </a:r>
          </a:p>
        </p:txBody>
      </p:sp>
      <p:sp>
        <p:nvSpPr>
          <p:cNvPr id="7" name="內容版面配置區 3">
            <a:extLst>
              <a:ext uri="{FF2B5EF4-FFF2-40B4-BE49-F238E27FC236}">
                <a16:creationId xmlns:a16="http://schemas.microsoft.com/office/drawing/2014/main" id="{CA81557B-EB58-1FED-62A5-22F1E8B336BB}"/>
              </a:ext>
            </a:extLst>
          </p:cNvPr>
          <p:cNvSpPr txBox="1">
            <a:spLocks/>
          </p:cNvSpPr>
          <p:nvPr/>
        </p:nvSpPr>
        <p:spPr>
          <a:xfrm>
            <a:off x="6133461" y="1724249"/>
            <a:ext cx="4950872" cy="4502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sz="1800" b="0" i="0" u="none" strike="noStrike" baseline="0" dirty="0">
                <a:latin typeface="MyriadPro-SemiboldCond"/>
              </a:rPr>
              <a:t>Selecting </a:t>
            </a:r>
            <a:r>
              <a:rPr lang="en-US" altLang="zh-TW" sz="1800" b="0" i="0" u="none" strike="noStrike" baseline="0" dirty="0">
                <a:solidFill>
                  <a:srgbClr val="FF0000"/>
                </a:solidFill>
                <a:latin typeface="MyriadPro-SemiboldCond"/>
              </a:rPr>
              <a:t>by </a:t>
            </a:r>
            <a:r>
              <a:rPr lang="en-US" altLang="zh-TW" sz="1800" b="0" i="0" u="none" strike="noStrike" baseline="0" dirty="0" err="1">
                <a:solidFill>
                  <a:srgbClr val="FF0000"/>
                </a:solidFill>
                <a:latin typeface="MyriadPro-SemiboldCond"/>
              </a:rPr>
              <a:t>boolean</a:t>
            </a:r>
            <a:r>
              <a:rPr lang="en-US" altLang="zh-TW" sz="1800" b="0" i="0" u="none" strike="noStrike" baseline="0" dirty="0">
                <a:solidFill>
                  <a:srgbClr val="FF0000"/>
                </a:solidFill>
                <a:latin typeface="MyriadPro-SemiboldCond"/>
              </a:rPr>
              <a:t> indexing</a:t>
            </a:r>
            <a:r>
              <a:rPr lang="zh-TW" altLang="en-US" dirty="0">
                <a:latin typeface="MyriadPro-SemiboldCond"/>
              </a:rPr>
              <a:t>：</a:t>
            </a:r>
            <a:r>
              <a:rPr lang="en-US" altLang="zh-TW" sz="1800" b="0" i="0" u="none" strike="noStrike" baseline="0" dirty="0">
                <a:latin typeface="UbuntuMono-Regular"/>
              </a:rPr>
              <a:t>True </a:t>
            </a:r>
            <a:r>
              <a:rPr lang="en-US" altLang="zh-TW" sz="1800" b="0" i="0" u="none" strike="noStrike" baseline="0" dirty="0">
                <a:latin typeface="MinionPro-Regular"/>
              </a:rPr>
              <a:t>or </a:t>
            </a:r>
            <a:r>
              <a:rPr lang="en-US" altLang="zh-TW" sz="1800" b="0" i="0" u="none" strike="noStrike" baseline="0" dirty="0">
                <a:latin typeface="UbuntuMono-Regular"/>
              </a:rPr>
              <a:t>False</a:t>
            </a:r>
            <a:r>
              <a:rPr lang="en-US" altLang="zh-TW" sz="1800" b="0" i="0" u="none" strike="noStrike" baseline="0" dirty="0">
                <a:latin typeface="MinionPro-Regular"/>
              </a:rPr>
              <a:t>. Boolean Series are used to select specific columns and rows of a </a:t>
            </a:r>
            <a:r>
              <a:rPr lang="en-US" altLang="zh-TW" sz="1800" b="0" i="0" u="none" strike="noStrike" baseline="0" dirty="0" err="1">
                <a:latin typeface="MinionPro-Regular"/>
              </a:rPr>
              <a:t>DataFrame</a:t>
            </a:r>
            <a:r>
              <a:rPr lang="en-US" altLang="zh-TW" sz="1800" b="0" i="0" u="none" strike="noStrike" baseline="0" dirty="0">
                <a:latin typeface="MinionPro-Regular"/>
              </a:rPr>
              <a:t>.</a:t>
            </a:r>
          </a:p>
          <a:p>
            <a:pPr marL="0" indent="0" algn="l">
              <a:buNone/>
            </a:pPr>
            <a:endParaRPr lang="en-US" altLang="zh-TW" sz="1800" b="0" i="0" u="none" strike="noStrike" baseline="0" dirty="0">
              <a:solidFill>
                <a:srgbClr val="000089"/>
              </a:solidFill>
              <a:latin typeface="UbuntuMono-Regular"/>
            </a:endParaRPr>
          </a:p>
          <a:p>
            <a:pPr marL="0" indent="0" algn="l">
              <a:buNone/>
            </a:pPr>
            <a:endParaRPr lang="en-US" altLang="zh-TW" dirty="0">
              <a:solidFill>
                <a:srgbClr val="000089"/>
              </a:solidFill>
              <a:latin typeface="UbuntuMono-Regular"/>
            </a:endParaRPr>
          </a:p>
          <a:p>
            <a:pPr marL="0" indent="0" algn="l">
              <a:buNone/>
            </a:pPr>
            <a:endParaRPr lang="en-US" altLang="zh-TW" sz="1800" b="0" i="0" u="none" strike="noStrike" baseline="0" dirty="0">
              <a:solidFill>
                <a:srgbClr val="000089"/>
              </a:solidFill>
              <a:latin typeface="UbuntuMono-Regular"/>
            </a:endParaRPr>
          </a:p>
          <a:p>
            <a:pPr marL="0" indent="0" algn="l">
              <a:buNone/>
            </a:pPr>
            <a:endParaRPr lang="en-US" altLang="zh-TW" dirty="0">
              <a:solidFill>
                <a:srgbClr val="000089"/>
              </a:solidFill>
              <a:latin typeface="UbuntuMono-Regular"/>
            </a:endParaRPr>
          </a:p>
          <a:p>
            <a:pPr marL="0" indent="0" algn="l">
              <a:buNone/>
            </a:pPr>
            <a:endParaRPr lang="en-US" altLang="zh-TW" sz="1800" b="0" i="0" u="none" strike="noStrike" baseline="0" dirty="0">
              <a:solidFill>
                <a:srgbClr val="000089"/>
              </a:solidFill>
              <a:latin typeface="UbuntuMono-Regular"/>
            </a:endParaRPr>
          </a:p>
          <a:p>
            <a:pPr marL="0" indent="0" algn="l">
              <a:buNone/>
            </a:pPr>
            <a:r>
              <a:rPr lang="zh-TW" altLang="en-US" sz="1800" b="0" i="0" u="none" strike="noStrike" baseline="0" dirty="0">
                <a:solidFill>
                  <a:srgbClr val="000089"/>
                </a:solidFill>
                <a:latin typeface="UbuntuMono-Regular"/>
              </a:rPr>
              <a:t>   練習：</a:t>
            </a:r>
            <a:endParaRPr lang="en-US" altLang="zh-TW" sz="1800" b="0" i="0" u="none" strike="noStrike" baseline="0" dirty="0">
              <a:solidFill>
                <a:srgbClr val="000089"/>
              </a:solidFill>
              <a:latin typeface="UbuntuMono-Regular"/>
            </a:endParaRPr>
          </a:p>
          <a:p>
            <a:pPr marL="0" indent="0" algn="l">
              <a:buNone/>
            </a:pPr>
            <a:r>
              <a:rPr lang="en-US" altLang="zh-TW" sz="1800" b="0" i="0" u="none" strike="noStrike" baseline="0" dirty="0">
                <a:solidFill>
                  <a:srgbClr val="000089"/>
                </a:solidFill>
                <a:latin typeface="UbuntuMono-Regular"/>
              </a:rPr>
              <a:t>    </a:t>
            </a:r>
            <a:r>
              <a:rPr lang="en-US" altLang="zh-TW" sz="1800" b="0" i="0" u="none" strike="noStrike" baseline="0" dirty="0" err="1">
                <a:solidFill>
                  <a:srgbClr val="000089"/>
                </a:solidFill>
                <a:latin typeface="UbuntuMono-Regular"/>
              </a:rPr>
              <a:t>tf</a:t>
            </a:r>
            <a:r>
              <a:rPr lang="en-US" altLang="zh-TW" sz="1800" b="0" i="0" u="none" strike="noStrike" baseline="0" dirty="0">
                <a:solidFill>
                  <a:srgbClr val="000089"/>
                </a:solidFill>
                <a:latin typeface="UbuntuMono-Regular"/>
              </a:rPr>
              <a:t> </a:t>
            </a:r>
            <a:r>
              <a:rPr lang="en-US" altLang="zh-TW" sz="1800" b="0" i="0" u="none" strike="noStrike" baseline="0" dirty="0">
                <a:solidFill>
                  <a:srgbClr val="555555"/>
                </a:solidFill>
                <a:latin typeface="UbuntuMono-Regular"/>
              </a:rPr>
              <a:t>= 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altLang="zh-TW" sz="1800" b="0" i="0" u="none" strike="noStrike" baseline="0" dirty="0" err="1">
                <a:solidFill>
                  <a:srgbClr val="000089"/>
                </a:solidFill>
                <a:latin typeface="UbuntuMono-Regular"/>
              </a:rPr>
              <a:t>df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UbuntuMono-Regular"/>
              </a:rPr>
              <a:t>[</a:t>
            </a:r>
            <a:r>
              <a:rPr lang="en-US" altLang="zh-TW" sz="1800" b="0" i="0" u="none" strike="noStrike" baseline="0" dirty="0">
                <a:solidFill>
                  <a:srgbClr val="CD3300"/>
                </a:solidFill>
                <a:latin typeface="UbuntuMono-Regular"/>
              </a:rPr>
              <a:t>"age"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UbuntuMono-Regular"/>
              </a:rPr>
              <a:t>] </a:t>
            </a:r>
            <a:r>
              <a:rPr lang="en-US" altLang="zh-TW" sz="1800" b="0" i="0" u="none" strike="noStrike" baseline="0" dirty="0">
                <a:solidFill>
                  <a:srgbClr val="555555"/>
                </a:solidFill>
                <a:latin typeface="UbuntuMono-Regular"/>
              </a:rPr>
              <a:t>&gt; </a:t>
            </a:r>
            <a:r>
              <a:rPr lang="en-US" altLang="zh-TW" sz="1800" b="0" i="0" u="none" strike="noStrike" baseline="0" dirty="0">
                <a:solidFill>
                  <a:srgbClr val="FF6600"/>
                </a:solidFill>
                <a:latin typeface="UbuntuMono-Regular"/>
              </a:rPr>
              <a:t>40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UbuntuMono-Regular"/>
              </a:rPr>
              <a:t>) </a:t>
            </a:r>
            <a:r>
              <a:rPr lang="en-US" altLang="zh-TW" sz="1800" b="0" i="0" u="none" strike="noStrike" baseline="0" dirty="0">
                <a:solidFill>
                  <a:srgbClr val="555555"/>
                </a:solidFill>
                <a:latin typeface="UbuntuMono-Regular"/>
              </a:rPr>
              <a:t>&amp; 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UbuntuMono-Regular"/>
              </a:rPr>
              <a:t>(</a:t>
            </a:r>
            <a:r>
              <a:rPr lang="en-US" altLang="zh-TW" sz="1800" b="0" i="0" u="none" strike="noStrike" baseline="0" dirty="0" err="1">
                <a:solidFill>
                  <a:srgbClr val="000089"/>
                </a:solidFill>
                <a:latin typeface="UbuntuMono-Regular"/>
              </a:rPr>
              <a:t>df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UbuntuMono-Regular"/>
              </a:rPr>
              <a:t>[</a:t>
            </a:r>
            <a:r>
              <a:rPr lang="en-US" altLang="zh-TW" sz="1800" b="0" i="0" u="none" strike="noStrike" baseline="0" dirty="0">
                <a:solidFill>
                  <a:srgbClr val="CD3300"/>
                </a:solidFill>
                <a:latin typeface="UbuntuMono-Regular"/>
              </a:rPr>
              <a:t>"country"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UbuntuMono-Regular"/>
              </a:rPr>
              <a:t>] </a:t>
            </a:r>
            <a:r>
              <a:rPr lang="en-US" altLang="zh-TW" sz="1800" b="0" i="0" u="none" strike="noStrike" baseline="0" dirty="0">
                <a:solidFill>
                  <a:srgbClr val="555555"/>
                </a:solidFill>
                <a:latin typeface="UbuntuMono-Regular"/>
              </a:rPr>
              <a:t>== </a:t>
            </a:r>
            <a:r>
              <a:rPr lang="en-US" altLang="zh-TW" sz="1800" b="0" i="0" u="none" strike="noStrike" baseline="0" dirty="0">
                <a:solidFill>
                  <a:srgbClr val="CD3300"/>
                </a:solidFill>
                <a:latin typeface="UbuntuMono-Regular"/>
              </a:rPr>
              <a:t>"USA"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UbuntuMono-Regular"/>
              </a:rPr>
              <a:t>)</a:t>
            </a:r>
            <a:endParaRPr lang="en-US" altLang="zh-TW" dirty="0">
              <a:solidFill>
                <a:srgbClr val="000000"/>
              </a:solidFill>
              <a:latin typeface="UbuntuMono-Regular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AD124A9F-3BDB-C5AA-08B8-00FB37244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555" y="2835571"/>
            <a:ext cx="4071466" cy="154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43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AF9264-363A-88F7-C524-8E499251D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上週第一隻程式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46827A-0AF6-DA87-E673-AE320CEB7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2088097" cy="1749494"/>
          </a:xfrm>
          <a:ln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a, b = 0, 1</a:t>
            </a:r>
          </a:p>
          <a:p>
            <a:pPr marL="0" indent="0">
              <a:buNone/>
            </a:pPr>
            <a:r>
              <a:rPr lang="en-US" altLang="zh-TW" dirty="0"/>
              <a:t>while a &lt; 10:</a:t>
            </a:r>
          </a:p>
          <a:p>
            <a:pPr marL="0" indent="0">
              <a:buNone/>
            </a:pPr>
            <a:r>
              <a:rPr lang="en-US" altLang="zh-TW" dirty="0"/>
              <a:t>    print(a)</a:t>
            </a:r>
          </a:p>
          <a:p>
            <a:pPr marL="0" indent="0">
              <a:buNone/>
            </a:pPr>
            <a:r>
              <a:rPr lang="en-US" altLang="zh-TW" dirty="0"/>
              <a:t>    a, b = b, </a:t>
            </a:r>
            <a:r>
              <a:rPr lang="en-US" altLang="zh-TW" dirty="0" err="1"/>
              <a:t>a+b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2C0C12-52C2-922C-8ACE-F20057B43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73267" y="2014194"/>
            <a:ext cx="6907548" cy="4338936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第一行出現了多重賦值：變數 </a:t>
            </a:r>
            <a:r>
              <a:rPr lang="en-US" altLang="zh-TW" dirty="0"/>
              <a:t>a </a:t>
            </a:r>
            <a:r>
              <a:rPr lang="zh-TW" altLang="en-US" dirty="0"/>
              <a:t>與 </a:t>
            </a:r>
            <a:r>
              <a:rPr lang="en-US" altLang="zh-TW" dirty="0"/>
              <a:t>b </a:t>
            </a:r>
            <a:r>
              <a:rPr lang="zh-TW" altLang="en-US" dirty="0"/>
              <a:t>同時得到了新的值 </a:t>
            </a:r>
            <a:r>
              <a:rPr lang="en-US" altLang="zh-TW" dirty="0"/>
              <a:t>0 </a:t>
            </a:r>
            <a:r>
              <a:rPr lang="zh-TW" altLang="en-US" dirty="0"/>
              <a:t>與 </a:t>
            </a:r>
            <a:r>
              <a:rPr lang="en-US" altLang="zh-TW" dirty="0"/>
              <a:t>1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-US" altLang="zh-TW" b="1" dirty="0">
                <a:solidFill>
                  <a:srgbClr val="FF0000"/>
                </a:solidFill>
              </a:rPr>
              <a:t>“=“ </a:t>
            </a:r>
            <a:r>
              <a:rPr lang="zh-TW" altLang="en-US" b="1" dirty="0">
                <a:solidFill>
                  <a:srgbClr val="FF0000"/>
                </a:solidFill>
              </a:rPr>
              <a:t>的重要意涵</a:t>
            </a:r>
            <a:endParaRPr lang="en-US" altLang="zh-TW" b="1" dirty="0">
              <a:solidFill>
                <a:srgbClr val="FF0000"/>
              </a:solidFill>
            </a:endParaRPr>
          </a:p>
          <a:p>
            <a:pPr lvl="1"/>
            <a:r>
              <a:rPr lang="zh-TW" altLang="en-US" b="1" dirty="0"/>
              <a:t>等號的右項運算 </a:t>
            </a:r>
            <a:r>
              <a:rPr lang="en-US" altLang="zh-TW" b="1" dirty="0"/>
              <a:t>(expression) </a:t>
            </a:r>
            <a:r>
              <a:rPr lang="zh-TW" altLang="en-US" b="1" dirty="0"/>
              <a:t>會先被計算 </a:t>
            </a:r>
            <a:r>
              <a:rPr lang="en-US" altLang="zh-TW" b="1" dirty="0"/>
              <a:t>(evaluate)</a:t>
            </a:r>
            <a:r>
              <a:rPr lang="zh-TW" altLang="en-US" b="1" dirty="0"/>
              <a:t>，賦值再發生</a:t>
            </a:r>
            <a:endParaRPr lang="en-US" altLang="zh-TW" b="1" dirty="0"/>
          </a:p>
          <a:p>
            <a:pPr lvl="1"/>
            <a:r>
              <a:rPr lang="zh-TW" altLang="en-US" b="1" dirty="0"/>
              <a:t>右項的運算式由左至右依序被計算</a:t>
            </a:r>
            <a:endParaRPr lang="en-US" altLang="zh-TW" b="1" dirty="0"/>
          </a:p>
          <a:p>
            <a:r>
              <a:rPr lang="en-US" altLang="zh-TW" b="1" dirty="0">
                <a:solidFill>
                  <a:srgbClr val="FF0000"/>
                </a:solidFill>
              </a:rPr>
              <a:t>while </a:t>
            </a:r>
            <a:r>
              <a:rPr lang="zh-TW" altLang="en-US" b="1" u="sng" dirty="0">
                <a:solidFill>
                  <a:srgbClr val="FF0000"/>
                </a:solidFill>
              </a:rPr>
              <a:t>迴圈</a:t>
            </a:r>
            <a:r>
              <a:rPr lang="zh-TW" altLang="en-US" dirty="0"/>
              <a:t>只要它的條件為真（此範例：</a:t>
            </a:r>
            <a:r>
              <a:rPr lang="en-US" altLang="zh-TW" dirty="0"/>
              <a:t>a &lt; 10</a:t>
            </a:r>
            <a:r>
              <a:rPr lang="zh-TW" altLang="en-US" dirty="0"/>
              <a:t>），將會一直重覆執行</a:t>
            </a:r>
            <a:endParaRPr lang="en-US" altLang="zh-TW" dirty="0"/>
          </a:p>
          <a:p>
            <a:pPr lvl="1"/>
            <a:r>
              <a:rPr lang="zh-TW" altLang="en-US" dirty="0"/>
              <a:t>條件可以是字串、</a:t>
            </a:r>
            <a:r>
              <a:rPr lang="en-US" altLang="zh-TW" dirty="0"/>
              <a:t>list</a:t>
            </a:r>
            <a:r>
              <a:rPr lang="zh-TW" altLang="en-US" dirty="0"/>
              <a:t>、甚至是任何序列型別；任何非零長度的序列為真，空的序列即為假</a:t>
            </a:r>
            <a:endParaRPr lang="en-US" altLang="zh-TW" dirty="0"/>
          </a:p>
          <a:p>
            <a:pPr lvl="1"/>
            <a:r>
              <a:rPr lang="zh-TW" altLang="en-US" dirty="0"/>
              <a:t>標準的比較運算子 </a:t>
            </a:r>
            <a:r>
              <a:rPr lang="en-US" altLang="zh-TW" dirty="0"/>
              <a:t>(comparison operators) &lt;</a:t>
            </a:r>
            <a:r>
              <a:rPr lang="zh-TW" altLang="en-US" dirty="0"/>
              <a:t>（小於）、</a:t>
            </a:r>
            <a:r>
              <a:rPr lang="en-US" altLang="zh-TW" dirty="0"/>
              <a:t>&gt;</a:t>
            </a:r>
            <a:r>
              <a:rPr lang="zh-TW" altLang="en-US" dirty="0"/>
              <a:t>（大於）、</a:t>
            </a:r>
            <a:r>
              <a:rPr lang="en-US" altLang="zh-TW" dirty="0"/>
              <a:t>==</a:t>
            </a:r>
            <a:r>
              <a:rPr lang="zh-TW" altLang="en-US" dirty="0"/>
              <a:t>（等於）、</a:t>
            </a:r>
            <a:r>
              <a:rPr lang="en-US" altLang="zh-TW" dirty="0"/>
              <a:t>&lt;=</a:t>
            </a:r>
            <a:r>
              <a:rPr lang="zh-TW" altLang="en-US" dirty="0"/>
              <a:t>（小於等於）、</a:t>
            </a:r>
            <a:r>
              <a:rPr lang="en-US" altLang="zh-TW" dirty="0"/>
              <a:t>&gt;=</a:t>
            </a:r>
            <a:r>
              <a:rPr lang="zh-TW" altLang="en-US" dirty="0"/>
              <a:t>（大於等於）以及 </a:t>
            </a:r>
            <a:r>
              <a:rPr lang="en-US" altLang="zh-TW" dirty="0"/>
              <a:t>!=</a:t>
            </a:r>
            <a:r>
              <a:rPr lang="zh-TW" altLang="en-US" dirty="0"/>
              <a:t>（不等於）</a:t>
            </a:r>
            <a:endParaRPr lang="en-US" altLang="zh-TW" dirty="0"/>
          </a:p>
          <a:p>
            <a:r>
              <a:rPr lang="zh-TW" altLang="en-US" b="1" dirty="0">
                <a:solidFill>
                  <a:srgbClr val="FF0000"/>
                </a:solidFill>
              </a:rPr>
              <a:t>迴圈的主體會</a:t>
            </a:r>
            <a:r>
              <a:rPr lang="zh-TW" altLang="en-US" b="1" u="sng" dirty="0">
                <a:solidFill>
                  <a:srgbClr val="FF0000"/>
                </a:solidFill>
              </a:rPr>
              <a:t>縮排</a:t>
            </a:r>
            <a:r>
              <a:rPr lang="zh-TW" altLang="en-US" dirty="0"/>
              <a:t>：縮排在 </a:t>
            </a:r>
            <a:r>
              <a:rPr lang="en-US" altLang="zh-TW" dirty="0"/>
              <a:t>Python </a:t>
            </a:r>
            <a:r>
              <a:rPr lang="zh-TW" altLang="en-US" dirty="0"/>
              <a:t>中用來關連一群陳述式。</a:t>
            </a:r>
            <a:endParaRPr lang="en-US" altLang="zh-TW" dirty="0"/>
          </a:p>
          <a:p>
            <a:pPr lvl="1"/>
            <a:r>
              <a:rPr lang="zh-TW" altLang="en-US" b="0" i="0" dirty="0">
                <a:solidFill>
                  <a:srgbClr val="000000"/>
                </a:solidFill>
                <a:effectLst/>
                <a:latin typeface="Lucida Grande"/>
              </a:rPr>
              <a:t>必須在迴圈內的每一行一開始鍵入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Lucida Grande"/>
              </a:rPr>
              <a:t>tab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Lucida Grande"/>
              </a:rPr>
              <a:t>或者（數個）空白來維持縮排</a:t>
            </a:r>
            <a:endParaRPr lang="en-US" altLang="zh-TW" b="0" i="0" dirty="0">
              <a:solidFill>
                <a:srgbClr val="000000"/>
              </a:solidFill>
              <a:effectLst/>
              <a:latin typeface="Lucida Grande"/>
            </a:endParaRPr>
          </a:p>
          <a:p>
            <a:pPr lvl="1"/>
            <a:r>
              <a:rPr lang="zh-TW" altLang="en-US" b="0" i="0" dirty="0">
                <a:solidFill>
                  <a:srgbClr val="000000"/>
                </a:solidFill>
                <a:effectLst/>
                <a:latin typeface="Lucida Grande"/>
              </a:rPr>
              <a:t>必須在結束時多加一行空行來代表結束</a:t>
            </a:r>
            <a:endParaRPr lang="en-US" altLang="zh-TW" dirty="0">
              <a:solidFill>
                <a:srgbClr val="000000"/>
              </a:solidFill>
              <a:latin typeface="Lucida Grande"/>
            </a:endParaRPr>
          </a:p>
          <a:p>
            <a:r>
              <a:rPr lang="en-US" altLang="zh-TW" b="1" dirty="0">
                <a:solidFill>
                  <a:srgbClr val="FF0000"/>
                </a:solidFill>
              </a:rPr>
              <a:t>print() </a:t>
            </a:r>
            <a:r>
              <a:rPr lang="zh-TW" altLang="en-US" b="1" dirty="0">
                <a:solidFill>
                  <a:srgbClr val="FF0000"/>
                </a:solidFill>
              </a:rPr>
              <a:t>函式</a:t>
            </a:r>
            <a:r>
              <a:rPr lang="zh-TW" altLang="en-US" dirty="0">
                <a:solidFill>
                  <a:srgbClr val="FF0000"/>
                </a:solidFill>
              </a:rPr>
              <a:t>印出它接收到引數（們）的值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5FEE175-D825-F019-CD71-714A0F8E5692}"/>
              </a:ext>
            </a:extLst>
          </p:cNvPr>
          <p:cNvSpPr txBox="1"/>
          <p:nvPr/>
        </p:nvSpPr>
        <p:spPr>
          <a:xfrm>
            <a:off x="1011185" y="4030293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有練習修改看看嗎？</a:t>
            </a:r>
          </a:p>
        </p:txBody>
      </p:sp>
    </p:spTree>
    <p:extLst>
      <p:ext uri="{BB962C8B-B14F-4D97-AF65-F5344CB8AC3E}">
        <p14:creationId xmlns:p14="http://schemas.microsoft.com/office/powerpoint/2010/main" val="263570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5ABE57-921C-50E1-A2D6-DA41CE1A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Modules</a:t>
            </a:r>
            <a:r>
              <a:rPr lang="zh-TW" altLang="en-US" dirty="0"/>
              <a:t>（模組）</a:t>
            </a:r>
            <a:r>
              <a:rPr lang="en-US" altLang="zh-TW" dirty="0"/>
              <a:t> in Python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4354EA-CC3F-380D-5131-4CA31BDFE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2509420"/>
          </a:xfrm>
        </p:spPr>
        <p:txBody>
          <a:bodyPr>
            <a:normAutofit/>
          </a:bodyPr>
          <a:lstStyle/>
          <a:p>
            <a:r>
              <a:rPr lang="zh-TW" altLang="en-US" dirty="0"/>
              <a:t>求解平方根</a:t>
            </a:r>
            <a:endParaRPr lang="en-US" altLang="zh-TW" dirty="0"/>
          </a:p>
          <a:p>
            <a:pPr lvl="1"/>
            <a:r>
              <a:rPr lang="en-US" altLang="zh-TW" dirty="0"/>
              <a:t>sqrt(25)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b="1" dirty="0"/>
          </a:p>
          <a:p>
            <a:pPr lvl="1"/>
            <a:endParaRPr lang="zh-TW" altLang="en-US" dirty="0"/>
          </a:p>
        </p:txBody>
      </p:sp>
      <p:pic>
        <p:nvPicPr>
          <p:cNvPr id="8" name="內容版面配置區 7">
            <a:hlinkClick r:id="rId2"/>
            <a:extLst>
              <a:ext uri="{FF2B5EF4-FFF2-40B4-BE49-F238E27FC236}">
                <a16:creationId xmlns:a16="http://schemas.microsoft.com/office/drawing/2014/main" id="{882FD8F9-A13D-ADD5-104E-53CAA5318D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96297" y="1918454"/>
            <a:ext cx="5456014" cy="4561209"/>
          </a:xfr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939BA46-AD22-A27A-31A4-4433DD2D6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2772996"/>
            <a:ext cx="4930477" cy="157074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90DEAEB3-8488-D5A6-94F4-21454D54407C}"/>
              </a:ext>
            </a:extLst>
          </p:cNvPr>
          <p:cNvSpPr txBox="1"/>
          <p:nvPr/>
        </p:nvSpPr>
        <p:spPr>
          <a:xfrm>
            <a:off x="1003738" y="4397650"/>
            <a:ext cx="44691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需要</a:t>
            </a:r>
            <a:r>
              <a:rPr lang="zh-TW" altLang="en-US" b="1" i="1" dirty="0">
                <a:solidFill>
                  <a:srgbClr val="FF0000"/>
                </a:solidFill>
              </a:rPr>
              <a:t>匯入模組</a:t>
            </a:r>
            <a:r>
              <a:rPr lang="en-US" altLang="zh-TW" b="1" i="1" dirty="0">
                <a:solidFill>
                  <a:srgbClr val="FF0000"/>
                </a:solidFill>
              </a:rPr>
              <a:t>(modules)!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b="1" i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b="1" i="1" dirty="0"/>
              <a:t>使用</a:t>
            </a:r>
            <a:r>
              <a:rPr lang="en-US" altLang="zh-TW" b="1" i="1" dirty="0">
                <a:solidFill>
                  <a:srgbClr val="C00000"/>
                </a:solidFill>
              </a:rPr>
              <a:t>import</a:t>
            </a:r>
            <a:r>
              <a:rPr lang="zh-TW" altLang="en-US" b="1" i="1" dirty="0"/>
              <a:t>陳述式（）來呼叫此模組</a:t>
            </a:r>
            <a:endParaRPr lang="en-US" altLang="zh-TW" b="1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Statements are instructions telling the interpreter what to do</a:t>
            </a:r>
          </a:p>
          <a:p>
            <a:pPr lvl="1"/>
            <a:endParaRPr lang="en-US" altLang="zh-TW" b="1" i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練習：</a:t>
            </a:r>
            <a:r>
              <a:rPr lang="en-US" altLang="zh-TW" dirty="0" err="1"/>
              <a:t>math.squar</a:t>
            </a:r>
            <a:r>
              <a:rPr lang="en-US" altLang="zh-TW" dirty="0"/>
              <a:t>(25)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BC7D513-BD3C-C5F2-B36C-88B41400DB93}"/>
              </a:ext>
            </a:extLst>
          </p:cNvPr>
          <p:cNvSpPr txBox="1"/>
          <p:nvPr/>
        </p:nvSpPr>
        <p:spPr>
          <a:xfrm>
            <a:off x="8991975" y="1733788"/>
            <a:ext cx="3084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Python </a:t>
            </a:r>
            <a:r>
              <a:rPr lang="zh-TW" altLang="en-US" b="1" dirty="0"/>
              <a:t>標準模組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36988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687E18-7324-6F74-8BB3-B1CA8A415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學習目標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32DA12-90D5-98FE-EC9D-F6BEA45A2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了解</a:t>
            </a:r>
            <a:r>
              <a:rPr lang="en-US" altLang="zh-TW" dirty="0"/>
              <a:t>python</a:t>
            </a:r>
            <a:r>
              <a:rPr lang="zh-TW" altLang="en-US" dirty="0"/>
              <a:t>資料結構型態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字串</a:t>
            </a:r>
            <a:r>
              <a:rPr lang="en-US" altLang="zh-TW" dirty="0"/>
              <a:t>(Indexing &amp; slicing)</a:t>
            </a:r>
            <a:r>
              <a:rPr lang="zh-TW" altLang="en-US" dirty="0"/>
              <a:t>，矩陣</a:t>
            </a:r>
            <a:r>
              <a:rPr lang="en-US" altLang="zh-TW" dirty="0"/>
              <a:t>…</a:t>
            </a:r>
            <a:r>
              <a:rPr lang="zh-TW" altLang="en-US" dirty="0"/>
              <a:t>＆ 迴圈的練習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讀取</a:t>
            </a:r>
            <a:r>
              <a:rPr lang="en-US" altLang="zh-TW" dirty="0"/>
              <a:t>CSV</a:t>
            </a:r>
            <a:r>
              <a:rPr lang="zh-TW" altLang="en-US" dirty="0"/>
              <a:t>與</a:t>
            </a:r>
            <a:r>
              <a:rPr lang="en-US" altLang="zh-TW" dirty="0"/>
              <a:t>Excel</a:t>
            </a:r>
            <a:r>
              <a:rPr lang="zh-TW" altLang="en-US" dirty="0"/>
              <a:t>檔案內資料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import </a:t>
            </a:r>
            <a:r>
              <a:rPr lang="zh-TW" altLang="en-US" dirty="0"/>
              <a:t>模組讀取</a:t>
            </a:r>
            <a:r>
              <a:rPr lang="en-US" altLang="zh-TW" dirty="0"/>
              <a:t>CSV</a:t>
            </a:r>
            <a:r>
              <a:rPr lang="zh-TW" altLang="en-US" dirty="0"/>
              <a:t>與</a:t>
            </a:r>
            <a:r>
              <a:rPr lang="en-US" altLang="zh-TW" dirty="0"/>
              <a:t>Excel</a:t>
            </a:r>
            <a:r>
              <a:rPr lang="zh-TW" altLang="en-US" dirty="0"/>
              <a:t>檔案後繪圖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8813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版面配置區 5" descr="年輕人在寫作">
            <a:extLst>
              <a:ext uri="{FF2B5EF4-FFF2-40B4-BE49-F238E27FC236}">
                <a16:creationId xmlns:a16="http://schemas.microsoft.com/office/drawing/2014/main" id="{1054C6CA-D723-4A6A-9734-5910A1729B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12191998" cy="676915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FFBA105-4996-0524-0017-7A70CA2AD52E}"/>
              </a:ext>
            </a:extLst>
          </p:cNvPr>
          <p:cNvSpPr/>
          <p:nvPr/>
        </p:nvSpPr>
        <p:spPr>
          <a:xfrm>
            <a:off x="359289" y="204334"/>
            <a:ext cx="5736711" cy="60432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7F5067F-B05A-4CB4-8FEF-12162F4F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42" y="727626"/>
            <a:ext cx="4807697" cy="171822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zh-TW" altLang="en-US" sz="4800" dirty="0">
                <a:solidFill>
                  <a:schemeClr val="bg2">
                    <a:lumMod val="50000"/>
                  </a:schemeClr>
                </a:solidFill>
              </a:rPr>
              <a:t>單元</a:t>
            </a:r>
            <a:r>
              <a:rPr lang="en-US" altLang="zh-TW" sz="4800" dirty="0">
                <a:solidFill>
                  <a:schemeClr val="bg2">
                    <a:lumMod val="50000"/>
                  </a:schemeClr>
                </a:solidFill>
              </a:rPr>
              <a:t>2 </a:t>
            </a:r>
            <a:br>
              <a:rPr lang="en-US" altLang="zh-TW" sz="48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zh-TW" sz="4800" kern="1200" dirty="0">
                <a:solidFill>
                  <a:schemeClr val="bg2">
                    <a:lumMod val="50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Data Structures in Python</a:t>
            </a:r>
            <a:endParaRPr lang="zh-TW" altLang="en-US" sz="4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9AD4A91-7AB8-40C3-9C11-950FF5FC7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4043" y="2538920"/>
            <a:ext cx="4602152" cy="3480066"/>
          </a:xfrm>
        </p:spPr>
        <p:txBody>
          <a:bodyPr vert="horz" lIns="91440" tIns="45720" rIns="91440" bIns="45720" rtlCol="0">
            <a:normAutofit/>
          </a:bodyPr>
          <a:lstStyle/>
          <a:p>
            <a:pPr marL="216000" indent="-216000" rtl="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讀取與寫入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CSV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檔案</a:t>
            </a:r>
            <a:endParaRPr lang="en-US" altLang="zh-TW" dirty="0">
              <a:solidFill>
                <a:schemeClr val="bg2">
                  <a:lumMod val="50000"/>
                </a:schemeClr>
              </a:solidFill>
            </a:endParaRPr>
          </a:p>
          <a:p>
            <a:pPr marL="216000" indent="-216000" rtl="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python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基礎</a:t>
            </a:r>
          </a:p>
          <a:p>
            <a:pPr marL="673200" lvl="1" indent="-2160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資料型態與模組</a:t>
            </a:r>
          </a:p>
          <a:p>
            <a:pPr marL="673200" lvl="1" indent="-2160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運算，邏輯與判斷等語法</a:t>
            </a:r>
          </a:p>
          <a:p>
            <a:pPr marL="673200" lvl="1" indent="-2160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物件類別（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class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）</a:t>
            </a:r>
          </a:p>
          <a:p>
            <a:pPr marL="673200" lvl="1" indent="-216000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匯入模組與函式</a:t>
            </a:r>
          </a:p>
          <a:p>
            <a:pPr marL="216000" indent="-216000" rtl="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讀取與寫入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</a:rPr>
              <a:t>Excel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檔案欄位資料</a:t>
            </a:r>
            <a:endParaRPr lang="en-US" altLang="zh-TW" dirty="0">
              <a:solidFill>
                <a:schemeClr val="bg2">
                  <a:lumMod val="50000"/>
                </a:schemeClr>
              </a:solidFill>
            </a:endParaRPr>
          </a:p>
          <a:p>
            <a:pPr marL="216000" indent="-216000" rtl="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2">
                    <a:lumMod val="50000"/>
                  </a:schemeClr>
                </a:solidFill>
              </a:rPr>
              <a:t>繪圖</a:t>
            </a:r>
            <a:endParaRPr lang="en-US" altLang="zh-TW" dirty="0">
              <a:solidFill>
                <a:schemeClr val="bg2">
                  <a:lumMod val="50000"/>
                </a:schemeClr>
              </a:solidFill>
            </a:endParaRPr>
          </a:p>
          <a:p>
            <a:pPr marL="216000" indent="-216000" rtl="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zh-TW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15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E77ABE-3822-8832-79F4-8FB6520A1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Python </a:t>
            </a:r>
            <a:r>
              <a:rPr lang="zh-TW" altLang="en-US" dirty="0"/>
              <a:t>資料結構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1E0456F-522B-8B6D-E41D-CD382F4CF56A}"/>
              </a:ext>
            </a:extLst>
          </p:cNvPr>
          <p:cNvSpPr txBox="1"/>
          <p:nvPr/>
        </p:nvSpPr>
        <p:spPr>
          <a:xfrm>
            <a:off x="3481927" y="4400832"/>
            <a:ext cx="5601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Python by default comes with several collection object types.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6326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B06866-1201-5FD5-9E79-8F62B6445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31899" y="2014538"/>
            <a:ext cx="4663440" cy="374904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zh-TW" dirty="0"/>
              <a:t> CSV (Comma Separated Values) </a:t>
            </a:r>
            <a:r>
              <a:rPr lang="zh-TW" altLang="en-US" dirty="0"/>
              <a:t>檔案格式是試算表及資料庫中最常見的匯入，</a:t>
            </a:r>
            <a:r>
              <a:rPr lang="zh-TW" altLang="en-US" dirty="0">
                <a:solidFill>
                  <a:srgbClr val="FF0000"/>
                </a:solidFill>
              </a:rPr>
              <a:t>以逗號分隔</a:t>
            </a:r>
            <a:r>
              <a:rPr lang="zh-TW" altLang="en-US" dirty="0"/>
              <a:t>的值，是</a:t>
            </a:r>
            <a:r>
              <a:rPr lang="zh-TW" altLang="en-US" dirty="0">
                <a:solidFill>
                  <a:srgbClr val="FF0000"/>
                </a:solidFill>
              </a:rPr>
              <a:t>純文字檔</a:t>
            </a:r>
            <a:r>
              <a:rPr lang="zh-TW" altLang="en-US" dirty="0"/>
              <a:t>。其檔案以純文字形式儲存表格資料（數字和文字）。</a:t>
            </a:r>
            <a:endParaRPr lang="en-US" altLang="zh-TW" dirty="0"/>
          </a:p>
          <a:p>
            <a:pPr>
              <a:lnSpc>
                <a:spcPct val="160000"/>
              </a:lnSpc>
            </a:pPr>
            <a:r>
              <a:rPr lang="en-US" altLang="zh-TW" dirty="0">
                <a:solidFill>
                  <a:srgbClr val="0070C0"/>
                </a:solidFill>
              </a:rPr>
              <a:t>csv</a:t>
            </a:r>
            <a:r>
              <a:rPr lang="en-US" altLang="zh-TW" dirty="0"/>
              <a:t> </a:t>
            </a:r>
            <a:r>
              <a:rPr lang="zh-TW" altLang="en-US" dirty="0"/>
              <a:t>模組實作透過 </a:t>
            </a:r>
            <a:r>
              <a:rPr lang="en-US" altLang="zh-TW" dirty="0">
                <a:solidFill>
                  <a:srgbClr val="0070C0"/>
                </a:solidFill>
              </a:rPr>
              <a:t>class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zh-TW" altLang="en-US" dirty="0"/>
              <a:t>去讀取、寫入 </a:t>
            </a:r>
            <a:r>
              <a:rPr lang="en-US" altLang="zh-TW" dirty="0"/>
              <a:t>CSV </a:t>
            </a:r>
            <a:r>
              <a:rPr lang="zh-TW" altLang="en-US" dirty="0"/>
              <a:t>格式的表格資料。</a:t>
            </a:r>
            <a:endParaRPr lang="en-US" altLang="zh-TW" dirty="0"/>
          </a:p>
          <a:p>
            <a:pPr>
              <a:lnSpc>
                <a:spcPct val="160000"/>
              </a:lnSpc>
            </a:pPr>
            <a:r>
              <a:rPr lang="en-US" altLang="zh-TW" dirty="0">
                <a:solidFill>
                  <a:srgbClr val="0070C0"/>
                </a:solidFill>
              </a:rPr>
              <a:t>csv </a:t>
            </a:r>
            <a:r>
              <a:rPr lang="zh-TW" altLang="en-US" dirty="0"/>
              <a:t>模組的 </a:t>
            </a:r>
            <a:r>
              <a:rPr lang="en-US" altLang="zh-TW" dirty="0">
                <a:solidFill>
                  <a:srgbClr val="0070C0"/>
                </a:solidFill>
              </a:rPr>
              <a:t>reader</a:t>
            </a:r>
            <a:r>
              <a:rPr lang="en-US" altLang="zh-TW" dirty="0"/>
              <a:t> </a:t>
            </a:r>
            <a:r>
              <a:rPr lang="zh-TW" altLang="en-US" dirty="0"/>
              <a:t>及 </a:t>
            </a:r>
            <a:r>
              <a:rPr lang="en-US" altLang="zh-TW" dirty="0">
                <a:solidFill>
                  <a:srgbClr val="0070C0"/>
                </a:solidFill>
              </a:rPr>
              <a:t>writer</a:t>
            </a:r>
            <a:r>
              <a:rPr lang="en-US" altLang="zh-TW" dirty="0"/>
              <a:t> </a:t>
            </a:r>
            <a:r>
              <a:rPr lang="zh-TW" altLang="en-US" dirty="0"/>
              <a:t>物件讀取及寫入序列。</a:t>
            </a:r>
            <a:endParaRPr lang="en-US" altLang="zh-TW" dirty="0"/>
          </a:p>
          <a:p>
            <a:pPr marL="0" indent="0">
              <a:lnSpc>
                <a:spcPct val="160000"/>
              </a:lnSpc>
              <a:buNone/>
            </a:pPr>
            <a:r>
              <a:rPr lang="en-US" altLang="zh-TW" dirty="0">
                <a:hlinkClick r:id="rId2"/>
              </a:rPr>
              <a:t>(e3</a:t>
            </a:r>
            <a:r>
              <a:rPr lang="zh-TW" altLang="en-US" dirty="0">
                <a:hlinkClick r:id="rId2"/>
              </a:rPr>
              <a:t>連結）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E285E2E-BF41-B66D-D466-2FC96BFE4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6662" y="1996325"/>
            <a:ext cx="5514338" cy="429133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TW" dirty="0"/>
              <a:t>import csv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b="0" i="0" dirty="0">
                <a:solidFill>
                  <a:srgbClr val="242424"/>
                </a:solidFill>
                <a:effectLst/>
                <a:latin typeface="source-code-pro"/>
              </a:rPr>
              <a:t>file = 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source-code-pro"/>
              </a:rPr>
              <a:t>open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code-pro"/>
              </a:rPr>
              <a:t>(‘/content/drive/</a:t>
            </a:r>
            <a:r>
              <a:rPr lang="en-US" altLang="zh-TW" b="0" i="0" dirty="0" err="1">
                <a:solidFill>
                  <a:srgbClr val="242424"/>
                </a:solidFill>
                <a:effectLst/>
                <a:latin typeface="source-code-pro"/>
              </a:rPr>
              <a:t>MyDrive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code-pro"/>
              </a:rPr>
              <a:t>/</a:t>
            </a:r>
            <a:r>
              <a:rPr lang="en-US" altLang="zh-TW" b="0" i="0" dirty="0" err="1">
                <a:solidFill>
                  <a:srgbClr val="242424"/>
                </a:solidFill>
                <a:effectLst/>
                <a:latin typeface="source-code-pro"/>
              </a:rPr>
              <a:t>Colab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code-pro"/>
              </a:rPr>
              <a:t> Notebooks/W1_TestData.csv’)  </a:t>
            </a:r>
          </a:p>
          <a:p>
            <a:pPr marL="0" indent="0">
              <a:buNone/>
            </a:pPr>
            <a:r>
              <a:rPr lang="zh-TW" altLang="en-US" dirty="0"/>
              <a:t>   </a:t>
            </a:r>
            <a:r>
              <a:rPr lang="en-US" altLang="zh-TW" dirty="0"/>
              <a:t>	</a:t>
            </a:r>
            <a:r>
              <a:rPr lang="zh-TW" altLang="en-US" dirty="0">
                <a:solidFill>
                  <a:srgbClr val="FF0000"/>
                </a:solidFill>
              </a:rPr>
              <a:t>＃檔案開啟後（指定給 </a:t>
            </a:r>
            <a:r>
              <a:rPr lang="en-US" altLang="zh-TW" dirty="0">
                <a:solidFill>
                  <a:srgbClr val="FF0000"/>
                </a:solidFill>
              </a:rPr>
              <a:t>file </a:t>
            </a:r>
            <a:r>
              <a:rPr lang="zh-TW" altLang="en-US" dirty="0">
                <a:solidFill>
                  <a:srgbClr val="FF0000"/>
                </a:solidFill>
              </a:rPr>
              <a:t>變數 ）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/>
              <a:t>    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code-pro"/>
              </a:rPr>
              <a:t>reader = </a:t>
            </a:r>
            <a:r>
              <a:rPr lang="en-US" altLang="zh-TW" b="1" i="0" dirty="0" err="1">
                <a:solidFill>
                  <a:srgbClr val="0070C0"/>
                </a:solidFill>
                <a:effectLst/>
                <a:latin typeface="source-code-pro"/>
              </a:rPr>
              <a:t>csv.reader</a:t>
            </a:r>
            <a:r>
              <a:rPr lang="en-US" altLang="zh-TW" b="1" i="0" dirty="0">
                <a:solidFill>
                  <a:srgbClr val="242424"/>
                </a:solidFill>
                <a:effectLst/>
                <a:latin typeface="source-code-pro"/>
              </a:rPr>
              <a:t>(file)   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code-pro"/>
              </a:rPr>
              <a:t>＃</a:t>
            </a:r>
            <a:r>
              <a:rPr lang="zh-TW" altLang="en-US" b="1" i="0" dirty="0">
                <a:solidFill>
                  <a:srgbClr val="FF0000"/>
                </a:solidFill>
                <a:effectLst/>
                <a:latin typeface="sohne"/>
              </a:rPr>
              <a:t>建立</a:t>
            </a:r>
            <a:r>
              <a:rPr lang="en-US" altLang="zh-TW" b="1" i="0" dirty="0">
                <a:solidFill>
                  <a:srgbClr val="FF0000"/>
                </a:solidFill>
                <a:effectLst/>
                <a:latin typeface="sohne"/>
              </a:rPr>
              <a:t>reader</a:t>
            </a:r>
            <a:r>
              <a:rPr lang="zh-TW" altLang="en-US" b="1" i="0" dirty="0">
                <a:solidFill>
                  <a:srgbClr val="FF0000"/>
                </a:solidFill>
                <a:effectLst/>
                <a:latin typeface="sohne"/>
              </a:rPr>
              <a:t>物件</a:t>
            </a:r>
            <a:endParaRPr lang="en-US" altLang="zh-TW" b="1" i="0" dirty="0">
              <a:solidFill>
                <a:srgbClr val="FF0000"/>
              </a:solidFill>
              <a:effectLst/>
              <a:latin typeface="sohne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/>
              <a:t>    </a:t>
            </a:r>
            <a:r>
              <a:rPr lang="en-US" altLang="zh-TW" b="0" i="0" dirty="0" err="1">
                <a:solidFill>
                  <a:srgbClr val="242424"/>
                </a:solidFill>
                <a:effectLst/>
                <a:latin typeface="source-code-pro"/>
              </a:rPr>
              <a:t>file.</a:t>
            </a:r>
            <a:r>
              <a:rPr lang="en-US" altLang="zh-TW" b="0" i="0" dirty="0" err="1">
                <a:solidFill>
                  <a:srgbClr val="FF0000"/>
                </a:solidFill>
                <a:effectLst/>
                <a:latin typeface="source-code-pro"/>
              </a:rPr>
              <a:t>close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source-code-pro"/>
              </a:rPr>
              <a:t>()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b="0" i="0" dirty="0">
                <a:solidFill>
                  <a:srgbClr val="242424"/>
                </a:solidFill>
                <a:effectLst/>
                <a:latin typeface="source-code-pro"/>
              </a:rPr>
              <a:t>    print(reader)    </a:t>
            </a:r>
            <a:r>
              <a:rPr lang="zh-TW" altLang="en-US" dirty="0">
                <a:solidFill>
                  <a:srgbClr val="242424"/>
                </a:solidFill>
                <a:latin typeface="source-code-pro"/>
              </a:rPr>
              <a:t>＃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code-pro"/>
              </a:rPr>
              <a:t>僅能看到物件説明，</a:t>
            </a:r>
            <a:r>
              <a:rPr lang="zh-TW" altLang="en-US" dirty="0">
                <a:solidFill>
                  <a:srgbClr val="242424"/>
                </a:solidFill>
                <a:latin typeface="source-code-pro"/>
              </a:rPr>
              <a:t>加入</a:t>
            </a:r>
            <a:r>
              <a:rPr lang="en-US" altLang="zh-TW" dirty="0">
                <a:solidFill>
                  <a:srgbClr val="242424"/>
                </a:solidFill>
                <a:latin typeface="source-code-pro"/>
              </a:rPr>
              <a:t>for</a:t>
            </a:r>
            <a:r>
              <a:rPr lang="zh-TW" altLang="en-US" dirty="0">
                <a:solidFill>
                  <a:srgbClr val="242424"/>
                </a:solidFill>
                <a:latin typeface="source-code-pro"/>
              </a:rPr>
              <a:t>迴圈</a:t>
            </a:r>
            <a:endParaRPr lang="en-US" altLang="zh-TW" dirty="0">
              <a:solidFill>
                <a:srgbClr val="242424"/>
              </a:solidFill>
              <a:latin typeface="source-code-pro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srgbClr val="FF0000"/>
                </a:solidFill>
              </a:rPr>
              <a:t>    for r in reader:</a:t>
            </a:r>
          </a:p>
          <a:p>
            <a:pPr marL="0" indent="0">
              <a:buNone/>
            </a:pPr>
            <a:r>
              <a:rPr lang="en-US" altLang="zh-TW" dirty="0"/>
              <a:t>           print(r)</a:t>
            </a:r>
          </a:p>
          <a:p>
            <a:pPr marL="0" indent="0">
              <a:buNone/>
            </a:pP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或是將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reader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物件轉換為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Python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串列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(list)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serif-pro"/>
              </a:rPr>
              <a:t>，可以讀取內容</a:t>
            </a:r>
            <a:endParaRPr lang="en-US" altLang="zh-TW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srgbClr val="242424"/>
                </a:solidFill>
                <a:latin typeface="source-serif-pro"/>
              </a:rPr>
              <a:t>  </a:t>
            </a:r>
            <a:r>
              <a:rPr lang="en-US" altLang="zh-TW" dirty="0" err="1">
                <a:solidFill>
                  <a:srgbClr val="242424"/>
                </a:solidFill>
                <a:latin typeface="source-serif-pro"/>
              </a:rPr>
              <a:t>data_list</a:t>
            </a:r>
            <a:r>
              <a:rPr lang="en-US" altLang="zh-TW" dirty="0">
                <a:solidFill>
                  <a:srgbClr val="242424"/>
                </a:solidFill>
                <a:latin typeface="source-serif-pro"/>
              </a:rPr>
              <a:t> = list(reader)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data_list</a:t>
            </a:r>
            <a:r>
              <a:rPr lang="en-US" altLang="zh-TW" dirty="0">
                <a:solidFill>
                  <a:srgbClr val="FF0000"/>
                </a:solidFill>
              </a:rPr>
              <a:t>[1][0] </a:t>
            </a:r>
            <a:r>
              <a:rPr lang="zh-TW" altLang="en-US" dirty="0">
                <a:solidFill>
                  <a:srgbClr val="FF0000"/>
                </a:solidFill>
              </a:rPr>
              <a:t>取得第</a:t>
            </a:r>
            <a:r>
              <a:rPr lang="en-US" altLang="zh-TW" dirty="0">
                <a:solidFill>
                  <a:srgbClr val="FF0000"/>
                </a:solidFill>
              </a:rPr>
              <a:t>2</a:t>
            </a:r>
            <a:r>
              <a:rPr lang="zh-TW" altLang="en-US" dirty="0">
                <a:solidFill>
                  <a:srgbClr val="FF0000"/>
                </a:solidFill>
              </a:rPr>
              <a:t>個</a:t>
            </a:r>
            <a:r>
              <a:rPr lang="en-US" altLang="zh-TW" dirty="0">
                <a:solidFill>
                  <a:srgbClr val="FF0000"/>
                </a:solidFill>
              </a:rPr>
              <a:t>row</a:t>
            </a:r>
            <a:r>
              <a:rPr lang="zh-TW" altLang="en-US" dirty="0">
                <a:solidFill>
                  <a:srgbClr val="FF0000"/>
                </a:solidFill>
              </a:rPr>
              <a:t>中第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zh-TW" altLang="en-US" dirty="0">
                <a:solidFill>
                  <a:srgbClr val="FF0000"/>
                </a:solidFill>
              </a:rPr>
              <a:t>個</a:t>
            </a:r>
            <a:r>
              <a:rPr lang="en-US" altLang="zh-TW" dirty="0">
                <a:solidFill>
                  <a:srgbClr val="FF0000"/>
                </a:solidFill>
              </a:rPr>
              <a:t>column</a:t>
            </a:r>
            <a:r>
              <a:rPr lang="zh-TW" altLang="en-US" dirty="0">
                <a:solidFill>
                  <a:srgbClr val="FF0000"/>
                </a:solidFill>
              </a:rPr>
              <a:t>的值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B98D0A03-7959-8F55-9D1C-620075AF2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938"/>
            <a:ext cx="10058400" cy="1371600"/>
          </a:xfrm>
        </p:spPr>
        <p:txBody>
          <a:bodyPr/>
          <a:lstStyle/>
          <a:p>
            <a:r>
              <a:rPr lang="zh-TW" altLang="en-US" dirty="0"/>
              <a:t>利用</a:t>
            </a:r>
            <a:r>
              <a:rPr lang="en-US" altLang="zh-TW" dirty="0"/>
              <a:t>python</a:t>
            </a:r>
            <a:r>
              <a:rPr lang="zh-TW" altLang="en-US" dirty="0"/>
              <a:t>內建函數讀取</a:t>
            </a:r>
            <a:r>
              <a:rPr lang="en-US" altLang="zh-TW" dirty="0"/>
              <a:t>SCV</a:t>
            </a:r>
            <a:r>
              <a:rPr lang="zh-TW" altLang="en-US" dirty="0"/>
              <a:t>檔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D604B04-C64A-BAB2-5C1D-6D66EEB0687F}"/>
              </a:ext>
            </a:extLst>
          </p:cNvPr>
          <p:cNvSpPr txBox="1"/>
          <p:nvPr/>
        </p:nvSpPr>
        <p:spPr>
          <a:xfrm>
            <a:off x="7064809" y="5934670"/>
            <a:ext cx="3269444" cy="9233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練習：</a:t>
            </a:r>
            <a:r>
              <a:rPr lang="zh-TW" altLang="en-US" dirty="0">
                <a:solidFill>
                  <a:srgbClr val="0070C0"/>
                </a:solidFill>
              </a:rPr>
              <a:t>使用</a:t>
            </a:r>
            <a:r>
              <a:rPr lang="en-US" altLang="zh-TW" dirty="0">
                <a:solidFill>
                  <a:srgbClr val="0070C0"/>
                </a:solidFill>
              </a:rPr>
              <a:t>with as 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 with open(“output.txt”, ”w” )as f: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f.write</a:t>
            </a:r>
            <a:r>
              <a:rPr lang="en-US" altLang="zh-TW" dirty="0">
                <a:solidFill>
                  <a:srgbClr val="0070C0"/>
                </a:solidFill>
              </a:rPr>
              <a:t>(“Hi python”)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69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6A169B06-8E13-A5C4-2939-C9321F4F4F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5905" y="3429000"/>
            <a:ext cx="4664075" cy="807663"/>
          </a:xfrm>
        </p:spPr>
      </p:pic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E751258-81BB-349F-D8DA-1A601359D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0642" y="3556118"/>
            <a:ext cx="4663440" cy="3000694"/>
          </a:xfrm>
        </p:spPr>
        <p:txBody>
          <a:bodyPr/>
          <a:lstStyle/>
          <a:p>
            <a:r>
              <a:rPr lang="zh-TW" altLang="en-US" b="1" u="sng" dirty="0">
                <a:solidFill>
                  <a:srgbClr val="FF0000"/>
                </a:solidFill>
              </a:rPr>
              <a:t>練習：</a:t>
            </a:r>
            <a:endParaRPr lang="en-US" altLang="zh-TW" b="1" u="sng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/>
              <a:t>A=‘PYTHON‘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/>
              <a:t>A[0], A[1], A[-1], A[-2]…..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/>
              <a:t>A[:3]      </a:t>
            </a:r>
            <a:r>
              <a:rPr lang="zh-TW" altLang="en-US" dirty="0"/>
              <a:t>＃</a:t>
            </a:r>
            <a:r>
              <a:rPr lang="en-US" altLang="zh-TW" dirty="0"/>
              <a:t>'PYT'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/>
              <a:t>A[1:3]    </a:t>
            </a:r>
            <a:r>
              <a:rPr lang="zh-TW" altLang="en-US" dirty="0"/>
              <a:t>＃</a:t>
            </a:r>
            <a:r>
              <a:rPr lang="en-US" altLang="zh-TW" dirty="0"/>
              <a:t>'YT'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/>
              <a:t>A[::2]      </a:t>
            </a:r>
            <a:r>
              <a:rPr lang="zh-TW" altLang="en-US" dirty="0"/>
              <a:t>＃</a:t>
            </a:r>
            <a:r>
              <a:rPr lang="en-US" altLang="zh-TW" dirty="0"/>
              <a:t>’PTO'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/>
              <a:t>A[-2]       #’O’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/>
              <a:t>A[-3:]      # HON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b="1" u="sng" dirty="0">
                <a:solidFill>
                  <a:srgbClr val="FF0000"/>
                </a:solidFill>
              </a:rPr>
              <a:t>A[-1:-4:-1] </a:t>
            </a:r>
            <a:r>
              <a:rPr lang="zh-TW" altLang="en-US" b="1" u="sng" dirty="0">
                <a:solidFill>
                  <a:srgbClr val="FF0000"/>
                </a:solidFill>
              </a:rPr>
              <a:t>留意第二個參數</a:t>
            </a:r>
            <a:endParaRPr lang="zh-TW" altLang="en-US" dirty="0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22D681E4-960F-8DEA-CD8D-2FCDEBD07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938"/>
            <a:ext cx="10058400" cy="1371600"/>
          </a:xfrm>
        </p:spPr>
        <p:txBody>
          <a:bodyPr/>
          <a:lstStyle/>
          <a:p>
            <a:r>
              <a:rPr lang="en-US" altLang="zh-TW" dirty="0"/>
              <a:t>String, Indexing &amp; Slicing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7F1B52C-CE22-4487-840F-73080D011209}"/>
              </a:ext>
            </a:extLst>
          </p:cNvPr>
          <p:cNvSpPr txBox="1"/>
          <p:nvPr/>
        </p:nvSpPr>
        <p:spPr>
          <a:xfrm>
            <a:off x="1360204" y="4393962"/>
            <a:ext cx="51104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/>
              <a:t>Indexing from the beginning and end of a sequence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b="1" dirty="0">
                <a:solidFill>
                  <a:srgbClr val="FF0000"/>
                </a:solidFill>
              </a:rPr>
              <a:t>sequence[index]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sz="1800" b="1" i="0" u="sng" strike="noStrike" baseline="0" dirty="0">
                <a:solidFill>
                  <a:srgbClr val="000089"/>
                </a:solidFill>
                <a:latin typeface="UbuntuMono-Regular"/>
              </a:rPr>
              <a:t>Slicing</a:t>
            </a:r>
            <a:endParaRPr lang="en-US" altLang="zh-TW" sz="1800" b="0" i="0" u="none" strike="noStrike" baseline="0" dirty="0">
              <a:solidFill>
                <a:srgbClr val="000089"/>
              </a:solidFill>
              <a:latin typeface="UbuntuMono-Regular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sz="1800" b="0" i="0" u="none" strike="noStrike" baseline="0" dirty="0">
                <a:solidFill>
                  <a:srgbClr val="000089"/>
                </a:solidFill>
                <a:latin typeface="UbuntuMono-Regular"/>
              </a:rPr>
              <a:t>sequence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UbuntuMono-Regular"/>
              </a:rPr>
              <a:t>[</a:t>
            </a:r>
            <a:r>
              <a:rPr lang="en-US" altLang="zh-TW" sz="1800" b="0" i="0" u="none" strike="noStrike" baseline="0" dirty="0" err="1">
                <a:solidFill>
                  <a:srgbClr val="FF0000"/>
                </a:solidFill>
                <a:latin typeface="UbuntuMono-Regular"/>
              </a:rPr>
              <a:t>start:stop:step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UbuntuMono-Regular"/>
              </a:rPr>
              <a:t>]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CB3DD41-BA9A-02A1-3E71-074FEE018102}"/>
              </a:ext>
            </a:extLst>
          </p:cNvPr>
          <p:cNvSpPr txBox="1"/>
          <p:nvPr/>
        </p:nvSpPr>
        <p:spPr>
          <a:xfrm>
            <a:off x="6427520" y="1674674"/>
            <a:ext cx="506965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u="sng" dirty="0">
                <a:solidFill>
                  <a:srgbClr val="FF0000"/>
                </a:solidFill>
              </a:rPr>
              <a:t>練習：</a:t>
            </a:r>
            <a:endParaRPr lang="en-US" altLang="zh-TW" b="1" u="sng" dirty="0">
              <a:solidFill>
                <a:srgbClr val="FF0000"/>
              </a:solidFill>
            </a:endParaRPr>
          </a:p>
          <a:p>
            <a:pPr marL="0" indent="0" algn="l">
              <a:buNone/>
            </a:pPr>
            <a:r>
              <a:rPr lang="en-US" altLang="zh-TW" sz="1800" b="0" i="0" u="none" strike="noStrike" baseline="0" dirty="0">
                <a:solidFill>
                  <a:srgbClr val="000089"/>
                </a:solidFill>
                <a:latin typeface="UbuntuMono-Regular"/>
              </a:rPr>
              <a:t>    my_string1="A double quote string. "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>
                <a:solidFill>
                  <a:srgbClr val="000089"/>
                </a:solidFill>
                <a:latin typeface="UbuntuMono-Regular"/>
              </a:rPr>
              <a:t>    my_string2='A single quote string.’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>
                <a:solidFill>
                  <a:srgbClr val="000089"/>
                </a:solidFill>
                <a:latin typeface="UbuntuMono-Regular"/>
              </a:rPr>
              <a:t>    </a:t>
            </a:r>
            <a:r>
              <a:rPr lang="en-US" altLang="zh-TW" sz="1800" b="0" i="0" u="none" strike="noStrike" baseline="0" dirty="0" err="1">
                <a:solidFill>
                  <a:srgbClr val="000089"/>
                </a:solidFill>
                <a:latin typeface="UbuntuMono-Regular"/>
              </a:rPr>
              <a:t>my_string</a:t>
            </a:r>
            <a:r>
              <a:rPr lang="en-US" altLang="zh-TW" sz="1800" b="0" i="0" u="none" strike="noStrike" baseline="0" dirty="0">
                <a:solidFill>
                  <a:srgbClr val="000089"/>
                </a:solidFill>
                <a:latin typeface="UbuntuMono-Regular"/>
              </a:rPr>
              <a:t>=my_string1+my_string2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>
                <a:solidFill>
                  <a:srgbClr val="000089"/>
                </a:solidFill>
                <a:latin typeface="UbuntuMono-Regular"/>
              </a:rPr>
              <a:t>    print(</a:t>
            </a:r>
            <a:r>
              <a:rPr lang="en-US" altLang="zh-TW" sz="1800" b="0" i="0" u="none" strike="noStrike" baseline="0" dirty="0" err="1">
                <a:solidFill>
                  <a:srgbClr val="000089"/>
                </a:solidFill>
                <a:latin typeface="UbuntuMono-Regular"/>
              </a:rPr>
              <a:t>my_string</a:t>
            </a:r>
            <a:r>
              <a:rPr lang="en-US" altLang="zh-TW" sz="1800" b="0" i="0" u="none" strike="noStrike" baseline="0" dirty="0">
                <a:solidFill>
                  <a:srgbClr val="000089"/>
                </a:solidFill>
                <a:latin typeface="UbuntuMono-Regular"/>
              </a:rPr>
              <a:t>)</a:t>
            </a:r>
          </a:p>
          <a:p>
            <a:pPr marL="0" indent="0" algn="l">
              <a:buNone/>
            </a:pPr>
            <a:r>
              <a:rPr lang="en-US" altLang="zh-TW" sz="1800" b="0" i="0" u="none" strike="noStrike" baseline="0" dirty="0">
                <a:solidFill>
                  <a:srgbClr val="000089"/>
                </a:solidFill>
                <a:latin typeface="UbuntuMono-Regular"/>
              </a:rPr>
              <a:t>    type(</a:t>
            </a:r>
            <a:r>
              <a:rPr lang="en-US" altLang="zh-TW" sz="1800" b="0" i="0" u="none" strike="noStrike" baseline="0" dirty="0" err="1">
                <a:solidFill>
                  <a:srgbClr val="000089"/>
                </a:solidFill>
                <a:latin typeface="UbuntuMono-Regular"/>
              </a:rPr>
              <a:t>my_string</a:t>
            </a:r>
            <a:r>
              <a:rPr lang="en-US" altLang="zh-TW" sz="1800" b="0" i="0" u="none" strike="noStrike" baseline="0" dirty="0">
                <a:solidFill>
                  <a:srgbClr val="000089"/>
                </a:solidFill>
                <a:latin typeface="UbuntuMono-Regular"/>
              </a:rPr>
              <a:t>)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0854C7A-FE82-5A66-9143-B23A2880E338}"/>
              </a:ext>
            </a:extLst>
          </p:cNvPr>
          <p:cNvSpPr txBox="1"/>
          <p:nvPr/>
        </p:nvSpPr>
        <p:spPr>
          <a:xfrm>
            <a:off x="1306566" y="1951672"/>
            <a:ext cx="4591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dirty="0"/>
              <a:t>String: </a:t>
            </a:r>
            <a:r>
              <a:rPr lang="zh-TW" altLang="en-US" dirty="0"/>
              <a:t>可以使用雙引號（</a:t>
            </a:r>
            <a:r>
              <a:rPr lang="en-US" altLang="zh-TW" dirty="0"/>
              <a:t>” “</a:t>
            </a:r>
            <a:r>
              <a:rPr lang="zh-TW" altLang="en-US" dirty="0"/>
              <a:t>）</a:t>
            </a:r>
            <a:r>
              <a:rPr lang="en-US" altLang="zh-TW" dirty="0"/>
              <a:t> </a:t>
            </a:r>
            <a:r>
              <a:rPr lang="zh-TW" altLang="en-US" dirty="0"/>
              <a:t>或 單引號（</a:t>
            </a:r>
            <a:r>
              <a:rPr lang="en-US" altLang="zh-TW" dirty="0"/>
              <a:t>‘ ‘</a:t>
            </a:r>
            <a:r>
              <a:rPr lang="zh-TW" altLang="en-US" dirty="0"/>
              <a:t>）來表示字串。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dirty="0"/>
              <a:t>使用＋來連結字串；使用＊來重複字串</a:t>
            </a:r>
            <a:endParaRPr lang="en-US" altLang="zh-TW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330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10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41242D"/>
      </a:dk2>
      <a:lt2>
        <a:srgbClr val="E2E2E8"/>
      </a:lt2>
      <a:accent1>
        <a:srgbClr val="A5A27D"/>
      </a:accent1>
      <a:accent2>
        <a:srgbClr val="B79A7A"/>
      </a:accent2>
      <a:accent3>
        <a:srgbClr val="C2948F"/>
      </a:accent3>
      <a:accent4>
        <a:srgbClr val="BA7F91"/>
      </a:accent4>
      <a:accent5>
        <a:srgbClr val="C390B5"/>
      </a:accent5>
      <a:accent6>
        <a:srgbClr val="B17FBA"/>
      </a:accent6>
      <a:hlink>
        <a:srgbClr val="6D71B0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335516_TF89747358_Win32" id="{06DF202E-1C25-4F01-9CE3-9753AD6BDBB9}" vid="{94B4B9B2-5916-4066-8761-7DAE18CD219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243E30-12F4-4BE3-B27D-23AB115E9D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96A612-58F4-4E9A-9665-3987CC3AC4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5E4A76-0180-4CD0-B081-82F74A33613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課程簡報教學</Template>
  <TotalTime>2185</TotalTime>
  <Words>2547</Words>
  <Application>Microsoft Office PowerPoint</Application>
  <PresentationFormat>寬螢幕</PresentationFormat>
  <Paragraphs>289</Paragraphs>
  <Slides>24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42" baseType="lpstr">
      <vt:lpstr>inherit</vt:lpstr>
      <vt:lpstr>Lucida Grande</vt:lpstr>
      <vt:lpstr>Microsoft JhengHei UI</vt:lpstr>
      <vt:lpstr>MinionPro-It</vt:lpstr>
      <vt:lpstr>MinionPro-Regular</vt:lpstr>
      <vt:lpstr>MyriadPro-SemiboldCond</vt:lpstr>
      <vt:lpstr>sohne</vt:lpstr>
      <vt:lpstr>source-code-pro</vt:lpstr>
      <vt:lpstr>source-serif-pro</vt:lpstr>
      <vt:lpstr>UbuntuMono-Regular</vt:lpstr>
      <vt:lpstr>var(--pst-font-family-heading)</vt:lpstr>
      <vt:lpstr>微軟正黑體</vt:lpstr>
      <vt:lpstr>Arial</vt:lpstr>
      <vt:lpstr>Calibri</vt:lpstr>
      <vt:lpstr>Garamond</vt:lpstr>
      <vt:lpstr>Tahoma</vt:lpstr>
      <vt:lpstr>Wingdings</vt:lpstr>
      <vt:lpstr>SavonVTI</vt:lpstr>
      <vt:lpstr>W2_From Excel to PYTHON </vt:lpstr>
      <vt:lpstr>Review</vt:lpstr>
      <vt:lpstr>上週第一隻程式</vt:lpstr>
      <vt:lpstr>Modules（模組） in Python</vt:lpstr>
      <vt:lpstr>學習目標</vt:lpstr>
      <vt:lpstr>單元2  Data Structures in Python</vt:lpstr>
      <vt:lpstr>Python 資料結構</vt:lpstr>
      <vt:lpstr>利用python內建函數讀取SCV檔</vt:lpstr>
      <vt:lpstr>String, Indexing &amp; Slicing</vt:lpstr>
      <vt:lpstr>串列（list）</vt:lpstr>
      <vt:lpstr>串列函數</vt:lpstr>
      <vt:lpstr>Nest list</vt:lpstr>
      <vt:lpstr>Dictionaries</vt:lpstr>
      <vt:lpstr>Tuples(元組) &amp; Set (集合)</vt:lpstr>
      <vt:lpstr>邏輯與判斷語法（Controll Flow）</vt:lpstr>
      <vt:lpstr>迴圈(for, while) </vt:lpstr>
      <vt:lpstr>Break &amp; Continue</vt:lpstr>
      <vt:lpstr>Python 第三方函式庫</vt:lpstr>
      <vt:lpstr>Numpy</vt:lpstr>
      <vt:lpstr>Numpy: Indexing on ndarrays</vt:lpstr>
      <vt:lpstr>Pandas</vt:lpstr>
      <vt:lpstr>檢視DataFrame</vt:lpstr>
      <vt:lpstr>Data Manipulation</vt:lpstr>
      <vt:lpstr>Data Manipulation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Excel to PYTHON </dc:title>
  <dc:creator>mj hwang</dc:creator>
  <cp:lastModifiedBy>mj hwang</cp:lastModifiedBy>
  <cp:revision>43</cp:revision>
  <dcterms:created xsi:type="dcterms:W3CDTF">2023-10-27T09:28:08Z</dcterms:created>
  <dcterms:modified xsi:type="dcterms:W3CDTF">2023-11-08T08:55:43Z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