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4" r:id="rId11"/>
    <p:sldId id="261" r:id="rId12"/>
    <p:sldId id="266" r:id="rId13"/>
    <p:sldId id="267" r:id="rId14"/>
    <p:sldId id="268" r:id="rId15"/>
    <p:sldId id="272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>
      <p:cViewPr varScale="1">
        <p:scale>
          <a:sx n="91" d="100"/>
          <a:sy n="9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62EBD-486C-4428-821C-E9D4D715EB2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7A78C-BA7F-4515-AA14-AFA38B219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A78C-BA7F-4515-AA14-AFA38B2193D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A78C-BA7F-4515-AA14-AFA38B2193D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1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A78C-BA7F-4515-AA14-AFA38B2193D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81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Relationship Id="rId9" Type="http://schemas.openxmlformats.org/officeDocument/2006/relationships/image" Target="../media/image28.jpg"/><Relationship Id="rId10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Relationship Id="rId9" Type="http://schemas.openxmlformats.org/officeDocument/2006/relationships/image" Target="../media/image28.jpg"/><Relationship Id="rId10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r>
              <a:rPr kumimoji="1" lang="en-US" altLang="zh-TW" dirty="0" smtClean="0"/>
              <a:t>105</a:t>
            </a:r>
            <a:r>
              <a:rPr kumimoji="1" lang="zh-TW" altLang="en-US" dirty="0" smtClean="0"/>
              <a:t>上</a:t>
            </a:r>
            <a:r>
              <a:rPr kumimoji="1" lang="en-US" altLang="zh-TW" dirty="0" smtClean="0"/>
              <a:t>	</a:t>
            </a:r>
            <a:r>
              <a:rPr kumimoji="1" lang="zh-TW" altLang="en-US" dirty="0" smtClean="0"/>
              <a:t>數據中心學習狀況</a:t>
            </a:r>
            <a:endParaRPr kumimoji="1"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835695" y="2204864"/>
            <a:ext cx="698477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710136" y="1844824"/>
            <a:ext cx="0" cy="45365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014392" y="1844824"/>
            <a:ext cx="0" cy="45365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030616" y="1844824"/>
            <a:ext cx="0" cy="45365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-15823" y="2425957"/>
            <a:ext cx="171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 </a:t>
            </a:r>
            <a:r>
              <a:rPr kumimoji="1" lang="en-US" altLang="zh-TW" dirty="0" smtClean="0"/>
              <a:t>ADS1299fe PDK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15824" y="3195521"/>
            <a:ext cx="185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ＦＦＴ訊號處理訓練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-15824" y="4113076"/>
            <a:ext cx="18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 </a:t>
            </a:r>
            <a:r>
              <a:rPr kumimoji="1" lang="zh-TW" altLang="en-US" dirty="0" smtClean="0"/>
              <a:t>讀訊號處理書籍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274133" y="1470846"/>
            <a:ext cx="87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期中考</a:t>
            </a:r>
            <a:endParaRPr kumimoji="1"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1437282"/>
            <a:ext cx="10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/>
              <a:t> </a:t>
            </a:r>
            <a:r>
              <a:rPr kumimoji="1" lang="zh-TW" altLang="en-US" smtClean="0"/>
              <a:t>期末考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27066" y="1420888"/>
            <a:ext cx="171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/>
              <a:t> </a:t>
            </a:r>
            <a:r>
              <a:rPr kumimoji="1" lang="zh-TW" altLang="en-US" smtClean="0"/>
              <a:t>寒假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22832" y="1784272"/>
            <a:ext cx="12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105</a:t>
            </a:r>
            <a:r>
              <a:rPr kumimoji="1" lang="zh-TW" altLang="en-US" dirty="0" smtClean="0"/>
              <a:t>下學期</a:t>
            </a:r>
            <a:endParaRPr kumimoji="1"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0" y="4980042"/>
            <a:ext cx="185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/>
              <a:t>腦科學基礎知識</a:t>
            </a:r>
            <a:endParaRPr kumimoji="1"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011" y="5926262"/>
            <a:ext cx="18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/>
              <a:t>ＨＨＴ訊號處理訓練</a:t>
            </a:r>
            <a:endParaRPr kumimoji="1"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835695" y="2555828"/>
            <a:ext cx="874441" cy="547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/>
          <p:cNvSpPr/>
          <p:nvPr/>
        </p:nvSpPr>
        <p:spPr>
          <a:xfrm flipV="1">
            <a:off x="1835695" y="3375187"/>
            <a:ext cx="5194921" cy="5381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/>
          <p:cNvSpPr/>
          <p:nvPr/>
        </p:nvSpPr>
        <p:spPr>
          <a:xfrm flipV="1">
            <a:off x="7030615" y="4278527"/>
            <a:ext cx="1789855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030615" y="5164708"/>
            <a:ext cx="1789856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橢圓 26"/>
          <p:cNvSpPr/>
          <p:nvPr/>
        </p:nvSpPr>
        <p:spPr>
          <a:xfrm flipV="1">
            <a:off x="7030615" y="6050887"/>
            <a:ext cx="1789855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044915" y="2665227"/>
            <a:ext cx="1775555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Detrend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FFT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pic>
        <p:nvPicPr>
          <p:cNvPr id="4" name="Picture 2" descr="C:\Users\user\Desktop\5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/>
          <a:stretch/>
        </p:blipFill>
        <p:spPr bwMode="auto">
          <a:xfrm>
            <a:off x="0" y="1484784"/>
            <a:ext cx="329085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11" y="1417638"/>
            <a:ext cx="5169579" cy="38702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41" y="2369223"/>
            <a:ext cx="2831117" cy="211955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" y="1485048"/>
            <a:ext cx="3173657" cy="2376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60071" y="422108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0</a:t>
            </a:r>
            <a:r>
              <a:rPr lang="zh-TW" altLang="en-US" dirty="0" smtClean="0"/>
              <a:t>附近的低頻被</a:t>
            </a:r>
            <a:r>
              <a:rPr lang="zh-TW" altLang="en-US" dirty="0"/>
              <a:t>往</a:t>
            </a:r>
            <a:r>
              <a:rPr lang="zh-TW" altLang="en-US" dirty="0" smtClean="0"/>
              <a:t>下拉，將趨勢所造成的低頻給消除了。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頻率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的位置重疊，</a:t>
            </a:r>
            <a:r>
              <a:rPr lang="en-US" altLang="zh-TW" dirty="0" err="1" smtClean="0"/>
              <a:t>detrend</a:t>
            </a:r>
            <a:r>
              <a:rPr lang="zh-TW" altLang="en-US" dirty="0" smtClean="0"/>
              <a:t>不影響取</a:t>
            </a:r>
            <a:r>
              <a:rPr lang="en-US" altLang="zh-TW" dirty="0" err="1" smtClean="0"/>
              <a:t>fft</a:t>
            </a:r>
            <a:r>
              <a:rPr lang="zh-TW" altLang="en-US" dirty="0" smtClean="0"/>
              <a:t>後的頻率。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55576" y="1700808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f(x)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2∗2</m:t>
                            </m:r>
                            <m:r>
                              <a:rPr lang="zh-TW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altLang="zh-TW" sz="1200" b="0" i="0" dirty="0" smtClean="0"/>
                              <m:t>X</m:t>
                            </m:r>
                          </m:e>
                        </m:d>
                      </m:e>
                    </m:func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2232248" cy="276999"/>
              </a:xfrm>
              <a:prstGeom prst="rect">
                <a:avLst/>
              </a:prstGeom>
              <a:blipFill>
                <a:blip r:embed="rId6"/>
                <a:stretch>
                  <a:fillRect l="-273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 err="1" smtClean="0"/>
              <a:t>Hann</a:t>
            </a:r>
            <a:r>
              <a:rPr lang="en-US" altLang="zh-TW" dirty="0" err="1" smtClean="0"/>
              <a:t>ing</a:t>
            </a:r>
            <a:r>
              <a:rPr lang="en-US" altLang="zh-TW" dirty="0" smtClean="0"/>
              <a:t>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擷取資料時，我們無法保證我們抓資料時是在相位一開始處截取，結束時同時也無法保證是在相位的周期結束時停止擷取，因此可能使資料兩端產生翹起的現象。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Hanning</a:t>
            </a:r>
            <a:r>
              <a:rPr lang="en-US" altLang="zh-TW" sz="2000" dirty="0" smtClean="0"/>
              <a:t> Window</a:t>
            </a:r>
            <a:r>
              <a:rPr lang="zh-TW" altLang="en-US" sz="2000" dirty="0" smtClean="0"/>
              <a:t>是一左右對成且兩端為零的函數，能消除上述提到的兩端翹起效應。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Hann(L).*X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Buf_X</a:t>
            </a:r>
            <a:r>
              <a:rPr lang="en-US" altLang="zh-TW" sz="2000" dirty="0" smtClean="0"/>
              <a:t> = Buffer(X,A,B)</a:t>
            </a:r>
            <a:br>
              <a:rPr lang="en-US" altLang="zh-TW" sz="2000" dirty="0" smtClean="0"/>
            </a:br>
            <a:r>
              <a:rPr lang="en-US" altLang="zh-TW" sz="2000" dirty="0" smtClean="0"/>
              <a:t>For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1:size(Buf_X,2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hann(size(</a:t>
            </a:r>
            <a:r>
              <a:rPr lang="en-US" altLang="zh-TW" sz="2000" dirty="0"/>
              <a:t>Buf_X</a:t>
            </a:r>
            <a:r>
              <a:rPr lang="en-US" altLang="zh-TW" sz="2000" dirty="0" smtClean="0"/>
              <a:t>,1))’.*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Buf_X</a:t>
            </a:r>
            <a:r>
              <a:rPr lang="en-US" altLang="zh-TW" sz="2000" dirty="0" smtClean="0"/>
              <a:t>;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end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95" y="3645023"/>
            <a:ext cx="2765437" cy="2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相差</a:t>
            </a:r>
            <a:r>
              <a:rPr lang="en-US" altLang="zh-TW" sz="3600" dirty="0" smtClean="0"/>
              <a:t>90</a:t>
            </a:r>
            <a:r>
              <a:rPr lang="zh-TW" altLang="en-US" sz="3600" dirty="0" smtClean="0"/>
              <a:t>度相位的</a:t>
            </a:r>
            <a:r>
              <a:rPr lang="en-US" altLang="zh-TW" sz="3600" dirty="0" smtClean="0"/>
              <a:t>sine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wave</a:t>
            </a:r>
            <a:br>
              <a:rPr lang="en-US" altLang="zh-TW" sz="3600" dirty="0" smtClean="0"/>
            </a:br>
            <a:r>
              <a:rPr lang="en-US" altLang="zh-TW" sz="3600" dirty="0" smtClean="0"/>
              <a:t>Hann</a:t>
            </a:r>
            <a:r>
              <a:rPr lang="zh-TW" altLang="en-US" sz="3600" dirty="0" smtClean="0"/>
              <a:t>與</a:t>
            </a:r>
            <a:r>
              <a:rPr lang="en-US" altLang="zh-TW" sz="3600" dirty="0" smtClean="0"/>
              <a:t>FFT</a:t>
            </a:r>
            <a:r>
              <a:rPr lang="zh-TW" altLang="en-US" sz="3600" dirty="0" smtClean="0"/>
              <a:t>的關係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8" y="1489646"/>
            <a:ext cx="3648424" cy="273144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9" y="1489646"/>
            <a:ext cx="3648424" cy="27314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8" y="4221088"/>
            <a:ext cx="3648424" cy="27314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69" y="4257990"/>
            <a:ext cx="3648424" cy="273144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075733" y="13049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98522" y="13049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Original-FFT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95736" y="405487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Hann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00192" y="40548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Hann-FFT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9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對相同訊號</a:t>
            </a:r>
            <a:r>
              <a:rPr lang="en-US" altLang="zh-TW" sz="2400" dirty="0" smtClean="0"/>
              <a:t>(Sine wave)</a:t>
            </a:r>
            <a:r>
              <a:rPr lang="zh-TW" altLang="en-US" sz="2400" dirty="0" smtClean="0"/>
              <a:t>不論記錄資料的開頭點為何，經過</a:t>
            </a:r>
            <a:r>
              <a:rPr lang="en-US" altLang="zh-TW" sz="2400" dirty="0" err="1" smtClean="0"/>
              <a:t>hanning</a:t>
            </a:r>
            <a:r>
              <a:rPr lang="en-US" altLang="zh-TW" sz="2400" dirty="0" smtClean="0"/>
              <a:t> window </a:t>
            </a:r>
            <a:r>
              <a:rPr lang="zh-TW" altLang="en-US" sz="2400" dirty="0" smtClean="0"/>
              <a:t>的修正後，都會解析出相同且</a:t>
            </a:r>
            <a:r>
              <a:rPr lang="zh-TW" altLang="en-US" sz="2400" dirty="0" smtClean="0">
                <a:solidFill>
                  <a:srgbClr val="FF0000"/>
                </a:solidFill>
              </a:rPr>
              <a:t>較準確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FFT</a:t>
            </a:r>
            <a:r>
              <a:rPr lang="zh-TW" altLang="en-US" sz="2400" dirty="0" smtClean="0"/>
              <a:t>圖。</a:t>
            </a:r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相差</a:t>
            </a:r>
            <a:r>
              <a:rPr lang="en-US" altLang="zh-TW" sz="3600" dirty="0" smtClean="0"/>
              <a:t>90</a:t>
            </a:r>
            <a:r>
              <a:rPr lang="zh-TW" altLang="en-US" sz="3600" dirty="0" smtClean="0"/>
              <a:t>度相位的</a:t>
            </a:r>
            <a:r>
              <a:rPr lang="en-US" altLang="zh-TW" sz="3600" dirty="0" smtClean="0"/>
              <a:t>sine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wave</a:t>
            </a:r>
            <a:br>
              <a:rPr lang="en-US" altLang="zh-TW" sz="3600" dirty="0" smtClean="0"/>
            </a:br>
            <a:r>
              <a:rPr lang="en-US" altLang="zh-TW" sz="3600" dirty="0" smtClean="0"/>
              <a:t>Hann</a:t>
            </a:r>
            <a:r>
              <a:rPr lang="zh-TW" altLang="en-US" sz="3600" dirty="0" smtClean="0"/>
              <a:t>與</a:t>
            </a:r>
            <a:r>
              <a:rPr lang="en-US" altLang="zh-TW" sz="3600" dirty="0" smtClean="0"/>
              <a:t>FFT</a:t>
            </a:r>
            <a:r>
              <a:rPr lang="zh-TW" altLang="en-US" sz="3600" dirty="0" smtClean="0"/>
              <a:t>的關係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99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多頻與</a:t>
            </a:r>
            <a:r>
              <a:rPr lang="en-US" altLang="zh-TW" dirty="0" smtClean="0"/>
              <a:t>white signal</a:t>
            </a:r>
            <a:r>
              <a:rPr lang="en-US" altLang="zh-TW" sz="1400" dirty="0" smtClean="0"/>
              <a:t>(2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40)</a:t>
            </a:r>
            <a:endParaRPr lang="zh-TW" altLang="en-US" sz="1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59"/>
            <a:ext cx="2627784" cy="1967325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1268759"/>
            <a:ext cx="2627784" cy="1967324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6" y="1280469"/>
            <a:ext cx="2627784" cy="1943904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4745"/>
            <a:ext cx="2627784" cy="1967324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3154745"/>
            <a:ext cx="2627784" cy="1967324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6" y="3154745"/>
            <a:ext cx="2627784" cy="1967324"/>
          </a:xfrm>
          <a:prstGeom prst="rect">
            <a:avLst/>
          </a:prstGeo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5" y="4994260"/>
            <a:ext cx="2627782" cy="1967324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7" y="4994260"/>
            <a:ext cx="2627782" cy="19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多頻與</a:t>
            </a:r>
            <a:r>
              <a:rPr lang="en-US" altLang="zh-TW" dirty="0" smtClean="0"/>
              <a:t>white signal</a:t>
            </a:r>
            <a:r>
              <a:rPr lang="en-US" altLang="zh-TW" sz="1400" dirty="0" smtClean="0"/>
              <a:t>(2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40)</a:t>
            </a:r>
            <a:endParaRPr lang="zh-TW" altLang="en-US" sz="1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59"/>
            <a:ext cx="2627784" cy="1967325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1268759"/>
            <a:ext cx="2627784" cy="1967324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6" y="1280469"/>
            <a:ext cx="2627784" cy="1943904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4745"/>
            <a:ext cx="2627784" cy="1967324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3154745"/>
            <a:ext cx="2627784" cy="1967324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6" y="3154745"/>
            <a:ext cx="2627784" cy="1967324"/>
          </a:xfrm>
          <a:prstGeom prst="rect">
            <a:avLst/>
          </a:prstGeo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5" y="4994260"/>
            <a:ext cx="2627782" cy="1967324"/>
          </a:xfrm>
          <a:prstGeom prst="rect">
            <a:avLst/>
          </a:prstGeom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7" y="4994260"/>
            <a:ext cx="2627782" cy="19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Sine wave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white signal </a:t>
            </a:r>
            <a:r>
              <a:rPr lang="zh-TW" altLang="en-US" sz="2400" dirty="0" smtClean="0"/>
              <a:t>兩者的對稱點都在</a:t>
            </a:r>
            <a:r>
              <a:rPr lang="en-US" altLang="zh-TW" sz="2400" dirty="0" smtClean="0"/>
              <a:t>y = 0</a:t>
            </a:r>
            <a:r>
              <a:rPr lang="zh-TW" altLang="en-US" sz="2400" dirty="0" smtClean="0"/>
              <a:t>，所以</a:t>
            </a:r>
            <a:r>
              <a:rPr lang="en-US" altLang="zh-TW" sz="2400" dirty="0" err="1" smtClean="0"/>
              <a:t>detrend</a:t>
            </a:r>
            <a:r>
              <a:rPr lang="zh-TW" altLang="en-US" sz="2400" dirty="0" smtClean="0"/>
              <a:t>對資料沒有影響。</a:t>
            </a:r>
            <a:endParaRPr lang="en-US" altLang="zh-TW" sz="2400" dirty="0" smtClean="0"/>
          </a:p>
          <a:p>
            <a:r>
              <a:rPr lang="en-US" altLang="zh-TW" sz="2400" dirty="0" err="1" smtClean="0"/>
              <a:t>Hanning</a:t>
            </a:r>
            <a:r>
              <a:rPr lang="en-US" altLang="zh-TW" sz="2400" dirty="0" smtClean="0"/>
              <a:t> window</a:t>
            </a:r>
            <a:r>
              <a:rPr lang="zh-TW" altLang="en-US" sz="2400" dirty="0" smtClean="0"/>
              <a:t>對</a:t>
            </a:r>
            <a:r>
              <a:rPr lang="en-US" altLang="zh-TW" sz="2400" dirty="0" smtClean="0"/>
              <a:t>f(x)</a:t>
            </a:r>
            <a:r>
              <a:rPr lang="zh-TW" altLang="en-US" sz="2400" dirty="0" smtClean="0"/>
              <a:t>的影響仍能保持頻率間振幅強度的相對關係</a:t>
            </a:r>
            <a:r>
              <a:rPr lang="zh-TW" altLang="en-US" sz="2400" dirty="0"/>
              <a:t>；</a:t>
            </a:r>
            <a:r>
              <a:rPr lang="zh-TW" altLang="en-US" sz="2400" dirty="0" smtClean="0"/>
              <a:t>但在</a:t>
            </a:r>
            <a:r>
              <a:rPr lang="en-US" altLang="zh-TW" sz="2400" dirty="0" smtClean="0"/>
              <a:t>white noise</a:t>
            </a:r>
            <a:r>
              <a:rPr lang="zh-TW" altLang="en-US" sz="2400" dirty="0" smtClean="0"/>
              <a:t>裡面，相對關係就被破壞了，由上下兩張圖判斷，</a:t>
            </a:r>
            <a:r>
              <a:rPr lang="en-US" altLang="zh-TW" sz="2400" dirty="0" err="1" smtClean="0"/>
              <a:t>hanning</a:t>
            </a:r>
            <a:r>
              <a:rPr lang="en-US" altLang="zh-TW" sz="2400" dirty="0" smtClean="0"/>
              <a:t> window</a:t>
            </a:r>
            <a:r>
              <a:rPr lang="zh-TW" altLang="en-US" sz="2400" dirty="0" smtClean="0"/>
              <a:t>後的結果有些許不準，但仍能表示原資料頻段有哪些。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多頻與</a:t>
            </a:r>
            <a:r>
              <a:rPr lang="en-US" altLang="zh-TW" dirty="0" smtClean="0"/>
              <a:t>white signal</a:t>
            </a:r>
            <a:r>
              <a:rPr lang="en-US" altLang="zh-TW" sz="1400" dirty="0" smtClean="0"/>
              <a:t>(2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40)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973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多頻、相位差與</a:t>
            </a:r>
            <a:r>
              <a:rPr lang="en-US" altLang="zh-TW" dirty="0" smtClean="0"/>
              <a:t>white signal</a:t>
            </a:r>
            <a:r>
              <a:rPr lang="en-US" altLang="zh-TW" sz="1400" dirty="0" smtClean="0"/>
              <a:t>(2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5</a:t>
            </a:r>
            <a:r>
              <a:rPr lang="zh-TW" altLang="en-US" sz="1400" dirty="0" smtClean="0"/>
              <a:t>、</a:t>
            </a:r>
            <a:r>
              <a:rPr lang="en-US" altLang="zh-TW" sz="1400" dirty="0" smtClean="0"/>
              <a:t>40)</a:t>
            </a:r>
            <a:endParaRPr lang="zh-TW" altLang="en-US" sz="1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59"/>
            <a:ext cx="2627784" cy="1967324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5" y="1268759"/>
            <a:ext cx="2627782" cy="1967324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58" y="1280469"/>
            <a:ext cx="2596500" cy="1943904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4745"/>
            <a:ext cx="2627782" cy="1967324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5" y="3154745"/>
            <a:ext cx="2627782" cy="1967324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17" y="3154745"/>
            <a:ext cx="2627782" cy="19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多頻、相位差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資料處理對</a:t>
            </a:r>
            <a:r>
              <a:rPr lang="en-US" altLang="zh-TW" dirty="0" smtClean="0"/>
              <a:t>FFT</a:t>
            </a:r>
            <a:r>
              <a:rPr lang="zh-TW" altLang="en-US" dirty="0" smtClean="0"/>
              <a:t>結果的影響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105323083</a:t>
            </a:r>
            <a:r>
              <a:rPr lang="zh-TW" altLang="en-US" dirty="0" smtClean="0"/>
              <a:t> 謝</a:t>
            </a:r>
            <a:r>
              <a:rPr lang="zh-TW" altLang="en-US" dirty="0"/>
              <a:t>孟</a:t>
            </a:r>
            <a:r>
              <a:rPr lang="zh-TW" altLang="en-US" dirty="0" smtClean="0"/>
              <a:t>桓</a:t>
            </a:r>
            <a:endParaRPr lang="en-US" altLang="zh-TW" dirty="0" smtClean="0"/>
          </a:p>
          <a:p>
            <a:r>
              <a:rPr lang="zh-TW" altLang="en-US" dirty="0"/>
              <a:t>中央</a:t>
            </a:r>
            <a:r>
              <a:rPr lang="zh-TW" altLang="en-US" dirty="0" smtClean="0"/>
              <a:t>大學 機械碩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2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必要參數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Fs (</a:t>
            </a:r>
            <a:r>
              <a:rPr lang="zh-TW" altLang="en-US" sz="2000" dirty="0" smtClean="0"/>
              <a:t>取樣頻率 </a:t>
            </a:r>
            <a:r>
              <a:rPr lang="en-US" altLang="zh-TW" sz="2000" dirty="0" smtClean="0"/>
              <a:t>Sampling rate)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→</a:t>
            </a:r>
            <a:r>
              <a:rPr lang="en-US" altLang="zh-TW" sz="2000" dirty="0" smtClean="0"/>
              <a:t>dot=1/Fs (</a:t>
            </a:r>
            <a:r>
              <a:rPr lang="zh-TW" altLang="en-US" sz="2000" dirty="0" smtClean="0"/>
              <a:t>取樣間格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err="1" smtClean="0"/>
              <a:t>Stoptime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取樣總時間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令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為輸入的訊號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右大括弧 3"/>
          <p:cNvSpPr/>
          <p:nvPr/>
        </p:nvSpPr>
        <p:spPr>
          <a:xfrm>
            <a:off x="3419872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21210" y="2361074"/>
            <a:ext cx="252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 = </a:t>
            </a:r>
            <a:r>
              <a:rPr lang="en-US" altLang="zh-TW" sz="2000" dirty="0" smtClean="0"/>
              <a:t>0:dot:Stoptime-dot</a:t>
            </a:r>
            <a:endParaRPr lang="en-US" altLang="zh-TW" sz="2000" dirty="0" smtClean="0"/>
          </a:p>
          <a:p>
            <a:r>
              <a:rPr lang="en-US" altLang="zh-TW" sz="2000" dirty="0"/>
              <a:t>L = Length(t)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FFT</a:t>
            </a:r>
            <a:r>
              <a:rPr lang="zh-TW" altLang="en-US" sz="3600" dirty="0" smtClean="0"/>
              <a:t>分析步驟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15281"/>
            <a:ext cx="2382218" cy="154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067943" y="1628800"/>
            <a:ext cx="1609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Fs = 256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ot = 1/256</a:t>
            </a:r>
          </a:p>
          <a:p>
            <a:r>
              <a:rPr lang="en-US" altLang="zh-TW" dirty="0" err="1" smtClean="0"/>
              <a:t>Stoptime</a:t>
            </a:r>
            <a:r>
              <a:rPr lang="en-US" altLang="zh-TW" dirty="0" smtClean="0"/>
              <a:t> = 360</a:t>
            </a:r>
          </a:p>
          <a:p>
            <a:r>
              <a:rPr lang="en-US" altLang="zh-TW" dirty="0" smtClean="0"/>
              <a:t>X</a:t>
            </a:r>
            <a:r>
              <a:rPr lang="zh-TW" altLang="en-US" dirty="0" smtClean="0"/>
              <a:t> 訊號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3356992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zh-TW" altLang="en-US" dirty="0" smtClean="0"/>
              <a:t>取得必要參數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 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(X))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FFT</a:t>
            </a:r>
            <a:r>
              <a:rPr lang="zh-TW" altLang="en-US" dirty="0">
                <a:solidFill>
                  <a:prstClr val="black"/>
                </a:solidFill>
              </a:rPr>
              <a:t>後的數值為複數，無法顯現在</a:t>
            </a:r>
            <a:r>
              <a:rPr lang="en-US" altLang="zh-TW" dirty="0">
                <a:solidFill>
                  <a:prstClr val="black"/>
                </a:solidFill>
              </a:rPr>
              <a:t>x-y</a:t>
            </a:r>
            <a:r>
              <a:rPr lang="zh-TW" altLang="en-US" dirty="0">
                <a:solidFill>
                  <a:prstClr val="black"/>
                </a:solidFill>
              </a:rPr>
              <a:t>軸上，故加上</a:t>
            </a:r>
            <a:r>
              <a:rPr lang="en-US" altLang="zh-TW" dirty="0">
                <a:solidFill>
                  <a:prstClr val="black"/>
                </a:solidFill>
              </a:rPr>
              <a:t>abs</a:t>
            </a:r>
            <a:r>
              <a:rPr lang="zh-TW" altLang="en-US" dirty="0">
                <a:solidFill>
                  <a:prstClr val="black"/>
                </a:solidFill>
              </a:rPr>
              <a:t>取得強度值</a:t>
            </a:r>
            <a:r>
              <a:rPr lang="zh-TW" altLang="en-US" dirty="0" smtClean="0">
                <a:solidFill>
                  <a:prstClr val="black"/>
                </a:solidFill>
              </a:rPr>
              <a:t>。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x</a:t>
            </a:r>
            <a:r>
              <a:rPr lang="zh-TW" altLang="en-US" dirty="0" smtClean="0"/>
              <a:t>軸為頻率點，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軸為能量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同頻率的累積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abs(</a:t>
            </a:r>
            <a:r>
              <a:rPr lang="en-US" altLang="zh-TW" dirty="0" err="1" smtClean="0"/>
              <a:t>fft</a:t>
            </a:r>
            <a:r>
              <a:rPr lang="en-US" altLang="zh-TW" dirty="0" smtClean="0"/>
              <a:t>(X</a:t>
            </a:r>
            <a:r>
              <a:rPr lang="en-US" altLang="zh-TW" dirty="0" smtClean="0"/>
              <a:t>))(1:end/2) </a:t>
            </a:r>
            <a:r>
              <a:rPr lang="zh-TW" altLang="en-US" dirty="0" smtClean="0"/>
              <a:t>→ </a:t>
            </a:r>
            <a:r>
              <a:rPr lang="en-US" altLang="zh-TW" dirty="0" err="1" smtClean="0"/>
              <a:t>L_half</a:t>
            </a:r>
            <a:r>
              <a:rPr lang="en-US" altLang="zh-TW" dirty="0" smtClean="0"/>
              <a:t> = L/2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abs</a:t>
            </a:r>
            <a:r>
              <a:rPr lang="zh-TW" altLang="en-US" dirty="0" smtClean="0"/>
              <a:t>後的</a:t>
            </a:r>
            <a:r>
              <a:rPr lang="en-US" altLang="zh-TW" dirty="0" smtClean="0"/>
              <a:t>FFT</a:t>
            </a:r>
            <a:r>
              <a:rPr lang="zh-TW" altLang="en-US" dirty="0" smtClean="0"/>
              <a:t>為對稱圖形，</a:t>
            </a:r>
            <a:r>
              <a:rPr lang="zh-TW" altLang="en-US" dirty="0"/>
              <a:t>因複數</a:t>
            </a:r>
            <a:r>
              <a:rPr lang="zh-TW" altLang="en-US" dirty="0" smtClean="0"/>
              <a:t>為共軛數，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故會有一對值相同的數，需要濾掉。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 = (0: </a:t>
            </a:r>
            <a:r>
              <a:rPr lang="en-US" altLang="zh-TW" dirty="0" err="1" smtClean="0"/>
              <a:t>L_half</a:t>
            </a:r>
            <a:r>
              <a:rPr lang="en-US" altLang="zh-TW" dirty="0" smtClean="0"/>
              <a:t> )*(Fs/ 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(0: </a:t>
            </a:r>
            <a:r>
              <a:rPr lang="en-US" altLang="zh-TW" dirty="0" err="1" smtClean="0"/>
              <a:t>L_half</a:t>
            </a:r>
            <a:r>
              <a:rPr lang="en-US" altLang="zh-TW" dirty="0" smtClean="0"/>
              <a:t> ):</a:t>
            </a:r>
            <a:r>
              <a:rPr lang="zh-TW" altLang="en-US" dirty="0" smtClean="0"/>
              <a:t>創造跟</a:t>
            </a:r>
            <a:r>
              <a:rPr lang="en-US" altLang="zh-TW" dirty="0" smtClean="0"/>
              <a:t>FFT</a:t>
            </a:r>
            <a:r>
              <a:rPr lang="zh-TW" altLang="en-US" dirty="0" smtClean="0"/>
              <a:t>一樣長的頻率點。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(Fs/ L):</a:t>
            </a:r>
            <a:r>
              <a:rPr lang="zh-TW" altLang="en-US" dirty="0" smtClean="0"/>
              <a:t>給頻率點意義。每點代表</a:t>
            </a:r>
            <a:r>
              <a:rPr lang="en-US" altLang="zh-TW" dirty="0" smtClean="0"/>
              <a:t>Fs</a:t>
            </a:r>
            <a:r>
              <a:rPr lang="zh-TW" altLang="en-US" dirty="0" smtClean="0"/>
              <a:t>被分成幾段的值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頻率解析度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5680359" y="1988840"/>
            <a:ext cx="288032" cy="423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68391" y="2015935"/>
            <a:ext cx="2271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 = </a:t>
            </a:r>
            <a:r>
              <a:rPr lang="en-US" altLang="zh-TW" dirty="0" smtClean="0"/>
              <a:t>0:dot:stoptime-dot</a:t>
            </a:r>
            <a:endParaRPr lang="en-US" altLang="zh-TW" dirty="0" smtClean="0"/>
          </a:p>
          <a:p>
            <a:r>
              <a:rPr lang="en-US" altLang="zh-TW" dirty="0" smtClean="0"/>
              <a:t>L = Length(t)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50904" y="2765057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←紅色為雜訊，藍色為訊息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為表示方便將圖拆開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1789000" cy="13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9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FFT</a:t>
            </a:r>
            <a:r>
              <a:rPr lang="zh-TW" altLang="en-US" dirty="0" smtClean="0"/>
              <a:t>取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分析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Buffer( Matrix, A, B)</a:t>
            </a:r>
          </a:p>
          <a:p>
            <a:pPr lvl="1"/>
            <a:r>
              <a:rPr lang="en-US" altLang="zh-TW" sz="2000" dirty="0"/>
              <a:t>A = </a:t>
            </a:r>
            <a:r>
              <a:rPr lang="zh-TW" altLang="zh-TW" sz="2000" dirty="0"/>
              <a:t>切割的訊號長度，</a:t>
            </a:r>
            <a:r>
              <a:rPr lang="en-US" altLang="zh-TW" sz="2000" dirty="0"/>
              <a:t>Slid Window</a:t>
            </a:r>
            <a:r>
              <a:rPr lang="zh-TW" altLang="zh-TW" sz="2000" dirty="0"/>
              <a:t>的長度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2"/>
            <a:r>
              <a:rPr lang="zh-TW" altLang="zh-TW" sz="2000" dirty="0" smtClean="0"/>
              <a:t>影響</a:t>
            </a:r>
            <a:r>
              <a:rPr lang="zh-TW" altLang="zh-TW" sz="2000" dirty="0"/>
              <a:t>訊號解析度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Fs/A(</a:t>
            </a:r>
            <a:r>
              <a:rPr lang="zh-TW" altLang="en-US" sz="2000" dirty="0" smtClean="0"/>
              <a:t>頻率解析度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，此時的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相當於前面的</a:t>
            </a:r>
            <a:r>
              <a:rPr lang="en-US" altLang="zh-TW" sz="2000" dirty="0" smtClean="0"/>
              <a:t>L</a:t>
            </a:r>
            <a:r>
              <a:rPr lang="zh-TW" altLang="en-US" sz="2000" dirty="0" smtClean="0"/>
              <a:t>，只是</a:t>
            </a:r>
            <a:r>
              <a:rPr lang="en-US" altLang="zh-TW" sz="2000" dirty="0" smtClean="0"/>
              <a:t>L</a:t>
            </a:r>
            <a:r>
              <a:rPr lang="zh-TW" altLang="en-US" sz="2000" dirty="0" smtClean="0"/>
              <a:t>被分段了。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A</a:t>
            </a:r>
            <a:r>
              <a:rPr lang="zh-TW" altLang="zh-TW" sz="2000" dirty="0"/>
              <a:t>越大表示用越多資料在作分析，越滿足</a:t>
            </a:r>
            <a:r>
              <a:rPr lang="en-US" altLang="zh-TW" sz="2000" dirty="0"/>
              <a:t>FFT</a:t>
            </a:r>
            <a:r>
              <a:rPr lang="zh-TW" altLang="zh-TW" sz="2000" dirty="0"/>
              <a:t>的資料越多，效果越好</a:t>
            </a:r>
            <a:r>
              <a:rPr lang="zh-TW" altLang="zh-TW" sz="2000" dirty="0" smtClean="0"/>
              <a:t>。</a:t>
            </a:r>
            <a:endParaRPr lang="zh-TW" altLang="zh-TW" sz="2000" dirty="0"/>
          </a:p>
          <a:p>
            <a:pPr lvl="2"/>
            <a:r>
              <a:rPr lang="zh-TW" altLang="zh-TW" sz="2000" dirty="0"/>
              <a:t>但</a:t>
            </a:r>
            <a:r>
              <a:rPr lang="zh-TW" altLang="zh-TW" sz="2000" u="sng" dirty="0"/>
              <a:t>不影響</a:t>
            </a:r>
            <a:r>
              <a:rPr lang="en-US" altLang="zh-TW" sz="2000" u="sng" dirty="0"/>
              <a:t>FFT</a:t>
            </a:r>
            <a:r>
              <a:rPr lang="zh-TW" altLang="zh-TW" sz="2000" u="sng" dirty="0"/>
              <a:t>的</a:t>
            </a:r>
            <a:r>
              <a:rPr lang="en-US" altLang="zh-TW" sz="2000" u="sng" dirty="0"/>
              <a:t>Hz</a:t>
            </a:r>
            <a:r>
              <a:rPr lang="zh-TW" altLang="zh-TW" sz="2000" u="sng" dirty="0"/>
              <a:t>範圍</a:t>
            </a:r>
            <a:r>
              <a:rPr lang="zh-TW" altLang="zh-TW" sz="2000" dirty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B = Overlap</a:t>
            </a:r>
            <a:r>
              <a:rPr lang="zh-TW" altLang="zh-TW" sz="2000" dirty="0"/>
              <a:t>的寬度</a:t>
            </a:r>
            <a:r>
              <a:rPr lang="zh-TW" altLang="zh-TW" sz="2000" dirty="0" smtClean="0"/>
              <a:t>。</a:t>
            </a:r>
            <a:endParaRPr lang="en-US" altLang="zh-TW" sz="2000" dirty="0"/>
          </a:p>
          <a:p>
            <a:pPr lvl="2"/>
            <a:r>
              <a:rPr lang="zh-TW" altLang="zh-TW" sz="2000" dirty="0" smtClean="0"/>
              <a:t>影響</a:t>
            </a:r>
            <a:r>
              <a:rPr lang="en-US" altLang="zh-TW" sz="2000" dirty="0" smtClean="0"/>
              <a:t>Slid Window</a:t>
            </a:r>
            <a:r>
              <a:rPr lang="zh-TW" altLang="zh-TW" sz="2000" dirty="0"/>
              <a:t>移動的距離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(Fs-B)/</a:t>
            </a:r>
            <a:r>
              <a:rPr lang="en-US" altLang="zh-TW" sz="2000" dirty="0"/>
              <a:t>Fs</a:t>
            </a:r>
            <a:r>
              <a:rPr lang="zh-TW" altLang="zh-TW" sz="2000" dirty="0"/>
              <a:t>為每個</a:t>
            </a:r>
            <a:r>
              <a:rPr lang="en-US" altLang="zh-TW" sz="2000" dirty="0"/>
              <a:t>buffer</a:t>
            </a:r>
            <a:r>
              <a:rPr lang="zh-TW" altLang="zh-TW" sz="2000" dirty="0"/>
              <a:t>視窗的單位值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r>
              <a:rPr lang="en-US" altLang="zh-TW" sz="2000" dirty="0" smtClean="0"/>
              <a:t>Buffer(X,A,B)</a:t>
            </a:r>
          </a:p>
          <a:p>
            <a:pPr lvl="1"/>
            <a:r>
              <a:rPr lang="en-US" altLang="zh-TW" sz="2000" dirty="0" smtClean="0"/>
              <a:t>X</a:t>
            </a:r>
            <a:r>
              <a:rPr lang="zh-TW" altLang="en-US" sz="2000" dirty="0" smtClean="0"/>
              <a:t>軸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為時間 </a:t>
            </a:r>
            <a:r>
              <a:rPr lang="en-US" altLang="zh-TW" sz="2000" dirty="0" smtClean="0"/>
              <a:t>[(Fs-B)/Fs]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軸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為頻率</a:t>
            </a:r>
            <a:r>
              <a:rPr lang="en-US" altLang="zh-TW" sz="2000" dirty="0" smtClean="0"/>
              <a:t>[Fs/A]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r>
              <a:rPr lang="en-US" altLang="zh-TW" sz="2000" dirty="0" smtClean="0"/>
              <a:t>abs(</a:t>
            </a:r>
            <a:r>
              <a:rPr lang="en-US" altLang="zh-TW" sz="2000" dirty="0" err="1" smtClean="0"/>
              <a:t>fft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B0F0"/>
                </a:solidFill>
              </a:rPr>
              <a:t>Buffer(X,A,B)</a:t>
            </a:r>
            <a:r>
              <a:rPr lang="en-US" altLang="zh-TW" sz="2000" dirty="0" smtClean="0"/>
              <a:t>))</a:t>
            </a:r>
            <a:endParaRPr lang="zh-TW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1791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訊噪比對</a:t>
            </a:r>
            <a:r>
              <a:rPr lang="en-US" altLang="zh-TW" dirty="0" smtClean="0"/>
              <a:t>FFT</a:t>
            </a:r>
            <a:r>
              <a:rPr lang="zh-TW" altLang="en-US" dirty="0" smtClean="0"/>
              <a:t>的影響</a:t>
            </a:r>
            <a:endParaRPr lang="zh-TW" altLang="en-US" dirty="0"/>
          </a:p>
        </p:txBody>
      </p:sp>
      <p:sp>
        <p:nvSpPr>
          <p:cNvPr id="57" name="內容版面配置區 5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模擬</a:t>
            </a:r>
            <a:r>
              <a:rPr lang="zh-TW" altLang="en-US" sz="2000" dirty="0"/>
              <a:t>訊號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原資料：頻率</a:t>
            </a:r>
            <a:r>
              <a:rPr lang="en-US" altLang="zh-TW" sz="2000" dirty="0" smtClean="0"/>
              <a:t>5HZ,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AMP1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雜訊： </a:t>
            </a:r>
            <a:r>
              <a:rPr lang="en-US" altLang="zh-TW" sz="2000" dirty="0" smtClean="0"/>
              <a:t>white noise </a:t>
            </a:r>
            <a:r>
              <a:rPr lang="zh-TW" altLang="en-US" sz="2000" dirty="0" smtClean="0"/>
              <a:t>不斷改變</a:t>
            </a:r>
            <a:r>
              <a:rPr lang="en-US" altLang="zh-TW" sz="2000" dirty="0" smtClean="0"/>
              <a:t>AMP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 smtClean="0"/>
              <a:t>檔案</a:t>
            </a:r>
            <a:r>
              <a:rPr lang="zh-TW" altLang="en-US" sz="2000" dirty="0" smtClean="0"/>
              <a:t>內有圖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 smtClean="0"/>
              <a:t>AMP</a:t>
            </a:r>
            <a:r>
              <a:rPr lang="en-US" altLang="zh-TW" sz="2000" dirty="0" smtClean="0">
                <a:solidFill>
                  <a:srgbClr val="FF0000"/>
                </a:solidFill>
              </a:rPr>
              <a:t>75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SNR</a:t>
            </a:r>
            <a:r>
              <a:rPr lang="en-US" altLang="zh-TW" sz="2000" dirty="0" smtClean="0">
                <a:solidFill>
                  <a:srgbClr val="FF0000"/>
                </a:solidFill>
              </a:rPr>
              <a:t>-35.64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免強能分辨的出頻率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AMP</a:t>
            </a:r>
            <a:r>
              <a:rPr lang="en-US" altLang="zh-TW" sz="2000" dirty="0" smtClean="0">
                <a:solidFill>
                  <a:srgbClr val="FF0000"/>
                </a:solidFill>
              </a:rPr>
              <a:t>80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SNR</a:t>
            </a:r>
            <a:r>
              <a:rPr lang="en-US" altLang="zh-TW" sz="2000" dirty="0" smtClean="0">
                <a:solidFill>
                  <a:srgbClr val="FF0000"/>
                </a:solidFill>
              </a:rPr>
              <a:t>-36.22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訊號已經無法</a:t>
            </a:r>
            <a:r>
              <a:rPr lang="zh-TW" altLang="en-US" sz="2000" dirty="0" smtClean="0"/>
              <a:t>分辨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SNR = 10*log10(</a:t>
            </a:r>
            <a:r>
              <a:rPr lang="en-US" altLang="zh-TW" sz="2000" dirty="0" err="1"/>
              <a:t>signal_power</a:t>
            </a:r>
            <a:r>
              <a:rPr lang="en-US" altLang="zh-TW" sz="2000" dirty="0"/>
              <a:t>/</a:t>
            </a:r>
            <a:r>
              <a:rPr lang="en-US" altLang="zh-TW" sz="2000" dirty="0" err="1"/>
              <a:t>noise_power</a:t>
            </a:r>
            <a:r>
              <a:rPr lang="en-US" altLang="zh-TW" sz="2000" dirty="0"/>
              <a:t>);</a:t>
            </a:r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81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Detrend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顧名思義就是將「趨勢」刪除。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/>
          </a:p>
          <a:p>
            <a:r>
              <a:rPr lang="zh-TW" altLang="en-US" sz="2000" dirty="0" smtClean="0"/>
              <a:t>數據本身會有一平均值，在做</a:t>
            </a:r>
            <a:r>
              <a:rPr lang="en-US" altLang="zh-TW" sz="2000" dirty="0" smtClean="0"/>
              <a:t>FFT</a:t>
            </a:r>
            <a:r>
              <a:rPr lang="zh-TW" altLang="en-US" sz="2000" dirty="0" smtClean="0"/>
              <a:t>時會為了達到基本的平均值，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 </a:t>
            </a:r>
            <a:r>
              <a:rPr lang="zh-TW" altLang="en-US" sz="2000" dirty="0"/>
              <a:t>①</a:t>
            </a:r>
            <a:r>
              <a:rPr lang="zh-TW" altLang="en-US" sz="2000" dirty="0" smtClean="0"/>
              <a:t>產生許多低頻的訊號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 </a:t>
            </a:r>
            <a:r>
              <a:rPr lang="zh-TW" altLang="en-US" sz="2000" dirty="0"/>
              <a:t>②</a:t>
            </a:r>
            <a:r>
              <a:rPr lang="zh-TW" altLang="en-US" sz="2000" dirty="0" smtClean="0"/>
              <a:t>而這些訊號並非是資料點的震盪所產生的，即不是我們分析的主要對象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因此我們需要將此趨勢去除。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→此去趨勢的方法會讓整體數據平均值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r>
              <a:rPr lang="zh-TW" altLang="en-US" sz="2000" dirty="0" smtClean="0"/>
              <a:t>如一方波，</a:t>
            </a:r>
            <a:r>
              <a:rPr lang="en-US" altLang="zh-TW" sz="2000" dirty="0" smtClean="0"/>
              <a:t>FFT</a:t>
            </a:r>
            <a:r>
              <a:rPr lang="zh-TW" altLang="en-US" sz="2000" dirty="0" smtClean="0"/>
              <a:t>為了逼近升起的數值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如一數據本身的平均值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，產生了許多的低頻訊號，但實際的頻率與這些低頻訊號無關，故低頻就於如雜訊，需要濾掉，避免影像頻率數據。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Detrend</a:t>
            </a:r>
            <a:r>
              <a:rPr lang="en-US" altLang="zh-TW" sz="2000" dirty="0" smtClean="0"/>
              <a:t>(X)</a:t>
            </a:r>
          </a:p>
        </p:txBody>
      </p:sp>
      <p:pic>
        <p:nvPicPr>
          <p:cNvPr id="1026" name="Picture 2" descr="「方波 ff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60726"/>
            <a:ext cx="3524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8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user\Desktop\3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14" y="3789040"/>
            <a:ext cx="3075175" cy="20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3-5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1" y="3789040"/>
            <a:ext cx="30744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esktop\3-6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14" y="3789040"/>
            <a:ext cx="30744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3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14" y="1196752"/>
            <a:ext cx="3075176" cy="20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3-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15" y="1196751"/>
            <a:ext cx="3075176" cy="20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3-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15" y="1196751"/>
            <a:ext cx="3075176" cy="20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Detrend</a:t>
            </a:r>
            <a:r>
              <a:rPr lang="zh-TW" altLang="en-US" dirty="0" smtClean="0"/>
              <a:t>對原資料的影響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11004" y="1196752"/>
            <a:ext cx="3199166" cy="2720272"/>
            <a:chOff x="411004" y="1268760"/>
            <a:chExt cx="3199166" cy="2720272"/>
          </a:xfrm>
        </p:grpSpPr>
        <p:pic>
          <p:nvPicPr>
            <p:cNvPr id="1026" name="Picture 2" descr="C:\Users\user\Desktop\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04" y="1268760"/>
              <a:ext cx="3017620" cy="207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534994" y="3342701"/>
              <a:ext cx="3075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u="sng" dirty="0" smtClean="0"/>
                <a:t>Slash</a:t>
              </a:r>
              <a:r>
                <a:rPr lang="zh-TW" altLang="en-US" dirty="0" smtClean="0"/>
                <a:t>或是</a:t>
              </a:r>
              <a:r>
                <a:rPr lang="en-US" altLang="zh-TW" u="sng" dirty="0"/>
                <a:t>Sine</a:t>
              </a:r>
              <a:r>
                <a:rPr lang="zh-TW" altLang="en-US" u="sng" dirty="0" smtClean="0"/>
                <a:t>沿著</a:t>
              </a:r>
              <a:r>
                <a:rPr lang="en-US" altLang="zh-TW" u="sng" dirty="0" smtClean="0"/>
                <a:t>Slash</a:t>
              </a:r>
              <a:r>
                <a:rPr lang="zh-TW" altLang="en-US" dirty="0"/>
                <a:t>去趨勢後</a:t>
              </a:r>
              <a:r>
                <a:rPr lang="zh-TW" altLang="en-US" dirty="0" smtClean="0"/>
                <a:t>都會歸零到</a:t>
              </a:r>
              <a:r>
                <a:rPr lang="en-US" altLang="zh-TW" dirty="0" smtClean="0"/>
                <a:t>Y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=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0</a:t>
              </a:r>
              <a:r>
                <a:rPr lang="zh-TW" altLang="en-US" dirty="0" smtClean="0"/>
                <a:t>的位子。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11004" y="3861048"/>
            <a:ext cx="3172910" cy="2986703"/>
            <a:chOff x="3610170" y="1279328"/>
            <a:chExt cx="3172910" cy="2986703"/>
          </a:xfrm>
        </p:grpSpPr>
        <p:pic>
          <p:nvPicPr>
            <p:cNvPr id="1027" name="Picture 3" descr="C:\Users\user\Desktop\2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170" y="1279328"/>
              <a:ext cx="3017620" cy="207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3707904" y="3342701"/>
              <a:ext cx="3075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不論是規律的</a:t>
              </a:r>
              <a:r>
                <a:rPr lang="en-US" altLang="zh-TW" dirty="0" smtClean="0"/>
                <a:t>sine</a:t>
              </a:r>
              <a:r>
                <a:rPr lang="zh-TW" altLang="en-US" dirty="0" smtClean="0"/>
                <a:t>波</a:t>
              </a:r>
              <a:r>
                <a:rPr lang="zh-TW" altLang="en-US" dirty="0"/>
                <a:t>，</a:t>
              </a:r>
              <a:r>
                <a:rPr lang="zh-TW" altLang="en-US" dirty="0" smtClean="0"/>
                <a:t>或是</a:t>
              </a:r>
              <a:r>
                <a:rPr lang="en-US" altLang="zh-TW" dirty="0" smtClean="0"/>
                <a:t>random</a:t>
              </a:r>
              <a:r>
                <a:rPr lang="zh-TW" altLang="en-US" dirty="0"/>
                <a:t>都</a:t>
              </a:r>
              <a:r>
                <a:rPr lang="zh-TW" altLang="en-US" dirty="0" smtClean="0"/>
                <a:t>可以被去趨勢歸零到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Y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=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  <a:r>
                <a:rPr lang="zh-TW" altLang="en-US" dirty="0" smtClean="0"/>
                <a:t>的</a:t>
              </a:r>
              <a:r>
                <a:rPr lang="zh-TW" altLang="en-US" dirty="0" smtClean="0"/>
                <a:t>位置。</a:t>
              </a:r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851920" y="5924421"/>
            <a:ext cx="280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</a:t>
            </a:r>
            <a:r>
              <a:rPr lang="zh-TW" altLang="en-US" dirty="0" smtClean="0"/>
              <a:t>左右對稱</a:t>
            </a:r>
            <a:r>
              <a:rPr lang="zh-TW" altLang="en-US" dirty="0"/>
              <a:t>、且皆有趨勢，所以趨勢線</a:t>
            </a:r>
            <a:r>
              <a:rPr lang="zh-TW" altLang="en-US" dirty="0" smtClean="0"/>
              <a:t>為水平的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744478" y="3270693"/>
            <a:ext cx="539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</a:t>
            </a:r>
            <a:r>
              <a:rPr lang="zh-TW" altLang="en-US" dirty="0" smtClean="0"/>
              <a:t>左右不對稱、且皆有趨勢，所以趨勢線為斜的。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5" name="Picture 10" descr="C:\Users\user\Desktop\3-7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3509" r="3561"/>
          <a:stretch/>
        </p:blipFill>
        <p:spPr bwMode="auto">
          <a:xfrm>
            <a:off x="6444208" y="3861048"/>
            <a:ext cx="2699792" cy="200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6589261" y="5924421"/>
            <a:ext cx="255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即使不同振福，去趨勢後，都會歸零到 </a:t>
            </a:r>
            <a:r>
              <a:rPr lang="en-US" altLang="zh-TW" dirty="0" smtClean="0"/>
              <a:t>Y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635896" y="1196751"/>
            <a:ext cx="0" cy="5472609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Detrend</a:t>
            </a:r>
            <a:r>
              <a:rPr lang="zh-TW" altLang="en-US" dirty="0" smtClean="0"/>
              <a:t>資料上的結論</a:t>
            </a:r>
            <a:endParaRPr lang="zh-TW" altLang="en-US" dirty="0"/>
          </a:p>
        </p:txBody>
      </p:sp>
      <p:pic>
        <p:nvPicPr>
          <p:cNvPr id="2050" name="Picture 2" descr="C:\Users\user\Desktop\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"/>
          <a:stretch/>
        </p:blipFill>
        <p:spPr bwMode="auto">
          <a:xfrm>
            <a:off x="0" y="1484784"/>
            <a:ext cx="498610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86109" y="1628800"/>
            <a:ext cx="3906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Detrend</a:t>
            </a:r>
            <a:r>
              <a:rPr lang="zh-TW" altLang="en-US" dirty="0" smtClean="0"/>
              <a:t>後的圖形分別被歸零到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Y = 0</a:t>
            </a:r>
            <a:r>
              <a:rPr lang="zh-TW" altLang="en-US" dirty="0" smtClean="0"/>
              <a:t>，依趨勢在</a:t>
            </a:r>
            <a:r>
              <a:rPr lang="en-US" altLang="zh-TW" dirty="0" smtClean="0"/>
              <a:t>Y</a:t>
            </a:r>
            <a:r>
              <a:rPr lang="zh-TW" altLang="en-US" dirty="0" smtClean="0"/>
              <a:t>方向或是</a:t>
            </a:r>
            <a:r>
              <a:rPr lang="en-US" altLang="zh-TW" dirty="0" smtClean="0"/>
              <a:t>X</a:t>
            </a:r>
            <a:r>
              <a:rPr lang="zh-TW" altLang="en-US" dirty="0" smtClean="0"/>
              <a:t>方向。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Detrend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原資料與</a:t>
            </a:r>
            <a:r>
              <a:rPr lang="en-US" altLang="zh-TW" dirty="0" smtClean="0"/>
              <a:t>trend</a:t>
            </a:r>
            <a:r>
              <a:rPr lang="zh-TW" altLang="en-US" dirty="0" smtClean="0"/>
              <a:t>的值相減。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整體而言，左右變化的，歸零到垂直線；上限變化的歸零到水平線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39868" y="5085184"/>
            <a:ext cx="390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實線為</a:t>
            </a:r>
            <a:r>
              <a:rPr lang="en-US" altLang="zh-TW" dirty="0" err="1" smtClean="0"/>
              <a:t>detrend</a:t>
            </a:r>
            <a:r>
              <a:rPr lang="zh-TW" altLang="en-US" dirty="0" smtClean="0"/>
              <a:t>前；虛線為</a:t>
            </a:r>
            <a:r>
              <a:rPr lang="en-US" altLang="zh-TW" dirty="0" err="1" smtClean="0"/>
              <a:t>detrend</a:t>
            </a:r>
            <a:r>
              <a:rPr lang="zh-TW" altLang="en-US" dirty="0" smtClean="0"/>
              <a:t>後。</a:t>
            </a:r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兩原資料的趨勢雖然相同，但資料成長方式不同，去趨勢化的結果也不同。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184"/>
            <a:ext cx="4808571" cy="360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1863968"/>
            <a:ext cx="1008112" cy="41290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900" dirty="0" smtClean="0">
                <a:solidFill>
                  <a:schemeClr val="tx1"/>
                </a:solidFill>
              </a:rPr>
              <a:t>資料在</a:t>
            </a:r>
            <a:r>
              <a:rPr lang="en-US" altLang="zh-TW" sz="900" dirty="0" smtClean="0">
                <a:solidFill>
                  <a:schemeClr val="tx1"/>
                </a:solidFill>
              </a:rPr>
              <a:t>Y</a:t>
            </a:r>
            <a:r>
              <a:rPr lang="zh-TW" altLang="en-US" sz="900" dirty="0" smtClean="0">
                <a:solidFill>
                  <a:schemeClr val="tx1"/>
                </a:solidFill>
              </a:rPr>
              <a:t>方向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r"/>
            <a:r>
              <a:rPr lang="zh-TW" altLang="en-US" sz="900" dirty="0" smtClean="0">
                <a:solidFill>
                  <a:schemeClr val="tx1"/>
                </a:solidFill>
              </a:rPr>
              <a:t>資料在</a:t>
            </a:r>
            <a:r>
              <a:rPr lang="en-US" altLang="zh-TW" sz="900" dirty="0" smtClean="0">
                <a:solidFill>
                  <a:schemeClr val="tx1"/>
                </a:solidFill>
              </a:rPr>
              <a:t>X</a:t>
            </a:r>
            <a:r>
              <a:rPr lang="zh-TW" altLang="en-US" sz="900" dirty="0" smtClean="0">
                <a:solidFill>
                  <a:schemeClr val="tx1"/>
                </a:solidFill>
              </a:rPr>
              <a:t>方向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755576" y="198884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755576" y="2132856"/>
            <a:ext cx="14401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91680" y="1863968"/>
            <a:ext cx="1008112" cy="55692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900" dirty="0" smtClean="0">
                <a:solidFill>
                  <a:schemeClr val="tx1"/>
                </a:solidFill>
              </a:rPr>
              <a:t>原資料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r"/>
            <a:r>
              <a:rPr lang="zh-TW" altLang="en-US" sz="900" dirty="0" smtClean="0">
                <a:solidFill>
                  <a:schemeClr val="tx1"/>
                </a:solidFill>
              </a:rPr>
              <a:t>趨勢</a:t>
            </a:r>
            <a:endParaRPr lang="en-US" altLang="zh-TW" sz="9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sz="900" dirty="0" err="1" smtClean="0">
                <a:solidFill>
                  <a:schemeClr val="tx1"/>
                </a:solidFill>
              </a:rPr>
              <a:t>detrend</a:t>
            </a:r>
            <a:r>
              <a:rPr lang="zh-TW" altLang="en-US" sz="900" dirty="0" smtClean="0">
                <a:solidFill>
                  <a:schemeClr val="tx1"/>
                </a:solidFill>
              </a:rPr>
              <a:t>後資料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493053" y="4437112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smtClean="0"/>
                  <a:t>f(x)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2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2∗2</m:t>
                            </m:r>
                            <m:r>
                              <a:rPr lang="zh-TW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altLang="zh-TW" sz="1200" b="0" i="0" dirty="0" smtClean="0"/>
                              <m:t>X</m:t>
                            </m:r>
                          </m:e>
                        </m:d>
                      </m:e>
                    </m:func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53" y="4437112"/>
                <a:ext cx="2232248" cy="276999"/>
              </a:xfrm>
              <a:prstGeom prst="rect">
                <a:avLst/>
              </a:prstGeom>
              <a:blipFill>
                <a:blip r:embed="rId4"/>
                <a:stretch>
                  <a:fillRect l="-273" t="-2222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969347" y="4593452"/>
            <a:ext cx="390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Detrend</a:t>
            </a:r>
            <a:r>
              <a:rPr lang="zh-TW" altLang="en-US" dirty="0" smtClean="0"/>
              <a:t>是將資料的趨勢去除化，</a:t>
            </a:r>
            <a:r>
              <a:rPr lang="zh-TW" altLang="en-US" dirty="0" smtClean="0">
                <a:solidFill>
                  <a:srgbClr val="FF0000"/>
                </a:solidFill>
              </a:rPr>
              <a:t>沒有Ｘ，Ｙ歸零，只有數據上的平均歸零</a:t>
            </a:r>
            <a:r>
              <a:rPr lang="zh-TW" altLang="en-US" dirty="0" smtClean="0"/>
              <a:t>，所以向Ｘ，Ｙ歸零其實是我們給的</a:t>
            </a:r>
            <a:r>
              <a:rPr lang="zh-TW" altLang="en-US" dirty="0" smtClean="0">
                <a:solidFill>
                  <a:srgbClr val="FF0000"/>
                </a:solidFill>
              </a:rPr>
              <a:t>座標意義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cxnSp>
        <p:nvCxnSpPr>
          <p:cNvPr id="13" name="直線接點 12"/>
          <p:cNvCxnSpPr/>
          <p:nvPr/>
        </p:nvCxnSpPr>
        <p:spPr>
          <a:xfrm>
            <a:off x="4808571" y="4149080"/>
            <a:ext cx="4227925" cy="0"/>
          </a:xfrm>
          <a:prstGeom prst="line">
            <a:avLst/>
          </a:prstGeom>
          <a:ln w="28575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20211" y="1266545"/>
            <a:ext cx="185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圖表</a:t>
            </a:r>
            <a:r>
              <a:rPr kumimoji="1" lang="zh-TW" altLang="en-US" smtClean="0"/>
              <a:t>上的觀察：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20211" y="4220509"/>
            <a:ext cx="207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err="1" smtClean="0"/>
              <a:t>detrend</a:t>
            </a:r>
            <a:r>
              <a:rPr kumimoji="1" lang="zh-TW" altLang="en-US" dirty="0" smtClean="0"/>
              <a:t>的資料意義：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3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858</Words>
  <Application>Microsoft Macintosh PowerPoint</Application>
  <PresentationFormat>如螢幕大小 (4:3)</PresentationFormat>
  <Paragraphs>117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Wingdings</vt:lpstr>
      <vt:lpstr>新細明體</vt:lpstr>
      <vt:lpstr>Arial</vt:lpstr>
      <vt:lpstr>Office 佈景主題</vt:lpstr>
      <vt:lpstr> 105上 數據中心學習狀況</vt:lpstr>
      <vt:lpstr>資料處理對FFT結果的影響</vt:lpstr>
      <vt:lpstr>必要參數</vt:lpstr>
      <vt:lpstr>FFT分析步驟</vt:lpstr>
      <vt:lpstr>FFT取Buffer分析步驟</vt:lpstr>
      <vt:lpstr>訊噪比對FFT的影響</vt:lpstr>
      <vt:lpstr>Detrend</vt:lpstr>
      <vt:lpstr>Detrend對原資料的影響 </vt:lpstr>
      <vt:lpstr>Detrend資料上的結論</vt:lpstr>
      <vt:lpstr>Detrend與FFT的關係</vt:lpstr>
      <vt:lpstr>Hanning Window</vt:lpstr>
      <vt:lpstr>相差90度相位的sine wave Hann與FFT的關係</vt:lpstr>
      <vt:lpstr>相差90度相位的sine wave Hann與FFT的關係</vt:lpstr>
      <vt:lpstr>多頻與white signal(2、5、40)</vt:lpstr>
      <vt:lpstr>多頻與white signal(2、5、40)</vt:lpstr>
      <vt:lpstr>多頻與white signal(2、5、40)</vt:lpstr>
      <vt:lpstr>多頻、相位差與white signal(2、5、40)</vt:lpstr>
      <vt:lpstr>多頻、相位差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使用者</cp:lastModifiedBy>
  <cp:revision>45</cp:revision>
  <dcterms:created xsi:type="dcterms:W3CDTF">2017-01-16T05:26:39Z</dcterms:created>
  <dcterms:modified xsi:type="dcterms:W3CDTF">2017-02-20T04:05:59Z</dcterms:modified>
</cp:coreProperties>
</file>