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6" r:id="rId9"/>
    <p:sldId id="263" r:id="rId10"/>
    <p:sldId id="268" r:id="rId11"/>
    <p:sldId id="264" r:id="rId12"/>
    <p:sldId id="267" r:id="rId13"/>
    <p:sldId id="265"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p:scale>
          <a:sx n="90" d="100"/>
          <a:sy n="90" d="100"/>
        </p:scale>
        <p:origin x="3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 name="Google Shape;30;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31" name="Google Shape;31;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07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539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92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4113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46" name="Google Shape;46;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2"/>
        <p:cNvGrpSpPr/>
        <p:nvPr/>
      </p:nvGrpSpPr>
      <p:grpSpPr>
        <a:xfrm>
          <a:off x="0" y="0"/>
          <a:ext cx="0" cy="0"/>
          <a:chOff x="0" y="0"/>
          <a:chExt cx="0" cy="0"/>
        </a:xfrm>
      </p:grpSpPr>
      <p:sp>
        <p:nvSpPr>
          <p:cNvPr id="103" name="Google Shape;103;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1"/>
          <p:cNvSpPr txBox="1">
            <a:spLocks noGrp="1"/>
          </p:cNvSpPr>
          <p:nvPr>
            <p:ph type="body" idx="1"/>
          </p:nvPr>
        </p:nvSpPr>
        <p:spPr>
          <a:xfrm rot="5400000">
            <a:off x="4270108" y="-1352798"/>
            <a:ext cx="3651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05" name="Google Shape;105;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12" name="Google Shape;112;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3"/>
          <p:cNvSpPr txBox="1">
            <a:spLocks noGrp="1"/>
          </p:cNvSpPr>
          <p:nvPr>
            <p:ph type="title"/>
          </p:nvPr>
        </p:nvSpPr>
        <p:spPr>
          <a:xfrm>
            <a:off x="581192" y="702156"/>
            <a:ext cx="11029500" cy="11886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3"/>
          <p:cNvSpPr txBox="1">
            <a:spLocks noGrp="1"/>
          </p:cNvSpPr>
          <p:nvPr>
            <p:ph type="body" idx="1"/>
          </p:nvPr>
        </p:nvSpPr>
        <p:spPr>
          <a:xfrm>
            <a:off x="581192" y="2340864"/>
            <a:ext cx="11029500" cy="36345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3"/>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3"/>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4"/>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4"/>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9" name="Google Shape;59;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5"/>
          <p:cNvSpPr txBox="1">
            <a:spLocks noGrp="1"/>
          </p:cNvSpPr>
          <p:nvPr>
            <p:ph type="body" idx="1"/>
          </p:nvPr>
        </p:nvSpPr>
        <p:spPr>
          <a:xfrm>
            <a:off x="581193" y="2228003"/>
            <a:ext cx="5194800" cy="36330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5"/>
          <p:cNvSpPr txBox="1">
            <a:spLocks noGrp="1"/>
          </p:cNvSpPr>
          <p:nvPr>
            <p:ph type="body" idx="2"/>
          </p:nvPr>
        </p:nvSpPr>
        <p:spPr>
          <a:xfrm>
            <a:off x="6416039" y="2228003"/>
            <a:ext cx="5194800" cy="36330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6" name="Google Shape;66;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6"/>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2" name="Google Shape;72;p6"/>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3" name="Google Shape;73;p6"/>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74" name="Google Shape;74;p6"/>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5" name="Google Shape;7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sp>
        <p:nvSpPr>
          <p:cNvPr id="88" name="Google Shape;88;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91" name="Google Shape;91;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92" name="Google Shape;92;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10"/>
          <p:cNvSpPr>
            <a:spLocks noGrp="1"/>
          </p:cNvSpPr>
          <p:nvPr>
            <p:ph type="pic" idx="2"/>
          </p:nvPr>
        </p:nvSpPr>
        <p:spPr>
          <a:xfrm>
            <a:off x="447817" y="641350"/>
            <a:ext cx="11290800" cy="3651300"/>
          </a:xfrm>
          <a:prstGeom prst="rect">
            <a:avLst/>
          </a:prstGeom>
          <a:noFill/>
          <a:ln>
            <a:noFill/>
          </a:ln>
        </p:spPr>
      </p:sp>
      <p:sp>
        <p:nvSpPr>
          <p:cNvPr id="98" name="Google Shape;98;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99" name="Google Shape;99;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581192" y="705124"/>
            <a:ext cx="11029500" cy="11895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5" name="Google Shape;35;p1"/>
          <p:cNvSpPr txBox="1">
            <a:spLocks noGrp="1"/>
          </p:cNvSpPr>
          <p:nvPr>
            <p:ph type="body" idx="1"/>
          </p:nvPr>
        </p:nvSpPr>
        <p:spPr>
          <a:xfrm>
            <a:off x="581192" y="2336002"/>
            <a:ext cx="11029500" cy="3651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36" name="Google Shape;36;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8" name="Google Shape;38;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Anyesh/art_gan" TargetMode="External"/><Relationship Id="rId3" Type="http://schemas.openxmlformats.org/officeDocument/2006/relationships/hyperlink" Target="https://realpython.com/generative-adversarial-networks/" TargetMode="External"/><Relationship Id="rId7" Type="http://schemas.openxmlformats.org/officeDocument/2006/relationships/hyperlink" Target="https://jovian.ml/blue-marker/project-gans-for-art/v/4?utm_source=embe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aihalapathirana.medium.com/generative-adversarial-networks-for-anime-face-generation-pytorch-1b4037930e21" TargetMode="External"/><Relationship Id="rId11" Type="http://schemas.openxmlformats.org/officeDocument/2006/relationships/hyperlink" Target="https://github.com/georgeblck/art-datasets?tab=readme-ov-file" TargetMode="External"/><Relationship Id="rId5" Type="http://schemas.openxmlformats.org/officeDocument/2006/relationships/hyperlink" Target="https://arxiv.org/abs/1812.04948" TargetMode="External"/><Relationship Id="rId10" Type="http://schemas.openxmlformats.org/officeDocument/2006/relationships/hyperlink" Target="https://stackabuse.com/introduction-to-gans-with-python-and-tensorflow/" TargetMode="External"/><Relationship Id="rId4" Type="http://schemas.openxmlformats.org/officeDocument/2006/relationships/hyperlink" Target="https://github.com/Dreemurr-T/BAID" TargetMode="External"/><Relationship Id="rId9" Type="http://schemas.openxmlformats.org/officeDocument/2006/relationships/hyperlink" Target="https://www.tensorflow.org/tutorials/generative/dcga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24" name="Google Shape;124;p13"/>
          <p:cNvSpPr txBox="1">
            <a:spLocks noGrp="1"/>
          </p:cNvSpPr>
          <p:nvPr>
            <p:ph type="ctrTitle"/>
          </p:nvPr>
        </p:nvSpPr>
        <p:spPr>
          <a:xfrm>
            <a:off x="599225" y="47029"/>
            <a:ext cx="11107977" cy="143463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3F3F3F"/>
              </a:buClr>
              <a:buSzPts val="3600"/>
              <a:buFont typeface="Franklin Gothic"/>
              <a:buNone/>
            </a:pPr>
            <a:r>
              <a:rPr lang="en-US" sz="4000" b="1" dirty="0">
                <a:latin typeface="+mj-lt"/>
              </a:rPr>
              <a:t>ART CREATION USING GANs</a:t>
            </a:r>
          </a:p>
        </p:txBody>
      </p:sp>
      <p:sp>
        <p:nvSpPr>
          <p:cNvPr id="125" name="Google Shape;125;p13"/>
          <p:cNvSpPr txBox="1">
            <a:spLocks noGrp="1"/>
          </p:cNvSpPr>
          <p:nvPr>
            <p:ph type="subTitle" idx="1"/>
          </p:nvPr>
        </p:nvSpPr>
        <p:spPr>
          <a:xfrm>
            <a:off x="581194" y="2117450"/>
            <a:ext cx="10993500" cy="22218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472"/>
              <a:buNone/>
            </a:pPr>
            <a:r>
              <a:rPr lang="en-US" b="1" dirty="0">
                <a:latin typeface="Times New Roman"/>
                <a:ea typeface="Times New Roman"/>
                <a:cs typeface="Times New Roman"/>
                <a:sym typeface="Times New Roman"/>
              </a:rPr>
              <a:t>PRESENTED BY:</a:t>
            </a:r>
            <a:endParaRPr dirty="0"/>
          </a:p>
          <a:p>
            <a:pPr marL="0" lvl="0" indent="0" algn="l" rtl="0">
              <a:lnSpc>
                <a:spcPct val="110000"/>
              </a:lnSpc>
              <a:spcBef>
                <a:spcPts val="920"/>
              </a:spcBef>
              <a:spcAft>
                <a:spcPts val="0"/>
              </a:spcAft>
              <a:buSzPts val="1472"/>
              <a:buNone/>
            </a:pPr>
            <a:r>
              <a:rPr lang="en-US" dirty="0"/>
              <a:t>                           </a:t>
            </a:r>
            <a:endParaRPr dirty="0"/>
          </a:p>
          <a:p>
            <a:pPr marL="0" lvl="0" indent="0" algn="l" rtl="0">
              <a:lnSpc>
                <a:spcPct val="110000"/>
              </a:lnSpc>
              <a:spcBef>
                <a:spcPts val="920"/>
              </a:spcBef>
              <a:spcAft>
                <a:spcPts val="0"/>
              </a:spcAft>
              <a:buSzPts val="1472"/>
              <a:buNone/>
            </a:pPr>
            <a:r>
              <a:rPr lang="en-US" dirty="0"/>
              <a:t> 		</a:t>
            </a:r>
            <a:r>
              <a:rPr lang="en-US" sz="1400" dirty="0"/>
              <a:t>  </a:t>
            </a:r>
            <a:r>
              <a:rPr lang="en-US" sz="1400" b="1" dirty="0">
                <a:latin typeface="Times New Roman"/>
                <a:ea typeface="Times New Roman"/>
                <a:cs typeface="Times New Roman"/>
                <a:sym typeface="Times New Roman"/>
              </a:rPr>
              <a:t>NAME   </a:t>
            </a:r>
            <a:r>
              <a:rPr lang="en-US" sz="1400" b="1" dirty="0">
                <a:solidFill>
                  <a:srgbClr val="595959"/>
                </a:solidFill>
                <a:latin typeface="Times New Roman"/>
                <a:ea typeface="Times New Roman"/>
                <a:cs typeface="Times New Roman"/>
                <a:sym typeface="Times New Roman"/>
              </a:rPr>
              <a:t>:  NIRUPAMA.K</a:t>
            </a:r>
            <a:endParaRPr dirty="0"/>
          </a:p>
          <a:p>
            <a:pPr marL="0" lvl="0" indent="0" algn="l" rtl="0">
              <a:lnSpc>
                <a:spcPct val="110000"/>
              </a:lnSpc>
              <a:spcBef>
                <a:spcPts val="920"/>
              </a:spcBef>
              <a:spcAft>
                <a:spcPts val="0"/>
              </a:spcAft>
              <a:buSzPts val="1288"/>
              <a:buNone/>
            </a:pPr>
            <a:r>
              <a:rPr lang="en-US" sz="1400" b="1" dirty="0">
                <a:latin typeface="Times New Roman"/>
                <a:ea typeface="Times New Roman"/>
                <a:cs typeface="Times New Roman"/>
                <a:sym typeface="Times New Roman"/>
              </a:rPr>
              <a:t>                       NAAN MUDHALVAN REGISTER NUMBER : </a:t>
            </a:r>
            <a:r>
              <a:rPr lang="en-US" b="1" cap="none" dirty="0">
                <a:solidFill>
                  <a:srgbClr val="595959"/>
                </a:solidFill>
                <a:latin typeface="Times New Roman"/>
                <a:ea typeface="Times New Roman"/>
                <a:cs typeface="Times New Roman"/>
                <a:sym typeface="Times New Roman"/>
              </a:rPr>
              <a:t>au</a:t>
            </a:r>
            <a:r>
              <a:rPr lang="en-US" b="1" dirty="0">
                <a:solidFill>
                  <a:srgbClr val="595959"/>
                </a:solidFill>
                <a:latin typeface="Times New Roman"/>
                <a:ea typeface="Times New Roman"/>
                <a:cs typeface="Times New Roman"/>
                <a:sym typeface="Times New Roman"/>
              </a:rPr>
              <a:t>211521243110</a:t>
            </a:r>
            <a:endParaRPr dirty="0"/>
          </a:p>
          <a:p>
            <a:pPr marL="0" lvl="0" indent="0" algn="l" rtl="0">
              <a:lnSpc>
                <a:spcPct val="110000"/>
              </a:lnSpc>
              <a:spcBef>
                <a:spcPts val="880"/>
              </a:spcBef>
              <a:spcAft>
                <a:spcPts val="0"/>
              </a:spcAft>
              <a:buSzPts val="1288"/>
              <a:buNone/>
            </a:pPr>
            <a:r>
              <a:rPr lang="en-US" sz="1400" b="1" dirty="0">
                <a:latin typeface="Times New Roman"/>
                <a:ea typeface="Times New Roman"/>
                <a:cs typeface="Times New Roman"/>
                <a:sym typeface="Times New Roman"/>
              </a:rPr>
              <a:t>                       BRANCH  :   </a:t>
            </a:r>
            <a:r>
              <a:rPr lang="en-US" sz="1400" b="1" dirty="0">
                <a:solidFill>
                  <a:srgbClr val="595959"/>
                </a:solidFill>
                <a:latin typeface="Times New Roman"/>
                <a:ea typeface="Times New Roman"/>
                <a:cs typeface="Times New Roman"/>
                <a:sym typeface="Times New Roman"/>
              </a:rPr>
              <a:t>B.TECH</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ARTIFICIAL</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INTELLIGENCE</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AND</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DATA</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SCIENCE</a:t>
            </a:r>
            <a:r>
              <a:rPr lang="en-US" sz="1400" b="1" dirty="0">
                <a:latin typeface="Times New Roman"/>
                <a:ea typeface="Times New Roman"/>
                <a:cs typeface="Times New Roman"/>
                <a:sym typeface="Times New Roman"/>
              </a:rPr>
              <a:t>)</a:t>
            </a:r>
            <a:endParaRPr dirty="0"/>
          </a:p>
          <a:p>
            <a:pPr marL="0" lvl="0" indent="0" algn="l" rtl="0">
              <a:lnSpc>
                <a:spcPct val="110000"/>
              </a:lnSpc>
              <a:spcBef>
                <a:spcPts val="880"/>
              </a:spcBef>
              <a:spcAft>
                <a:spcPts val="0"/>
              </a:spcAft>
              <a:buSzPts val="1288"/>
              <a:buNone/>
            </a:pPr>
            <a:r>
              <a:rPr lang="en-US" sz="1400" b="1" dirty="0">
                <a:latin typeface="Times New Roman"/>
                <a:ea typeface="Times New Roman"/>
                <a:cs typeface="Times New Roman"/>
                <a:sym typeface="Times New Roman"/>
              </a:rPr>
              <a:t>                   	  COLLEGE NAME :   </a:t>
            </a:r>
            <a:r>
              <a:rPr lang="en-US" sz="1400" b="1" dirty="0">
                <a:solidFill>
                  <a:srgbClr val="595959"/>
                </a:solidFill>
                <a:latin typeface="Times New Roman"/>
                <a:ea typeface="Times New Roman"/>
                <a:cs typeface="Times New Roman"/>
                <a:sym typeface="Times New Roman"/>
              </a:rPr>
              <a:t>PANIMALAR</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INSTITUTE</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OF</a:t>
            </a:r>
            <a:r>
              <a:rPr lang="en-US" sz="1400" b="1" dirty="0">
                <a:latin typeface="Times New Roman"/>
                <a:ea typeface="Times New Roman"/>
                <a:cs typeface="Times New Roman"/>
                <a:sym typeface="Times New Roman"/>
              </a:rPr>
              <a:t> </a:t>
            </a:r>
            <a:r>
              <a:rPr lang="en-US" sz="1400" b="1" dirty="0">
                <a:solidFill>
                  <a:srgbClr val="595959"/>
                </a:solidFill>
                <a:latin typeface="Times New Roman"/>
                <a:ea typeface="Times New Roman"/>
                <a:cs typeface="Times New Roman"/>
                <a:sym typeface="Times New Roman"/>
              </a:rPr>
              <a:t>TECHONOLOGY</a:t>
            </a:r>
            <a:endParaRPr sz="1400" b="1" dirty="0">
              <a:solidFill>
                <a:srgbClr val="595959"/>
              </a:solidFill>
              <a:latin typeface="Times New Roman"/>
              <a:ea typeface="Times New Roman"/>
              <a:cs typeface="Times New Roman"/>
              <a:sym typeface="Times New Roman"/>
            </a:endParaRPr>
          </a:p>
        </p:txBody>
      </p:sp>
      <p:sp>
        <p:nvSpPr>
          <p:cNvPr id="126" name="Google Shape;126;p13"/>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13" descr="abstract image"/>
          <p:cNvPicPr preferRelativeResize="0"/>
          <p:nvPr/>
        </p:nvPicPr>
        <p:blipFill rotWithShape="1">
          <a:blip r:embed="rId3">
            <a:alphaModFix/>
          </a:blip>
          <a:srcRect/>
          <a:stretch/>
        </p:blipFill>
        <p:spPr>
          <a:xfrm>
            <a:off x="446534" y="4435967"/>
            <a:ext cx="11260669" cy="1964832"/>
          </a:xfrm>
          <a:prstGeom prst="rect">
            <a:avLst/>
          </a:prstGeom>
          <a:noFill/>
          <a:ln>
            <a:noFill/>
          </a:ln>
        </p:spPr>
      </p:pic>
      <p:sp>
        <p:nvSpPr>
          <p:cNvPr id="130" name="Google Shape;130;p13"/>
          <p:cNvSpPr txBox="1"/>
          <p:nvPr/>
        </p:nvSpPr>
        <p:spPr>
          <a:xfrm>
            <a:off x="2590800" y="1748118"/>
            <a:ext cx="683100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chemeClr val="dk1"/>
                </a:solidFill>
                <a:latin typeface="Arial"/>
                <a:ea typeface="Arial"/>
                <a:cs typeface="Arial"/>
                <a:sym typeface="Arial"/>
              </a:rPr>
              <a:t>NAAN MUDHALVAN PROJECT</a:t>
            </a:r>
            <a:endParaRPr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476417" y="601133"/>
            <a:ext cx="11029500" cy="629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ALGORITHM</a:t>
            </a:r>
            <a:endParaRPr sz="3600" b="1" dirty="0">
              <a:latin typeface="+mj-lt"/>
            </a:endParaRPr>
          </a:p>
        </p:txBody>
      </p:sp>
      <p:sp>
        <p:nvSpPr>
          <p:cNvPr id="179" name="Google Shape;179;p20"/>
          <p:cNvSpPr/>
          <p:nvPr/>
        </p:nvSpPr>
        <p:spPr>
          <a:xfrm>
            <a:off x="933450" y="3114675"/>
            <a:ext cx="9081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80" name="Google Shape;180;p20"/>
          <p:cNvSpPr txBox="1"/>
          <p:nvPr/>
        </p:nvSpPr>
        <p:spPr>
          <a:xfrm>
            <a:off x="476417" y="1352550"/>
            <a:ext cx="11029500" cy="3416279"/>
          </a:xfrm>
          <a:prstGeom prst="rect">
            <a:avLst/>
          </a:prstGeom>
          <a:noFill/>
          <a:ln>
            <a:noFill/>
          </a:ln>
        </p:spPr>
        <p:txBody>
          <a:bodyPr spcFirstLastPara="1" wrap="square" lIns="91425" tIns="45700" rIns="91425" bIns="45700" anchor="t" anchorCtr="0">
            <a:spAutoFit/>
          </a:bodyPr>
          <a:lstStyle/>
          <a:p>
            <a:pPr marL="342900" marR="0" indent="-342900" algn="just">
              <a:spcBef>
                <a:spcPts val="0"/>
              </a:spcBef>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Output:</a:t>
            </a:r>
            <a:r>
              <a:rPr lang="en-US" sz="2400" b="0" i="0" dirty="0">
                <a:solidFill>
                  <a:srgbClr val="000000"/>
                </a:solidFill>
                <a:effectLst/>
                <a:latin typeface="Times New Roman" panose="02020603050405020304" pitchFamily="18" charset="0"/>
                <a:cs typeface="Times New Roman" panose="02020603050405020304" pitchFamily="18" charset="0"/>
              </a:rPr>
              <a:t> The discriminator outputs a probability score between 0 and 1. A score closer to 1 indicates the discriminator believes the input is a real data instance, while a score closer to 0 suggests it believes the input is fake (generated).</a:t>
            </a:r>
          </a:p>
          <a:p>
            <a:pPr marL="342900" indent="-342900" algn="just"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GAN chains the generator and the discriminator together: `</a:t>
            </a:r>
            <a:r>
              <a:rPr lang="en-US" sz="2400" b="0" i="0" dirty="0" err="1">
                <a:solidFill>
                  <a:srgbClr val="000000"/>
                </a:solidFill>
                <a:effectLst/>
                <a:latin typeface="Times New Roman" panose="02020603050405020304" pitchFamily="18" charset="0"/>
                <a:cs typeface="Times New Roman" panose="02020603050405020304" pitchFamily="18" charset="0"/>
              </a:rPr>
              <a:t>gan</a:t>
            </a:r>
            <a:r>
              <a:rPr lang="en-US" sz="2400" b="0" i="0" dirty="0">
                <a:solidFill>
                  <a:srgbClr val="000000"/>
                </a:solidFill>
                <a:effectLst/>
                <a:latin typeface="Times New Roman" panose="02020603050405020304" pitchFamily="18" charset="0"/>
                <a:cs typeface="Times New Roman" panose="02020603050405020304" pitchFamily="18" charset="0"/>
              </a:rPr>
              <a:t> = Sequential([generator, discriminator])`. This means that when the </a:t>
            </a:r>
            <a:r>
              <a:rPr lang="en-US" sz="2400" b="0" i="0" dirty="0" err="1">
                <a:solidFill>
                  <a:srgbClr val="000000"/>
                </a:solidFill>
                <a:effectLst/>
                <a:latin typeface="Times New Roman" panose="02020603050405020304" pitchFamily="18" charset="0"/>
                <a:cs typeface="Times New Roman" panose="02020603050405020304" pitchFamily="18" charset="0"/>
              </a:rPr>
              <a:t>gan</a:t>
            </a:r>
            <a:r>
              <a:rPr lang="en-US" sz="2400" b="0" i="0" dirty="0">
                <a:solidFill>
                  <a:srgbClr val="000000"/>
                </a:solidFill>
                <a:effectLst/>
                <a:latin typeface="Times New Roman" panose="02020603050405020304" pitchFamily="18" charset="0"/>
                <a:cs typeface="Times New Roman" panose="02020603050405020304" pitchFamily="18" charset="0"/>
              </a:rPr>
              <a:t> is trained, the generator generates a batch of images, which is then passed into the discriminator to be classified as real or fake. The weights of the generator are updated based on both its ability to deceive the discriminator and the discriminator's ability to identify the fake images.</a:t>
            </a:r>
          </a:p>
        </p:txBody>
      </p:sp>
    </p:spTree>
    <p:extLst>
      <p:ext uri="{BB962C8B-B14F-4D97-AF65-F5344CB8AC3E}">
        <p14:creationId xmlns:p14="http://schemas.microsoft.com/office/powerpoint/2010/main" val="219946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476417" y="657179"/>
            <a:ext cx="11029500" cy="629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DATASET</a:t>
            </a:r>
            <a:endParaRPr sz="3600" b="1" dirty="0">
              <a:latin typeface="+mj-lt"/>
            </a:endParaRPr>
          </a:p>
        </p:txBody>
      </p:sp>
      <p:sp>
        <p:nvSpPr>
          <p:cNvPr id="187" name="Google Shape;187;p21"/>
          <p:cNvSpPr/>
          <p:nvPr/>
        </p:nvSpPr>
        <p:spPr>
          <a:xfrm>
            <a:off x="933450" y="3114675"/>
            <a:ext cx="9081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88" name="Google Shape;188;p21"/>
          <p:cNvSpPr txBox="1"/>
          <p:nvPr/>
        </p:nvSpPr>
        <p:spPr>
          <a:xfrm>
            <a:off x="476417" y="1380112"/>
            <a:ext cx="11029500" cy="4708941"/>
          </a:xfrm>
          <a:prstGeom prst="rect">
            <a:avLst/>
          </a:prstGeom>
          <a:noFill/>
          <a:ln>
            <a:noFill/>
          </a:ln>
        </p:spPr>
        <p:txBody>
          <a:bodyPr spcFirstLastPara="1" wrap="square" lIns="91425" tIns="45700" rIns="91425" bIns="45700" anchor="t" anchorCtr="0">
            <a:spAutoFit/>
          </a:bodyPr>
          <a:lstStyle/>
          <a:p>
            <a:pPr marL="342900" indent="-342900" algn="just" fontAlgn="base">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Description of the art_dataset.zip used for training the GAN.</a:t>
            </a:r>
          </a:p>
          <a:p>
            <a:pPr marL="342900" indent="-342900" algn="just" fontAlgn="base">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dataset is loaded from a zip file and preprocessed: resized to a uniform size, and pixel values are scaled to the range [-1, 1].</a:t>
            </a:r>
          </a:p>
          <a:p>
            <a:pPr marL="342900" marR="0" indent="-342900" algn="just">
              <a:spcBef>
                <a:spcPts val="0"/>
              </a:spcBef>
              <a:spcAft>
                <a:spcPts val="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Artwork Selection: </a:t>
            </a:r>
            <a:r>
              <a:rPr lang="en-US" sz="2000" b="0" i="0" dirty="0">
                <a:solidFill>
                  <a:srgbClr val="000000"/>
                </a:solidFill>
                <a:effectLst/>
                <a:latin typeface="Times New Roman" panose="02020603050405020304" pitchFamily="18" charset="0"/>
                <a:cs typeface="Times New Roman" panose="02020603050405020304" pitchFamily="18" charset="0"/>
              </a:rPr>
              <a:t>Choose a wide variety of styles, mediums, and genres for a comprehensive dataset.</a:t>
            </a:r>
          </a:p>
          <a:p>
            <a:pPr marL="342900" marR="0" indent="-342900" algn="just">
              <a:spcBef>
                <a:spcPts val="0"/>
              </a:spcBef>
              <a:spcAft>
                <a:spcPts val="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Quality and Resolution: </a:t>
            </a:r>
            <a:r>
              <a:rPr lang="en-US" sz="2000" b="0" i="0" dirty="0">
                <a:solidFill>
                  <a:srgbClr val="000000"/>
                </a:solidFill>
                <a:effectLst/>
                <a:latin typeface="Times New Roman" panose="02020603050405020304" pitchFamily="18" charset="0"/>
                <a:cs typeface="Times New Roman" panose="02020603050405020304" pitchFamily="18" charset="0"/>
              </a:rPr>
              <a:t>Prioritize high-resolution images and maintain consistency in image quality across the dataset.</a:t>
            </a:r>
          </a:p>
          <a:p>
            <a:pPr marL="342900" marR="0" indent="-342900" algn="just">
              <a:spcBef>
                <a:spcPts val="0"/>
              </a:spcBef>
              <a:spcAft>
                <a:spcPts val="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Dataset Size: </a:t>
            </a:r>
            <a:r>
              <a:rPr lang="en-US" sz="2000" b="0" i="0" dirty="0">
                <a:solidFill>
                  <a:srgbClr val="000000"/>
                </a:solidFill>
                <a:effectLst/>
                <a:latin typeface="Times New Roman" panose="02020603050405020304" pitchFamily="18" charset="0"/>
                <a:cs typeface="Times New Roman" panose="02020603050405020304" pitchFamily="18" charset="0"/>
              </a:rPr>
              <a:t>Larger datasets are generally better as they provide more diverse examples for the model to learn from.</a:t>
            </a:r>
          </a:p>
          <a:p>
            <a:pPr marL="342900" marR="0" indent="-342900" algn="just">
              <a:spcBef>
                <a:spcPts val="0"/>
              </a:spcBef>
              <a:spcAft>
                <a:spcPts val="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Data Preprocessing: </a:t>
            </a:r>
            <a:r>
              <a:rPr lang="en-US" sz="2000" b="0" i="0" dirty="0">
                <a:solidFill>
                  <a:srgbClr val="000000"/>
                </a:solidFill>
                <a:effectLst/>
                <a:latin typeface="Times New Roman" panose="02020603050405020304" pitchFamily="18" charset="0"/>
                <a:cs typeface="Times New Roman" panose="02020603050405020304" pitchFamily="18" charset="0"/>
              </a:rPr>
              <a:t>Standardize images by resizing and normalizing them, and filter out irrelevant content.</a:t>
            </a:r>
          </a:p>
          <a:p>
            <a:pPr marL="342900" marR="0" indent="-342900" algn="just">
              <a:spcBef>
                <a:spcPts val="0"/>
              </a:spcBef>
              <a:spcAft>
                <a:spcPts val="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Dataset Sources: </a:t>
            </a:r>
            <a:r>
              <a:rPr lang="en-US" sz="2000" b="0" i="0" dirty="0">
                <a:solidFill>
                  <a:srgbClr val="000000"/>
                </a:solidFill>
                <a:effectLst/>
                <a:latin typeface="Times New Roman" panose="02020603050405020304" pitchFamily="18" charset="0"/>
                <a:cs typeface="Times New Roman" panose="02020603050405020304" pitchFamily="18" charset="0"/>
              </a:rPr>
              <a:t>Utilize online art databases, personal collections, and data augmentation techniques to enrich your dataset.</a:t>
            </a:r>
          </a:p>
          <a:p>
            <a:pPr marL="342900" marR="0" indent="-342900" algn="just">
              <a:spcBef>
                <a:spcPts val="0"/>
              </a:spcBef>
              <a:spcAft>
                <a:spcPts val="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Copyright and Licensing: </a:t>
            </a:r>
            <a:r>
              <a:rPr lang="en-US" sz="2000" b="0" i="0" dirty="0">
                <a:solidFill>
                  <a:srgbClr val="000000"/>
                </a:solidFill>
                <a:effectLst/>
                <a:latin typeface="Times New Roman" panose="02020603050405020304" pitchFamily="18" charset="0"/>
                <a:cs typeface="Times New Roman" panose="02020603050405020304" pitchFamily="18" charset="0"/>
              </a:rPr>
              <a:t>Always respect copyright laws and licensing terms when using images. Ensure you have the legal right to use and distribute the images in your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476417" y="614845"/>
            <a:ext cx="11029500" cy="629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DEPLOYMENT</a:t>
            </a:r>
            <a:endParaRPr sz="3600" b="1" dirty="0">
              <a:latin typeface="+mj-lt"/>
            </a:endParaRPr>
          </a:p>
        </p:txBody>
      </p:sp>
      <p:sp>
        <p:nvSpPr>
          <p:cNvPr id="187" name="Google Shape;187;p21"/>
          <p:cNvSpPr/>
          <p:nvPr/>
        </p:nvSpPr>
        <p:spPr>
          <a:xfrm>
            <a:off x="933450" y="3114675"/>
            <a:ext cx="9081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88" name="Google Shape;188;p21"/>
          <p:cNvSpPr txBox="1"/>
          <p:nvPr/>
        </p:nvSpPr>
        <p:spPr>
          <a:xfrm>
            <a:off x="476417" y="1568427"/>
            <a:ext cx="11029500" cy="341627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D0D0D"/>
              </a:buClr>
              <a:buSzPts val="18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Deploy the trained GAN model to generate artwork autonomously. The model can be integrated into an interactive application or website, allowing users to explore and interact with the generated artwork.</a:t>
            </a:r>
          </a:p>
          <a:p>
            <a:pPr marL="342900" marR="0" lvl="0" indent="-342900" algn="just" rtl="0">
              <a:spcBef>
                <a:spcPts val="0"/>
              </a:spcBef>
              <a:spcAft>
                <a:spcPts val="0"/>
              </a:spcAft>
              <a:buClr>
                <a:srgbClr val="0D0D0D"/>
              </a:buClr>
              <a:buSzPts val="1800"/>
              <a:buFont typeface="Arial" panose="020B0604020202020204" pitchFamily="34" charset="0"/>
              <a:buChar char="•"/>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rgbClr val="0D0D0D"/>
              </a:buClr>
              <a:buSzPts val="18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Explanation of how the trained GAN model can be deployed for use.</a:t>
            </a:r>
          </a:p>
          <a:p>
            <a:pPr marL="342900" marR="0" lvl="0" indent="-342900" algn="just" rtl="0">
              <a:spcBef>
                <a:spcPts val="0"/>
              </a:spcBef>
              <a:spcAft>
                <a:spcPts val="0"/>
              </a:spcAft>
              <a:buClr>
                <a:srgbClr val="0D0D0D"/>
              </a:buClr>
              <a:buSzPts val="18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rgbClr val="0D0D0D"/>
              </a:buClr>
              <a:buSzPts val="18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trained model can be saved and loaded in Python using the `</a:t>
            </a:r>
            <a:r>
              <a:rPr lang="en-US" sz="2400" dirty="0" err="1">
                <a:latin typeface="Times New Roman" panose="02020603050405020304" pitchFamily="18" charset="0"/>
                <a:cs typeface="Times New Roman" panose="02020603050405020304" pitchFamily="18" charset="0"/>
              </a:rPr>
              <a:t>model.save</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load_model</a:t>
            </a:r>
            <a:r>
              <a:rPr lang="en-US" sz="2400" dirty="0">
                <a:latin typeface="Times New Roman" panose="02020603050405020304" pitchFamily="18" charset="0"/>
                <a:cs typeface="Times New Roman" panose="02020603050405020304" pitchFamily="18" charset="0"/>
              </a:rPr>
              <a:t>()` functions, respectively. Once loaded, the generator can be used to generate new images.</a:t>
            </a:r>
          </a:p>
        </p:txBody>
      </p:sp>
    </p:spTree>
    <p:extLst>
      <p:ext uri="{BB962C8B-B14F-4D97-AF65-F5344CB8AC3E}">
        <p14:creationId xmlns:p14="http://schemas.microsoft.com/office/powerpoint/2010/main" val="132008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476417" y="634998"/>
            <a:ext cx="11029500" cy="61286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RESULT</a:t>
            </a:r>
            <a:endParaRPr sz="3600" b="1" dirty="0">
              <a:latin typeface="+mj-lt"/>
            </a:endParaRPr>
          </a:p>
        </p:txBody>
      </p:sp>
      <p:sp>
        <p:nvSpPr>
          <p:cNvPr id="194" name="Google Shape;194;p22"/>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a:p>
        </p:txBody>
      </p:sp>
      <p:sp>
        <p:nvSpPr>
          <p:cNvPr id="195" name="Google Shape;195;p22"/>
          <p:cNvSpPr/>
          <p:nvPr/>
        </p:nvSpPr>
        <p:spPr>
          <a:xfrm>
            <a:off x="933450" y="3114675"/>
            <a:ext cx="9081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96" name="Google Shape;196;p22"/>
          <p:cNvSpPr txBox="1"/>
          <p:nvPr/>
        </p:nvSpPr>
        <p:spPr>
          <a:xfrm>
            <a:off x="476417" y="1392766"/>
            <a:ext cx="11029500" cy="5262939"/>
          </a:xfrm>
          <a:prstGeom prst="rect">
            <a:avLst/>
          </a:prstGeom>
          <a:noFill/>
          <a:ln>
            <a:noFill/>
          </a:ln>
        </p:spPr>
        <p:txBody>
          <a:bodyPr spcFirstLastPara="1" wrap="square" lIns="91425" tIns="45700" rIns="91425" bIns="45700" anchor="t" anchorCtr="0">
            <a:spAutoFit/>
          </a:bodyPr>
          <a:lstStyle/>
          <a:p>
            <a:pPr marL="0" marR="0" algn="just">
              <a:spcBef>
                <a:spcPts val="0"/>
              </a:spcBef>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Quantitative Metrics:</a:t>
            </a:r>
            <a:r>
              <a:rPr lang="en-US" sz="2400" b="0" i="0" dirty="0">
                <a:solidFill>
                  <a:srgbClr val="000000"/>
                </a:solidFill>
                <a:effectLst/>
                <a:latin typeface="Times New Roman" panose="02020603050405020304" pitchFamily="18" charset="0"/>
                <a:cs typeface="Times New Roman" panose="02020603050405020304" pitchFamily="18" charset="0"/>
              </a:rPr>
              <a:t> Calculate metrics like Mean Squared Error (MSE) or Structural Similarity Index Measure (SSIM) to quantify the similarity between real and generated images. These metrics provide numerical scores that complement the visual evaluation.</a:t>
            </a:r>
          </a:p>
          <a:p>
            <a:pPr marL="0" marR="0" algn="just">
              <a:spcBef>
                <a:spcPts val="0"/>
              </a:spcBef>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User Studies:</a:t>
            </a:r>
            <a:r>
              <a:rPr lang="en-US" sz="2400" b="0" i="0" dirty="0">
                <a:solidFill>
                  <a:srgbClr val="000000"/>
                </a:solidFill>
                <a:effectLst/>
                <a:latin typeface="Times New Roman" panose="02020603050405020304" pitchFamily="18" charset="0"/>
                <a:cs typeface="Times New Roman" panose="02020603050405020304" pitchFamily="18" charset="0"/>
              </a:rPr>
              <a:t> Conduct user studies where participants compare real and generated artwork. Analyze their responses to gauge how well the generated images mimic the desired artistic style and their overall aesthetic appeal.</a:t>
            </a:r>
          </a:p>
          <a:p>
            <a:pPr marL="0" marR="0" algn="just">
              <a:spcBef>
                <a:spcPts val="0"/>
              </a:spcBef>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Loss Functions:</a:t>
            </a:r>
            <a:r>
              <a:rPr lang="en-US" sz="2400" b="0" i="0" dirty="0">
                <a:solidFill>
                  <a:srgbClr val="000000"/>
                </a:solidFill>
                <a:effectLst/>
                <a:latin typeface="Times New Roman" panose="02020603050405020304" pitchFamily="18" charset="0"/>
                <a:cs typeface="Times New Roman" panose="02020603050405020304" pitchFamily="18" charset="0"/>
              </a:rPr>
              <a:t> Both the generator and discriminator have their own loss functions that guide their training. The generator's loss encourages it to create images that fool the discriminator, while the discriminator's loss penalizes it for misclassifying real and fake images.</a:t>
            </a:r>
          </a:p>
          <a:p>
            <a:pPr algn="just">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Visualization in GAN Results:</a:t>
            </a:r>
            <a:r>
              <a:rPr lang="en-US" sz="2400" b="0" i="0" dirty="0">
                <a:solidFill>
                  <a:srgbClr val="000000"/>
                </a:solidFill>
                <a:effectLst/>
                <a:latin typeface="Times New Roman" panose="02020603050405020304" pitchFamily="18" charset="0"/>
                <a:cs typeface="Times New Roman" panose="02020603050405020304" pitchFamily="18" charset="0"/>
              </a:rPr>
              <a:t> Visualizing the results of your GAN training is crucial for understanding how well the model performs and the quality of the generated art. The primary approach involves comparing the input images (real data from your dataset) with the images your model generates.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476417" y="634998"/>
            <a:ext cx="11029500" cy="61286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REFERENCES</a:t>
            </a:r>
            <a:endParaRPr sz="3600" b="1" dirty="0">
              <a:latin typeface="+mj-lt"/>
            </a:endParaRPr>
          </a:p>
        </p:txBody>
      </p:sp>
      <p:sp>
        <p:nvSpPr>
          <p:cNvPr id="194" name="Google Shape;194;p22"/>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a:p>
        </p:txBody>
      </p:sp>
      <p:sp>
        <p:nvSpPr>
          <p:cNvPr id="195" name="Google Shape;195;p22"/>
          <p:cNvSpPr/>
          <p:nvPr/>
        </p:nvSpPr>
        <p:spPr>
          <a:xfrm>
            <a:off x="933450" y="3114675"/>
            <a:ext cx="9081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96" name="Google Shape;196;p22"/>
          <p:cNvSpPr txBox="1"/>
          <p:nvPr/>
        </p:nvSpPr>
        <p:spPr>
          <a:xfrm>
            <a:off x="476417" y="1392766"/>
            <a:ext cx="11029500" cy="3170058"/>
          </a:xfrm>
          <a:prstGeom prst="rect">
            <a:avLst/>
          </a:prstGeom>
          <a:noFill/>
          <a:ln>
            <a:noFill/>
          </a:ln>
        </p:spPr>
        <p:txBody>
          <a:bodyPr spcFirstLastPara="1" wrap="square" lIns="91425" tIns="45700" rIns="91425" bIns="45700" anchor="t" anchorCtr="0">
            <a:spAutoFit/>
          </a:bodyPr>
          <a:lstStyle/>
          <a:p>
            <a:pPr marL="0" marR="0" algn="l">
              <a:spcBef>
                <a:spcPts val="0"/>
              </a:spcBef>
              <a:spcAft>
                <a:spcPts val="0"/>
              </a:spcAft>
            </a:pPr>
            <a:r>
              <a:rPr lang="en-IN" sz="2000" b="0" i="0" u="sng" dirty="0">
                <a:solidFill>
                  <a:srgbClr val="0000FF"/>
                </a:solidFill>
                <a:effectLst/>
                <a:latin typeface="Times New Roman" panose="02020603050405020304" pitchFamily="18" charset="0"/>
                <a:cs typeface="Times New Roman" panose="02020603050405020304" pitchFamily="18" charset="0"/>
                <a:hlinkClick r:id="rId3"/>
              </a:rPr>
              <a:t>Generative Adversarial Networks: Build Your First Models – Real Python</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IN" sz="2000" b="0" i="0" u="sng" dirty="0">
                <a:solidFill>
                  <a:srgbClr val="0000FF"/>
                </a:solidFill>
                <a:effectLst/>
                <a:latin typeface="Times New Roman" panose="02020603050405020304" pitchFamily="18" charset="0"/>
                <a:cs typeface="Times New Roman" panose="02020603050405020304" pitchFamily="18" charset="0"/>
                <a:hlinkClick r:id="rId4"/>
              </a:rPr>
              <a:t>BAID/checkpoint/BAID at master · </a:t>
            </a:r>
            <a:r>
              <a:rPr lang="en-IN" sz="2000" b="0" i="0" u="sng" dirty="0" err="1">
                <a:solidFill>
                  <a:srgbClr val="0000FF"/>
                </a:solidFill>
                <a:effectLst/>
                <a:latin typeface="Times New Roman" panose="02020603050405020304" pitchFamily="18" charset="0"/>
                <a:cs typeface="Times New Roman" panose="02020603050405020304" pitchFamily="18" charset="0"/>
                <a:hlinkClick r:id="rId4"/>
              </a:rPr>
              <a:t>Dreemurr</a:t>
            </a:r>
            <a:r>
              <a:rPr lang="en-IN" sz="2000" b="0" i="0" u="sng" dirty="0">
                <a:solidFill>
                  <a:srgbClr val="0000FF"/>
                </a:solidFill>
                <a:effectLst/>
                <a:latin typeface="Times New Roman" panose="02020603050405020304" pitchFamily="18" charset="0"/>
                <a:cs typeface="Times New Roman" panose="02020603050405020304" pitchFamily="18" charset="0"/>
                <a:hlinkClick r:id="rId4"/>
              </a:rPr>
              <a:t>-T/BAID · GitHub</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IN" sz="2000" b="0" i="0" dirty="0">
                <a:solidFill>
                  <a:srgbClr val="000000"/>
                </a:solidFill>
                <a:effectLst/>
                <a:latin typeface="Times New Roman" panose="02020603050405020304" pitchFamily="18" charset="0"/>
                <a:cs typeface="Times New Roman" panose="02020603050405020304" pitchFamily="18" charset="0"/>
                <a:hlinkClick r:id="rId5"/>
              </a:rPr>
              <a:t>https://arxiv.org/abs/1812.04948</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IN" sz="2000" b="0" i="0" dirty="0">
                <a:solidFill>
                  <a:srgbClr val="000000"/>
                </a:solidFill>
                <a:effectLst/>
                <a:latin typeface="Times New Roman" panose="02020603050405020304" pitchFamily="18" charset="0"/>
                <a:cs typeface="Times New Roman" panose="02020603050405020304" pitchFamily="18" charset="0"/>
                <a:hlinkClick r:id="rId6"/>
              </a:rPr>
              <a:t>https://aihalapathirana.medium.com/generative-adversarial-networks-for-anime-face-generation-pytorch-1b4037930e21</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IN" sz="2000" b="0" i="0" u="sng" dirty="0">
                <a:solidFill>
                  <a:srgbClr val="0000FF"/>
                </a:solidFill>
                <a:effectLst/>
                <a:latin typeface="Times New Roman" panose="02020603050405020304" pitchFamily="18" charset="0"/>
                <a:cs typeface="Times New Roman" panose="02020603050405020304" pitchFamily="18" charset="0"/>
                <a:hlinkClick r:id="rId7"/>
              </a:rPr>
              <a:t>Project Gans For Art - Notebook by Varun Vinod Salian (blue-marker) | Jovian</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IN" sz="2000" b="0" i="0" u="sng" dirty="0">
                <a:solidFill>
                  <a:srgbClr val="0000FF"/>
                </a:solidFill>
                <a:effectLst/>
                <a:latin typeface="Times New Roman" panose="02020603050405020304" pitchFamily="18" charset="0"/>
                <a:cs typeface="Times New Roman" panose="02020603050405020304" pitchFamily="18" charset="0"/>
                <a:hlinkClick r:id="rId8"/>
              </a:rPr>
              <a:t>GitHub - </a:t>
            </a:r>
            <a:r>
              <a:rPr lang="en-IN" sz="2000" b="0" i="0" u="sng" dirty="0" err="1">
                <a:solidFill>
                  <a:srgbClr val="0000FF"/>
                </a:solidFill>
                <a:effectLst/>
                <a:latin typeface="Times New Roman" panose="02020603050405020304" pitchFamily="18" charset="0"/>
                <a:cs typeface="Times New Roman" panose="02020603050405020304" pitchFamily="18" charset="0"/>
                <a:hlinkClick r:id="rId8"/>
              </a:rPr>
              <a:t>Anyesh</a:t>
            </a:r>
            <a:r>
              <a:rPr lang="en-IN" sz="2000" b="0" i="0" u="sng" dirty="0">
                <a:solidFill>
                  <a:srgbClr val="0000FF"/>
                </a:solidFill>
                <a:effectLst/>
                <a:latin typeface="Times New Roman" panose="02020603050405020304" pitchFamily="18" charset="0"/>
                <a:cs typeface="Times New Roman" panose="02020603050405020304" pitchFamily="18" charset="0"/>
                <a:hlinkClick r:id="rId8"/>
              </a:rPr>
              <a:t>/</a:t>
            </a:r>
            <a:r>
              <a:rPr lang="en-IN" sz="2000" b="0" i="0" u="sng" dirty="0" err="1">
                <a:solidFill>
                  <a:srgbClr val="0000FF"/>
                </a:solidFill>
                <a:effectLst/>
                <a:latin typeface="Times New Roman" panose="02020603050405020304" pitchFamily="18" charset="0"/>
                <a:cs typeface="Times New Roman" panose="02020603050405020304" pitchFamily="18" charset="0"/>
                <a:hlinkClick r:id="rId8"/>
              </a:rPr>
              <a:t>art_gan</a:t>
            </a:r>
            <a:r>
              <a:rPr lang="en-IN" sz="2000" b="0" i="0" u="sng" dirty="0">
                <a:solidFill>
                  <a:srgbClr val="0000FF"/>
                </a:solidFill>
                <a:effectLst/>
                <a:latin typeface="Times New Roman" panose="02020603050405020304" pitchFamily="18" charset="0"/>
                <a:cs typeface="Times New Roman" panose="02020603050405020304" pitchFamily="18" charset="0"/>
                <a:hlinkClick r:id="rId8"/>
              </a:rPr>
              <a:t>: Generate modern art using GAN</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IN" sz="2000" b="0" i="0" u="sng" dirty="0">
                <a:solidFill>
                  <a:srgbClr val="0000FF"/>
                </a:solidFill>
                <a:effectLst/>
                <a:latin typeface="Times New Roman" panose="02020603050405020304" pitchFamily="18" charset="0"/>
                <a:cs typeface="Times New Roman" panose="02020603050405020304" pitchFamily="18" charset="0"/>
                <a:hlinkClick r:id="rId9"/>
              </a:rPr>
              <a:t>Deep Convolutional Generative Adversarial Network  |  TensorFlow Core</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IN" sz="2000" b="0" i="0" u="sng" dirty="0">
                <a:solidFill>
                  <a:srgbClr val="0000FF"/>
                </a:solidFill>
                <a:effectLst/>
                <a:latin typeface="Times New Roman" panose="02020603050405020304" pitchFamily="18" charset="0"/>
                <a:cs typeface="Times New Roman" panose="02020603050405020304" pitchFamily="18" charset="0"/>
                <a:hlinkClick r:id="rId10"/>
              </a:rPr>
              <a:t>Introduction to GANs with Python and TensorFlow (stackabuse.com)</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IN" sz="2000" b="0" i="0" u="sng" dirty="0">
                <a:solidFill>
                  <a:srgbClr val="0000FF"/>
                </a:solidFill>
                <a:effectLst/>
                <a:latin typeface="Times New Roman" panose="02020603050405020304" pitchFamily="18" charset="0"/>
                <a:cs typeface="Times New Roman" panose="02020603050405020304" pitchFamily="18" charset="0"/>
                <a:hlinkClick r:id="rId11"/>
              </a:rPr>
              <a:t>GitHub - </a:t>
            </a:r>
            <a:r>
              <a:rPr lang="en-IN" sz="2000" b="0" i="0" u="sng" dirty="0" err="1">
                <a:solidFill>
                  <a:srgbClr val="0000FF"/>
                </a:solidFill>
                <a:effectLst/>
                <a:latin typeface="Times New Roman" panose="02020603050405020304" pitchFamily="18" charset="0"/>
                <a:cs typeface="Times New Roman" panose="02020603050405020304" pitchFamily="18" charset="0"/>
                <a:hlinkClick r:id="rId11"/>
              </a:rPr>
              <a:t>georgeblck</a:t>
            </a:r>
            <a:r>
              <a:rPr lang="en-IN" sz="2000" b="0" i="0" u="sng" dirty="0">
                <a:solidFill>
                  <a:srgbClr val="0000FF"/>
                </a:solidFill>
                <a:effectLst/>
                <a:latin typeface="Times New Roman" panose="02020603050405020304" pitchFamily="18" charset="0"/>
                <a:cs typeface="Times New Roman" panose="02020603050405020304" pitchFamily="18" charset="0"/>
                <a:hlinkClick r:id="rId11"/>
              </a:rPr>
              <a:t>/art-datasets: Curated list of all publicly available art datasets for Machine Learning</a:t>
            </a:r>
            <a:endParaRPr lang="en-IN"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02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581192" y="532766"/>
            <a:ext cx="11029500" cy="762577"/>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4000"/>
              <a:buFont typeface="Franklin Gothic"/>
              <a:buNone/>
            </a:pPr>
            <a:r>
              <a:rPr lang="en-US" sz="3600" b="1" dirty="0">
                <a:latin typeface="+mj-lt"/>
              </a:rPr>
              <a:t>SYNOPSIS</a:t>
            </a:r>
            <a:endParaRPr sz="3600" b="1" dirty="0">
              <a:latin typeface="+mj-lt"/>
            </a:endParaRPr>
          </a:p>
        </p:txBody>
      </p:sp>
      <p:sp>
        <p:nvSpPr>
          <p:cNvPr id="136" name="Google Shape;136;p14"/>
          <p:cNvSpPr txBox="1">
            <a:spLocks noGrp="1"/>
          </p:cNvSpPr>
          <p:nvPr>
            <p:ph type="body" idx="1"/>
          </p:nvPr>
        </p:nvSpPr>
        <p:spPr>
          <a:xfrm>
            <a:off x="581192" y="2340864"/>
            <a:ext cx="11029500" cy="3634500"/>
          </a:xfrm>
          <a:prstGeom prst="rect">
            <a:avLst/>
          </a:prstGeom>
          <a:noFill/>
          <a:ln>
            <a:noFill/>
          </a:ln>
        </p:spPr>
        <p:txBody>
          <a:bodyPr spcFirstLastPara="1" wrap="square" lIns="91425" tIns="45700" rIns="91425" bIns="45700" anchor="ctr" anchorCtr="0">
            <a:normAutofit/>
          </a:bodyPr>
          <a:lstStyle/>
          <a:p>
            <a:pPr marL="1601999" lvl="4" indent="-169738" algn="l" rtl="0">
              <a:spcBef>
                <a:spcPts val="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a:p>
            <a:pPr marL="1601999" lvl="4" indent="-169738" algn="l" rtl="0">
              <a:spcBef>
                <a:spcPts val="820"/>
              </a:spcBef>
              <a:spcAft>
                <a:spcPts val="0"/>
              </a:spcAft>
              <a:buSzPts val="1012"/>
              <a:buNone/>
            </a:pPr>
            <a:endParaRPr dirty="0"/>
          </a:p>
        </p:txBody>
      </p:sp>
      <p:sp>
        <p:nvSpPr>
          <p:cNvPr id="137" name="Google Shape;137;p14"/>
          <p:cNvSpPr txBox="1"/>
          <p:nvPr/>
        </p:nvSpPr>
        <p:spPr>
          <a:xfrm>
            <a:off x="581192" y="1643850"/>
            <a:ext cx="7843291" cy="452427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800"/>
              <a:buFont typeface="Noto Sans Symbols"/>
              <a:buChar char="▪"/>
            </a:pPr>
            <a:r>
              <a:rPr lang="en-US" sz="3200" dirty="0">
                <a:solidFill>
                  <a:schemeClr val="dk1"/>
                </a:solidFill>
                <a:latin typeface="Times New Roman" panose="02020603050405020304" pitchFamily="18" charset="0"/>
                <a:ea typeface="Franklin Gothic"/>
                <a:cs typeface="Times New Roman" panose="02020603050405020304" pitchFamily="18" charset="0"/>
                <a:sym typeface="Franklin Gothic"/>
              </a:rPr>
              <a:t>INTRODUCTION</a:t>
            </a:r>
            <a:endParaRPr sz="3200" dirty="0">
              <a:solidFill>
                <a:schemeClr val="dk1"/>
              </a:solidFill>
              <a:latin typeface="Times New Roman" panose="02020603050405020304" pitchFamily="18" charset="0"/>
              <a:ea typeface="Franklin Gothic"/>
              <a:cs typeface="Times New Roman" panose="02020603050405020304" pitchFamily="18" charset="0"/>
              <a:sym typeface="Franklin Gothic"/>
            </a:endParaRPr>
          </a:p>
          <a:p>
            <a:pPr marL="285750" marR="0" lvl="0" indent="-285750" algn="just" rtl="0">
              <a:spcBef>
                <a:spcPts val="0"/>
              </a:spcBef>
              <a:spcAft>
                <a:spcPts val="0"/>
              </a:spcAft>
              <a:buClr>
                <a:schemeClr val="dk1"/>
              </a:buClr>
              <a:buSzPts val="2800"/>
              <a:buFont typeface="Noto Sans Symbols"/>
              <a:buChar char="▪"/>
            </a:pPr>
            <a:r>
              <a:rPr lang="en-US" sz="3200" dirty="0">
                <a:solidFill>
                  <a:schemeClr val="dk1"/>
                </a:solidFill>
                <a:latin typeface="Times New Roman" panose="02020603050405020304" pitchFamily="18" charset="0"/>
                <a:ea typeface="Franklin Gothic"/>
                <a:cs typeface="Times New Roman" panose="02020603050405020304" pitchFamily="18" charset="0"/>
                <a:sym typeface="Franklin Gothic"/>
              </a:rPr>
              <a:t>PROBLEM STATEMENT</a:t>
            </a:r>
          </a:p>
          <a:p>
            <a:pPr marL="285750" marR="0" lvl="0" indent="-285750" algn="just" rtl="0">
              <a:spcBef>
                <a:spcPts val="0"/>
              </a:spcBef>
              <a:spcAft>
                <a:spcPts val="0"/>
              </a:spcAft>
              <a:buClr>
                <a:schemeClr val="dk1"/>
              </a:buClr>
              <a:buSzPts val="2800"/>
              <a:buFont typeface="Noto Sans Symbols"/>
              <a:buChar char="▪"/>
            </a:pPr>
            <a:r>
              <a:rPr lang="en-US" sz="3200" dirty="0">
                <a:latin typeface="Times New Roman" panose="02020603050405020304" pitchFamily="18" charset="0"/>
                <a:cs typeface="Times New Roman" panose="02020603050405020304" pitchFamily="18" charset="0"/>
              </a:rPr>
              <a:t>PROPOSED SOLUTION</a:t>
            </a:r>
            <a:endParaRPr sz="3200"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800"/>
              <a:buFont typeface="Noto Sans Symbols"/>
              <a:buChar char="▪"/>
            </a:pPr>
            <a:r>
              <a:rPr lang="en-US" sz="3200" dirty="0">
                <a:solidFill>
                  <a:schemeClr val="dk1"/>
                </a:solidFill>
                <a:latin typeface="Times New Roman" panose="02020603050405020304" pitchFamily="18" charset="0"/>
                <a:ea typeface="Franklin Gothic"/>
                <a:cs typeface="Times New Roman" panose="02020603050405020304" pitchFamily="18" charset="0"/>
                <a:sym typeface="Franklin Gothic"/>
              </a:rPr>
              <a:t>SYSTEM APPROACH</a:t>
            </a:r>
            <a:endParaRPr sz="3200"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800"/>
              <a:buFont typeface="Noto Sans Symbols"/>
              <a:buChar char="▪"/>
            </a:pPr>
            <a:r>
              <a:rPr lang="en-US" sz="3200" dirty="0">
                <a:solidFill>
                  <a:schemeClr val="dk1"/>
                </a:solidFill>
                <a:latin typeface="Times New Roman" panose="02020603050405020304" pitchFamily="18" charset="0"/>
                <a:ea typeface="Franklin Gothic"/>
                <a:cs typeface="Times New Roman" panose="02020603050405020304" pitchFamily="18" charset="0"/>
                <a:sym typeface="Franklin Gothic"/>
              </a:rPr>
              <a:t>ALGORITHM</a:t>
            </a:r>
          </a:p>
          <a:p>
            <a:pPr marL="285750" marR="0" lvl="0" indent="-285750" algn="just" rtl="0">
              <a:spcBef>
                <a:spcPts val="0"/>
              </a:spcBef>
              <a:spcAft>
                <a:spcPts val="0"/>
              </a:spcAft>
              <a:buClr>
                <a:schemeClr val="dk1"/>
              </a:buClr>
              <a:buSzPts val="2800"/>
              <a:buFont typeface="Noto Sans Symbols"/>
              <a:buChar char="▪"/>
            </a:pPr>
            <a:r>
              <a:rPr lang="en-US" sz="3200" dirty="0">
                <a:solidFill>
                  <a:schemeClr val="dk1"/>
                </a:solidFill>
                <a:latin typeface="Times New Roman" panose="02020603050405020304" pitchFamily="18" charset="0"/>
                <a:cs typeface="Times New Roman" panose="02020603050405020304" pitchFamily="18" charset="0"/>
                <a:sym typeface="Franklin Gothic"/>
              </a:rPr>
              <a:t>DATASET</a:t>
            </a:r>
          </a:p>
          <a:p>
            <a:pPr marL="285750" marR="0" lvl="0" indent="-285750" algn="just" rtl="0">
              <a:spcBef>
                <a:spcPts val="0"/>
              </a:spcBef>
              <a:spcAft>
                <a:spcPts val="0"/>
              </a:spcAft>
              <a:buClr>
                <a:schemeClr val="dk1"/>
              </a:buClr>
              <a:buSzPts val="2800"/>
              <a:buFont typeface="Noto Sans Symbols"/>
              <a:buChar char="▪"/>
            </a:pPr>
            <a:r>
              <a:rPr lang="en-US" sz="3200" dirty="0">
                <a:solidFill>
                  <a:schemeClr val="dk1"/>
                </a:solidFill>
                <a:latin typeface="Times New Roman" panose="02020603050405020304" pitchFamily="18" charset="0"/>
                <a:cs typeface="Times New Roman" panose="02020603050405020304" pitchFamily="18" charset="0"/>
                <a:sym typeface="Franklin Gothic"/>
              </a:rPr>
              <a:t>DEPLOYMENT</a:t>
            </a:r>
            <a:endParaRPr sz="3200"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800"/>
              <a:buFont typeface="Noto Sans Symbols"/>
              <a:buChar char="▪"/>
            </a:pPr>
            <a:r>
              <a:rPr lang="en-US" sz="3200" dirty="0">
                <a:solidFill>
                  <a:schemeClr val="dk1"/>
                </a:solidFill>
                <a:latin typeface="Times New Roman" panose="02020603050405020304" pitchFamily="18" charset="0"/>
                <a:ea typeface="Franklin Gothic"/>
                <a:cs typeface="Times New Roman" panose="02020603050405020304" pitchFamily="18" charset="0"/>
                <a:sym typeface="Franklin Gothic"/>
              </a:rPr>
              <a:t>RESULT</a:t>
            </a:r>
            <a:endParaRPr sz="3200"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800"/>
              <a:buFont typeface="Noto Sans Symbols"/>
              <a:buChar char="▪"/>
            </a:pPr>
            <a:r>
              <a:rPr lang="en-US" sz="3200" dirty="0">
                <a:solidFill>
                  <a:schemeClr val="dk1"/>
                </a:solidFill>
                <a:latin typeface="Times New Roman" panose="02020603050405020304" pitchFamily="18" charset="0"/>
                <a:ea typeface="Franklin Gothic"/>
                <a:cs typeface="Times New Roman" panose="02020603050405020304" pitchFamily="18" charset="0"/>
                <a:sym typeface="Franklin Gothic"/>
              </a:rPr>
              <a:t>REFERENCES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581191" y="829733"/>
            <a:ext cx="11029501" cy="49953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PROBLEM STATEMENT</a:t>
            </a:r>
            <a:endParaRPr sz="3600" b="1" dirty="0">
              <a:latin typeface="+mj-lt"/>
            </a:endParaRPr>
          </a:p>
        </p:txBody>
      </p:sp>
      <p:sp>
        <p:nvSpPr>
          <p:cNvPr id="143" name="Google Shape;143;p15"/>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a:p>
        </p:txBody>
      </p:sp>
      <p:sp>
        <p:nvSpPr>
          <p:cNvPr id="144" name="Google Shape;144;p15"/>
          <p:cNvSpPr txBox="1"/>
          <p:nvPr/>
        </p:nvSpPr>
        <p:spPr>
          <a:xfrm>
            <a:off x="581191" y="1503992"/>
            <a:ext cx="11029499" cy="4524275"/>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n-US" sz="2400" b="0" i="0" dirty="0">
                <a:solidFill>
                  <a:srgbClr val="0D0D0D"/>
                </a:solidFill>
                <a:latin typeface="Times New Roman"/>
                <a:ea typeface="Times New Roman"/>
                <a:cs typeface="Times New Roman"/>
                <a:sym typeface="Times New Roman"/>
              </a:rPr>
              <a:t>Discuss the limitations of traditional digital art creation: Manual creation is time-consuming and requires artistic skill, while simple algorithmic methods lack creativity and diversity.</a:t>
            </a:r>
          </a:p>
          <a:p>
            <a:pPr marL="342900" indent="-342900" algn="just">
              <a:buFont typeface="Arial" panose="020B0604020202020204" pitchFamily="34" charset="0"/>
              <a:buChar char="•"/>
            </a:pPr>
            <a:endParaRPr lang="en-US" sz="2400" b="0" i="0" dirty="0">
              <a:solidFill>
                <a:srgbClr val="0D0D0D"/>
              </a:solidFill>
              <a:latin typeface="Times New Roman"/>
              <a:ea typeface="Times New Roman"/>
              <a:cs typeface="Times New Roman"/>
              <a:sym typeface="Times New Roman"/>
            </a:endParaRPr>
          </a:p>
          <a:p>
            <a:pPr marL="342900" marR="0" lvl="0" indent="-342900" algn="just" rtl="0">
              <a:spcBef>
                <a:spcPts val="0"/>
              </a:spcBef>
              <a:spcAft>
                <a:spcPts val="0"/>
              </a:spcAft>
              <a:buFont typeface="Arial" panose="020B0604020202020204" pitchFamily="34" charset="0"/>
              <a:buChar char="•"/>
            </a:pPr>
            <a:r>
              <a:rPr lang="en-US" sz="2400" b="0" i="0" dirty="0">
                <a:solidFill>
                  <a:srgbClr val="0D0D0D"/>
                </a:solidFill>
                <a:latin typeface="Times New Roman"/>
                <a:ea typeface="Times New Roman"/>
                <a:cs typeface="Times New Roman"/>
                <a:sym typeface="Times New Roman"/>
              </a:rPr>
              <a:t>The need for automated, high-quality, diverse art generation.</a:t>
            </a:r>
          </a:p>
          <a:p>
            <a:pPr marL="342900" marR="0" lvl="0" indent="-342900" algn="just" rtl="0">
              <a:spcBef>
                <a:spcPts val="0"/>
              </a:spcBef>
              <a:spcAft>
                <a:spcPts val="0"/>
              </a:spcAft>
              <a:buFont typeface="Arial" panose="020B0604020202020204" pitchFamily="34" charset="0"/>
              <a:buChar char="•"/>
            </a:pPr>
            <a:endParaRPr lang="en-US" sz="2400" b="0" i="0" dirty="0">
              <a:solidFill>
                <a:srgbClr val="0D0D0D"/>
              </a:solidFill>
              <a:latin typeface="Times New Roman"/>
              <a:ea typeface="Times New Roman"/>
              <a:cs typeface="Times New Roman"/>
              <a:sym typeface="Times New Roman"/>
            </a:endParaRPr>
          </a:p>
          <a:p>
            <a:pPr marL="342900" marR="0" lvl="0" indent="-342900" algn="just" rtl="0">
              <a:spcBef>
                <a:spcPts val="0"/>
              </a:spcBef>
              <a:spcAft>
                <a:spcPts val="0"/>
              </a:spcAft>
              <a:buFont typeface="Arial" panose="020B0604020202020204" pitchFamily="34" charset="0"/>
              <a:buChar char="•"/>
            </a:pPr>
            <a:r>
              <a:rPr lang="en-US" sz="2400" b="0" i="0" dirty="0">
                <a:solidFill>
                  <a:srgbClr val="0D0D0D"/>
                </a:solidFill>
                <a:latin typeface="Times New Roman"/>
                <a:ea typeface="Times New Roman"/>
                <a:cs typeface="Times New Roman"/>
                <a:sym typeface="Times New Roman"/>
              </a:rPr>
              <a:t>The problem is to create artwork using Generative Adversarial Networks (GANs) without the need for manually curated datasets. </a:t>
            </a:r>
          </a:p>
          <a:p>
            <a:pPr marL="342900" marR="0" lvl="0" indent="-342900" algn="just" rtl="0">
              <a:spcBef>
                <a:spcPts val="0"/>
              </a:spcBef>
              <a:spcAft>
                <a:spcPts val="0"/>
              </a:spcAft>
              <a:buFont typeface="Arial" panose="020B0604020202020204" pitchFamily="34" charset="0"/>
              <a:buChar char="•"/>
            </a:pPr>
            <a:endParaRPr lang="en-US" sz="2400" b="0" i="0" dirty="0">
              <a:solidFill>
                <a:srgbClr val="0D0D0D"/>
              </a:solidFill>
              <a:latin typeface="Times New Roman"/>
              <a:ea typeface="Times New Roman"/>
              <a:cs typeface="Times New Roman"/>
              <a:sym typeface="Times New Roman"/>
            </a:endParaRPr>
          </a:p>
          <a:p>
            <a:pPr marL="342900" marR="0" lvl="0" indent="-342900" algn="just" rtl="0">
              <a:spcBef>
                <a:spcPts val="0"/>
              </a:spcBef>
              <a:spcAft>
                <a:spcPts val="0"/>
              </a:spcAft>
              <a:buFont typeface="Arial" panose="020B0604020202020204" pitchFamily="34" charset="0"/>
              <a:buChar char="•"/>
            </a:pPr>
            <a:r>
              <a:rPr lang="en-US" sz="2400" b="0" i="0" dirty="0">
                <a:solidFill>
                  <a:srgbClr val="0D0D0D"/>
                </a:solidFill>
                <a:latin typeface="Times New Roman"/>
                <a:ea typeface="Times New Roman"/>
                <a:cs typeface="Times New Roman"/>
                <a:sym typeface="Times New Roman"/>
              </a:rPr>
              <a:t>Traditional approaches to creating artwork require extensive human effort and expertise. GANs offer a novel solution by learning to generate art from scratch, thereby automating the creative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476416" y="635000"/>
            <a:ext cx="11029501" cy="64673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PROPOSED SOLUTION</a:t>
            </a:r>
            <a:endParaRPr sz="3600" b="1" dirty="0">
              <a:latin typeface="+mj-lt"/>
            </a:endParaRPr>
          </a:p>
        </p:txBody>
      </p:sp>
      <p:sp>
        <p:nvSpPr>
          <p:cNvPr id="151" name="Google Shape;151;p16"/>
          <p:cNvSpPr txBox="1"/>
          <p:nvPr/>
        </p:nvSpPr>
        <p:spPr>
          <a:xfrm>
            <a:off x="476417" y="1536194"/>
            <a:ext cx="11029501" cy="4154943"/>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Utilize GANs, a class of deep learning algorithms, to generate artwork autonomously.</a:t>
            </a:r>
          </a:p>
          <a:p>
            <a:pPr marR="0" lvl="0" algn="just" rtl="0">
              <a:spcBef>
                <a:spcPts val="0"/>
              </a:spcBef>
              <a:spcAft>
                <a:spcPts val="0"/>
              </a:spcAft>
            </a:pPr>
            <a:endParaRPr lang="en-US" sz="2400"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GANs consist of two neural networks – a generator and a discriminator – which compete against each other in a game-theoretic framework.</a:t>
            </a:r>
          </a:p>
          <a:p>
            <a:pPr marR="0" lvl="0" algn="just" rtl="0">
              <a:spcBef>
                <a:spcPts val="0"/>
              </a:spcBef>
              <a:spcAft>
                <a:spcPts val="0"/>
              </a:spcAft>
            </a:pPr>
            <a:endParaRPr lang="en-US" sz="2400"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The generator learns to create realistic images, while the discriminator learns to distinguish between real and generated images.</a:t>
            </a:r>
          </a:p>
          <a:p>
            <a:pPr marR="0" lvl="0" algn="just" rtl="0">
              <a:spcBef>
                <a:spcPts val="0"/>
              </a:spcBef>
              <a:spcAft>
                <a:spcPts val="0"/>
              </a:spcAft>
            </a:pPr>
            <a:endParaRPr lang="en-US" sz="2400"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Through adversarial training, both networks improve iteratively, resulting in the generation of high-quality artwork.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541865" y="711200"/>
            <a:ext cx="10964051" cy="59593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PROPOSED SOLUTION</a:t>
            </a:r>
            <a:endParaRPr sz="3600" b="1" dirty="0">
              <a:latin typeface="+mj-lt"/>
            </a:endParaRPr>
          </a:p>
        </p:txBody>
      </p:sp>
      <p:sp>
        <p:nvSpPr>
          <p:cNvPr id="157" name="Google Shape;157;p17"/>
          <p:cNvSpPr txBox="1">
            <a:spLocks noGrp="1"/>
          </p:cNvSpPr>
          <p:nvPr>
            <p:ph type="body" idx="1"/>
          </p:nvPr>
        </p:nvSpPr>
        <p:spPr>
          <a:xfrm>
            <a:off x="1838492" y="7915275"/>
            <a:ext cx="11029500" cy="1308000"/>
          </a:xfrm>
          <a:prstGeom prst="rect">
            <a:avLst/>
          </a:prstGeom>
          <a:noFill/>
          <a:ln>
            <a:noFill/>
          </a:ln>
        </p:spPr>
        <p:txBody>
          <a:bodyPr spcFirstLastPara="1" wrap="square" lIns="91425" tIns="45700" rIns="91425" bIns="45700" anchor="ctr" anchorCtr="0">
            <a:normAutofit/>
          </a:bodyPr>
          <a:lstStyle/>
          <a:p>
            <a:pPr marL="306000" lvl="0" indent="-206686" algn="l" rtl="0">
              <a:lnSpc>
                <a:spcPct val="110000"/>
              </a:lnSpc>
              <a:spcBef>
                <a:spcPts val="0"/>
              </a:spcBef>
              <a:spcAft>
                <a:spcPts val="0"/>
              </a:spcAft>
              <a:buSzPts val="1564"/>
              <a:buNone/>
            </a:pPr>
            <a:endParaRPr/>
          </a:p>
        </p:txBody>
      </p:sp>
      <p:sp>
        <p:nvSpPr>
          <p:cNvPr id="158" name="Google Shape;158;p17"/>
          <p:cNvSpPr txBox="1"/>
          <p:nvPr/>
        </p:nvSpPr>
        <p:spPr>
          <a:xfrm>
            <a:off x="541867" y="1501866"/>
            <a:ext cx="10964050" cy="2893059"/>
          </a:xfrm>
          <a:prstGeom prst="rect">
            <a:avLst/>
          </a:prstGeom>
          <a:noFill/>
          <a:ln>
            <a:noFill/>
          </a:ln>
        </p:spPr>
        <p:txBody>
          <a:bodyPr spcFirstLastPara="1" wrap="square" lIns="91425" tIns="45700" rIns="91425" bIns="45700" anchor="t" anchorCtr="0">
            <a:spAutoFit/>
          </a:bodyPr>
          <a:lstStyle/>
          <a:p>
            <a:pPr marL="457200" marR="0" lvl="0" indent="-45720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Introduction to GANs as a solution for automated art creation.</a:t>
            </a:r>
          </a:p>
          <a:p>
            <a:pPr marR="0" lvl="0" algn="just" defTabSz="914400" rtl="0" eaLnBrk="1" fontAlgn="auto" latinLnBrk="0" hangingPunct="1">
              <a:lnSpc>
                <a:spcPct val="100000"/>
              </a:lnSpc>
              <a:spcBef>
                <a:spcPts val="0"/>
              </a:spcBef>
              <a:spcAft>
                <a:spcPts val="0"/>
              </a:spcAft>
              <a:buClr>
                <a:srgbClr val="000000"/>
              </a:buClr>
              <a:buSzTx/>
              <a:tabLst/>
              <a:defRPr/>
            </a:pPr>
            <a:endParaRPr kumimoji="0" lang="en-US" sz="2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457200" marR="0" lvl="0" indent="-45720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Explanation of how GANs work, including the generator and discriminator components.</a:t>
            </a:r>
          </a:p>
          <a:p>
            <a:pPr marR="0" lvl="0" algn="just" defTabSz="914400" rtl="0" eaLnBrk="1" fontAlgn="auto" latinLnBrk="0" hangingPunct="1">
              <a:lnSpc>
                <a:spcPct val="100000"/>
              </a:lnSpc>
              <a:spcBef>
                <a:spcPts val="0"/>
              </a:spcBef>
              <a:spcAft>
                <a:spcPts val="0"/>
              </a:spcAft>
              <a:buClr>
                <a:srgbClr val="000000"/>
              </a:buClr>
              <a:buSzTx/>
              <a:tabLst/>
              <a:defRPr/>
            </a:pPr>
            <a:endParaRPr kumimoji="0" lang="en-US" sz="2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457200" marR="0" lvl="0" indent="-45720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The generator creates new data instances, while the discriminator evaluates them for authenticity; i.e., whether they originate from the actual training data or not.</a:t>
            </a:r>
            <a:endParaRPr kumimoji="0" lang="en-IN" sz="2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just" rtl="0">
              <a:spcBef>
                <a:spcPts val="0"/>
              </a:spcBef>
              <a:spcAft>
                <a:spcPts val="0"/>
              </a:spcAft>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476417" y="651517"/>
            <a:ext cx="11029500" cy="63021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SYSTEM APPROACH</a:t>
            </a:r>
            <a:endParaRPr sz="3600" b="1" dirty="0">
              <a:latin typeface="+mj-lt"/>
            </a:endParaRPr>
          </a:p>
        </p:txBody>
      </p:sp>
      <p:sp>
        <p:nvSpPr>
          <p:cNvPr id="165" name="Google Shape;165;p18"/>
          <p:cNvSpPr txBox="1"/>
          <p:nvPr/>
        </p:nvSpPr>
        <p:spPr>
          <a:xfrm>
            <a:off x="476417" y="1366400"/>
            <a:ext cx="11239166"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1482AB"/>
                </a:solidFill>
                <a:latin typeface="Times New Roman" panose="02020603050405020304" pitchFamily="18" charset="0"/>
                <a:ea typeface="Times New Roman"/>
                <a:cs typeface="Times New Roman" panose="02020603050405020304" pitchFamily="18" charset="0"/>
                <a:sym typeface="Times New Roman"/>
              </a:rPr>
              <a:t>System requirements:</a:t>
            </a:r>
            <a:endParaRPr sz="240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0" marR="0" lvl="0" indent="0" algn="l" rtl="0">
              <a:spcBef>
                <a:spcPts val="0"/>
              </a:spcBef>
              <a:spcAft>
                <a:spcPts val="0"/>
              </a:spcAft>
              <a:buNone/>
            </a:pPr>
            <a:r>
              <a:rPr lang="en-US" sz="24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  </a:t>
            </a:r>
            <a:r>
              <a:rPr lang="en-US" sz="2400" i="0" dirty="0">
                <a:solidFill>
                  <a:srgbClr val="0D0D0D"/>
                </a:solidFill>
                <a:latin typeface="Times New Roman" panose="02020603050405020304" pitchFamily="18" charset="0"/>
                <a:ea typeface="Times New Roman"/>
                <a:cs typeface="Times New Roman" panose="02020603050405020304" pitchFamily="18" charset="0"/>
                <a:sym typeface="Times New Roman"/>
              </a:rPr>
              <a:t>Hardware Requirements:</a:t>
            </a:r>
            <a:endParaRPr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b="0" i="0" dirty="0">
              <a:solidFill>
                <a:srgbClr val="0D0D0D"/>
              </a:solidFill>
              <a:latin typeface="Times New Roman" panose="02020603050405020304" pitchFamily="18" charset="0"/>
              <a:ea typeface="Times New Roman"/>
              <a:cs typeface="Times New Roman" panose="02020603050405020304" pitchFamily="18" charset="0"/>
              <a:sym typeface="Times New Roman"/>
            </a:endParaRPr>
          </a:p>
          <a:p>
            <a:pPr marL="0" marR="0" lvl="0" indent="-152400" algn="just" rtl="0">
              <a:spcBef>
                <a:spcPts val="0"/>
              </a:spcBef>
              <a:spcAft>
                <a:spcPts val="0"/>
              </a:spcAft>
              <a:buClr>
                <a:srgbClr val="0D0D0D"/>
              </a:buClr>
              <a:buSzPts val="2400"/>
              <a:buFont typeface="Arial"/>
              <a:buChar char="•"/>
            </a:pPr>
            <a:r>
              <a:rPr lang="en-US" sz="24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  </a:t>
            </a:r>
            <a:r>
              <a:rPr lang="en-US" sz="24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High-performance GPU(s) with CUDA support:   </a:t>
            </a:r>
            <a:r>
              <a:rPr lang="en-US" sz="24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DCGANs require significant computational       power for training, especially when working with large medical imaging datasets and complex architectures.</a:t>
            </a:r>
            <a:endParaRPr sz="2400" b="0" i="0" dirty="0">
              <a:solidFill>
                <a:srgbClr val="0D0D0D"/>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Clr>
                <a:schemeClr val="dk1"/>
              </a:buClr>
              <a:buSzPts val="2400"/>
              <a:buFont typeface="Arial"/>
              <a:buNone/>
            </a:pPr>
            <a:endParaRPr sz="2400" b="0" i="0" dirty="0">
              <a:solidFill>
                <a:srgbClr val="0D0D0D"/>
              </a:solidFill>
              <a:latin typeface="Times New Roman" panose="02020603050405020304" pitchFamily="18" charset="0"/>
              <a:ea typeface="Times New Roman"/>
              <a:cs typeface="Times New Roman" panose="02020603050405020304" pitchFamily="18" charset="0"/>
              <a:sym typeface="Times New Roman"/>
            </a:endParaRPr>
          </a:p>
          <a:p>
            <a:pPr marL="0" marR="0" lvl="0" indent="-152400" algn="just" rtl="0">
              <a:spcBef>
                <a:spcPts val="0"/>
              </a:spcBef>
              <a:spcAft>
                <a:spcPts val="0"/>
              </a:spcAft>
              <a:buClr>
                <a:srgbClr val="0D0D0D"/>
              </a:buClr>
              <a:buSzPts val="2400"/>
              <a:buFont typeface="Arial"/>
              <a:buChar char="•"/>
            </a:pPr>
            <a:r>
              <a:rPr lang="en-US" sz="24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  </a:t>
            </a:r>
            <a:r>
              <a:rPr lang="en-US" sz="24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Sufficient RAM:     </a:t>
            </a:r>
            <a:r>
              <a:rPr lang="en-US" sz="24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Ensure an adequate amount of RAM (e.g., 16GB or more) to handle the data processing and model training efficiently.</a:t>
            </a:r>
            <a:endParaRPr sz="24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Clr>
                <a:schemeClr val="dk1"/>
              </a:buClr>
              <a:buSzPts val="2400"/>
              <a:buFont typeface="Arial"/>
              <a:buNone/>
            </a:pPr>
            <a:endParaRPr sz="2400" b="0" i="0" dirty="0">
              <a:solidFill>
                <a:srgbClr val="0D0D0D"/>
              </a:solidFill>
              <a:latin typeface="Times New Roman" panose="02020603050405020304" pitchFamily="18" charset="0"/>
              <a:ea typeface="Times New Roman"/>
              <a:cs typeface="Times New Roman" panose="02020603050405020304" pitchFamily="18" charset="0"/>
              <a:sym typeface="Times New Roman"/>
            </a:endParaRPr>
          </a:p>
          <a:p>
            <a:pPr marL="0" marR="0" lvl="0" indent="-152400" algn="just" rtl="0">
              <a:spcBef>
                <a:spcPts val="0"/>
              </a:spcBef>
              <a:spcAft>
                <a:spcPts val="0"/>
              </a:spcAft>
              <a:buClr>
                <a:srgbClr val="0D0D0D"/>
              </a:buClr>
              <a:buSzPts val="2400"/>
              <a:buFont typeface="Arial"/>
              <a:buChar char="•"/>
            </a:pPr>
            <a:r>
              <a:rPr lang="en-US" sz="24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  </a:t>
            </a:r>
            <a:r>
              <a:rPr lang="en-US" sz="24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Storage: </a:t>
            </a:r>
            <a:r>
              <a:rPr lang="en-US" sz="24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Sufficient storage space to store datasets, model checkpoints, and intermediate results during training</a:t>
            </a:r>
            <a:r>
              <a:rPr lang="en-US" sz="2400" b="0" i="0" dirty="0">
                <a:solidFill>
                  <a:srgbClr val="0D0D0D"/>
                </a:solidFill>
                <a:latin typeface="Times New Roman" panose="02020603050405020304" pitchFamily="18" charset="0"/>
                <a:cs typeface="Times New Roman" panose="02020603050405020304" pitchFamily="18" charset="0"/>
                <a:sym typeface="Arial"/>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76417" y="626534"/>
            <a:ext cx="11029500" cy="655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SYSTEM APPROACH</a:t>
            </a:r>
            <a:endParaRPr sz="3600" b="1" dirty="0">
              <a:latin typeface="+mj-lt"/>
            </a:endParaRPr>
          </a:p>
        </p:txBody>
      </p:sp>
      <p:sp>
        <p:nvSpPr>
          <p:cNvPr id="172" name="Google Shape;172;p19"/>
          <p:cNvSpPr txBox="1"/>
          <p:nvPr/>
        </p:nvSpPr>
        <p:spPr>
          <a:xfrm>
            <a:off x="476417" y="1281734"/>
            <a:ext cx="11239165" cy="52629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1482AB"/>
                </a:solidFill>
                <a:latin typeface="Times New Roman" panose="02020603050405020304" pitchFamily="18" charset="0"/>
                <a:ea typeface="Times New Roman"/>
                <a:cs typeface="Times New Roman" panose="02020603050405020304" pitchFamily="18" charset="0"/>
                <a:sym typeface="Times New Roman"/>
              </a:rPr>
              <a:t>Systems requirements:</a:t>
            </a:r>
            <a:endParaRPr sz="240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R="0" lvl="0" algn="l" rtl="0">
              <a:spcBef>
                <a:spcPts val="0"/>
              </a:spcBef>
              <a:spcAft>
                <a:spcPts val="0"/>
              </a:spcAft>
            </a:pPr>
            <a:r>
              <a:rPr lang="en-US" sz="24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  </a:t>
            </a:r>
            <a:r>
              <a:rPr lang="en-US" sz="2400" i="0" dirty="0">
                <a:solidFill>
                  <a:srgbClr val="0D0D0D"/>
                </a:solidFill>
                <a:latin typeface="Times New Roman" panose="02020603050405020304" pitchFamily="18" charset="0"/>
                <a:ea typeface="Times New Roman"/>
                <a:cs typeface="Times New Roman" panose="02020603050405020304" pitchFamily="18" charset="0"/>
                <a:sym typeface="Times New Roman"/>
              </a:rPr>
              <a:t>Software Requirements:</a:t>
            </a:r>
          </a:p>
          <a:p>
            <a:pPr marR="0" lvl="0" algn="l" rtl="0">
              <a:spcBef>
                <a:spcPts val="0"/>
              </a:spcBef>
              <a:spcAft>
                <a:spcPts val="0"/>
              </a:spcAft>
            </a:pPr>
            <a:endParaRPr sz="2400"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Data Acquisition: Obtain a diverse collection of artwork images from a variety of sources. In this case, the artwork images are stored in a ZIP file.</a:t>
            </a:r>
          </a:p>
          <a:p>
            <a:pPr marL="342900" indent="-342900" algn="just" fontAlgn="base">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Preprocessing: Preprocess the images to ensure uniform dimensions and format compatibility. This step involves resizing or padding the images as needed.</a:t>
            </a:r>
          </a:p>
          <a:p>
            <a:pPr marL="342900" indent="-342900" algn="just" fontAlgn="base">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Model Development:</a:t>
            </a:r>
          </a:p>
          <a:p>
            <a:pPr algn="just" fontAlgn="base"/>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 Generator Model: Create a neural network that generates artwork images from random noise. The generator consists of multiple layers, including dense, batch normalization, and convolutional transpose layers.</a:t>
            </a:r>
          </a:p>
          <a:p>
            <a:pPr algn="just" fontAlgn="base"/>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 Discriminator Model: Develop a neural network that distinguishes between real artwork images and those generated by the generator. The discriminator comprises convolutional layers followed by flattening and dense layers.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76417" y="626534"/>
            <a:ext cx="11029500" cy="655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SYSTEM APPROACH</a:t>
            </a:r>
            <a:endParaRPr sz="3600" b="1" dirty="0">
              <a:latin typeface="+mj-lt"/>
            </a:endParaRPr>
          </a:p>
        </p:txBody>
      </p:sp>
      <p:sp>
        <p:nvSpPr>
          <p:cNvPr id="172" name="Google Shape;172;p19"/>
          <p:cNvSpPr txBox="1"/>
          <p:nvPr/>
        </p:nvSpPr>
        <p:spPr>
          <a:xfrm>
            <a:off x="476417" y="1281734"/>
            <a:ext cx="11239165" cy="34162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1482AB"/>
                </a:solidFill>
                <a:latin typeface="Times New Roman" panose="02020603050405020304" pitchFamily="18" charset="0"/>
                <a:ea typeface="Times New Roman"/>
                <a:cs typeface="Times New Roman" panose="02020603050405020304" pitchFamily="18" charset="0"/>
                <a:sym typeface="Times New Roman"/>
              </a:rPr>
              <a:t>Systems requirements:</a:t>
            </a:r>
            <a:endParaRPr sz="240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R="0" lvl="0" algn="l" rtl="0">
              <a:spcBef>
                <a:spcPts val="0"/>
              </a:spcBef>
              <a:spcAft>
                <a:spcPts val="0"/>
              </a:spcAft>
            </a:pPr>
            <a:r>
              <a:rPr lang="en-US" sz="24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  </a:t>
            </a:r>
            <a:r>
              <a:rPr lang="en-US" sz="2400" i="0" dirty="0">
                <a:solidFill>
                  <a:srgbClr val="0D0D0D"/>
                </a:solidFill>
                <a:latin typeface="Times New Roman" panose="02020603050405020304" pitchFamily="18" charset="0"/>
                <a:ea typeface="Times New Roman"/>
                <a:cs typeface="Times New Roman" panose="02020603050405020304" pitchFamily="18" charset="0"/>
                <a:sym typeface="Times New Roman"/>
              </a:rPr>
              <a:t>Software Requirements:</a:t>
            </a:r>
          </a:p>
          <a:p>
            <a:pPr marR="0" lvl="0" algn="l" rtl="0">
              <a:spcBef>
                <a:spcPts val="0"/>
              </a:spcBef>
              <a:spcAft>
                <a:spcPts val="0"/>
              </a:spcAft>
            </a:pPr>
            <a:endParaRPr sz="2400"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GAN Training: Train the GAN model by optimizing the generator and discriminator networks alternately. During training, the generator learns to produce realistic artwork images, while the discriminator learns to differentiate between real and generated images.</a:t>
            </a:r>
          </a:p>
          <a:p>
            <a:pPr marL="342900" indent="-342900" algn="just" fontAlgn="base">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Result Evaluation: Assess the quality of the generated artwork images based on visual inspection and feedback from stakeholders.</a:t>
            </a:r>
          </a:p>
        </p:txBody>
      </p:sp>
    </p:spTree>
    <p:extLst>
      <p:ext uri="{BB962C8B-B14F-4D97-AF65-F5344CB8AC3E}">
        <p14:creationId xmlns:p14="http://schemas.microsoft.com/office/powerpoint/2010/main" val="80522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476417" y="601133"/>
            <a:ext cx="11029500" cy="629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2800"/>
              <a:buFont typeface="Franklin Gothic"/>
              <a:buNone/>
            </a:pPr>
            <a:r>
              <a:rPr lang="en-US" sz="3600" b="1" dirty="0">
                <a:latin typeface="+mj-lt"/>
              </a:rPr>
              <a:t>ALGORITHM</a:t>
            </a:r>
            <a:endParaRPr sz="3600" b="1" dirty="0">
              <a:latin typeface="+mj-lt"/>
            </a:endParaRPr>
          </a:p>
        </p:txBody>
      </p:sp>
      <p:sp>
        <p:nvSpPr>
          <p:cNvPr id="179" name="Google Shape;179;p20"/>
          <p:cNvSpPr/>
          <p:nvPr/>
        </p:nvSpPr>
        <p:spPr>
          <a:xfrm>
            <a:off x="933450" y="3114675"/>
            <a:ext cx="9081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80" name="Google Shape;180;p20"/>
          <p:cNvSpPr txBox="1"/>
          <p:nvPr/>
        </p:nvSpPr>
        <p:spPr>
          <a:xfrm>
            <a:off x="476417" y="1352550"/>
            <a:ext cx="11029500" cy="5262939"/>
          </a:xfrm>
          <a:prstGeom prst="rect">
            <a:avLst/>
          </a:prstGeom>
          <a:noFill/>
          <a:ln>
            <a:noFill/>
          </a:ln>
        </p:spPr>
        <p:txBody>
          <a:bodyPr spcFirstLastPara="1" wrap="square" lIns="91425" tIns="45700" rIns="91425" bIns="45700" anchor="t" anchorCtr="0">
            <a:spAutoFit/>
          </a:bodyPr>
          <a:lstStyle/>
          <a:p>
            <a:pPr marL="457200" indent="-457200" algn="jus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Generator Network:</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Function:</a:t>
            </a:r>
            <a:r>
              <a:rPr lang="en-US" sz="2400" b="0" i="0" dirty="0">
                <a:solidFill>
                  <a:srgbClr val="000000"/>
                </a:solidFill>
                <a:effectLst/>
                <a:latin typeface="Times New Roman" panose="02020603050405020304" pitchFamily="18" charset="0"/>
                <a:cs typeface="Times New Roman" panose="02020603050405020304" pitchFamily="18" charset="0"/>
              </a:rPr>
              <a:t> The generator network aims to create new data instances (e.g., images) that resemble the training data.</a:t>
            </a:r>
          </a:p>
          <a:p>
            <a:pPr marL="342900" marR="0" indent="-342900" algn="just">
              <a:spcBef>
                <a:spcPts val="0"/>
              </a:spcBef>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Input:</a:t>
            </a:r>
            <a:r>
              <a:rPr lang="en-US" sz="2400" b="0" i="0" dirty="0">
                <a:solidFill>
                  <a:srgbClr val="000000"/>
                </a:solidFill>
                <a:effectLst/>
                <a:latin typeface="Times New Roman" panose="02020603050405020304" pitchFamily="18" charset="0"/>
                <a:cs typeface="Times New Roman" panose="02020603050405020304" pitchFamily="18" charset="0"/>
              </a:rPr>
              <a:t> It typically takes a random noise vector as input. This noise vector contains random values that the generator uses as a starting point for creating new data.</a:t>
            </a:r>
          </a:p>
          <a:p>
            <a:pPr marL="342900" marR="0" indent="-342900" algn="just">
              <a:spcBef>
                <a:spcPts val="0"/>
              </a:spcBef>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Output:</a:t>
            </a:r>
            <a:r>
              <a:rPr lang="en-US" sz="2400" b="0" i="0" dirty="0">
                <a:solidFill>
                  <a:srgbClr val="000000"/>
                </a:solidFill>
                <a:effectLst/>
                <a:latin typeface="Times New Roman" panose="02020603050405020304" pitchFamily="18" charset="0"/>
                <a:cs typeface="Times New Roman" panose="02020603050405020304" pitchFamily="18" charset="0"/>
              </a:rPr>
              <a:t> The generator transforms the random noise vector into a generated data instance (e.g., an image).</a:t>
            </a:r>
          </a:p>
          <a:p>
            <a:pPr marL="0" marR="0" algn="just">
              <a:spcBef>
                <a:spcPts val="0"/>
              </a:spcBef>
              <a:spcAft>
                <a:spcPts val="0"/>
              </a:spcAft>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sz="2400" b="1" i="0" dirty="0">
                <a:solidFill>
                  <a:srgbClr val="000000"/>
                </a:solidFill>
                <a:effectLst/>
                <a:latin typeface="Times New Roman" panose="02020603050405020304" pitchFamily="18" charset="0"/>
                <a:cs typeface="Times New Roman" panose="02020603050405020304" pitchFamily="18" charset="0"/>
              </a:rPr>
              <a:t>2. Discriminator Network:</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Function:</a:t>
            </a:r>
            <a:r>
              <a:rPr lang="en-US" sz="2400" b="0" i="0" dirty="0">
                <a:solidFill>
                  <a:srgbClr val="000000"/>
                </a:solidFill>
                <a:effectLst/>
                <a:latin typeface="Times New Roman" panose="02020603050405020304" pitchFamily="18" charset="0"/>
                <a:cs typeface="Times New Roman" panose="02020603050405020304" pitchFamily="18" charset="0"/>
              </a:rPr>
              <a:t> The discriminator network acts as a critic, evaluating both real data from the training dataset and the images generated by the generator.</a:t>
            </a:r>
          </a:p>
          <a:p>
            <a:pPr marL="342900" marR="0" indent="-342900" algn="just">
              <a:spcBef>
                <a:spcPts val="0"/>
              </a:spcBef>
              <a:spcAft>
                <a:spcPts val="0"/>
              </a:spcAf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Input:</a:t>
            </a:r>
            <a:r>
              <a:rPr lang="en-US" sz="2400" b="0" i="0" dirty="0">
                <a:solidFill>
                  <a:srgbClr val="000000"/>
                </a:solidFill>
                <a:effectLst/>
                <a:latin typeface="Times New Roman" panose="02020603050405020304" pitchFamily="18" charset="0"/>
                <a:cs typeface="Times New Roman" panose="02020603050405020304" pitchFamily="18" charset="0"/>
              </a:rPr>
              <a:t> It receives two types of inputs:</a:t>
            </a:r>
          </a:p>
          <a:p>
            <a:pPr marL="742950" marR="0" lvl="1" indent="-285750" algn="just">
              <a:spcBef>
                <a:spcPts val="0"/>
              </a:spcBef>
              <a:spcAft>
                <a:spcPts val="0"/>
              </a:spcAft>
              <a:buFont typeface="Courier New" panose="02070309020205020404" pitchFamily="49" charset="0"/>
              <a:buChar char="o"/>
            </a:pPr>
            <a:r>
              <a:rPr lang="en-US" sz="2400" b="1" i="0" dirty="0">
                <a:solidFill>
                  <a:srgbClr val="000000"/>
                </a:solidFill>
                <a:effectLst/>
                <a:latin typeface="Times New Roman" panose="02020603050405020304" pitchFamily="18" charset="0"/>
                <a:cs typeface="Times New Roman" panose="02020603050405020304" pitchFamily="18" charset="0"/>
              </a:rPr>
              <a:t>Real Data:</a:t>
            </a:r>
            <a:r>
              <a:rPr lang="en-US" sz="2400" b="0" i="0" dirty="0">
                <a:solidFill>
                  <a:srgbClr val="000000"/>
                </a:solidFill>
                <a:effectLst/>
                <a:latin typeface="Times New Roman" panose="02020603050405020304" pitchFamily="18" charset="0"/>
                <a:cs typeface="Times New Roman" panose="02020603050405020304" pitchFamily="18" charset="0"/>
              </a:rPr>
              <a:t> A real data instance (e.g., an image) sampled from the training dataset.</a:t>
            </a:r>
          </a:p>
          <a:p>
            <a:pPr marL="742950" marR="0" lvl="1" indent="-285750" algn="just">
              <a:spcBef>
                <a:spcPts val="0"/>
              </a:spcBef>
              <a:spcAft>
                <a:spcPts val="0"/>
              </a:spcAft>
              <a:buFont typeface="Courier New" panose="02070309020205020404" pitchFamily="49" charset="0"/>
              <a:buChar char="o"/>
            </a:pPr>
            <a:r>
              <a:rPr lang="en-US" sz="2400" b="1" i="0" dirty="0">
                <a:solidFill>
                  <a:srgbClr val="000000"/>
                </a:solidFill>
                <a:effectLst/>
                <a:latin typeface="Times New Roman" panose="02020603050405020304" pitchFamily="18" charset="0"/>
                <a:cs typeface="Times New Roman" panose="02020603050405020304" pitchFamily="18" charset="0"/>
              </a:rPr>
              <a:t>Generated Data:</a:t>
            </a:r>
            <a:r>
              <a:rPr lang="en-US" sz="2400" b="0" i="0" dirty="0">
                <a:solidFill>
                  <a:srgbClr val="000000"/>
                </a:solidFill>
                <a:effectLst/>
                <a:latin typeface="Times New Roman" panose="02020603050405020304" pitchFamily="18" charset="0"/>
                <a:cs typeface="Times New Roman" panose="02020603050405020304" pitchFamily="18" charset="0"/>
              </a:rPr>
              <a:t> An image generated by the generator network.</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1400</Words>
  <Application>Microsoft Office PowerPoint</Application>
  <PresentationFormat>Widescreen</PresentationFormat>
  <Paragraphs>125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Franklin Gothic</vt:lpstr>
      <vt:lpstr>Libre Franklin</vt:lpstr>
      <vt:lpstr>Noto Sans Symbols</vt:lpstr>
      <vt:lpstr>Times New Roman</vt:lpstr>
      <vt:lpstr>DividendVTI</vt:lpstr>
      <vt:lpstr>ART CREATION USING GANs</vt:lpstr>
      <vt:lpstr>SYNOPSIS</vt:lpstr>
      <vt:lpstr>PROBLEM STATEMENT</vt:lpstr>
      <vt:lpstr>PROPOSED SOLUTION</vt:lpstr>
      <vt:lpstr>PROPOSED SOLUTION</vt:lpstr>
      <vt:lpstr>SYSTEM APPROACH</vt:lpstr>
      <vt:lpstr>SYSTEM APPROACH</vt:lpstr>
      <vt:lpstr>SYSTEM APPROACH</vt:lpstr>
      <vt:lpstr>ALGORITHM</vt:lpstr>
      <vt:lpstr>ALGORITHM</vt:lpstr>
      <vt:lpstr>DATASET</vt:lpstr>
      <vt:lpstr>DEPLOYMENT</vt:lpstr>
      <vt:lpstr>RESULT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CONVOLUTIONAL GAN IN MEDICAL IMAGING</dc:title>
  <cp:lastModifiedBy>Sayasree Kannan</cp:lastModifiedBy>
  <cp:revision>54</cp:revision>
  <dcterms:modified xsi:type="dcterms:W3CDTF">2024-03-31T16:05:31Z</dcterms:modified>
</cp:coreProperties>
</file>