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317" r:id="rId5"/>
    <p:sldId id="278" r:id="rId6"/>
    <p:sldId id="389" r:id="rId7"/>
    <p:sldId id="392" r:id="rId8"/>
    <p:sldId id="393" r:id="rId9"/>
    <p:sldId id="395" r:id="rId10"/>
    <p:sldId id="396" r:id="rId11"/>
    <p:sldId id="394" r:id="rId12"/>
    <p:sldId id="277" r:id="rId13"/>
    <p:sldId id="279" r:id="rId14"/>
    <p:sldId id="268" r:id="rId15"/>
    <p:sldId id="272" r:id="rId16"/>
    <p:sldId id="270" r:id="rId17"/>
    <p:sldId id="281" r:id="rId18"/>
    <p:sldId id="321" r:id="rId19"/>
    <p:sldId id="391" r:id="rId20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25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pl-PL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pl-PL" sz="1800">
              <a:latin typeface="+mn-lt"/>
            </a:rPr>
            <a:t>Tytuł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>
              <a:latin typeface="+mn-lt"/>
            </a:rPr>
            <a:t>Aby rozpocząć prezentację, przejdź do karty Pokaz slajdów, a następnie wybierz pozycję Od początku.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pl-PL" sz="1800">
              <a:latin typeface="+mn-lt"/>
            </a:rPr>
            <a:t>Tytuł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>
              <a:latin typeface="+mn-lt"/>
            </a:rPr>
            <a:t>Aby wyświetlić widok prezentera, w widoku Pokaz slajdów na pasku sterowania w lewym dolnym rogu wybierz ikonę wielokropka, </a:t>
          </a:r>
          <a:br>
            <a:rPr lang="pl-PL" sz="1800" dirty="0">
              <a:latin typeface="+mn-lt"/>
            </a:rPr>
          </a:br>
          <a:r>
            <a:rPr lang="pl-PL" sz="1800" dirty="0">
              <a:latin typeface="+mn-lt"/>
            </a:rPr>
            <a:t>a następnie polecenie Pokaż Widok prezentera.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pl-PL" sz="1800">
              <a:latin typeface="+mn-lt"/>
            </a:rPr>
            <a:t>Tytuł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/>
            <a:t>W trakcie prezentacji notatki prelegenta są widoczne na Twoim monitorze, ale nie są widoczne dla odbiorców.</a:t>
          </a:r>
          <a:endParaRPr lang="pl-PL" sz="180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>
              <a:latin typeface="+mn-lt"/>
            </a:rPr>
            <a:t>Tytuł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pl-PL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pl-PL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>
              <a:latin typeface="+mn-lt"/>
            </a:rPr>
            <a:t>Tytuł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pl-PL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pl-PL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/>
            <a:t>Jeśli nie widzisz okienka notatek lub jest ono całkowicie zminimalizowane, kliknij pozycję Notatki na pasku zadań w dolnej części okna programu PowerPoint.</a:t>
          </a:r>
          <a:endParaRPr lang="pl-PL" sz="1800" dirty="0">
            <a:latin typeface="+mn-lt"/>
          </a:endParaRP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pl-PL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pl-PL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/>
            <a:t>Okienko notatek to pole wyświetlane poniżej każdego slajdu. Naciśnij je, aby dodać notatki.</a:t>
          </a:r>
          <a:endParaRPr lang="pl-PL" sz="180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pl-PL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pl-PL" sz="18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1950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>
              <a:latin typeface="+mn-lt"/>
            </a:rPr>
            <a:t>Tytuł</a:t>
          </a:r>
        </a:p>
      </dsp:txBody>
      <dsp:txXfrm rot="5400000">
        <a:off x="674664" y="1810365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>
              <a:latin typeface="+mn-lt"/>
            </a:rPr>
            <a:t>Aby rozpocząć prezentację, przejdź do karty Pokaz slajdów, a następnie wybierz pozycję Od początku.</a:t>
          </a:r>
        </a:p>
      </dsp:txBody>
      <dsp:txXfrm>
        <a:off x="3249" y="0"/>
        <a:ext cx="3259934" cy="1392951"/>
      </dsp:txXfrm>
    </dsp:sp>
    <dsp:sp modelId="{6BA46904-CB7C-4538-BD49-D3891EF19552}">
      <dsp:nvSpPr>
        <dsp:cNvPr id="0" name=""/>
        <dsp:cNvSpPr/>
      </dsp:nvSpPr>
      <dsp:spPr>
        <a:xfrm>
          <a:off x="163321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>
              <a:latin typeface="+mn-lt"/>
            </a:rPr>
            <a:t>Tytuł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>
              <a:latin typeface="+mn-lt"/>
            </a:rPr>
            <a:t>Aby wyświetlić widok prezentera, w widoku Pokaz slajdów na pasku sterowania w lewym dolnym rogu wybierz ikonę wielokropka, </a:t>
          </a:r>
          <a:br>
            <a:rPr lang="pl-PL" sz="1800" kern="1200" dirty="0">
              <a:latin typeface="+mn-lt"/>
            </a:rPr>
          </a:br>
          <a:r>
            <a:rPr lang="pl-PL" sz="1800" kern="1200" dirty="0">
              <a:latin typeface="+mn-lt"/>
            </a:rPr>
            <a:t>a następnie polecenie Pokaż Widok prezentera.</a:t>
          </a: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>
              <a:latin typeface="+mn-lt"/>
            </a:rPr>
            <a:t>Tytuł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/>
            <a:t>W trakcie prezentacji notatki prelegenta są widoczne na Twoim monitorze, ale nie są widoczne dla odbiorców.</a:t>
          </a:r>
          <a:endParaRPr lang="pl-PL" sz="1800" kern="120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>
              <a:latin typeface="+mn-lt"/>
            </a:rPr>
            <a:t>Tytuł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/>
            <a:t>Okienko notatek to pole wyświetlane poniżej każdego slajdu. Naciśnij je, aby dodać notatki.</a:t>
          </a:r>
          <a:endParaRPr lang="pl-PL" sz="1800" kern="120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>
              <a:latin typeface="+mn-lt"/>
            </a:rPr>
            <a:t>Tytuł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/>
            <a:t>Jeśli nie widzisz okienka notatek lub jest ono całkowicie zminimalizowane, kliknij pozycję Notatki na pasku zadań w dolnej części okna programu PowerPoint.</a:t>
          </a:r>
          <a:endParaRPr lang="pl-PL" sz="1800" kern="1200" dirty="0">
            <a:latin typeface="+mn-lt"/>
          </a:endParaRP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Oś czasu w zaokrąglonym prostokącie"/>
  <dgm:desc val="Służy do wyświetlania listy zdarzeń uporządkowanych w kolejności chronologicznej. Niewidoczne pole zawiera opis, a daty są pokazywane w prostokątach, z wyjątkiem pierwszego i ostatniego elementu, które mają zaokrąglone rogi. Może służyć do wyświetlania dużej ilość tekstu z długimi, opisowymi datami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4C38CF-67C2-4088-A2AD-522FD06E4E9F}" type="datetime1">
              <a:rPr lang="pl-PL" smtClean="0"/>
              <a:t>01.06.2025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FB94E0-1F98-4426-9482-6C6FD17970C3}" type="datetime1">
              <a:rPr lang="pl-PL" smtClean="0"/>
              <a:t>01.06.2025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01.06.2025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233BE3D-D76F-4FC3-90DD-076CC61266C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A1D9C8C-C657-40A7-B3BC-81AB0E04CBBF}" type="datetime1">
              <a:rPr lang="pl-PL" smtClean="0"/>
              <a:t>01.06.2025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pl-PL" smtClean="0"/>
              <a:t>12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3161216-F533-408B-AC3D-C1534949BC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3B35D52-2BE3-474F-A65D-1C57A1E9C8EA}" type="datetime1">
              <a:rPr lang="pl-PL" smtClean="0"/>
              <a:t>01.06.2025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13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F04566-63C4-4E04-95F6-F236912A2F8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49161C6-02E6-4A51-9612-82E8932FCFC9}" type="datetime1">
              <a:rPr lang="pl-PL" smtClean="0"/>
              <a:t>01.06.2025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l-PL" smtClean="0"/>
              <a:t>14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891A17-6249-461C-B075-652AEA2598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CE26397-7EB8-4E6D-9388-C37617315B24}" type="datetime1">
              <a:rPr lang="pl-PL" smtClean="0"/>
              <a:t>01.06.2025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09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15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C575042-9803-4365-98E6-7B269EDD9F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509B6E6-3E65-49C0-94CE-1A750F0F84E8}" type="datetime1">
              <a:rPr lang="pl-PL" smtClean="0"/>
              <a:t>01.06.2025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 sz="4800"/>
              <a:t>3DFloat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7" name="Zawartość — symbol zastępczy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22" name="Tekst — symbol zastępczy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23" name="Zawartość — symbol zastępczy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</a:t>
            </a:r>
          </a:p>
        </p:txBody>
      </p:sp>
      <p:sp>
        <p:nvSpPr>
          <p:cNvPr id="21" name="Zawartość — symbol zastępczy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Zamkni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ytuł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1" name="Podtytuł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Obraz — symbol zastępczy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2" name="Obraz — symbol zastępczy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w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l-PL"/>
              <a:t>Kliknij, aby dodać tytuł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l-PL" sz="1600"/>
              <a:t>Kliknij, aby dodać tekst</a:t>
            </a:r>
          </a:p>
        </p:txBody>
      </p:sp>
      <p:sp>
        <p:nvSpPr>
          <p:cNvPr id="17" name="Obraz — symbol zastępczy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5" name="Obraz — symbol zastępczy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8" name="Obraz — symbol zastępczy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9" name="Obraz — symbol zastępczy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0" name="Obraz — symbol zastępczy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Zawartość — symbol zastępczy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Oś czasu tabeli wykresó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Dowolny kształt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0" name="Dowolny kształt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Dowolny kształt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2" name="Ow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7" name="Zawartość — symbol zastępczy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40" name="Tytuł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l-PL"/>
              <a:t>Zespół</a:t>
            </a:r>
          </a:p>
        </p:txBody>
      </p:sp>
      <p:grpSp>
        <p:nvGrpSpPr>
          <p:cNvPr id="51" name="Grupa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54" name="Ow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5" name="Ow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6" name="Obraz — symbol zastępczy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7" name="Obraz — symbol zastępczy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8" name="Obraz — symbol zastępczy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59" name="Obraz — symbol zastępczy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63" name="Tekst — symbol zastępczy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1" name="Tekst — symbol zastępczy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5" name="Tekst — symbol zastępczy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4" name="Tekst — symbol zastępczy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7" name="Tekst — symbol zastępczy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6" name="Tekst — symbol zastępczy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9" name="Tekst — symbol zastępczy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8" name="Tekst — symbol zastępczy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Kolumna zawartości 2 (slajd porównan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w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Przykładowy tekst stopki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yclic_redundancy_chec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ieeexplore.ieee.org/document/9844436" TargetMode="External"/><Relationship Id="rId4" Type="http://schemas.openxmlformats.org/officeDocument/2006/relationships/hyperlink" Target="https://en.wikipedia.org/wiki/Mathematics_of_cyclic_redundancy_check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olny kształt: Kształt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 useBgFill="1">
        <p:nvSpPr>
          <p:cNvPr id="46" name="Prostokąt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9840335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l-PL" dirty="0"/>
              <a:t>Implementacja kodu wielomianowego CRC-32 – IEEE 802.3</a:t>
            </a:r>
            <a:endParaRPr lang="pl-PL" sz="6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6" name="Podtytuł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198" y="5811526"/>
            <a:ext cx="5437187" cy="761470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l-PL" kern="1200" dirty="0">
                <a:latin typeface="+mn-lt"/>
                <a:ea typeface="+mn-ea"/>
                <a:cs typeface="+mn-cs"/>
              </a:rPr>
              <a:t>Antoni Lenart, Bruno Banaszczyk, Jakub Kowalski, Filip Kaczor, Jakub Kogut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umer slajdu — symbol zastępczy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10</a:t>
            </a:fld>
            <a:endParaRPr lang="pl-PL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7148E578-9F75-6F03-CDDA-52AA93C281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196901"/>
            <a:ext cx="11090274" cy="59914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500" dirty="0"/>
              <a:t>Błędy z nieparzystą liczbą bitów</a:t>
            </a:r>
            <a:br>
              <a:rPr lang="pl-PL" sz="1500" dirty="0"/>
            </a:br>
            <a:endParaRPr lang="pl-PL" sz="1500" dirty="0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l-PL"/>
              <a:t>Zespół</a:t>
            </a:r>
          </a:p>
        </p:txBody>
      </p:sp>
      <p:pic>
        <p:nvPicPr>
          <p:cNvPr id="17" name="Obraz — symbol zastępczy 16" descr="Uśmiechnięty mężczyzna w biurze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992" y="1990724"/>
            <a:ext cx="1691640" cy="1435608"/>
          </a:xfrm>
        </p:spPr>
      </p:pic>
      <p:pic>
        <p:nvPicPr>
          <p:cNvPr id="36" name="Obraz — symbol zastępczy 35" descr="Uśmiechnięta pani w biurze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384" y="1990724"/>
            <a:ext cx="1691640" cy="1435608"/>
          </a:xfrm>
        </p:spPr>
      </p:pic>
      <p:pic>
        <p:nvPicPr>
          <p:cNvPr id="38" name="Obraz — symbol zastępczy 37" descr="Pani w biurze uśmiechająca się do aparatu&#10;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976" y="1993392"/>
            <a:ext cx="1691640" cy="1435608"/>
          </a:xfrm>
        </p:spPr>
      </p:pic>
      <p:pic>
        <p:nvPicPr>
          <p:cNvPr id="40" name="Obraz — symbol zastępczy 39" descr="Uśmiechnięty mężczyzna z brodą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5568" y="1990724"/>
            <a:ext cx="1691640" cy="1435608"/>
          </a:xfrm>
        </p:spPr>
      </p:pic>
      <p:sp>
        <p:nvSpPr>
          <p:cNvPr id="41" name="Tekst — symbol zastępczy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3795" y="3781425"/>
            <a:ext cx="2082736" cy="365760"/>
          </a:xfrm>
        </p:spPr>
        <p:txBody>
          <a:bodyPr rtlCol="0"/>
          <a:lstStyle/>
          <a:p>
            <a:pPr algn="ctr" rtl="0"/>
            <a:r>
              <a:rPr lang="pl-PL" dirty="0"/>
              <a:t>Imię i nazwisko</a:t>
            </a:r>
          </a:p>
        </p:txBody>
      </p:sp>
      <p:sp>
        <p:nvSpPr>
          <p:cNvPr id="15" name="Podtytuł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 rtlCol="0"/>
          <a:lstStyle/>
          <a:p>
            <a:pPr rtl="0"/>
            <a:r>
              <a:rPr lang="pl-PL"/>
              <a:t>Tytuł</a:t>
            </a:r>
          </a:p>
        </p:txBody>
      </p:sp>
      <p:sp>
        <p:nvSpPr>
          <p:cNvPr id="43" name="Tekst — symbol zastępczy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0529" y="3781425"/>
            <a:ext cx="2188570" cy="365760"/>
          </a:xfrm>
        </p:spPr>
        <p:txBody>
          <a:bodyPr rtlCol="0"/>
          <a:lstStyle/>
          <a:p>
            <a:pPr algn="ctr" rtl="0"/>
            <a:r>
              <a:rPr lang="pl-PL" dirty="0"/>
              <a:t>Imię i nazwisko</a:t>
            </a:r>
          </a:p>
        </p:txBody>
      </p:sp>
      <p:sp>
        <p:nvSpPr>
          <p:cNvPr id="42" name="Tekst — symbol zastępczy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 rtlCol="0"/>
          <a:lstStyle/>
          <a:p>
            <a:pPr rtl="0"/>
            <a:r>
              <a:rPr lang="pl-PL"/>
              <a:t>Tytuł</a:t>
            </a:r>
          </a:p>
        </p:txBody>
      </p:sp>
      <p:sp>
        <p:nvSpPr>
          <p:cNvPr id="45" name="Tekst — symbol zastępczy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00484" y="3781425"/>
            <a:ext cx="2235844" cy="365760"/>
          </a:xfrm>
        </p:spPr>
        <p:txBody>
          <a:bodyPr rtlCol="0"/>
          <a:lstStyle/>
          <a:p>
            <a:pPr algn="ctr" rtl="0"/>
            <a:r>
              <a:rPr lang="pl-PL" dirty="0"/>
              <a:t>Imię i nazwisko</a:t>
            </a:r>
          </a:p>
        </p:txBody>
      </p:sp>
      <p:sp>
        <p:nvSpPr>
          <p:cNvPr id="44" name="Tekst — symbol zastępczy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 rtlCol="0"/>
          <a:lstStyle/>
          <a:p>
            <a:pPr rtl="0"/>
            <a:r>
              <a:rPr lang="pl-PL"/>
              <a:t>Tytuł</a:t>
            </a:r>
          </a:p>
        </p:txBody>
      </p:sp>
      <p:sp>
        <p:nvSpPr>
          <p:cNvPr id="47" name="Tekst — symbol zastępczy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75215" y="3787288"/>
            <a:ext cx="2227120" cy="365760"/>
          </a:xfrm>
        </p:spPr>
        <p:txBody>
          <a:bodyPr rtlCol="0"/>
          <a:lstStyle/>
          <a:p>
            <a:pPr algn="ctr" rtl="0"/>
            <a:r>
              <a:rPr lang="pl-PL" dirty="0"/>
              <a:t>Imię i nazwisko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 rtlCol="0"/>
          <a:lstStyle/>
          <a:p>
            <a:pPr rtl="0"/>
            <a:r>
              <a:rPr lang="pl-PL"/>
              <a:t>Tytuł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/>
              <a:t>Oś czasu</a:t>
            </a:r>
          </a:p>
        </p:txBody>
      </p:sp>
      <p:graphicFrame>
        <p:nvGraphicFramePr>
          <p:cNvPr id="4" name="Zawartość — symbol zastępczy 3" descr="Oś czasu — symbol zastępczy grafiki SmartArt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065309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7" name="Stopka — symbol zastępczy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a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7" name="Ow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7" name="Tytuł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Zawartość 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  <a:endParaRPr lang="pl-PL" dirty="0"/>
          </a:p>
        </p:txBody>
      </p:sp>
      <p:sp>
        <p:nvSpPr>
          <p:cNvPr id="10" name="Zawartość — symbol zastępczy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pl-PL" dirty="0"/>
              <a:t>Dodaj tekst, obrazy, grafiki i klipy wideo. </a:t>
            </a:r>
          </a:p>
          <a:p>
            <a:pPr rtl="0"/>
            <a:r>
              <a:rPr lang="pl-PL" dirty="0"/>
              <a:t>Dodaj przejścia, animacje i ruch. </a:t>
            </a:r>
          </a:p>
          <a:p>
            <a:pPr rtl="0"/>
            <a:r>
              <a:rPr lang="pl-PL" dirty="0"/>
              <a:t>Zapisuj prezentacje w usłudze OneDrive, aby uzyskać do nich dostęp z komputera, tabletu lub telefonu. 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</a:p>
        </p:txBody>
      </p:sp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pl-PL"/>
              <a:t>Otwórz okienko Pomysły dotyczące projektu, aby korzystać z błyskawicznych przeobrażeń slajdów. </a:t>
            </a:r>
          </a:p>
          <a:p>
            <a:pPr rtl="0"/>
            <a:r>
              <a:rPr lang="pl-PL"/>
              <a:t>W tym miejscu będziemy przedstawiać nasze pomysły projektowe. </a:t>
            </a:r>
          </a:p>
          <a:p>
            <a:pPr rtl="0"/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13</a:t>
            </a:fld>
            <a:endParaRPr lang="pl-PL"/>
          </a:p>
        </p:txBody>
      </p:sp>
      <p:sp>
        <p:nvSpPr>
          <p:cNvPr id="22" name="Dowolny kształt: Kształt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l-PL"/>
              <a:t>Zawartość 2 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</a:p>
        </p:txBody>
      </p:sp>
      <p:sp>
        <p:nvSpPr>
          <p:cNvPr id="9" name="Zawartość — symbol zastępczy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rmAutofit/>
          </a:bodyPr>
          <a:lstStyle/>
          <a:p>
            <a:pPr lvl="0" rtl="0"/>
            <a:endParaRPr lang="pl-PL" sz="1600" dirty="0"/>
          </a:p>
          <a:p>
            <a:pPr rtl="0"/>
            <a:endParaRPr lang="pl-PL" sz="1600" dirty="0"/>
          </a:p>
        </p:txBody>
      </p:sp>
      <p:sp>
        <p:nvSpPr>
          <p:cNvPr id="12" name="Tekst — symbol zastępczy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pl-PL" sz="1600"/>
              <a:t>Dodaj tekst, obrazy, grafiki i klipy wideo. </a:t>
            </a:r>
          </a:p>
          <a:p>
            <a:pPr lvl="0" rtl="0"/>
            <a:r>
              <a:rPr lang="pl-PL" sz="1600"/>
              <a:t>Dodaj przejścia, animacje i ruch. </a:t>
            </a:r>
          </a:p>
          <a:p>
            <a:pPr lvl="0" rtl="0"/>
            <a:r>
              <a:rPr lang="pl-PL" sz="1600"/>
              <a:t>Zapisuj prezentacje w usłudze OneDrive, aby uzyskać do nich dostęp z komputera, tabletu lub telefonu. </a:t>
            </a:r>
          </a:p>
          <a:p>
            <a:pPr rtl="0"/>
            <a:r>
              <a:rPr lang="pl-PL" sz="1600"/>
              <a:t>Otwórz okienko Pomysły dotyczące projektu, aby korzystać z błyskawicznych przeobrażeń slajdów. </a:t>
            </a:r>
          </a:p>
          <a:p>
            <a:pPr rtl="0"/>
            <a:r>
              <a:rPr lang="pl-PL" sz="1600"/>
              <a:t>W tym miejscu będziemy przedstawiać nasze pomysły projektowe.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  <a:endParaRPr lang="pl-PL" dirty="0"/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pl-PL" sz="1600"/>
              <a:t>Dodaj tekst, obrazy, grafiki i klipy wideo. </a:t>
            </a:r>
          </a:p>
          <a:p>
            <a:pPr lvl="0" rtl="0"/>
            <a:r>
              <a:rPr lang="pl-PL" sz="1600"/>
              <a:t>Dodaj przejścia, animacje i ruch. </a:t>
            </a:r>
          </a:p>
          <a:p>
            <a:pPr lvl="0" rtl="0"/>
            <a:r>
              <a:rPr lang="pl-PL" sz="1600"/>
              <a:t>Zapisuj prezentacje w usłudze OneDrive, aby uzyskać do nich dostęp z komputera, tabletu lub telefonu. </a:t>
            </a:r>
          </a:p>
          <a:p>
            <a:pPr rtl="0"/>
            <a:r>
              <a:rPr lang="pl-PL" sz="1600"/>
              <a:t>Otwórz okienko Pomysły dotyczące projektu, aby korzystać z błyskawicznych przeobrażeń slajdów. </a:t>
            </a:r>
          </a:p>
          <a:p>
            <a:pPr rtl="0"/>
            <a:r>
              <a:rPr lang="pl-PL" sz="1600"/>
              <a:t>W tym miejscu będziemy przedstawiać nasze pomysły projektowe.</a:t>
            </a:r>
          </a:p>
        </p:txBody>
      </p:sp>
      <p:sp>
        <p:nvSpPr>
          <p:cNvPr id="14" name="Data — symbol zastępczy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15" name="Stopka — symbol zastępczy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l-PL" dirty="0"/>
              <a:t>Bibliografia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 rtlCol="0">
            <a:normAutofit/>
          </a:bodyPr>
          <a:lstStyle/>
          <a:p>
            <a:pPr rtl="0"/>
            <a:r>
              <a:rPr lang="pl-PL" dirty="0"/>
              <a:t>[1]</a:t>
            </a:r>
            <a:r>
              <a:rPr lang="pl-PL" dirty="0" err="1">
                <a:hlinkClick r:id="rId3"/>
              </a:rPr>
              <a:t>Cyclic_redundancy_check_wikipedia</a:t>
            </a:r>
            <a:endParaRPr lang="pl-PL" dirty="0"/>
          </a:p>
          <a:p>
            <a:pPr rtl="0"/>
            <a:r>
              <a:rPr lang="pl-PL" dirty="0"/>
              <a:t>[2]</a:t>
            </a:r>
            <a:r>
              <a:rPr lang="pl-PL" dirty="0" err="1">
                <a:hlinkClick r:id="rId4"/>
              </a:rPr>
              <a:t>Mathematics_of_CRC</a:t>
            </a:r>
            <a:endParaRPr lang="pl-PL" dirty="0"/>
          </a:p>
          <a:p>
            <a:pPr rtl="0"/>
            <a:r>
              <a:rPr lang="pl-PL" dirty="0"/>
              <a:t>[3]</a:t>
            </a:r>
            <a:r>
              <a:rPr lang="pl-PL" dirty="0">
                <a:hlinkClick r:id="rId5"/>
              </a:rPr>
              <a:t>IEEE 802.3 - 2022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15</a:t>
            </a:fld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29BA9D-6250-284C-255C-31D8AC37A9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l-PL"/>
              <a:t>Dziękujemy</a:t>
            </a:r>
          </a:p>
        </p:txBody>
      </p:sp>
      <p:sp>
        <p:nvSpPr>
          <p:cNvPr id="23" name="Podtytuł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pl-PL"/>
              <a:t>Imię i nazwisko osoby prowadzącej</a:t>
            </a:r>
          </a:p>
          <a:p>
            <a:pPr rtl="0"/>
            <a:r>
              <a:rPr lang="pl-PL"/>
              <a:t>Adres e-mail</a:t>
            </a:r>
          </a:p>
          <a:p>
            <a:pPr rtl="0"/>
            <a:r>
              <a:rPr lang="pl-PL"/>
              <a:t>Adres witryny internetowej</a:t>
            </a:r>
          </a:p>
        </p:txBody>
      </p:sp>
      <p:pic>
        <p:nvPicPr>
          <p:cNvPr id="27" name="Obraz — symbol zastępczy 26" descr="Cyfrowe tło punktów danych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Obraz — symbol zastępczy 32" descr="Cyfrowe tło punktów danych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69925"/>
          </a:xfrm>
        </p:spPr>
        <p:txBody>
          <a:bodyPr rtlCol="0"/>
          <a:lstStyle/>
          <a:p>
            <a:pPr rtl="0"/>
            <a:r>
              <a:rPr lang="pl-PL" sz="3000" dirty="0"/>
              <a:t>CRC ( </a:t>
            </a:r>
            <a:r>
              <a:rPr lang="pl-PL" sz="3000" dirty="0" err="1"/>
              <a:t>Cyclic</a:t>
            </a:r>
            <a:r>
              <a:rPr lang="pl-PL" sz="3000" dirty="0"/>
              <a:t> </a:t>
            </a:r>
            <a:r>
              <a:rPr lang="pl-PL" sz="3000" dirty="0" err="1"/>
              <a:t>Redundancy</a:t>
            </a:r>
            <a:r>
              <a:rPr lang="pl-PL" sz="3000" dirty="0"/>
              <a:t> </a:t>
            </a:r>
            <a:r>
              <a:rPr lang="pl-PL" sz="3000" dirty="0" err="1"/>
              <a:t>Check</a:t>
            </a:r>
            <a:r>
              <a:rPr lang="pl-PL" sz="3000" dirty="0"/>
              <a:t> ) – Czym jest i gdzie jest stosowany ?</a:t>
            </a:r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</a:t>
            </a:fld>
            <a:endParaRPr lang="pl-PL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C3C34C-9ED5-0E0F-6712-EB8B332FC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10532"/>
            <a:ext cx="11090274" cy="487362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CRC jest to metoda wykrywania błędów powszechnie stosowana w sieciach cyfrowych oraz w pamięciach służących do magazynowania danych. Do bloków danych, dołączana jest krótka wartość kontrolna, będąca resztą z dzielenia wielomianowego ich zawartości. Podczas odczytu danych, po stronie odbiorczej, obliczenia są powtarzane, a niezgodności wartości kontrolnych sygnalizuje uszkodzenie danych, umożliwiając ( z wykorzystaniem dodatkowych mechanizmów ) podjęcie działań korekcyjnych. </a:t>
            </a:r>
          </a:p>
          <a:p>
            <a:pPr marL="0" indent="0">
              <a:buNone/>
            </a:pPr>
            <a:r>
              <a:rPr lang="pl-PL" dirty="0"/>
              <a:t>Nazwa CRC pochodzi od redundancji, która jest dodawana poprzez umieszczenie na końcu bloku danych wartości kontrolnej, która rozszerza rozmiar przesyłanej wiadomości bez dodawania nowych informacji, oraz od cyklicznych kodów wielomianowych. </a:t>
            </a:r>
            <a:br>
              <a:rPr lang="pl-PL" dirty="0"/>
            </a:br>
            <a:br>
              <a:rPr lang="pl-PL" dirty="0"/>
            </a:br>
            <a:r>
              <a:rPr lang="pl-PL" dirty="0"/>
              <a:t>CRC jest popularne, dzięki swojej prostej implementacji w sprzęcie, łatwiej analizie matematycznej i wysokiej skuteczności w wykrywaniu błędów spowodowanych szumami w kanałach transmisyjnych.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27197"/>
            <a:ext cx="11493355" cy="3415519"/>
          </a:xfrm>
        </p:spPr>
        <p:txBody>
          <a:bodyPr rtlCol="0"/>
          <a:lstStyle/>
          <a:p>
            <a:pPr rtl="0"/>
            <a:r>
              <a:rPr lang="pl-PL" dirty="0"/>
              <a:t>Gdzie i do czego są stosowane kody CRC ( </a:t>
            </a:r>
            <a:r>
              <a:rPr lang="pl-PL" dirty="0" err="1"/>
              <a:t>Cyclic</a:t>
            </a:r>
            <a:r>
              <a:rPr lang="pl-PL" dirty="0"/>
              <a:t> </a:t>
            </a:r>
            <a:r>
              <a:rPr lang="pl-PL" dirty="0" err="1"/>
              <a:t>Redundancy</a:t>
            </a:r>
            <a:r>
              <a:rPr lang="pl-PL" dirty="0"/>
              <a:t> </a:t>
            </a:r>
            <a:r>
              <a:rPr lang="pl-PL" dirty="0" err="1"/>
              <a:t>Check</a:t>
            </a:r>
            <a:r>
              <a:rPr lang="pl-PL" dirty="0"/>
              <a:t> ):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Sieci komputerowe: Ethernet ( 802.3 ),  </a:t>
            </a:r>
            <a:r>
              <a:rPr lang="pl-PL" dirty="0" err="1"/>
              <a:t>WiFi</a:t>
            </a:r>
            <a:r>
              <a:rPr lang="pl-PL" dirty="0"/>
              <a:t> ( 802.11 )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Systemy komunikacji: CAN ( Controller </a:t>
            </a:r>
            <a:r>
              <a:rPr lang="pl-PL" dirty="0" err="1"/>
              <a:t>Area</a:t>
            </a:r>
            <a:r>
              <a:rPr lang="pl-PL" dirty="0"/>
              <a:t> Network ), USB, Bluetooth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Przechowywanie danych: Dyski twarde oraz SSD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Formaty plików oraz kompresja: ZIP/RAR/</a:t>
            </a:r>
            <a:r>
              <a:rPr lang="pl-PL" dirty="0" err="1"/>
              <a:t>Gzip</a:t>
            </a:r>
            <a:r>
              <a:rPr lang="pl-PL" dirty="0"/>
              <a:t> ( celu sprawdzenia poprawności skompresowanych danych podczas rozpakowywania ), PNG ( do sprawdzenia poprawności danych przez odbiorcę danego pliku 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Funkcja </a:t>
            </a:r>
            <a:r>
              <a:rPr lang="pl-PL" dirty="0" err="1"/>
              <a:t>hash-ująca</a:t>
            </a:r>
            <a:r>
              <a:rPr lang="pl-PL" dirty="0"/>
              <a:t> ( rzadko )</a:t>
            </a:r>
          </a:p>
        </p:txBody>
      </p:sp>
      <p:sp>
        <p:nvSpPr>
          <p:cNvPr id="13" name="Data — symbol zastępczy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14" name="Stopka — symbol zastępczy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15" name="Numer slajdu — symbol zastępczy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570B89B-CEA8-5D22-0BB4-8665252B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/>
          <a:lstStyle/>
          <a:p>
            <a:r>
              <a:rPr lang="pl-PL" dirty="0"/>
              <a:t>CRC-32 – Podstawy matematyczne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2E78B25E-A24F-1833-3966-48A9B3FD25D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50863" y="1750060"/>
                <a:ext cx="11090274" cy="475715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/>
                  <a:t>CRC-32 opiera się na matematyce wielomianów nad ciałem skończonym GF(2), co oznacza, że operacje ( dodawanie, odejmowanie ) są wykonywane za pomocą operacji XOR, a mnożenie i dzielenie są specyficzne dla arytmetyki binarnej.  Wiadomości są reprezentowane jako ciągi bitów ( wielomiany </a:t>
                </a:r>
                <a14:m>
                  <m:oMath xmlns:m="http://schemas.openxmlformats.org/officeDocument/2006/math">
                    <m:r>
                      <a:rPr lang="pl-PL" b="0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). Każdy bit w wiadomości odpowiada współczynnikowi w wielomianie np. </a:t>
                </a:r>
              </a:p>
              <a:p>
                <a:pPr/>
                <a:br>
                  <a:rPr lang="pl-PL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𝐶𝑖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ą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1101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𝑟𝑒𝑝𝑟𝑒𝑧𝑒𝑛𝑡𝑢𝑗𝑒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𝑤𝑖𝑒𝑙𝑜𝑚𝑖𝑎𝑛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b="1" i="1" dirty="0"/>
                  <a:t>Wielomian generujący</a:t>
                </a:r>
                <a:r>
                  <a:rPr lang="pl-PL" dirty="0"/>
                  <a:t>: Dla CRC-32 standardowym wielomianem generującym jest:</a:t>
                </a:r>
              </a:p>
              <a:p>
                <a:endParaRPr lang="pl-P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l-PL" dirty="0"/>
              </a:p>
              <a:p>
                <a:pPr algn="ctr"/>
                <a:endParaRPr lang="pl-P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b="1" i="1" dirty="0"/>
                  <a:t>Dane wejściowe </a:t>
                </a:r>
                <a:r>
                  <a:rPr lang="pl-PL" dirty="0"/>
                  <a:t>są następnie dopełniane 32 zerami na końcu ( co odpowiada przemnożeniu wielomianu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dirty="0"/>
                  <a:t>przez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pl-PL" dirty="0"/>
                  <a:t> ). Dokonujemy tego aby „zarezerwować” 32 bity na końcu wiadomości na resztę z dzielenia. Dostajemy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.</a:t>
                </a:r>
              </a:p>
            </p:txBody>
          </p:sp>
        </mc:Choice>
        <mc:Fallback xmlns="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2E78B25E-A24F-1833-3966-48A9B3FD2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50863" y="1750060"/>
                <a:ext cx="11090274" cy="4757152"/>
              </a:xfrm>
              <a:blipFill>
                <a:blip r:embed="rId2"/>
                <a:stretch>
                  <a:fillRect l="-1044" t="-1154" r="-1374" b="-10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E0C5FD3-0D8E-8151-2479-D07C2719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861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3981226-CC1B-E513-5E9A-01AD221993A3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50863" y="989446"/>
                <a:ext cx="11090274" cy="610552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1600" b="1" i="1" dirty="0"/>
                  <a:t>Dzielenie wielomianowe</a:t>
                </a:r>
                <a:r>
                  <a:rPr lang="pl-PL" sz="1600" dirty="0"/>
                  <a:t>: Dane ( dopełnione zerami ) są następnie dzielone przez wielomian generujący zgodnie z arytmetyką w ciele GF(2). Wynikiem jest reszta o długości 32 bity. </a:t>
                </a:r>
                <a:br>
                  <a:rPr lang="pl-PL" sz="1600" dirty="0"/>
                </a:br>
                <a:br>
                  <a:rPr lang="pl-PL" sz="1600" dirty="0"/>
                </a:b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𝑔𝑑𝑧𝑖𝑒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600" i="0" dirty="0" err="1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l-PL" sz="1600" i="1" dirty="0" err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br>
                  <a:rPr lang="pl-PL" sz="1600" b="0" dirty="0"/>
                </a:br>
                <a:endParaRPr lang="pl-PL" sz="16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1600" dirty="0"/>
                  <a:t>Do wiadomości następnie dodajemy dopełnienie jedynkowe ( odwracamy każdy bit w </a:t>
                </a: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600" dirty="0"/>
                  <a:t> ). Otrzymany w taki sposób ciąg przesyłamy przez kanał transmisyjny.</a:t>
                </a:r>
                <a:br>
                  <a:rPr lang="pl-PL" sz="1600" b="0" dirty="0"/>
                </a:br>
                <a:br>
                  <a:rPr lang="pl-PL" sz="1600" b="0" dirty="0"/>
                </a:br>
                <a14:m>
                  <m:oMath xmlns:m="http://schemas.openxmlformats.org/officeDocument/2006/math"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16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1600" b="1" i="1" dirty="0"/>
                  <a:t>Odbiór wiadomości z kanału</a:t>
                </a:r>
                <a:r>
                  <a:rPr lang="pl-PL" sz="1600" b="0" dirty="0"/>
                  <a:t>: Po otrzymaniu wiadomości z dołączonymi bitami kontrolnymi sprawdzamy analogicznie:</a:t>
                </a:r>
                <a:br>
                  <a:rPr lang="pl-PL" sz="1600" b="0" dirty="0"/>
                </a:br>
                <a:br>
                  <a:rPr lang="pl-PL" sz="1600" b="0" dirty="0"/>
                </a:br>
                <a14:m>
                  <m:oMath xmlns:m="http://schemas.openxmlformats.org/officeDocument/2006/math"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pl-PL" sz="1600" b="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endParaRPr lang="pl-PL" sz="1600" b="0" dirty="0"/>
              </a:p>
              <a:p>
                <a:pPr marL="0" indent="0"/>
                <a:endParaRPr lang="pl-PL" sz="1600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3981226-CC1B-E513-5E9A-01AD22199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50863" y="989446"/>
                <a:ext cx="11090274" cy="6105526"/>
              </a:xfrm>
              <a:blipFill>
                <a:blip r:embed="rId2"/>
                <a:stretch>
                  <a:fillRect l="-1044" t="-898" r="-65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4DDFD74-7AD5-CF55-A9A4-EBEB1A77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201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775615-0FD6-A772-8FA5-6191B91B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90" y="290657"/>
            <a:ext cx="11090274" cy="623743"/>
          </a:xfrm>
        </p:spPr>
        <p:txBody>
          <a:bodyPr/>
          <a:lstStyle/>
          <a:p>
            <a:r>
              <a:rPr lang="pl-PL" sz="3200" dirty="0"/>
              <a:t>CRC – sztuka projektowania wielomianu G(x)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BAA7A3A-5026-D349-5E45-F31AA262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3F5ACA9-E8CC-8AE4-EB88-A20D851C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B4849C-8494-1CB4-0550-A461F510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6</a:t>
            </a:fld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awartość — symbol zastępczy 8">
                <a:extLst>
                  <a:ext uri="{FF2B5EF4-FFF2-40B4-BE49-F238E27FC236}">
                    <a16:creationId xmlns:a16="http://schemas.microsoft.com/office/drawing/2014/main" id="{66708DB3-BBD8-280A-4DF1-4098EAC933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789" y="944597"/>
                <a:ext cx="11090274" cy="5326893"/>
              </a:xfrm>
              <a:prstGeom prst="rect">
                <a:avLst/>
              </a:prstGeom>
            </p:spPr>
            <p:txBody>
              <a:bodyPr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l-PL" sz="1600" dirty="0"/>
                  <a:t>Wielomian stopnia n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l-PL" sz="1600" dirty="0"/>
                  <a:t> CRC o długości (n-1) bitów.</a:t>
                </a:r>
              </a:p>
              <a:p>
                <a:r>
                  <a:rPr lang="pl-PL" sz="1600" dirty="0"/>
                  <a:t>Wielomian pierwotny – ma on największy „cykl” wykrywalności, wykrywa:  wszystkie 1-bitowe błędy, wszystkie 2-bitowe błędy jeśli </a:t>
                </a:r>
                <a:r>
                  <a:rPr lang="pl-PL" sz="1600" dirty="0" err="1"/>
                  <a:t>blok_danych</a:t>
                </a:r>
                <a:r>
                  <a:rPr lang="pl-PL" sz="1600" dirty="0"/>
                  <a:t>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pl-PL" sz="1600" dirty="0"/>
                  <a:t>( gdzie </a:t>
                </a: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l-PL" sz="1600" dirty="0"/>
                  <a:t> to stopień wielomianu )</a:t>
                </a:r>
                <a:br>
                  <a:rPr lang="pl-PL" sz="1600" dirty="0"/>
                </a:br>
                <a:br>
                  <a:rPr lang="pl-PL" sz="1600" dirty="0"/>
                </a:br>
                <a:r>
                  <a:rPr lang="pl-PL" sz="1600" dirty="0"/>
                  <a:t>Nie mamy natomiast gwarancji wykrycia wszystkich błędów 3-bitowych, 4-bitowych itd. </a:t>
                </a:r>
                <a:br>
                  <a:rPr lang="pl-PL" sz="1600" dirty="0"/>
                </a:br>
                <a:endParaRPr lang="pl-PL" sz="1600" dirty="0"/>
              </a:p>
              <a:p>
                <a:r>
                  <a:rPr lang="pl-PL" sz="1600" dirty="0"/>
                  <a:t>Wielomian typu </a:t>
                </a: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 ∗ 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pl-PL" sz="1000" dirty="0"/>
                  <a:t> </a:t>
                </a:r>
                <a:r>
                  <a:rPr lang="pl-PL" sz="1500" dirty="0"/>
                  <a:t>, gdzie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 −&gt; </m:t>
                    </m:r>
                  </m:oMath>
                </a14:m>
                <a:r>
                  <a:rPr lang="pl-PL" sz="1500" dirty="0"/>
                  <a:t>pierwiastek pierwotny stopnia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pl-PL" sz="1500" dirty="0"/>
                  <a:t>. Wielomian generujący w taki formacie wykrywa: wszystkie błędu 1-bitowe, 2-bitowe oraz wszystkie błędu o nieparzystej liczbie bitów.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Jedynie ma on krótszy maksymalny blok danych, w którym można wykryć błąd: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– 1</m:t>
                    </m:r>
                  </m:oMath>
                </a14:m>
                <a:r>
                  <a:rPr lang="pl-PL" sz="1500" dirty="0"/>
                  <a:t>, czyli o połowę mniej niż w przypadku wielomianu generującego czysto pierwotnego.</a:t>
                </a:r>
              </a:p>
              <a:p>
                <a:r>
                  <a:rPr lang="pl-PL" sz="1600" dirty="0"/>
                  <a:t>A co w przypadku rozkładalnych wielomianów ?</a:t>
                </a:r>
                <a:br>
                  <a:rPr lang="pl-PL" sz="1600" dirty="0"/>
                </a:br>
                <a:r>
                  <a:rPr lang="pl-PL" sz="1600" dirty="0"/>
                  <a:t>Wielomian G(x) jest rozkładalny, jeśli da się go zapisać jako:</a:t>
                </a:r>
                <a:br>
                  <a:rPr lang="pl-PL" sz="1600" dirty="0"/>
                </a:b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pl-PL" sz="1600" dirty="0"/>
                </a:br>
                <a:r>
                  <a:rPr lang="pl-PL" sz="1600" dirty="0"/>
                  <a:t>Wtedy pierścień resztkowy nie jest ciałem, tylko ma w sobie tzw. Zero-dzielniki. Są to takie elementy a(x), dla którego istnieje element niezerowy b(x), że:</a:t>
                </a:r>
                <a:br>
                  <a:rPr lang="pl-PL" sz="1600" dirty="0"/>
                </a:b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= 0 </m:t>
                    </m:r>
                    <m:r>
                      <a:rPr lang="pl-PL" sz="16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pl-PL" sz="1600" dirty="0"/>
                </a:br>
                <a:r>
                  <a:rPr lang="pl-PL" sz="1600" dirty="0"/>
                  <a:t>Zatem jeśli jakiś błąd przyjmie taką właśnie postać, to nie będziemy w stanie go wykryć za pomocą CRC.</a:t>
                </a:r>
              </a:p>
            </p:txBody>
          </p:sp>
        </mc:Choice>
        <mc:Fallback>
          <p:sp>
            <p:nvSpPr>
              <p:cNvPr id="10" name="Zawartość — symbol zastępczy 8">
                <a:extLst>
                  <a:ext uri="{FF2B5EF4-FFF2-40B4-BE49-F238E27FC236}">
                    <a16:creationId xmlns:a16="http://schemas.microsoft.com/office/drawing/2014/main" id="{66708DB3-BBD8-280A-4DF1-4098EAC9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89" y="944597"/>
                <a:ext cx="11090274" cy="5326893"/>
              </a:xfrm>
              <a:prstGeom prst="rect">
                <a:avLst/>
              </a:prstGeom>
              <a:blipFill>
                <a:blip r:embed="rId2"/>
                <a:stretch>
                  <a:fillRect l="-330" t="-343" r="-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7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21D8B7-E5B0-7582-2B4A-AA51CDE1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DF8D17-2DD5-199C-58E2-91C5B895A1C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obrazu 3">
            <a:extLst>
              <a:ext uri="{FF2B5EF4-FFF2-40B4-BE49-F238E27FC236}">
                <a16:creationId xmlns:a16="http://schemas.microsoft.com/office/drawing/2014/main" id="{89EE3B3D-82A8-C5B2-45C4-43C4CD7943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11D19DC-90C1-9509-6C34-115ACB1C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8BE03B6-8D4E-1FCD-3186-B7FC1FF8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0E4ADD1-4AAF-FCFB-2523-C3B18693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680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D28EB86-53A2-A5FF-2F75-9462B68F1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25" y="196900"/>
            <a:ext cx="11487150" cy="650825"/>
          </a:xfrm>
        </p:spPr>
        <p:txBody>
          <a:bodyPr/>
          <a:lstStyle/>
          <a:p>
            <a:r>
              <a:rPr lang="pl-PL" sz="3200" dirty="0"/>
              <a:t>Algorytm CRC-32 – IEEE 802.11 1997</a:t>
            </a:r>
            <a:endParaRPr lang="en-US" sz="3200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56C0DF-4424-B9C5-2247-B8299001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8</a:t>
            </a:fld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5E91169-ABC4-EC18-74FD-DB893903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956" y="3322245"/>
            <a:ext cx="5510731" cy="333885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B61CE97-B7AF-D583-D05A-645C32942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847725"/>
            <a:ext cx="5747270" cy="36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sz="3000" dirty="0"/>
              <a:t>CRC – Możliwości korekcyjno-detekcyjne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9</a:t>
            </a:fld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627F867-92E4-64D1-1E5D-120D93087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862" y="1219200"/>
                <a:ext cx="11188555" cy="537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sz="1500" dirty="0"/>
                  <a:t>Jeśli dane zostaną zmienione ( np. przez zakłócenie transmisji ), to odebrany ciąg będzie się różnił od oryginału. Tę różnicę zapisuje się jako wielomian błędu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.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CRC będzie w stanie wykryć błąd tylko wtedy gdy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sz="1500" dirty="0"/>
                  <a:t>nie dzieli się przez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.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Jakie błędy zatem jesteśmy w stanie wykryć z pomocą kodów cyklicznych CRC-x ?</a:t>
                </a:r>
              </a:p>
              <a:p>
                <a:r>
                  <a:rPr lang="pl-PL" sz="1500" dirty="0"/>
                  <a:t>Błędy pojedynczego bitu:</a:t>
                </a:r>
                <a:br>
                  <a:rPr lang="pl-PL" sz="1500" dirty="0"/>
                </a:br>
                <a:r>
                  <a:rPr lang="pl-PL" sz="1500" dirty="0"/>
                  <a:t>Tego typu błędy są wykrywane zawsze, jeśli wielomian G(x) ma co najmniej dwa niezerowe wyrazy.</a:t>
                </a:r>
                <a:br>
                  <a:rPr lang="pl-PL" sz="1500" dirty="0"/>
                </a:br>
                <a:r>
                  <a:rPr lang="pl-PL" sz="1500" dirty="0"/>
                  <a:t>Wyjaśnienie:</a:t>
                </a:r>
                <a:br>
                  <a:rPr lang="pl-PL" sz="1500" dirty="0"/>
                </a:b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𝑤𝑖𝑒𝑙𝑜𝑚𝑖𝑎𝑛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l-PL" sz="15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l-PL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𝑑𝑧𝑖𝑒𝑙𝑖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ę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𝑡𝑦𝑙𝑘𝑜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𝑝𝑟𝑧𝑒𝑧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, … </m:t>
                    </m:r>
                    <m:d>
                      <m:d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𝑤𝑖𝑒𝑙𝑜𝑚𝑖𝑎𝑛𝑦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𝑡𝑦𝑙𝑘𝑜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𝑗𝑒𝑑𝑛𝑦𝑚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𝑤𝑠𝑝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ół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𝑐𝑧𝑦𝑛𝑛𝑖𝑘𝑖𝑒𝑚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pl-PL" sz="1500" dirty="0"/>
              </a:p>
              <a:p>
                <a:r>
                  <a:rPr lang="pl-PL" sz="1500" dirty="0"/>
                  <a:t>Błędy dwóch bitów</a:t>
                </a:r>
                <a:br>
                  <a:rPr lang="pl-PL" sz="1500" dirty="0"/>
                </a:br>
                <a:r>
                  <a:rPr lang="pl-PL" sz="1500" dirty="0"/>
                  <a:t>Taki błąd zostanie wykryty, jeśli odległość między błędnymi bitami jest mniejsza niż rząd ( order ) tzw. wielomianu pierwotnego zawartego pod postacią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. </a:t>
                </a:r>
                <a:br>
                  <a:rPr lang="pl-PL" sz="1500" dirty="0"/>
                </a:br>
                <a:r>
                  <a:rPr lang="pl-PL" sz="1500" dirty="0"/>
                  <a:t>Wyjaśnienie:</a:t>
                </a:r>
                <a:br>
                  <a:rPr lang="pl-PL" sz="1500" dirty="0"/>
                </a:br>
                <a14:m>
                  <m:oMath xmlns:m="http://schemas.openxmlformats.org/officeDocument/2006/math">
                    <m:r>
                      <a:rPr lang="pl-PL" sz="15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l-PL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500" i="1" dirty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l-PL" sz="1500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l-PL" sz="15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pl-PL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sz="15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l-PL" sz="1500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𝑤𝑖𝑑𝑧𝑖𝑚𝑦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, ż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l-PL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𝑚𝑢𝑠𝑖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𝑑𝑧𝑖𝑒𝑙𝑖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ć </m:t>
                    </m:r>
                    <m:d>
                      <m:dPr>
                        <m:ctrlPr>
                          <a:rPr lang="pl-PL" sz="1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sz="15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l-PL" sz="1500" i="1" dirty="0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𝑒𝑏𝑦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𝑛𝑖𝑒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𝑤𝑦𝑘𝑟𝑦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ć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𝑡𝑒𝑔𝑜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łę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br>
                  <a:rPr lang="pl-PL" sz="1500" dirty="0"/>
                </a:br>
                <a:r>
                  <a:rPr lang="pl-PL" sz="1500" dirty="0"/>
                  <a:t>	Czym jest ( rząd wielomianu ) ? Jest to najmniejsza liczba m, dla której:</a:t>
                </a:r>
                <a:br>
                  <a:rPr lang="pl-PL" sz="1500" dirty="0"/>
                </a:b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 | (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br>
                  <a:rPr lang="pl-PL" sz="1500" dirty="0"/>
                </a:br>
                <a:r>
                  <a:rPr lang="pl-PL" sz="1500" dirty="0"/>
                  <a:t>		</a:t>
                </a:r>
                <a:br>
                  <a:rPr lang="pl-PL" sz="1500" dirty="0"/>
                </a:br>
                <a:endParaRPr lang="pl-PL" sz="15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627F867-92E4-64D1-1E5D-120D93087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62" y="1219200"/>
                <a:ext cx="11188555" cy="5375563"/>
              </a:xfrm>
              <a:blipFill>
                <a:blip r:embed="rId2"/>
                <a:stretch>
                  <a:fillRect l="-1035" t="-1020" r="-8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41.tgt.Office_50301113_TF33713516_Win32_OJ112196127" id="{13F340DD-E820-4A45-AE8D-F68A3FDA2EBD}" vid="{E10BDB70-DE34-4756-8F2F-575C338F307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{4C0F7227-E352-4DA9-B084-8FAC043891EE}tf33713516_win32</Template>
  <TotalTime>3525</TotalTime>
  <Words>1458</Words>
  <Application>Microsoft Office PowerPoint</Application>
  <PresentationFormat>Panoramiczny</PresentationFormat>
  <Paragraphs>128</Paragraphs>
  <Slides>16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Gill Sans MT</vt:lpstr>
      <vt:lpstr>Symbol</vt:lpstr>
      <vt:lpstr>Times New Roman</vt:lpstr>
      <vt:lpstr>3DFloatVTI</vt:lpstr>
      <vt:lpstr>Implementacja kodu wielomianowego CRC-32 – IEEE 802.3</vt:lpstr>
      <vt:lpstr>CRC ( Cyclic Redundancy Check ) – Czym jest i gdzie jest stosowany ?</vt:lpstr>
      <vt:lpstr>Prezentacja programu PowerPoint</vt:lpstr>
      <vt:lpstr>CRC-32 – Podstawy matematyczne</vt:lpstr>
      <vt:lpstr>Prezentacja programu PowerPoint</vt:lpstr>
      <vt:lpstr>CRC – sztuka projektowania wielomianu G(x)</vt:lpstr>
      <vt:lpstr>Prezentacja programu PowerPoint</vt:lpstr>
      <vt:lpstr>Algorytm CRC-32 – IEEE 802.11 1997</vt:lpstr>
      <vt:lpstr>CRC – Możliwości korekcyjno-detekcyjne</vt:lpstr>
      <vt:lpstr>Prezentacja programu PowerPoint</vt:lpstr>
      <vt:lpstr>Zespół</vt:lpstr>
      <vt:lpstr>Oś czasu</vt:lpstr>
      <vt:lpstr>Zawartość </vt:lpstr>
      <vt:lpstr>Zawartość 2 </vt:lpstr>
      <vt:lpstr>Bibliografia</vt:lpstr>
      <vt:lpstr>Dziękujemy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Kogut</dc:creator>
  <cp:lastModifiedBy>Jakub Kogut</cp:lastModifiedBy>
  <cp:revision>12</cp:revision>
  <dcterms:created xsi:type="dcterms:W3CDTF">2025-05-19T14:34:48Z</dcterms:created>
  <dcterms:modified xsi:type="dcterms:W3CDTF">2025-06-01T10:12:41Z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