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971B2A-6603-4D1C-82A2-3B3AF51C18E2}">
  <a:tblStyle styleId="{AC971B2A-6603-4D1C-82A2-3B3AF51C18E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roximaNova-regular.fntdata"/><Relationship Id="rId21" Type="http://schemas.openxmlformats.org/officeDocument/2006/relationships/slide" Target="slides/slide15.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ProximaNov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d324b471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d324b471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d324b471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d324b471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d3250382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d3250382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d3250382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d3250382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d3250382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d3250382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d3250382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d3250382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d324b471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d324b471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d324b471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d324b471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d324b471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d324b471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d324b471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fd324b471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d324b471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d324b471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d324b471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d324b471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d324b471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d324b471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d324b471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d324b471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sketchboard.me" TargetMode="External"/><Relationship Id="rId4" Type="http://schemas.openxmlformats.org/officeDocument/2006/relationships/hyperlink" Target="https://www.lucidchart.com" TargetMode="External"/><Relationship Id="rId5" Type="http://schemas.openxmlformats.org/officeDocument/2006/relationships/hyperlink" Target="https://www.diagrams.net/" TargetMode="External"/><Relationship Id="rId6" Type="http://schemas.openxmlformats.org/officeDocument/2006/relationships/hyperlink" Target="https://www.gleek.io/" TargetMode="External"/><Relationship Id="rId7" Type="http://schemas.openxmlformats.org/officeDocument/2006/relationships/hyperlink" Target="https://app.gleek.io/"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Seminar 10</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UML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Composition relationship</a:t>
            </a:r>
            <a:endParaRPr/>
          </a:p>
        </p:txBody>
      </p:sp>
      <p:sp>
        <p:nvSpPr>
          <p:cNvPr id="130" name="Google Shape;130;p2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Utseende</a:t>
            </a:r>
            <a:r>
              <a:rPr lang="en"/>
              <a:t>: </a:t>
            </a:r>
            <a:r>
              <a:rPr i="1" lang="en"/>
              <a:t>solid linje med fylt/solid diamant</a:t>
            </a:r>
            <a:endParaRPr i="1"/>
          </a:p>
          <a:p>
            <a:pPr indent="0" lvl="0" marL="0" rtl="0" algn="l">
              <a:spcBef>
                <a:spcPts val="1200"/>
              </a:spcBef>
              <a:spcAft>
                <a:spcPts val="0"/>
              </a:spcAft>
              <a:buNone/>
            </a:pPr>
            <a:r>
              <a:rPr lang="en"/>
              <a:t>En del av aggregation som representerer et “whole-part” forhold. Viser avhengighet mellom en composite (parent) og parts (children). Hvis parent objektet forsvinner gjør også child objektene. </a:t>
            </a:r>
            <a:endParaRPr/>
          </a:p>
          <a:p>
            <a:pPr indent="0" lvl="0" marL="0" rtl="0" algn="l">
              <a:spcBef>
                <a:spcPts val="1200"/>
              </a:spcBef>
              <a:spcAft>
                <a:spcPts val="0"/>
              </a:spcAft>
              <a:buNone/>
            </a:pPr>
            <a:r>
              <a:rPr lang="en"/>
              <a:t>‘Class2’ kan ikke stå alene, Objekter av ‘Class2’ lever og dør med ‘Class1’.</a:t>
            </a:r>
            <a:endParaRPr/>
          </a:p>
          <a:p>
            <a:pPr indent="0" lvl="0" marL="0" rtl="0" algn="l">
              <a:spcBef>
                <a:spcPts val="1200"/>
              </a:spcBef>
              <a:spcAft>
                <a:spcPts val="1200"/>
              </a:spcAft>
              <a:buNone/>
            </a:pPr>
            <a:r>
              <a:rPr lang="en"/>
              <a:t>Her er en composition association forhold som kobler Person klassen med brain, heart og legs klassene. Hvis personen er ødelagt, vil vi discarde brain, heart og legs objektene også. De fungerer ikke på egenhånd.</a:t>
            </a:r>
            <a:endParaRPr/>
          </a:p>
        </p:txBody>
      </p:sp>
      <p:pic>
        <p:nvPicPr>
          <p:cNvPr id="131" name="Google Shape;131;p22"/>
          <p:cNvPicPr preferRelativeResize="0"/>
          <p:nvPr/>
        </p:nvPicPr>
        <p:blipFill>
          <a:blip r:embed="rId3">
            <a:alphaModFix/>
          </a:blip>
          <a:stretch>
            <a:fillRect/>
          </a:stretch>
        </p:blipFill>
        <p:spPr>
          <a:xfrm>
            <a:off x="5795250" y="1017725"/>
            <a:ext cx="2247900" cy="390525"/>
          </a:xfrm>
          <a:prstGeom prst="rect">
            <a:avLst/>
          </a:prstGeom>
          <a:noFill/>
          <a:ln>
            <a:noFill/>
          </a:ln>
        </p:spPr>
      </p:pic>
      <p:pic>
        <p:nvPicPr>
          <p:cNvPr id="132" name="Google Shape;132;p22"/>
          <p:cNvPicPr preferRelativeResize="0"/>
          <p:nvPr/>
        </p:nvPicPr>
        <p:blipFill>
          <a:blip r:embed="rId4">
            <a:alphaModFix/>
          </a:blip>
          <a:stretch>
            <a:fillRect/>
          </a:stretch>
        </p:blipFill>
        <p:spPr>
          <a:xfrm>
            <a:off x="5182550" y="1883175"/>
            <a:ext cx="3361300" cy="2685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Multiplicity/Mangfold</a:t>
            </a:r>
            <a:endParaRPr/>
          </a:p>
        </p:txBody>
      </p:sp>
      <p:sp>
        <p:nvSpPr>
          <p:cNvPr id="138" name="Google Shape;138;p23"/>
          <p:cNvSpPr txBox="1"/>
          <p:nvPr>
            <p:ph idx="1" type="body"/>
          </p:nvPr>
        </p:nvSpPr>
        <p:spPr>
          <a:xfrm>
            <a:off x="311700" y="943650"/>
            <a:ext cx="8107500" cy="362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Indikerer at minst en av to relaterte klasser referer til den andre. Forholdet </a:t>
            </a:r>
            <a:r>
              <a:rPr lang="en"/>
              <a:t>beskrives</a:t>
            </a:r>
            <a:r>
              <a:rPr lang="en"/>
              <a:t> som “A har en B”. I hver ende av relationship linjen kan vi skrive notasjon som betegner hvor mange instances av hver klasse som er linket til en instance av den andre klassen. </a:t>
            </a:r>
            <a:endParaRPr/>
          </a:p>
          <a:p>
            <a:pPr indent="0" lvl="0" marL="914400" rtl="0" algn="l">
              <a:spcBef>
                <a:spcPts val="1200"/>
              </a:spcBef>
              <a:spcAft>
                <a:spcPts val="0"/>
              </a:spcAft>
              <a:buNone/>
            </a:pPr>
            <a:r>
              <a:t/>
            </a:r>
            <a:endParaRPr/>
          </a:p>
          <a:p>
            <a:pPr indent="0" lvl="0" marL="9144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39" name="Google Shape;139;p23"/>
          <p:cNvGraphicFramePr/>
          <p:nvPr/>
        </p:nvGraphicFramePr>
        <p:xfrm>
          <a:off x="640800" y="1886563"/>
          <a:ext cx="3000000" cy="3000000"/>
        </p:xfrm>
        <a:graphic>
          <a:graphicData uri="http://schemas.openxmlformats.org/drawingml/2006/table">
            <a:tbl>
              <a:tblPr>
                <a:noFill/>
                <a:tableStyleId>{AC971B2A-6603-4D1C-82A2-3B3AF51C18E2}</a:tableStyleId>
              </a:tblPr>
              <a:tblGrid>
                <a:gridCol w="3312700"/>
                <a:gridCol w="4549675"/>
              </a:tblGrid>
              <a:tr h="287975">
                <a:tc>
                  <a:txBody>
                    <a:bodyPr/>
                    <a:lstStyle/>
                    <a:p>
                      <a:pPr indent="0" lvl="0" marL="0" rtl="0" algn="l">
                        <a:spcBef>
                          <a:spcPts val="0"/>
                        </a:spcBef>
                        <a:spcAft>
                          <a:spcPts val="0"/>
                        </a:spcAft>
                        <a:buNone/>
                      </a:pPr>
                      <a:r>
                        <a:rPr lang="en" sz="1000">
                          <a:solidFill>
                            <a:schemeClr val="accent3"/>
                          </a:solidFill>
                          <a:latin typeface="Proxima Nova"/>
                          <a:ea typeface="Proxima Nova"/>
                          <a:cs typeface="Proxima Nova"/>
                          <a:sym typeface="Proxima Nova"/>
                        </a:rPr>
                        <a:t>0</a:t>
                      </a:r>
                      <a:endParaRPr sz="1000">
                        <a:solidFill>
                          <a:schemeClr val="accent3"/>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000">
                          <a:solidFill>
                            <a:schemeClr val="accent3"/>
                          </a:solidFill>
                          <a:latin typeface="Proxima Nova"/>
                          <a:ea typeface="Proxima Nova"/>
                          <a:cs typeface="Proxima Nova"/>
                          <a:sym typeface="Proxima Nova"/>
                        </a:rPr>
                        <a:t>No instances (rare)</a:t>
                      </a:r>
                      <a:endParaRPr sz="10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000">
                        <a:solidFill>
                          <a:schemeClr val="accent3"/>
                        </a:solidFill>
                        <a:latin typeface="Proxima Nova"/>
                        <a:ea typeface="Proxima Nova"/>
                        <a:cs typeface="Proxima Nova"/>
                        <a:sym typeface="Proxima Nova"/>
                      </a:endParaRPr>
                    </a:p>
                  </a:txBody>
                  <a:tcPr marT="91425" marB="91425" marR="91425" marL="91425"/>
                </a:tc>
              </a:tr>
              <a:tr h="128000">
                <a:tc>
                  <a:txBody>
                    <a:bodyPr/>
                    <a:lstStyle/>
                    <a:p>
                      <a:pPr indent="0" lvl="0" marL="0" rtl="0" algn="l">
                        <a:spcBef>
                          <a:spcPts val="0"/>
                        </a:spcBef>
                        <a:spcAft>
                          <a:spcPts val="0"/>
                        </a:spcAft>
                        <a:buNone/>
                      </a:pPr>
                      <a:r>
                        <a:rPr lang="en" sz="1000">
                          <a:solidFill>
                            <a:schemeClr val="accent3"/>
                          </a:solidFill>
                          <a:latin typeface="Proxima Nova"/>
                          <a:ea typeface="Proxima Nova"/>
                          <a:cs typeface="Proxima Nova"/>
                          <a:sym typeface="Proxima Nova"/>
                        </a:rPr>
                        <a:t>0..1</a:t>
                      </a:r>
                      <a:endParaRPr sz="1000">
                        <a:solidFill>
                          <a:schemeClr val="accent3"/>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000">
                          <a:solidFill>
                            <a:schemeClr val="accent3"/>
                          </a:solidFill>
                          <a:latin typeface="Proxima Nova"/>
                          <a:ea typeface="Proxima Nova"/>
                          <a:cs typeface="Proxima Nova"/>
                          <a:sym typeface="Proxima Nova"/>
                        </a:rPr>
                        <a:t>zero, or one instance</a:t>
                      </a:r>
                      <a:endParaRPr sz="1000">
                        <a:solidFill>
                          <a:schemeClr val="accent3"/>
                        </a:solidFill>
                        <a:latin typeface="Proxima Nova"/>
                        <a:ea typeface="Proxima Nova"/>
                        <a:cs typeface="Proxima Nova"/>
                        <a:sym typeface="Proxima Nova"/>
                      </a:endParaRPr>
                    </a:p>
                  </a:txBody>
                  <a:tcPr marT="91425" marB="91425" marR="91425" marL="91425"/>
                </a:tc>
              </a:tr>
              <a:tr h="167075">
                <a:tc>
                  <a:txBody>
                    <a:bodyPr/>
                    <a:lstStyle/>
                    <a:p>
                      <a:pPr indent="0" lvl="0" marL="0" rtl="0" algn="l">
                        <a:spcBef>
                          <a:spcPts val="0"/>
                        </a:spcBef>
                        <a:spcAft>
                          <a:spcPts val="0"/>
                        </a:spcAft>
                        <a:buNone/>
                      </a:pPr>
                      <a:r>
                        <a:rPr lang="en" sz="1000">
                          <a:solidFill>
                            <a:schemeClr val="accent3"/>
                          </a:solidFill>
                          <a:latin typeface="Proxima Nova"/>
                          <a:ea typeface="Proxima Nova"/>
                          <a:cs typeface="Proxima Nova"/>
                          <a:sym typeface="Proxima Nova"/>
                        </a:rPr>
                        <a:t>1</a:t>
                      </a:r>
                      <a:endParaRPr sz="1000">
                        <a:solidFill>
                          <a:schemeClr val="accent3"/>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000">
                          <a:solidFill>
                            <a:schemeClr val="accent3"/>
                          </a:solidFill>
                          <a:latin typeface="Proxima Nova"/>
                          <a:ea typeface="Proxima Nova"/>
                          <a:cs typeface="Proxima Nova"/>
                          <a:sym typeface="Proxima Nova"/>
                        </a:rPr>
                        <a:t>Exactly one instance</a:t>
                      </a:r>
                      <a:endParaRPr sz="1000">
                        <a:solidFill>
                          <a:schemeClr val="accent3"/>
                        </a:solidFill>
                        <a:latin typeface="Proxima Nova"/>
                        <a:ea typeface="Proxima Nova"/>
                        <a:cs typeface="Proxima Nova"/>
                        <a:sym typeface="Proxima Nova"/>
                      </a:endParaRPr>
                    </a:p>
                  </a:txBody>
                  <a:tcPr marT="91425" marB="91425" marR="91425" marL="91425"/>
                </a:tc>
              </a:tr>
              <a:tr h="185500">
                <a:tc>
                  <a:txBody>
                    <a:bodyPr/>
                    <a:lstStyle/>
                    <a:p>
                      <a:pPr indent="0" lvl="0" marL="0" rtl="0" algn="l">
                        <a:spcBef>
                          <a:spcPts val="0"/>
                        </a:spcBef>
                        <a:spcAft>
                          <a:spcPts val="0"/>
                        </a:spcAft>
                        <a:buNone/>
                      </a:pPr>
                      <a:r>
                        <a:rPr lang="en" sz="1000">
                          <a:solidFill>
                            <a:schemeClr val="accent3"/>
                          </a:solidFill>
                          <a:latin typeface="Proxima Nova"/>
                          <a:ea typeface="Proxima Nova"/>
                          <a:cs typeface="Proxima Nova"/>
                          <a:sym typeface="Proxima Nova"/>
                        </a:rPr>
                        <a:t>1..1</a:t>
                      </a:r>
                      <a:endParaRPr sz="1000">
                        <a:solidFill>
                          <a:schemeClr val="accent3"/>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000">
                          <a:solidFill>
                            <a:schemeClr val="accent3"/>
                          </a:solidFill>
                          <a:latin typeface="Proxima Nova"/>
                          <a:ea typeface="Proxima Nova"/>
                          <a:cs typeface="Proxima Nova"/>
                          <a:sym typeface="Proxima Nova"/>
                        </a:rPr>
                        <a:t>Exactly one instance</a:t>
                      </a:r>
                      <a:endParaRPr sz="1000">
                        <a:solidFill>
                          <a:schemeClr val="accent3"/>
                        </a:solidFill>
                        <a:latin typeface="Proxima Nova"/>
                        <a:ea typeface="Proxima Nova"/>
                        <a:cs typeface="Proxima Nova"/>
                        <a:sym typeface="Proxima Nova"/>
                      </a:endParaRPr>
                    </a:p>
                  </a:txBody>
                  <a:tcPr marT="91425" marB="91425" marR="91425" marL="91425"/>
                </a:tc>
              </a:tr>
              <a:tr h="210450">
                <a:tc>
                  <a:txBody>
                    <a:bodyPr/>
                    <a:lstStyle/>
                    <a:p>
                      <a:pPr indent="0" lvl="0" marL="0" rtl="0" algn="l">
                        <a:spcBef>
                          <a:spcPts val="0"/>
                        </a:spcBef>
                        <a:spcAft>
                          <a:spcPts val="0"/>
                        </a:spcAft>
                        <a:buNone/>
                      </a:pPr>
                      <a:r>
                        <a:rPr lang="en" sz="1000">
                          <a:solidFill>
                            <a:schemeClr val="accent3"/>
                          </a:solidFill>
                          <a:latin typeface="Proxima Nova"/>
                          <a:ea typeface="Proxima Nova"/>
                          <a:cs typeface="Proxima Nova"/>
                          <a:sym typeface="Proxima Nova"/>
                        </a:rPr>
                        <a:t>0..*</a:t>
                      </a:r>
                      <a:endParaRPr sz="1000">
                        <a:solidFill>
                          <a:schemeClr val="accent3"/>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000">
                          <a:solidFill>
                            <a:schemeClr val="accent3"/>
                          </a:solidFill>
                          <a:latin typeface="Proxima Nova"/>
                          <a:ea typeface="Proxima Nova"/>
                          <a:cs typeface="Proxima Nova"/>
                          <a:sym typeface="Proxima Nova"/>
                        </a:rPr>
                        <a:t>Zero or more instances</a:t>
                      </a:r>
                      <a:endParaRPr sz="1000">
                        <a:solidFill>
                          <a:schemeClr val="accent3"/>
                        </a:solidFill>
                        <a:latin typeface="Proxima Nova"/>
                        <a:ea typeface="Proxima Nova"/>
                        <a:cs typeface="Proxima Nova"/>
                        <a:sym typeface="Proxima Nova"/>
                      </a:endParaRPr>
                    </a:p>
                  </a:txBody>
                  <a:tcPr marT="91425" marB="91425" marR="91425" marL="91425"/>
                </a:tc>
              </a:tr>
              <a:tr h="240925">
                <a:tc>
                  <a:txBody>
                    <a:bodyPr/>
                    <a:lstStyle/>
                    <a:p>
                      <a:pPr indent="0" lvl="0" marL="0" rtl="0" algn="l">
                        <a:spcBef>
                          <a:spcPts val="0"/>
                        </a:spcBef>
                        <a:spcAft>
                          <a:spcPts val="0"/>
                        </a:spcAft>
                        <a:buNone/>
                      </a:pPr>
                      <a:r>
                        <a:rPr lang="en" sz="1000">
                          <a:solidFill>
                            <a:schemeClr val="accent3"/>
                          </a:solidFill>
                          <a:latin typeface="Proxima Nova"/>
                          <a:ea typeface="Proxima Nova"/>
                          <a:cs typeface="Proxima Nova"/>
                          <a:sym typeface="Proxima Nova"/>
                        </a:rPr>
                        <a:t>*</a:t>
                      </a:r>
                      <a:endParaRPr sz="1000">
                        <a:solidFill>
                          <a:schemeClr val="accent3"/>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000">
                          <a:solidFill>
                            <a:schemeClr val="accent3"/>
                          </a:solidFill>
                          <a:latin typeface="Proxima Nova"/>
                          <a:ea typeface="Proxima Nova"/>
                          <a:cs typeface="Proxima Nova"/>
                          <a:sym typeface="Proxima Nova"/>
                        </a:rPr>
                        <a:t>Zero or more instances</a:t>
                      </a:r>
                      <a:endParaRPr sz="1000">
                        <a:solidFill>
                          <a:schemeClr val="accent3"/>
                        </a:solidFill>
                        <a:latin typeface="Proxima Nova"/>
                        <a:ea typeface="Proxima Nova"/>
                        <a:cs typeface="Proxima Nova"/>
                        <a:sym typeface="Proxima Nova"/>
                      </a:endParaRPr>
                    </a:p>
                  </a:txBody>
                  <a:tcPr marT="91425" marB="91425" marR="91425" marL="91425"/>
                </a:tc>
              </a:tr>
              <a:tr h="240925">
                <a:tc>
                  <a:txBody>
                    <a:bodyPr/>
                    <a:lstStyle/>
                    <a:p>
                      <a:pPr indent="0" lvl="0" marL="0" rtl="0" algn="l">
                        <a:spcBef>
                          <a:spcPts val="0"/>
                        </a:spcBef>
                        <a:spcAft>
                          <a:spcPts val="0"/>
                        </a:spcAft>
                        <a:buNone/>
                      </a:pPr>
                      <a:r>
                        <a:rPr lang="en" sz="1000">
                          <a:solidFill>
                            <a:schemeClr val="accent3"/>
                          </a:solidFill>
                          <a:latin typeface="Proxima Nova"/>
                          <a:ea typeface="Proxima Nova"/>
                          <a:cs typeface="Proxima Nova"/>
                          <a:sym typeface="Proxima Nova"/>
                        </a:rPr>
                        <a:t>1..*</a:t>
                      </a:r>
                      <a:endParaRPr sz="1000">
                        <a:solidFill>
                          <a:schemeClr val="accent3"/>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000">
                          <a:solidFill>
                            <a:schemeClr val="accent3"/>
                          </a:solidFill>
                          <a:latin typeface="Proxima Nova"/>
                          <a:ea typeface="Proxima Nova"/>
                          <a:cs typeface="Proxima Nova"/>
                          <a:sym typeface="Proxima Nova"/>
                        </a:rPr>
                        <a:t>One or more instances</a:t>
                      </a:r>
                      <a:endParaRPr sz="1000">
                        <a:solidFill>
                          <a:schemeClr val="accent3"/>
                        </a:solidFill>
                        <a:latin typeface="Proxima Nova"/>
                        <a:ea typeface="Proxima Nova"/>
                        <a:cs typeface="Proxima Nova"/>
                        <a:sym typeface="Proxima Nova"/>
                      </a:endParaRPr>
                    </a:p>
                  </a:txBody>
                  <a:tcPr marT="91425" marB="91425" marR="91425" marL="91425"/>
                </a:tc>
              </a:tr>
              <a:tr h="202125">
                <a:tc>
                  <a:txBody>
                    <a:bodyPr/>
                    <a:lstStyle/>
                    <a:p>
                      <a:pPr indent="0" lvl="0" marL="0" rtl="0" algn="l">
                        <a:spcBef>
                          <a:spcPts val="0"/>
                        </a:spcBef>
                        <a:spcAft>
                          <a:spcPts val="0"/>
                        </a:spcAft>
                        <a:buNone/>
                      </a:pPr>
                      <a:r>
                        <a:rPr lang="en" sz="1000">
                          <a:solidFill>
                            <a:schemeClr val="accent3"/>
                          </a:solidFill>
                          <a:latin typeface="Proxima Nova"/>
                          <a:ea typeface="Proxima Nova"/>
                          <a:cs typeface="Proxima Nova"/>
                          <a:sym typeface="Proxima Nova"/>
                        </a:rPr>
                        <a:t>3..4 or 6</a:t>
                      </a:r>
                      <a:endParaRPr sz="1000">
                        <a:solidFill>
                          <a:schemeClr val="accent3"/>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000">
                          <a:solidFill>
                            <a:schemeClr val="accent3"/>
                          </a:solidFill>
                          <a:latin typeface="Proxima Nova"/>
                          <a:ea typeface="Proxima Nova"/>
                          <a:cs typeface="Proxima Nova"/>
                          <a:sym typeface="Proxima Nova"/>
                        </a:rPr>
                        <a:t>Exact number</a:t>
                      </a:r>
                      <a:endParaRPr sz="1000">
                        <a:solidFill>
                          <a:schemeClr val="accent3"/>
                        </a:solidFill>
                        <a:latin typeface="Proxima Nova"/>
                        <a:ea typeface="Proxima Nova"/>
                        <a:cs typeface="Proxima Nova"/>
                        <a:sym typeface="Proxima Nova"/>
                      </a:endParaRPr>
                    </a:p>
                  </a:txBody>
                  <a:tcPr marT="91425" marB="91425" marR="91425" marL="91425"/>
                </a:tc>
              </a:tr>
              <a:tr h="336025">
                <a:tc>
                  <a:txBody>
                    <a:bodyPr/>
                    <a:lstStyle/>
                    <a:p>
                      <a:pPr indent="0" lvl="0" marL="0" rtl="0" algn="l">
                        <a:spcBef>
                          <a:spcPts val="0"/>
                        </a:spcBef>
                        <a:spcAft>
                          <a:spcPts val="0"/>
                        </a:spcAft>
                        <a:buNone/>
                      </a:pPr>
                      <a:r>
                        <a:rPr lang="en" sz="1000">
                          <a:solidFill>
                            <a:schemeClr val="accent3"/>
                          </a:solidFill>
                          <a:latin typeface="Proxima Nova"/>
                          <a:ea typeface="Proxima Nova"/>
                          <a:cs typeface="Proxima Nova"/>
                          <a:sym typeface="Proxima Nova"/>
                        </a:rPr>
                        <a:t>0..1, 3..4, 6..*</a:t>
                      </a:r>
                      <a:endParaRPr sz="1000">
                        <a:solidFill>
                          <a:schemeClr val="accent3"/>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000">
                          <a:solidFill>
                            <a:schemeClr val="accent3"/>
                          </a:solidFill>
                          <a:latin typeface="Proxima Nova"/>
                          <a:ea typeface="Proxima Nova"/>
                          <a:cs typeface="Proxima Nova"/>
                          <a:sym typeface="Proxima Nova"/>
                        </a:rPr>
                        <a:t>Complex relationship. Any number of object other than 2 or 5</a:t>
                      </a:r>
                      <a:endParaRPr sz="1000">
                        <a:solidFill>
                          <a:schemeClr val="accent3"/>
                        </a:solidFill>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Multiplicity eksempler</a:t>
            </a:r>
            <a:endParaRPr/>
          </a:p>
        </p:txBody>
      </p:sp>
      <p:sp>
        <p:nvSpPr>
          <p:cNvPr id="145" name="Google Shape;145;p2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En student kan ta mange kurs, og et kurs kan bli tatt av mange studenter</a:t>
            </a:r>
            <a:endParaRPr/>
          </a:p>
          <a:p>
            <a:pPr indent="-317500" lvl="0" marL="457200" rtl="0" algn="l">
              <a:spcBef>
                <a:spcPts val="0"/>
              </a:spcBef>
              <a:spcAft>
                <a:spcPts val="0"/>
              </a:spcAft>
              <a:buSzPts val="1400"/>
              <a:buChar char="●"/>
            </a:pPr>
            <a:r>
              <a:rPr lang="en"/>
              <a:t>Et firma har 1 eller flere ansatte, men en ansatt jobber kun for 1 firma.</a:t>
            </a:r>
            <a:endParaRPr/>
          </a:p>
          <a:p>
            <a:pPr indent="-317500" lvl="0" marL="457200" rtl="0" algn="l">
              <a:spcBef>
                <a:spcPts val="0"/>
              </a:spcBef>
              <a:spcAft>
                <a:spcPts val="0"/>
              </a:spcAft>
              <a:buSzPts val="1400"/>
              <a:buChar char="●"/>
            </a:pPr>
            <a:r>
              <a:rPr lang="en"/>
              <a:t>En katt kan ha 0 eller flere kattunger, men en kattunge vil kun ha 1 mor</a:t>
            </a:r>
            <a:endParaRPr/>
          </a:p>
          <a:p>
            <a:pPr indent="0" lvl="0" marL="457200" rtl="0" algn="l">
              <a:spcBef>
                <a:spcPts val="1200"/>
              </a:spcBef>
              <a:spcAft>
                <a:spcPts val="1200"/>
              </a:spcAft>
              <a:buNone/>
            </a:pPr>
            <a:r>
              <a:t/>
            </a:r>
            <a:endParaRPr/>
          </a:p>
        </p:txBody>
      </p:sp>
      <p:pic>
        <p:nvPicPr>
          <p:cNvPr id="146" name="Google Shape;146;p24"/>
          <p:cNvPicPr preferRelativeResize="0"/>
          <p:nvPr/>
        </p:nvPicPr>
        <p:blipFill rotWithShape="1">
          <a:blip r:embed="rId3">
            <a:alphaModFix/>
          </a:blip>
          <a:srcRect b="0" l="0" r="62796" t="0"/>
          <a:stretch/>
        </p:blipFill>
        <p:spPr>
          <a:xfrm>
            <a:off x="5214420" y="164925"/>
            <a:ext cx="3687332" cy="1598600"/>
          </a:xfrm>
          <a:prstGeom prst="rect">
            <a:avLst/>
          </a:prstGeom>
          <a:noFill/>
          <a:ln>
            <a:noFill/>
          </a:ln>
        </p:spPr>
      </p:pic>
      <p:pic>
        <p:nvPicPr>
          <p:cNvPr id="147" name="Google Shape;147;p24"/>
          <p:cNvPicPr preferRelativeResize="0"/>
          <p:nvPr/>
        </p:nvPicPr>
        <p:blipFill rotWithShape="1">
          <a:blip r:embed="rId4">
            <a:alphaModFix/>
          </a:blip>
          <a:srcRect b="0" l="0" r="79135" t="0"/>
          <a:stretch/>
        </p:blipFill>
        <p:spPr>
          <a:xfrm>
            <a:off x="5723400" y="1861150"/>
            <a:ext cx="1039075" cy="2334450"/>
          </a:xfrm>
          <a:prstGeom prst="rect">
            <a:avLst/>
          </a:prstGeom>
          <a:noFill/>
          <a:ln>
            <a:noFill/>
          </a:ln>
        </p:spPr>
      </p:pic>
      <p:pic>
        <p:nvPicPr>
          <p:cNvPr id="148" name="Google Shape;148;p24"/>
          <p:cNvPicPr preferRelativeResize="0"/>
          <p:nvPr/>
        </p:nvPicPr>
        <p:blipFill>
          <a:blip r:embed="rId5">
            <a:alphaModFix/>
          </a:blip>
          <a:stretch>
            <a:fillRect/>
          </a:stretch>
        </p:blipFill>
        <p:spPr>
          <a:xfrm>
            <a:off x="7379121" y="1839726"/>
            <a:ext cx="1347376" cy="23788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Eksempel</a:t>
            </a:r>
            <a:endParaRPr/>
          </a:p>
        </p:txBody>
      </p:sp>
      <p:sp>
        <p:nvSpPr>
          <p:cNvPr id="154" name="Google Shape;154;p25"/>
          <p:cNvSpPr txBox="1"/>
          <p:nvPr>
            <p:ph idx="1" type="body"/>
          </p:nvPr>
        </p:nvSpPr>
        <p:spPr>
          <a:xfrm>
            <a:off x="311700" y="1152475"/>
            <a:ext cx="4596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Når man har laget:</a:t>
            </a:r>
            <a:endParaRPr/>
          </a:p>
          <a:p>
            <a:pPr indent="-317500" lvl="0" marL="457200" rtl="0" algn="l">
              <a:spcBef>
                <a:spcPts val="1200"/>
              </a:spcBef>
              <a:spcAft>
                <a:spcPts val="0"/>
              </a:spcAft>
              <a:buSzPts val="1400"/>
              <a:buChar char="●"/>
            </a:pPr>
            <a:r>
              <a:rPr lang="en"/>
              <a:t>K</a:t>
            </a:r>
            <a:r>
              <a:rPr lang="en"/>
              <a:t>lassene (med tilhørende attributter og metoder)</a:t>
            </a:r>
            <a:endParaRPr/>
          </a:p>
          <a:p>
            <a:pPr indent="-317500" lvl="0" marL="457200" rtl="0" algn="l">
              <a:spcBef>
                <a:spcPts val="0"/>
              </a:spcBef>
              <a:spcAft>
                <a:spcPts val="0"/>
              </a:spcAft>
              <a:buSzPts val="1400"/>
              <a:buChar char="●"/>
            </a:pPr>
            <a:r>
              <a:rPr lang="en"/>
              <a:t>Satt inn forhold mellom klassene med relationship</a:t>
            </a:r>
            <a:endParaRPr/>
          </a:p>
          <a:p>
            <a:pPr indent="-317500" lvl="0" marL="457200" rtl="0" algn="l">
              <a:spcBef>
                <a:spcPts val="0"/>
              </a:spcBef>
              <a:spcAft>
                <a:spcPts val="0"/>
              </a:spcAft>
              <a:buSzPts val="1400"/>
              <a:buChar char="●"/>
            </a:pPr>
            <a:r>
              <a:rPr lang="en"/>
              <a:t>Lagt til multiplicity/mangfold</a:t>
            </a:r>
            <a:endParaRPr/>
          </a:p>
          <a:p>
            <a:pPr indent="0" lvl="0" marL="0" rtl="0" algn="l">
              <a:spcBef>
                <a:spcPts val="1200"/>
              </a:spcBef>
              <a:spcAft>
                <a:spcPts val="1200"/>
              </a:spcAft>
              <a:buNone/>
            </a:pPr>
            <a:r>
              <a:rPr lang="en"/>
              <a:t>Så kan det ferdige diagrammet se litt ut som dette eksempelet om et skolesystem.</a:t>
            </a:r>
            <a:endParaRPr/>
          </a:p>
        </p:txBody>
      </p:sp>
      <p:pic>
        <p:nvPicPr>
          <p:cNvPr id="155" name="Google Shape;155;p25"/>
          <p:cNvPicPr preferRelativeResize="0"/>
          <p:nvPr/>
        </p:nvPicPr>
        <p:blipFill rotWithShape="1">
          <a:blip r:embed="rId3">
            <a:alphaModFix/>
          </a:blip>
          <a:srcRect b="0" l="5949" r="5905" t="0"/>
          <a:stretch/>
        </p:blipFill>
        <p:spPr>
          <a:xfrm>
            <a:off x="4993850" y="1152475"/>
            <a:ext cx="3990850" cy="3215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Hvor kan jeg lage klassediagram?!</a:t>
            </a:r>
            <a:endParaRPr/>
          </a:p>
        </p:txBody>
      </p:sp>
      <p:sp>
        <p:nvSpPr>
          <p:cNvPr id="161" name="Google Shape;161;p26"/>
          <p:cNvSpPr txBox="1"/>
          <p:nvPr>
            <p:ph idx="1" type="body"/>
          </p:nvPr>
        </p:nvSpPr>
        <p:spPr>
          <a:xfrm>
            <a:off x="311700" y="1152475"/>
            <a:ext cx="8520600" cy="3810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På ark </a:t>
            </a:r>
            <a:r>
              <a:rPr i="1" lang="en"/>
              <a:t>eller </a:t>
            </a:r>
            <a:r>
              <a:rPr lang="en"/>
              <a:t>Digitalt </a:t>
            </a:r>
            <a:r>
              <a:rPr lang="en" sz="1400"/>
              <a:t>(de* krever at du lager en bruker, men det er helt gratis.) </a:t>
            </a:r>
            <a:endParaRPr sz="1400"/>
          </a:p>
          <a:p>
            <a:pPr indent="-342900" lvl="0" marL="457200" rtl="0" algn="l">
              <a:spcBef>
                <a:spcPts val="1200"/>
              </a:spcBef>
              <a:spcAft>
                <a:spcPts val="0"/>
              </a:spcAft>
              <a:buSzPts val="1800"/>
              <a:buChar char="●"/>
            </a:pPr>
            <a:r>
              <a:rPr lang="en"/>
              <a:t>Visuelle verktøy med drag n’ drop:</a:t>
            </a:r>
            <a:endParaRPr/>
          </a:p>
          <a:p>
            <a:pPr indent="-317500" lvl="1" marL="914400" rtl="0" algn="l">
              <a:spcBef>
                <a:spcPts val="0"/>
              </a:spcBef>
              <a:spcAft>
                <a:spcPts val="0"/>
              </a:spcAft>
              <a:buSzPts val="1400"/>
              <a:buChar char="○"/>
            </a:pPr>
            <a:r>
              <a:rPr lang="en" u="sng">
                <a:solidFill>
                  <a:schemeClr val="hlink"/>
                </a:solidFill>
                <a:hlinkClick r:id="rId3"/>
              </a:rPr>
              <a:t>https://sketchboard.me</a:t>
            </a:r>
            <a:endParaRPr/>
          </a:p>
          <a:p>
            <a:pPr indent="-317500" lvl="2" marL="1371600" rtl="0" algn="l">
              <a:spcBef>
                <a:spcPts val="0"/>
              </a:spcBef>
              <a:spcAft>
                <a:spcPts val="0"/>
              </a:spcAft>
              <a:buSzPts val="1400"/>
              <a:buChar char="■"/>
            </a:pPr>
            <a:r>
              <a:rPr lang="en"/>
              <a:t>P</a:t>
            </a:r>
            <a:r>
              <a:rPr lang="en"/>
              <a:t>å dashboard kan man velge ‘show all templates’ =&gt; Class Diagram</a:t>
            </a:r>
            <a:endParaRPr/>
          </a:p>
          <a:p>
            <a:pPr indent="-317500" lvl="1" marL="914400" rtl="0" algn="l">
              <a:spcBef>
                <a:spcPts val="0"/>
              </a:spcBef>
              <a:spcAft>
                <a:spcPts val="0"/>
              </a:spcAft>
              <a:buSzPts val="1400"/>
              <a:buChar char="○"/>
            </a:pPr>
            <a:r>
              <a:rPr lang="en" u="sng">
                <a:solidFill>
                  <a:schemeClr val="hlink"/>
                </a:solidFill>
                <a:hlinkClick r:id="rId4"/>
              </a:rPr>
              <a:t>https://www.lucidchart.com</a:t>
            </a:r>
            <a:endParaRPr/>
          </a:p>
          <a:p>
            <a:pPr indent="-317500" lvl="2" marL="1371600" rtl="0" algn="l">
              <a:spcBef>
                <a:spcPts val="0"/>
              </a:spcBef>
              <a:spcAft>
                <a:spcPts val="0"/>
              </a:spcAft>
              <a:buSzPts val="1400"/>
              <a:buChar char="■"/>
            </a:pPr>
            <a:r>
              <a:rPr lang="en"/>
              <a:t>På dashboard kan man velge ‘templates’ =&gt; søke UML Class =&gt; use template</a:t>
            </a:r>
            <a:endParaRPr/>
          </a:p>
          <a:p>
            <a:pPr indent="-317500" lvl="1" marL="914400" rtl="0" algn="l">
              <a:spcBef>
                <a:spcPts val="0"/>
              </a:spcBef>
              <a:spcAft>
                <a:spcPts val="0"/>
              </a:spcAft>
              <a:buSzPts val="1400"/>
              <a:buChar char="○"/>
            </a:pPr>
            <a:r>
              <a:rPr lang="en" u="sng">
                <a:solidFill>
                  <a:schemeClr val="hlink"/>
                </a:solidFill>
                <a:hlinkClick r:id="rId5"/>
              </a:rPr>
              <a:t>https://www.diagrams.net/</a:t>
            </a:r>
            <a:endParaRPr/>
          </a:p>
          <a:p>
            <a:pPr indent="-317500" lvl="2" marL="1371600" rtl="0" algn="l">
              <a:spcBef>
                <a:spcPts val="0"/>
              </a:spcBef>
              <a:spcAft>
                <a:spcPts val="0"/>
              </a:spcAft>
              <a:buSzPts val="1400"/>
              <a:buChar char="■"/>
            </a:pPr>
            <a:r>
              <a:rPr lang="en"/>
              <a:t>Samme her, du kan velge template</a:t>
            </a:r>
            <a:endParaRPr/>
          </a:p>
          <a:p>
            <a:pPr indent="-342900" lvl="0" marL="457200" rtl="0" algn="l">
              <a:spcBef>
                <a:spcPts val="0"/>
              </a:spcBef>
              <a:spcAft>
                <a:spcPts val="0"/>
              </a:spcAft>
              <a:buSzPts val="1800"/>
              <a:buChar char="●"/>
            </a:pPr>
            <a:r>
              <a:rPr lang="en"/>
              <a:t>Kodebasert verktøy:</a:t>
            </a:r>
            <a:endParaRPr/>
          </a:p>
          <a:p>
            <a:pPr indent="-317500" lvl="1" marL="914400" rtl="0" algn="l">
              <a:spcBef>
                <a:spcPts val="0"/>
              </a:spcBef>
              <a:spcAft>
                <a:spcPts val="0"/>
              </a:spcAft>
              <a:buSzPts val="1400"/>
              <a:buChar char="○"/>
            </a:pPr>
            <a:r>
              <a:rPr lang="en" u="sng">
                <a:solidFill>
                  <a:schemeClr val="hlink"/>
                </a:solidFill>
                <a:hlinkClick r:id="rId6"/>
              </a:rPr>
              <a:t>https://www.gleek.io/</a:t>
            </a:r>
            <a:r>
              <a:rPr lang="en"/>
              <a:t> (*krever ingen bruker)</a:t>
            </a:r>
            <a:endParaRPr/>
          </a:p>
          <a:p>
            <a:pPr indent="-317500" lvl="2" marL="1371600" rtl="0" algn="l">
              <a:spcBef>
                <a:spcPts val="0"/>
              </a:spcBef>
              <a:spcAft>
                <a:spcPts val="0"/>
              </a:spcAft>
              <a:buSzPts val="1400"/>
              <a:buChar char="■"/>
            </a:pPr>
            <a:r>
              <a:rPr lang="en"/>
              <a:t>På dashboard (</a:t>
            </a:r>
            <a:r>
              <a:rPr lang="en" u="sng">
                <a:solidFill>
                  <a:schemeClr val="hlink"/>
                </a:solidFill>
                <a:hlinkClick r:id="rId7"/>
              </a:rPr>
              <a:t>https://app.gleek.io/</a:t>
            </a:r>
            <a:r>
              <a:rPr lang="en"/>
              <a:t>) kan du velge template =&gt; class</a:t>
            </a:r>
            <a:endParaRPr/>
          </a:p>
          <a:p>
            <a:pPr indent="-317500" lvl="2" marL="1371600" rtl="0" algn="l">
              <a:spcBef>
                <a:spcPts val="0"/>
              </a:spcBef>
              <a:spcAft>
                <a:spcPts val="0"/>
              </a:spcAft>
              <a:buSzPts val="1400"/>
              <a:buChar char="■"/>
            </a:pPr>
            <a:r>
              <a:rPr lang="en"/>
              <a:t>Se ‘syntax help’ nederst i venstre hjørne for instrukser</a:t>
            </a:r>
            <a:endParaRPr i="1" sz="1400"/>
          </a:p>
          <a:p>
            <a:pPr indent="0" lvl="0" marL="0" rtl="0" algn="l">
              <a:spcBef>
                <a:spcPts val="1200"/>
              </a:spcBef>
              <a:spcAft>
                <a:spcPts val="0"/>
              </a:spcAft>
              <a:buNone/>
            </a:pPr>
            <a:r>
              <a:rPr i="1" lang="en" sz="1400"/>
              <a:t>QOL tip: klikk på pilene for å endre typen til relationship pilen (gjelder de visuelle verktøyene)</a:t>
            </a:r>
            <a:endParaRPr i="1" sz="1400"/>
          </a:p>
          <a:p>
            <a:pPr indent="0" lvl="0" marL="0" rtl="0" algn="l">
              <a:spcBef>
                <a:spcPts val="1200"/>
              </a:spcBef>
              <a:spcAft>
                <a:spcPts val="1200"/>
              </a:spcAft>
              <a:buNone/>
            </a:pPr>
            <a:r>
              <a:rPr lang="en" sz="1400"/>
              <a:t>Dette er webappene vi anbefaler mest, men andre digitale verktøy finnes også seff :D</a:t>
            </a:r>
            <a:endParaRPr i="1"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7"/>
          <p:cNvPicPr preferRelativeResize="0"/>
          <p:nvPr/>
        </p:nvPicPr>
        <p:blipFill>
          <a:blip r:embed="rId3">
            <a:alphaModFix/>
          </a:blip>
          <a:stretch>
            <a:fillRect/>
          </a:stretch>
        </p:blipFill>
        <p:spPr>
          <a:xfrm>
            <a:off x="1527737" y="271525"/>
            <a:ext cx="3176500" cy="2228024"/>
          </a:xfrm>
          <a:prstGeom prst="rect">
            <a:avLst/>
          </a:prstGeom>
          <a:noFill/>
          <a:ln>
            <a:noFill/>
          </a:ln>
        </p:spPr>
      </p:pic>
      <p:sp>
        <p:nvSpPr>
          <p:cNvPr id="167" name="Google Shape;167;p27"/>
          <p:cNvSpPr txBox="1"/>
          <p:nvPr/>
        </p:nvSpPr>
        <p:spPr>
          <a:xfrm>
            <a:off x="119275" y="569250"/>
            <a:ext cx="1319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Proxima Nova"/>
                <a:ea typeface="Proxima Nova"/>
                <a:cs typeface="Proxima Nova"/>
                <a:sym typeface="Proxima Nova"/>
              </a:rPr>
              <a:t>sketchboard.me</a:t>
            </a:r>
            <a:endParaRPr i="1" sz="1000">
              <a:latin typeface="Proxima Nova"/>
              <a:ea typeface="Proxima Nova"/>
              <a:cs typeface="Proxima Nova"/>
              <a:sym typeface="Proxima Nova"/>
            </a:endParaRPr>
          </a:p>
        </p:txBody>
      </p:sp>
      <p:sp>
        <p:nvSpPr>
          <p:cNvPr id="168" name="Google Shape;168;p27"/>
          <p:cNvSpPr/>
          <p:nvPr/>
        </p:nvSpPr>
        <p:spPr>
          <a:xfrm>
            <a:off x="484400" y="1001900"/>
            <a:ext cx="804260" cy="307850"/>
          </a:xfrm>
          <a:custGeom>
            <a:rect b="b" l="l" r="r" t="t"/>
            <a:pathLst>
              <a:path extrusionOk="0" h="12314" w="12674">
                <a:moveTo>
                  <a:pt x="0" y="0"/>
                </a:moveTo>
                <a:cubicBezTo>
                  <a:pt x="0" y="2843"/>
                  <a:pt x="272" y="7170"/>
                  <a:pt x="2996" y="7987"/>
                </a:cubicBezTo>
                <a:cubicBezTo>
                  <a:pt x="4935" y="8568"/>
                  <a:pt x="9425" y="8965"/>
                  <a:pt x="8986" y="6989"/>
                </a:cubicBezTo>
                <a:cubicBezTo>
                  <a:pt x="8717" y="5778"/>
                  <a:pt x="6445" y="4538"/>
                  <a:pt x="7322" y="3661"/>
                </a:cubicBezTo>
                <a:cubicBezTo>
                  <a:pt x="8694" y="2289"/>
                  <a:pt x="11072" y="5165"/>
                  <a:pt x="12314" y="6656"/>
                </a:cubicBezTo>
                <a:cubicBezTo>
                  <a:pt x="13648" y="8257"/>
                  <a:pt x="10061" y="10270"/>
                  <a:pt x="9652" y="12314"/>
                </a:cubicBezTo>
              </a:path>
            </a:pathLst>
          </a:custGeom>
          <a:noFill/>
          <a:ln cap="flat" cmpd="sng" w="9525">
            <a:solidFill>
              <a:schemeClr val="dk2"/>
            </a:solidFill>
            <a:prstDash val="solid"/>
            <a:round/>
            <a:headEnd len="med" w="med" type="none"/>
            <a:tailEnd len="med" w="med" type="none"/>
          </a:ln>
        </p:spPr>
      </p:sp>
      <p:pic>
        <p:nvPicPr>
          <p:cNvPr id="169" name="Google Shape;169;p27"/>
          <p:cNvPicPr preferRelativeResize="0"/>
          <p:nvPr/>
        </p:nvPicPr>
        <p:blipFill>
          <a:blip r:embed="rId4">
            <a:alphaModFix/>
          </a:blip>
          <a:stretch>
            <a:fillRect/>
          </a:stretch>
        </p:blipFill>
        <p:spPr>
          <a:xfrm>
            <a:off x="1036200" y="2621074"/>
            <a:ext cx="3445217" cy="2397375"/>
          </a:xfrm>
          <a:prstGeom prst="rect">
            <a:avLst/>
          </a:prstGeom>
          <a:noFill/>
          <a:ln>
            <a:noFill/>
          </a:ln>
        </p:spPr>
      </p:pic>
      <p:sp>
        <p:nvSpPr>
          <p:cNvPr id="170" name="Google Shape;170;p27"/>
          <p:cNvSpPr txBox="1"/>
          <p:nvPr/>
        </p:nvSpPr>
        <p:spPr>
          <a:xfrm>
            <a:off x="0" y="4679750"/>
            <a:ext cx="1036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Proxima Nova"/>
                <a:ea typeface="Proxima Nova"/>
                <a:cs typeface="Proxima Nova"/>
                <a:sym typeface="Proxima Nova"/>
              </a:rPr>
              <a:t>lucidchart.com</a:t>
            </a:r>
            <a:endParaRPr i="1" sz="1000">
              <a:latin typeface="Proxima Nova"/>
              <a:ea typeface="Proxima Nova"/>
              <a:cs typeface="Proxima Nova"/>
              <a:sym typeface="Proxima Nova"/>
            </a:endParaRPr>
          </a:p>
        </p:txBody>
      </p:sp>
      <p:sp>
        <p:nvSpPr>
          <p:cNvPr id="171" name="Google Shape;171;p27"/>
          <p:cNvSpPr/>
          <p:nvPr/>
        </p:nvSpPr>
        <p:spPr>
          <a:xfrm>
            <a:off x="340175" y="3988775"/>
            <a:ext cx="621207" cy="615825"/>
          </a:xfrm>
          <a:custGeom>
            <a:rect b="b" l="l" r="r" t="t"/>
            <a:pathLst>
              <a:path extrusionOk="0" h="24633" w="16325">
                <a:moveTo>
                  <a:pt x="0" y="24633"/>
                </a:moveTo>
                <a:cubicBezTo>
                  <a:pt x="3185" y="19058"/>
                  <a:pt x="-2415" y="8532"/>
                  <a:pt x="3328" y="5662"/>
                </a:cubicBezTo>
                <a:cubicBezTo>
                  <a:pt x="6206" y="4224"/>
                  <a:pt x="9824" y="5033"/>
                  <a:pt x="12979" y="5662"/>
                </a:cubicBezTo>
                <a:cubicBezTo>
                  <a:pt x="13856" y="5837"/>
                  <a:pt x="11052" y="5839"/>
                  <a:pt x="10317" y="5330"/>
                </a:cubicBezTo>
                <a:cubicBezTo>
                  <a:pt x="8703" y="4213"/>
                  <a:pt x="5233" y="2636"/>
                  <a:pt x="6323" y="1003"/>
                </a:cubicBezTo>
                <a:cubicBezTo>
                  <a:pt x="8233" y="-1859"/>
                  <a:pt x="13709" y="2075"/>
                  <a:pt x="15975" y="4664"/>
                </a:cubicBezTo>
                <a:cubicBezTo>
                  <a:pt x="17880" y="6841"/>
                  <a:pt x="11315" y="9093"/>
                  <a:pt x="11315" y="11986"/>
                </a:cubicBezTo>
              </a:path>
            </a:pathLst>
          </a:custGeom>
          <a:noFill/>
          <a:ln cap="flat" cmpd="sng" w="9525">
            <a:solidFill>
              <a:schemeClr val="dk2"/>
            </a:solidFill>
            <a:prstDash val="solid"/>
            <a:round/>
            <a:headEnd len="med" w="med" type="none"/>
            <a:tailEnd len="med" w="med" type="none"/>
          </a:ln>
        </p:spPr>
      </p:sp>
      <p:pic>
        <p:nvPicPr>
          <p:cNvPr id="172" name="Google Shape;172;p27"/>
          <p:cNvPicPr preferRelativeResize="0"/>
          <p:nvPr/>
        </p:nvPicPr>
        <p:blipFill>
          <a:blip r:embed="rId5">
            <a:alphaModFix/>
          </a:blip>
          <a:stretch>
            <a:fillRect/>
          </a:stretch>
        </p:blipFill>
        <p:spPr>
          <a:xfrm>
            <a:off x="5190900" y="96800"/>
            <a:ext cx="3832724" cy="2689201"/>
          </a:xfrm>
          <a:prstGeom prst="rect">
            <a:avLst/>
          </a:prstGeom>
          <a:noFill/>
          <a:ln>
            <a:noFill/>
          </a:ln>
        </p:spPr>
      </p:pic>
      <p:sp>
        <p:nvSpPr>
          <p:cNvPr id="173" name="Google Shape;173;p27"/>
          <p:cNvSpPr txBox="1"/>
          <p:nvPr/>
        </p:nvSpPr>
        <p:spPr>
          <a:xfrm>
            <a:off x="4780038" y="3284325"/>
            <a:ext cx="897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Proxima Nova"/>
                <a:ea typeface="Proxima Nova"/>
                <a:cs typeface="Proxima Nova"/>
                <a:sym typeface="Proxima Nova"/>
              </a:rPr>
              <a:t>gleek.io</a:t>
            </a:r>
            <a:endParaRPr i="1" sz="1000">
              <a:latin typeface="Proxima Nova"/>
              <a:ea typeface="Proxima Nova"/>
              <a:cs typeface="Proxima Nova"/>
              <a:sym typeface="Proxima Nova"/>
            </a:endParaRPr>
          </a:p>
        </p:txBody>
      </p:sp>
      <p:pic>
        <p:nvPicPr>
          <p:cNvPr id="174" name="Google Shape;174;p27"/>
          <p:cNvPicPr preferRelativeResize="0"/>
          <p:nvPr/>
        </p:nvPicPr>
        <p:blipFill>
          <a:blip r:embed="rId6">
            <a:alphaModFix/>
          </a:blip>
          <a:stretch>
            <a:fillRect/>
          </a:stretch>
        </p:blipFill>
        <p:spPr>
          <a:xfrm>
            <a:off x="5976250" y="3046576"/>
            <a:ext cx="2766000" cy="1936200"/>
          </a:xfrm>
          <a:prstGeom prst="rect">
            <a:avLst/>
          </a:prstGeom>
          <a:noFill/>
          <a:ln>
            <a:noFill/>
          </a:ln>
        </p:spPr>
      </p:pic>
      <p:sp>
        <p:nvSpPr>
          <p:cNvPr id="175" name="Google Shape;175;p27"/>
          <p:cNvSpPr txBox="1"/>
          <p:nvPr/>
        </p:nvSpPr>
        <p:spPr>
          <a:xfrm>
            <a:off x="4799050" y="4679750"/>
            <a:ext cx="1177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Proxima Nova"/>
                <a:ea typeface="Proxima Nova"/>
                <a:cs typeface="Proxima Nova"/>
                <a:sym typeface="Proxima Nova"/>
              </a:rPr>
              <a:t>diagrams.net</a:t>
            </a:r>
            <a:endParaRPr i="1" sz="1000">
              <a:latin typeface="Proxima Nova"/>
              <a:ea typeface="Proxima Nova"/>
              <a:cs typeface="Proxima Nova"/>
              <a:sym typeface="Proxima Nova"/>
            </a:endParaRPr>
          </a:p>
        </p:txBody>
      </p:sp>
      <p:sp>
        <p:nvSpPr>
          <p:cNvPr id="176" name="Google Shape;176;p27"/>
          <p:cNvSpPr/>
          <p:nvPr/>
        </p:nvSpPr>
        <p:spPr>
          <a:xfrm>
            <a:off x="5282425" y="4193686"/>
            <a:ext cx="472275" cy="444200"/>
          </a:xfrm>
          <a:custGeom>
            <a:rect b="b" l="l" r="r" t="t"/>
            <a:pathLst>
              <a:path extrusionOk="0" h="17768" w="18891">
                <a:moveTo>
                  <a:pt x="0" y="17768"/>
                </a:moveTo>
                <a:cubicBezTo>
                  <a:pt x="0" y="13626"/>
                  <a:pt x="814" y="8315"/>
                  <a:pt x="4326" y="6119"/>
                </a:cubicBezTo>
                <a:cubicBezTo>
                  <a:pt x="7342" y="4234"/>
                  <a:pt x="12199" y="7677"/>
                  <a:pt x="14976" y="5454"/>
                </a:cubicBezTo>
                <a:cubicBezTo>
                  <a:pt x="16525" y="4214"/>
                  <a:pt x="10345" y="375"/>
                  <a:pt x="12314" y="129"/>
                </a:cubicBezTo>
                <a:cubicBezTo>
                  <a:pt x="14370" y="-128"/>
                  <a:pt x="16838" y="328"/>
                  <a:pt x="18304" y="1793"/>
                </a:cubicBezTo>
                <a:cubicBezTo>
                  <a:pt x="19998" y="3486"/>
                  <a:pt x="17530" y="6559"/>
                  <a:pt x="16640" y="8782"/>
                </a:cubicBezTo>
              </a:path>
            </a:pathLst>
          </a:custGeom>
          <a:noFill/>
          <a:ln cap="flat" cmpd="sng" w="9525">
            <a:solidFill>
              <a:schemeClr val="dk2"/>
            </a:solidFill>
            <a:prstDash val="solid"/>
            <a:round/>
            <a:headEnd len="med" w="med" type="none"/>
            <a:tailEnd len="med" w="med" type="none"/>
          </a:ln>
        </p:spPr>
      </p:sp>
      <p:sp>
        <p:nvSpPr>
          <p:cNvPr id="177" name="Google Shape;177;p27"/>
          <p:cNvSpPr/>
          <p:nvPr/>
        </p:nvSpPr>
        <p:spPr>
          <a:xfrm>
            <a:off x="5348975" y="2950368"/>
            <a:ext cx="307850" cy="506025"/>
          </a:xfrm>
          <a:custGeom>
            <a:rect b="b" l="l" r="r" t="t"/>
            <a:pathLst>
              <a:path extrusionOk="0" h="20241" w="12314">
                <a:moveTo>
                  <a:pt x="0" y="20241"/>
                </a:moveTo>
                <a:cubicBezTo>
                  <a:pt x="5281" y="17599"/>
                  <a:pt x="9278" y="9943"/>
                  <a:pt x="7655" y="4266"/>
                </a:cubicBezTo>
                <a:cubicBezTo>
                  <a:pt x="7267" y="2908"/>
                  <a:pt x="5744" y="366"/>
                  <a:pt x="4659" y="1270"/>
                </a:cubicBezTo>
                <a:cubicBezTo>
                  <a:pt x="3956" y="1856"/>
                  <a:pt x="3585" y="3114"/>
                  <a:pt x="3994" y="3933"/>
                </a:cubicBezTo>
                <a:cubicBezTo>
                  <a:pt x="4698" y="5344"/>
                  <a:pt x="5579" y="977"/>
                  <a:pt x="6989" y="272"/>
                </a:cubicBezTo>
                <a:cubicBezTo>
                  <a:pt x="8652" y="-559"/>
                  <a:pt x="10767" y="904"/>
                  <a:pt x="12314" y="1936"/>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Hva/Hvorfor UML</a:t>
            </a:r>
            <a:endParaRPr/>
          </a:p>
          <a:p>
            <a:pPr indent="0" lvl="0" marL="0" rtl="0" algn="l">
              <a:spcBef>
                <a:spcPts val="0"/>
              </a:spcBef>
              <a:spcAft>
                <a:spcPts val="0"/>
              </a:spcAft>
              <a:buNone/>
            </a:pPr>
            <a:r>
              <a:t/>
            </a:r>
            <a:endParaRPr/>
          </a:p>
        </p:txBody>
      </p:sp>
      <p:sp>
        <p:nvSpPr>
          <p:cNvPr id="66" name="Google Shape;66;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U</a:t>
            </a:r>
            <a:r>
              <a:rPr lang="en"/>
              <a:t>ML (Unified Modeling Language) er et grafisk modellerings språk</a:t>
            </a:r>
            <a:endParaRPr/>
          </a:p>
          <a:p>
            <a:pPr indent="-317500" lvl="0" marL="457200" rtl="0" algn="l">
              <a:spcBef>
                <a:spcPts val="0"/>
              </a:spcBef>
              <a:spcAft>
                <a:spcPts val="0"/>
              </a:spcAft>
              <a:buSzPts val="1400"/>
              <a:buChar char="●"/>
            </a:pPr>
            <a:r>
              <a:rPr lang="en"/>
              <a:t>Nyttig for programmering, business analyser og mye annet</a:t>
            </a:r>
            <a:endParaRPr/>
          </a:p>
          <a:p>
            <a:pPr indent="-317500" lvl="0" marL="457200" rtl="0" algn="l">
              <a:spcBef>
                <a:spcPts val="0"/>
              </a:spcBef>
              <a:spcAft>
                <a:spcPts val="0"/>
              </a:spcAft>
              <a:buSzPts val="1400"/>
              <a:buChar char="●"/>
            </a:pPr>
            <a:r>
              <a:rPr lang="en"/>
              <a:t>UML lar oss visualisere et system fra ulike perspektiver, og dokumentere elementene i et system</a:t>
            </a:r>
            <a:endParaRPr/>
          </a:p>
          <a:p>
            <a:pPr indent="-317500" lvl="0" marL="457200" rtl="0" algn="l">
              <a:spcBef>
                <a:spcPts val="0"/>
              </a:spcBef>
              <a:spcAft>
                <a:spcPts val="0"/>
              </a:spcAft>
              <a:buSzPts val="1400"/>
              <a:buChar char="●"/>
            </a:pPr>
            <a:r>
              <a:rPr lang="en"/>
              <a:t>Klassediagram i UML er et statisk struktur diagram som består av klasser, og forhold mellom klassene</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67" name="Google Shape;67;p14"/>
          <p:cNvPicPr preferRelativeResize="0"/>
          <p:nvPr/>
        </p:nvPicPr>
        <p:blipFill>
          <a:blip r:embed="rId3">
            <a:alphaModFix/>
          </a:blip>
          <a:stretch>
            <a:fillRect/>
          </a:stretch>
        </p:blipFill>
        <p:spPr>
          <a:xfrm>
            <a:off x="4841422" y="1017725"/>
            <a:ext cx="3907650" cy="2737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UML-klasse notasjon</a:t>
            </a:r>
            <a:endParaRPr/>
          </a:p>
        </p:txBody>
      </p:sp>
      <p:sp>
        <p:nvSpPr>
          <p:cNvPr id="73" name="Google Shape;73;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Viser en statisk view av en applikasjon, og representerer objekter i systemet, og relasjonene mellom de. </a:t>
            </a:r>
            <a:endParaRPr/>
          </a:p>
          <a:p>
            <a:pPr indent="-317500" lvl="0" marL="457200" rtl="0" algn="l">
              <a:spcBef>
                <a:spcPts val="0"/>
              </a:spcBef>
              <a:spcAft>
                <a:spcPts val="0"/>
              </a:spcAft>
              <a:buSzPts val="1400"/>
              <a:buChar char="●"/>
            </a:pPr>
            <a:r>
              <a:rPr lang="en"/>
              <a:t>Viser attributter, klasser, metoder og </a:t>
            </a:r>
            <a:r>
              <a:rPr lang="en"/>
              <a:t>relationships mellom klasser</a:t>
            </a:r>
            <a:r>
              <a:rPr lang="en"/>
              <a:t> for å gi et helhetlig bilde av systemet. </a:t>
            </a:r>
            <a:endParaRPr/>
          </a:p>
          <a:p>
            <a:pPr indent="-317500" lvl="0" marL="457200" rtl="0" algn="l">
              <a:spcBef>
                <a:spcPts val="0"/>
              </a:spcBef>
              <a:spcAft>
                <a:spcPts val="0"/>
              </a:spcAft>
              <a:buSzPts val="1400"/>
              <a:buChar char="●"/>
            </a:pPr>
            <a:r>
              <a:rPr lang="en"/>
              <a:t>I designet av systemet, grupperer vi sammen ulike klasser, og fyller inn relationships mellom de for å vise hvordan de samhandler / hører sammen.</a:t>
            </a:r>
            <a:endParaRPr/>
          </a:p>
          <a:p>
            <a:pPr indent="0" lvl="0" marL="457200" rtl="0" algn="l">
              <a:spcBef>
                <a:spcPts val="1200"/>
              </a:spcBef>
              <a:spcAft>
                <a:spcPts val="1200"/>
              </a:spcAft>
              <a:buNone/>
            </a:pPr>
            <a:r>
              <a:t/>
            </a:r>
            <a:endParaRPr/>
          </a:p>
        </p:txBody>
      </p:sp>
      <p:pic>
        <p:nvPicPr>
          <p:cNvPr id="74" name="Google Shape;74;p15"/>
          <p:cNvPicPr preferRelativeResize="0"/>
          <p:nvPr/>
        </p:nvPicPr>
        <p:blipFill>
          <a:blip r:embed="rId3">
            <a:alphaModFix/>
          </a:blip>
          <a:stretch>
            <a:fillRect/>
          </a:stretch>
        </p:blipFill>
        <p:spPr>
          <a:xfrm>
            <a:off x="4311600" y="1270775"/>
            <a:ext cx="4527601" cy="24296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a:t>
            </a:r>
            <a:endParaRPr/>
          </a:p>
        </p:txBody>
      </p:sp>
      <p:sp>
        <p:nvSpPr>
          <p:cNvPr id="80" name="Google Shape;80;p16"/>
          <p:cNvSpPr txBox="1"/>
          <p:nvPr>
            <p:ph idx="1" type="body"/>
          </p:nvPr>
        </p:nvSpPr>
        <p:spPr>
          <a:xfrm>
            <a:off x="311700" y="1152475"/>
            <a:ext cx="4072500" cy="3768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En beskrivelse av en gruppe av objekter, b</a:t>
            </a:r>
            <a:r>
              <a:rPr lang="en"/>
              <a:t>estår av 3 seksjoner:</a:t>
            </a:r>
            <a:endParaRPr/>
          </a:p>
          <a:p>
            <a:pPr indent="-317500" lvl="0" marL="457200" rtl="0" algn="l">
              <a:spcBef>
                <a:spcPts val="1200"/>
              </a:spcBef>
              <a:spcAft>
                <a:spcPts val="0"/>
              </a:spcAft>
              <a:buSzPts val="1400"/>
              <a:buChar char="●"/>
            </a:pPr>
            <a:r>
              <a:rPr lang="en"/>
              <a:t>Upper section: Navn</a:t>
            </a:r>
            <a:endParaRPr/>
          </a:p>
          <a:p>
            <a:pPr indent="-304800" lvl="1" marL="914400" rtl="0" algn="l">
              <a:spcBef>
                <a:spcPts val="0"/>
              </a:spcBef>
              <a:spcAft>
                <a:spcPts val="0"/>
              </a:spcAft>
              <a:buSzPts val="1200"/>
              <a:buChar char="○"/>
            </a:pPr>
            <a:r>
              <a:rPr lang="en"/>
              <a:t>Navnet på klassen.</a:t>
            </a:r>
            <a:endParaRPr/>
          </a:p>
          <a:p>
            <a:pPr indent="-304800" lvl="1" marL="914400" rtl="0" algn="l">
              <a:spcBef>
                <a:spcPts val="0"/>
              </a:spcBef>
              <a:spcAft>
                <a:spcPts val="0"/>
              </a:spcAft>
              <a:buSzPts val="1200"/>
              <a:buChar char="○"/>
            </a:pPr>
            <a:r>
              <a:rPr lang="en"/>
              <a:t>Capitalized første bokstav</a:t>
            </a:r>
            <a:endParaRPr/>
          </a:p>
          <a:p>
            <a:pPr indent="-317500" lvl="0" marL="457200" rtl="0" algn="l">
              <a:spcBef>
                <a:spcPts val="0"/>
              </a:spcBef>
              <a:spcAft>
                <a:spcPts val="0"/>
              </a:spcAft>
              <a:buSzPts val="1400"/>
              <a:buChar char="●"/>
            </a:pPr>
            <a:r>
              <a:rPr lang="en"/>
              <a:t>Middle section: Attributter</a:t>
            </a:r>
            <a:endParaRPr/>
          </a:p>
          <a:p>
            <a:pPr indent="-304800" lvl="1" marL="914400" rtl="0" algn="l">
              <a:spcBef>
                <a:spcPts val="0"/>
              </a:spcBef>
              <a:spcAft>
                <a:spcPts val="0"/>
              </a:spcAft>
              <a:buSzPts val="1200"/>
              <a:buChar char="○"/>
            </a:pPr>
            <a:r>
              <a:rPr lang="en"/>
              <a:t>Viser attributtene til klassen, en spesifisering som definerer en egenskap av et objekt</a:t>
            </a:r>
            <a:endParaRPr/>
          </a:p>
          <a:p>
            <a:pPr indent="-304800" lvl="1" marL="914400" rtl="0" algn="l">
              <a:spcBef>
                <a:spcPts val="0"/>
              </a:spcBef>
              <a:spcAft>
                <a:spcPts val="0"/>
              </a:spcAft>
              <a:buSzPts val="1200"/>
              <a:buChar char="○"/>
            </a:pPr>
            <a:r>
              <a:rPr lang="en"/>
              <a:t>public (+), private (-), protected (#) er synligheten/tilgjengeligheten til attributten.</a:t>
            </a:r>
            <a:endParaRPr/>
          </a:p>
          <a:p>
            <a:pPr indent="-304800" lvl="1" marL="914400" rtl="0" algn="l">
              <a:spcBef>
                <a:spcPts val="0"/>
              </a:spcBef>
              <a:spcAft>
                <a:spcPts val="0"/>
              </a:spcAft>
              <a:buSzPts val="1200"/>
              <a:buChar char="○"/>
            </a:pPr>
            <a:r>
              <a:rPr lang="en"/>
              <a:t>Attributter bør ha et </a:t>
            </a:r>
            <a:r>
              <a:rPr lang="en"/>
              <a:t>meningsfult</a:t>
            </a:r>
            <a:r>
              <a:rPr lang="en"/>
              <a:t> navn som beskriver hvilken verdi de lagrer</a:t>
            </a:r>
            <a:endParaRPr/>
          </a:p>
          <a:p>
            <a:pPr indent="-317500" lvl="0" marL="457200" rtl="0" algn="l">
              <a:spcBef>
                <a:spcPts val="0"/>
              </a:spcBef>
              <a:spcAft>
                <a:spcPts val="0"/>
              </a:spcAft>
              <a:buSzPts val="1400"/>
              <a:buChar char="●"/>
            </a:pPr>
            <a:r>
              <a:rPr lang="en"/>
              <a:t>Lower section: Metoder</a:t>
            </a:r>
            <a:endParaRPr/>
          </a:p>
          <a:p>
            <a:pPr indent="-304800" lvl="1" marL="914400" rtl="0" algn="l">
              <a:spcBef>
                <a:spcPts val="0"/>
              </a:spcBef>
              <a:spcAft>
                <a:spcPts val="0"/>
              </a:spcAft>
              <a:buSzPts val="1200"/>
              <a:buChar char="○"/>
            </a:pPr>
            <a:r>
              <a:rPr lang="en"/>
              <a:t>Viser metoder/operasjoner i listeform</a:t>
            </a:r>
            <a:endParaRPr/>
          </a:p>
          <a:p>
            <a:pPr indent="-304800" lvl="1" marL="914400" rtl="0" algn="l">
              <a:spcBef>
                <a:spcPts val="0"/>
              </a:spcBef>
              <a:spcAft>
                <a:spcPts val="0"/>
              </a:spcAft>
              <a:buSzPts val="1200"/>
              <a:buChar char="○"/>
            </a:pPr>
            <a:r>
              <a:rPr lang="en"/>
              <a:t>Demonstrerer hvordan klassen har interaksjoner med data</a:t>
            </a:r>
            <a:endParaRPr/>
          </a:p>
        </p:txBody>
      </p:sp>
      <p:pic>
        <p:nvPicPr>
          <p:cNvPr id="81" name="Google Shape;81;p16"/>
          <p:cNvPicPr preferRelativeResize="0"/>
          <p:nvPr/>
        </p:nvPicPr>
        <p:blipFill>
          <a:blip r:embed="rId3">
            <a:alphaModFix/>
          </a:blip>
          <a:stretch>
            <a:fillRect/>
          </a:stretch>
        </p:blipFill>
        <p:spPr>
          <a:xfrm>
            <a:off x="4384113" y="1017725"/>
            <a:ext cx="4448175" cy="2190750"/>
          </a:xfrm>
          <a:prstGeom prst="rect">
            <a:avLst/>
          </a:prstGeom>
          <a:noFill/>
          <a:ln>
            <a:noFill/>
          </a:ln>
        </p:spPr>
      </p:pic>
      <p:sp>
        <p:nvSpPr>
          <p:cNvPr id="82" name="Google Shape;82;p16"/>
          <p:cNvSpPr txBox="1"/>
          <p:nvPr/>
        </p:nvSpPr>
        <p:spPr>
          <a:xfrm>
            <a:off x="4384163" y="3824375"/>
            <a:ext cx="4448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accent3"/>
                </a:solidFill>
                <a:latin typeface="Proxima Nova"/>
                <a:ea typeface="Proxima Nova"/>
                <a:cs typeface="Proxima Nova"/>
                <a:sym typeface="Proxima Nova"/>
              </a:rPr>
              <a:t>public (+)</a:t>
            </a:r>
            <a:r>
              <a:rPr lang="en">
                <a:solidFill>
                  <a:schemeClr val="accent3"/>
                </a:solidFill>
                <a:latin typeface="Proxima Nova"/>
                <a:ea typeface="Proxima Nova"/>
                <a:cs typeface="Proxima Nova"/>
                <a:sym typeface="Proxima Nova"/>
              </a:rPr>
              <a:t>:</a:t>
            </a:r>
            <a:r>
              <a:rPr i="1" lang="en">
                <a:solidFill>
                  <a:schemeClr val="accent3"/>
                </a:solidFill>
                <a:latin typeface="Proxima Nova"/>
                <a:ea typeface="Proxima Nova"/>
                <a:cs typeface="Proxima Nova"/>
                <a:sym typeface="Proxima Nova"/>
              </a:rPr>
              <a:t> </a:t>
            </a:r>
            <a:r>
              <a:rPr lang="en">
                <a:solidFill>
                  <a:schemeClr val="accent3"/>
                </a:solidFill>
                <a:latin typeface="Proxima Nova"/>
                <a:ea typeface="Proxima Nova"/>
                <a:cs typeface="Proxima Nova"/>
                <a:sym typeface="Proxima Nova"/>
              </a:rPr>
              <a:t>visible fra hvor som helst i systemet</a:t>
            </a:r>
            <a:endParaRPr>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i="1" lang="en">
                <a:solidFill>
                  <a:schemeClr val="accent3"/>
                </a:solidFill>
                <a:latin typeface="Proxima Nova"/>
                <a:ea typeface="Proxima Nova"/>
                <a:cs typeface="Proxima Nova"/>
                <a:sym typeface="Proxima Nova"/>
              </a:rPr>
              <a:t>private (-)</a:t>
            </a:r>
            <a:r>
              <a:rPr lang="en">
                <a:solidFill>
                  <a:schemeClr val="accent3"/>
                </a:solidFill>
                <a:latin typeface="Proxima Nova"/>
                <a:ea typeface="Proxima Nova"/>
                <a:cs typeface="Proxima Nova"/>
                <a:sym typeface="Proxima Nova"/>
              </a:rPr>
              <a:t>: kun visible inne i klassen den tilhører</a:t>
            </a:r>
            <a:endParaRPr>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i="1" lang="en">
                <a:solidFill>
                  <a:schemeClr val="accent3"/>
                </a:solidFill>
                <a:latin typeface="Proxima Nova"/>
                <a:ea typeface="Proxima Nova"/>
                <a:cs typeface="Proxima Nova"/>
                <a:sym typeface="Proxima Nova"/>
              </a:rPr>
              <a:t>protected (#)</a:t>
            </a:r>
            <a:r>
              <a:rPr lang="en">
                <a:solidFill>
                  <a:schemeClr val="accent3"/>
                </a:solidFill>
                <a:latin typeface="Proxima Nova"/>
                <a:ea typeface="Proxima Nova"/>
                <a:cs typeface="Proxima Nova"/>
                <a:sym typeface="Proxima Nova"/>
              </a:rPr>
              <a:t>: visible inne i klassen den tilhører, og i subklasser som arver fra den klassen den står i</a:t>
            </a:r>
            <a:endParaRPr>
              <a:solidFill>
                <a:schemeClr val="accent3"/>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Relationships</a:t>
            </a:r>
            <a:endParaRPr/>
          </a:p>
        </p:txBody>
      </p:sp>
      <p:sp>
        <p:nvSpPr>
          <p:cNvPr id="88" name="Google Shape;88;p17"/>
          <p:cNvSpPr txBox="1"/>
          <p:nvPr>
            <p:ph idx="1" type="body"/>
          </p:nvPr>
        </p:nvSpPr>
        <p:spPr>
          <a:xfrm>
            <a:off x="311700" y="1152475"/>
            <a:ext cx="3999900" cy="257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Relationships beskriver en connection mellom to model elementer. Vi har en del ulike kategorier:</a:t>
            </a:r>
            <a:endParaRPr/>
          </a:p>
          <a:p>
            <a:pPr indent="-317500" lvl="0" marL="457200" rtl="0" algn="l">
              <a:spcBef>
                <a:spcPts val="1200"/>
              </a:spcBef>
              <a:spcAft>
                <a:spcPts val="0"/>
              </a:spcAft>
              <a:buSzPts val="1400"/>
              <a:buChar char="●"/>
            </a:pPr>
            <a:r>
              <a:rPr lang="en"/>
              <a:t>Association</a:t>
            </a:r>
            <a:endParaRPr/>
          </a:p>
          <a:p>
            <a:pPr indent="-317500" lvl="0" marL="457200" rtl="0" algn="l">
              <a:spcBef>
                <a:spcPts val="0"/>
              </a:spcBef>
              <a:spcAft>
                <a:spcPts val="0"/>
              </a:spcAft>
              <a:buSzPts val="1400"/>
              <a:buChar char="●"/>
            </a:pPr>
            <a:r>
              <a:rPr lang="en"/>
              <a:t>Inheritance/Generalization</a:t>
            </a:r>
            <a:endParaRPr/>
          </a:p>
          <a:p>
            <a:pPr indent="-317500" lvl="0" marL="457200" rtl="0" algn="l">
              <a:spcBef>
                <a:spcPts val="0"/>
              </a:spcBef>
              <a:spcAft>
                <a:spcPts val="0"/>
              </a:spcAft>
              <a:buSzPts val="1400"/>
              <a:buChar char="●"/>
            </a:pPr>
            <a:r>
              <a:rPr lang="en"/>
              <a:t>Realization</a:t>
            </a:r>
            <a:endParaRPr/>
          </a:p>
          <a:p>
            <a:pPr indent="-317500" lvl="0" marL="457200" rtl="0" algn="l">
              <a:spcBef>
                <a:spcPts val="0"/>
              </a:spcBef>
              <a:spcAft>
                <a:spcPts val="0"/>
              </a:spcAft>
              <a:buSzPts val="1400"/>
              <a:buChar char="●"/>
            </a:pPr>
            <a:r>
              <a:rPr lang="en"/>
              <a:t>Dependency</a:t>
            </a:r>
            <a:endParaRPr/>
          </a:p>
          <a:p>
            <a:pPr indent="-317500" lvl="0" marL="457200" rtl="0" algn="l">
              <a:spcBef>
                <a:spcPts val="0"/>
              </a:spcBef>
              <a:spcAft>
                <a:spcPts val="0"/>
              </a:spcAft>
              <a:buSzPts val="1400"/>
              <a:buChar char="●"/>
            </a:pPr>
            <a:r>
              <a:rPr lang="en"/>
              <a:t>Aggregation</a:t>
            </a:r>
            <a:endParaRPr/>
          </a:p>
          <a:p>
            <a:pPr indent="-317500" lvl="0" marL="457200" rtl="0" algn="l">
              <a:spcBef>
                <a:spcPts val="0"/>
              </a:spcBef>
              <a:spcAft>
                <a:spcPts val="0"/>
              </a:spcAft>
              <a:buSzPts val="1400"/>
              <a:buChar char="●"/>
            </a:pPr>
            <a:r>
              <a:rPr lang="en"/>
              <a:t>Composition</a:t>
            </a:r>
            <a:endParaRPr/>
          </a:p>
          <a:p>
            <a:pPr indent="-317500" lvl="0" marL="457200" rtl="0" algn="l">
              <a:spcBef>
                <a:spcPts val="0"/>
              </a:spcBef>
              <a:spcAft>
                <a:spcPts val="0"/>
              </a:spcAft>
              <a:buSzPts val="1400"/>
              <a:buChar char="●"/>
            </a:pPr>
            <a:r>
              <a:rPr lang="en"/>
              <a:t>Multiplicity</a:t>
            </a:r>
            <a:endParaRPr/>
          </a:p>
        </p:txBody>
      </p:sp>
      <p:pic>
        <p:nvPicPr>
          <p:cNvPr id="89" name="Google Shape;89;p17"/>
          <p:cNvPicPr preferRelativeResize="0"/>
          <p:nvPr/>
        </p:nvPicPr>
        <p:blipFill>
          <a:blip r:embed="rId3">
            <a:alphaModFix/>
          </a:blip>
          <a:stretch>
            <a:fillRect/>
          </a:stretch>
        </p:blipFill>
        <p:spPr>
          <a:xfrm>
            <a:off x="4386624" y="936999"/>
            <a:ext cx="4190900" cy="2788875"/>
          </a:xfrm>
          <a:prstGeom prst="rect">
            <a:avLst/>
          </a:prstGeom>
          <a:noFill/>
          <a:ln>
            <a:noFill/>
          </a:ln>
        </p:spPr>
      </p:pic>
      <p:sp>
        <p:nvSpPr>
          <p:cNvPr id="90" name="Google Shape;90;p17"/>
          <p:cNvSpPr txBox="1"/>
          <p:nvPr/>
        </p:nvSpPr>
        <p:spPr>
          <a:xfrm>
            <a:off x="464975" y="4346650"/>
            <a:ext cx="8486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Navn på forholdet er skrevet i midten av linjen. Gode navn gir mening når du leser de høyt:</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 ‘En bankkonto er </a:t>
            </a:r>
            <a:r>
              <a:rPr b="1" lang="en">
                <a:latin typeface="Proxima Nova"/>
                <a:ea typeface="Proxima Nova"/>
                <a:cs typeface="Proxima Nova"/>
                <a:sym typeface="Proxima Nova"/>
              </a:rPr>
              <a:t>registrert</a:t>
            </a:r>
            <a:r>
              <a:rPr lang="en">
                <a:latin typeface="Proxima Nova"/>
                <a:ea typeface="Proxima Nova"/>
                <a:cs typeface="Proxima Nova"/>
                <a:sym typeface="Proxima Nova"/>
              </a:rPr>
              <a:t> i en bank ‘			 *</a:t>
            </a:r>
            <a:r>
              <a:rPr lang="en" sz="1100">
                <a:latin typeface="Proxima Nova"/>
                <a:ea typeface="Proxima Nova"/>
                <a:cs typeface="Proxima Nova"/>
                <a:sym typeface="Proxima Nova"/>
              </a:rPr>
              <a:t>Typically, dependency relationships do not have names.</a:t>
            </a:r>
            <a:endParaRPr sz="110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Association </a:t>
            </a:r>
            <a:r>
              <a:rPr lang="en"/>
              <a:t>relationship</a:t>
            </a:r>
            <a:endParaRPr/>
          </a:p>
        </p:txBody>
      </p:sp>
      <p:sp>
        <p:nvSpPr>
          <p:cNvPr id="96" name="Google Shape;96;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Simple (reflexive) association</a:t>
            </a:r>
            <a:r>
              <a:rPr lang="en"/>
              <a:t>:</a:t>
            </a:r>
            <a:endParaRPr/>
          </a:p>
          <a:p>
            <a:pPr indent="0" lvl="0" marL="0" rtl="0" algn="l">
              <a:spcBef>
                <a:spcPts val="1200"/>
              </a:spcBef>
              <a:spcAft>
                <a:spcPts val="0"/>
              </a:spcAft>
              <a:buNone/>
            </a:pPr>
            <a:r>
              <a:rPr b="1" lang="en"/>
              <a:t>Utseende</a:t>
            </a:r>
            <a:r>
              <a:rPr lang="en"/>
              <a:t>: </a:t>
            </a:r>
            <a:r>
              <a:rPr i="1" lang="en"/>
              <a:t>Solid linje</a:t>
            </a:r>
            <a:endParaRPr i="1"/>
          </a:p>
          <a:p>
            <a:pPr indent="0" lvl="0" marL="0" rtl="0" algn="l">
              <a:spcBef>
                <a:spcPts val="1200"/>
              </a:spcBef>
              <a:spcAft>
                <a:spcPts val="0"/>
              </a:spcAft>
              <a:buNone/>
            </a:pPr>
            <a:r>
              <a:rPr lang="en"/>
              <a:t>En relasjon mellom to klasser som er connected til hverandre på en eller annen måte.</a:t>
            </a:r>
            <a:endParaRPr/>
          </a:p>
          <a:p>
            <a:pPr indent="0" lvl="0" marL="0" rtl="0" algn="l">
              <a:spcBef>
                <a:spcPts val="1200"/>
              </a:spcBef>
              <a:spcAft>
                <a:spcPts val="0"/>
              </a:spcAft>
              <a:buNone/>
            </a:pPr>
            <a:r>
              <a:rPr lang="en"/>
              <a:t>F. eks: En bank registrerer kontoer, og kontoer er registrert i en bank</a:t>
            </a:r>
            <a:endParaRPr/>
          </a:p>
          <a:p>
            <a:pPr indent="0" lvl="0" marL="0" rtl="0" algn="l">
              <a:spcBef>
                <a:spcPts val="1200"/>
              </a:spcBef>
              <a:spcAft>
                <a:spcPts val="0"/>
              </a:spcAft>
              <a:buNone/>
            </a:pPr>
            <a:r>
              <a:rPr lang="en"/>
              <a:t>Association med kun strek er bi-directional</a:t>
            </a:r>
            <a:endParaRPr/>
          </a:p>
          <a:p>
            <a:pPr indent="0" lvl="0" marL="0" rtl="0" algn="l">
              <a:spcBef>
                <a:spcPts val="1200"/>
              </a:spcBef>
              <a:spcAft>
                <a:spcPts val="0"/>
              </a:spcAft>
              <a:buNone/>
            </a:pPr>
            <a:r>
              <a:rPr b="1" lang="en"/>
              <a:t>Direct association</a:t>
            </a:r>
            <a:r>
              <a:rPr lang="en"/>
              <a:t>:</a:t>
            </a:r>
            <a:endParaRPr/>
          </a:p>
          <a:p>
            <a:pPr indent="0" lvl="0" marL="0" rtl="0" algn="l">
              <a:spcBef>
                <a:spcPts val="1200"/>
              </a:spcBef>
              <a:spcAft>
                <a:spcPts val="0"/>
              </a:spcAft>
              <a:buNone/>
            </a:pPr>
            <a:r>
              <a:rPr b="1" lang="en"/>
              <a:t>Utseende</a:t>
            </a:r>
            <a:r>
              <a:rPr lang="en"/>
              <a:t>: </a:t>
            </a:r>
            <a:r>
              <a:rPr i="1" lang="en"/>
              <a:t>Solid linje, pilhode er fylt/solid</a:t>
            </a:r>
            <a:endParaRPr i="1"/>
          </a:p>
          <a:p>
            <a:pPr indent="0" lvl="0" marL="0" rtl="0" algn="l">
              <a:spcBef>
                <a:spcPts val="1200"/>
              </a:spcBef>
              <a:spcAft>
                <a:spcPts val="0"/>
              </a:spcAft>
              <a:buNone/>
            </a:pPr>
            <a:r>
              <a:rPr lang="en"/>
              <a:t>En association med retning, forholdet går en vei istedenfor begge veier.</a:t>
            </a:r>
            <a:endParaRPr/>
          </a:p>
          <a:p>
            <a:pPr indent="0" lvl="0" marL="0" rtl="0" algn="l">
              <a:spcBef>
                <a:spcPts val="1200"/>
              </a:spcBef>
              <a:spcAft>
                <a:spcPts val="1200"/>
              </a:spcAft>
              <a:buNone/>
            </a:pPr>
            <a:r>
              <a:t/>
            </a:r>
            <a:endParaRPr/>
          </a:p>
        </p:txBody>
      </p:sp>
      <p:pic>
        <p:nvPicPr>
          <p:cNvPr id="97" name="Google Shape;97;p18"/>
          <p:cNvPicPr preferRelativeResize="0"/>
          <p:nvPr/>
        </p:nvPicPr>
        <p:blipFill>
          <a:blip r:embed="rId3">
            <a:alphaModFix/>
          </a:blip>
          <a:stretch>
            <a:fillRect/>
          </a:stretch>
        </p:blipFill>
        <p:spPr>
          <a:xfrm>
            <a:off x="5827675" y="445025"/>
            <a:ext cx="2247900" cy="390525"/>
          </a:xfrm>
          <a:prstGeom prst="rect">
            <a:avLst/>
          </a:prstGeom>
          <a:noFill/>
          <a:ln>
            <a:noFill/>
          </a:ln>
        </p:spPr>
      </p:pic>
      <p:pic>
        <p:nvPicPr>
          <p:cNvPr id="98" name="Google Shape;98;p18"/>
          <p:cNvPicPr preferRelativeResize="0"/>
          <p:nvPr/>
        </p:nvPicPr>
        <p:blipFill>
          <a:blip r:embed="rId4">
            <a:alphaModFix/>
          </a:blip>
          <a:stretch>
            <a:fillRect/>
          </a:stretch>
        </p:blipFill>
        <p:spPr>
          <a:xfrm>
            <a:off x="5195275" y="1317546"/>
            <a:ext cx="3473174" cy="1345075"/>
          </a:xfrm>
          <a:prstGeom prst="rect">
            <a:avLst/>
          </a:prstGeom>
          <a:noFill/>
          <a:ln>
            <a:noFill/>
          </a:ln>
        </p:spPr>
      </p:pic>
      <p:pic>
        <p:nvPicPr>
          <p:cNvPr id="99" name="Google Shape;99;p18"/>
          <p:cNvPicPr preferRelativeResize="0"/>
          <p:nvPr/>
        </p:nvPicPr>
        <p:blipFill>
          <a:blip r:embed="rId5">
            <a:alphaModFix/>
          </a:blip>
          <a:stretch>
            <a:fillRect/>
          </a:stretch>
        </p:blipFill>
        <p:spPr>
          <a:xfrm>
            <a:off x="5006725" y="3256700"/>
            <a:ext cx="3890325" cy="1273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Inheritance/Generalization</a:t>
            </a:r>
            <a:endParaRPr/>
          </a:p>
        </p:txBody>
      </p:sp>
      <p:sp>
        <p:nvSpPr>
          <p:cNvPr id="105" name="Google Shape;105;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a:t>Utseende</a:t>
            </a:r>
            <a:r>
              <a:rPr lang="en"/>
              <a:t>: solig </a:t>
            </a:r>
            <a:r>
              <a:rPr i="1" lang="en"/>
              <a:t>l</a:t>
            </a:r>
            <a:r>
              <a:rPr i="1" lang="en"/>
              <a:t>inje med hul pilhode som peker på superklasse fra subklassen(e)</a:t>
            </a:r>
            <a:endParaRPr i="1"/>
          </a:p>
          <a:p>
            <a:pPr indent="0" lvl="0" marL="0" rtl="0" algn="l">
              <a:spcBef>
                <a:spcPts val="1200"/>
              </a:spcBef>
              <a:spcAft>
                <a:spcPts val="0"/>
              </a:spcAft>
              <a:buNone/>
            </a:pPr>
            <a:r>
              <a:rPr lang="en"/>
              <a:t>Representerer et “is a” forhold, hvor subklasser (child) klasser er basert på en superklasse (parent). Subklassene arver funksjonaliteten til superklassen, og kan få tilgang til og oppdatere den. </a:t>
            </a:r>
            <a:r>
              <a:rPr lang="en"/>
              <a:t>Som Student og Professor arver Person sine attributter + metoder, og vil ha tilgang til de i tillegg til det deklarert i sin egen klasse </a:t>
            </a:r>
            <a:r>
              <a:rPr lang="en"/>
              <a:t>(så lenge visibility ikke er private i superklassen) </a:t>
            </a:r>
            <a:endParaRPr/>
          </a:p>
          <a:p>
            <a:pPr indent="0" lvl="0" marL="0" rtl="0" algn="l">
              <a:spcBef>
                <a:spcPts val="1200"/>
              </a:spcBef>
              <a:spcAft>
                <a:spcPts val="0"/>
              </a:spcAft>
              <a:buNone/>
            </a:pPr>
            <a:r>
              <a:rPr lang="en"/>
              <a:t>Vi kan ha en superklasse account, med to </a:t>
            </a:r>
            <a:r>
              <a:rPr lang="en"/>
              <a:t>subclasser</a:t>
            </a:r>
            <a:r>
              <a:rPr lang="en"/>
              <a:t> current og saving account. Vi spesifiserer her at subklassene arver actions, </a:t>
            </a:r>
            <a:r>
              <a:rPr lang="en"/>
              <a:t>characteristics</a:t>
            </a:r>
            <a:r>
              <a:rPr lang="en"/>
              <a:t> og relationships fra account. </a:t>
            </a:r>
            <a:endParaRPr/>
          </a:p>
          <a:p>
            <a:pPr indent="0" lvl="0" marL="0" rtl="0" algn="l">
              <a:spcBef>
                <a:spcPts val="1200"/>
              </a:spcBef>
              <a:spcAft>
                <a:spcPts val="1200"/>
              </a:spcAft>
              <a:buNone/>
            </a:pPr>
            <a:r>
              <a:rPr lang="en" sz="1000"/>
              <a:t>En superklasse kan ha 1 eller flere subklasser, og en subklasse kan ha 1 eller flere superklasser. </a:t>
            </a:r>
            <a:endParaRPr sz="1000"/>
          </a:p>
        </p:txBody>
      </p:sp>
      <p:pic>
        <p:nvPicPr>
          <p:cNvPr id="106" name="Google Shape;106;p19"/>
          <p:cNvPicPr preferRelativeResize="0"/>
          <p:nvPr/>
        </p:nvPicPr>
        <p:blipFill>
          <a:blip r:embed="rId3">
            <a:alphaModFix/>
          </a:blip>
          <a:stretch>
            <a:fillRect/>
          </a:stretch>
        </p:blipFill>
        <p:spPr>
          <a:xfrm>
            <a:off x="6305800" y="305475"/>
            <a:ext cx="2186575" cy="1295625"/>
          </a:xfrm>
          <a:prstGeom prst="rect">
            <a:avLst/>
          </a:prstGeom>
          <a:noFill/>
          <a:ln>
            <a:noFill/>
          </a:ln>
        </p:spPr>
      </p:pic>
      <p:pic>
        <p:nvPicPr>
          <p:cNvPr id="107" name="Google Shape;107;p19"/>
          <p:cNvPicPr preferRelativeResize="0"/>
          <p:nvPr/>
        </p:nvPicPr>
        <p:blipFill>
          <a:blip r:embed="rId4">
            <a:alphaModFix/>
          </a:blip>
          <a:stretch>
            <a:fillRect/>
          </a:stretch>
        </p:blipFill>
        <p:spPr>
          <a:xfrm>
            <a:off x="5681800" y="3933950"/>
            <a:ext cx="3051449" cy="1076325"/>
          </a:xfrm>
          <a:prstGeom prst="rect">
            <a:avLst/>
          </a:prstGeom>
          <a:noFill/>
          <a:ln>
            <a:noFill/>
          </a:ln>
        </p:spPr>
      </p:pic>
      <p:pic>
        <p:nvPicPr>
          <p:cNvPr id="108" name="Google Shape;108;p19"/>
          <p:cNvPicPr preferRelativeResize="0"/>
          <p:nvPr/>
        </p:nvPicPr>
        <p:blipFill>
          <a:blip r:embed="rId5">
            <a:alphaModFix/>
          </a:blip>
          <a:stretch>
            <a:fillRect/>
          </a:stretch>
        </p:blipFill>
        <p:spPr>
          <a:xfrm>
            <a:off x="6239226" y="1601100"/>
            <a:ext cx="2397399" cy="2416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Dependency relationship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4" name="Google Shape;114;p2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Utseende</a:t>
            </a:r>
            <a:r>
              <a:rPr lang="en"/>
              <a:t>: </a:t>
            </a:r>
            <a:r>
              <a:rPr i="1" lang="en"/>
              <a:t>stiplet linje med åpen pil på enden</a:t>
            </a:r>
            <a:endParaRPr i="1"/>
          </a:p>
          <a:p>
            <a:pPr indent="0" lvl="0" marL="0" rtl="0" algn="l">
              <a:spcBef>
                <a:spcPts val="1200"/>
              </a:spcBef>
              <a:spcAft>
                <a:spcPts val="0"/>
              </a:spcAft>
              <a:buNone/>
            </a:pPr>
            <a:r>
              <a:rPr lang="en"/>
              <a:t>Dependency beskriver et forhold hvor et element, ‘Class1’, bruker eller er avhengig av et annet element, ‘Class2’. Denne type forhold indikerer at en forandring i ‘Class2’, kan kreve en mulig endring i ‘Class1’. </a:t>
            </a:r>
            <a:endParaRPr/>
          </a:p>
          <a:p>
            <a:pPr indent="0" lvl="0" marL="0" rtl="0" algn="l">
              <a:spcBef>
                <a:spcPts val="1200"/>
              </a:spcBef>
              <a:spcAft>
                <a:spcPts val="1200"/>
              </a:spcAft>
              <a:buNone/>
            </a:pPr>
            <a:r>
              <a:rPr lang="en"/>
              <a:t>Som et kjøretøy er avhengig av drivstoff, og hvis drivstoff elementet endrer seg, er det mulig vehicle klassen må tilpasse seg og også må endres</a:t>
            </a:r>
            <a:endParaRPr/>
          </a:p>
        </p:txBody>
      </p:sp>
      <p:pic>
        <p:nvPicPr>
          <p:cNvPr id="115" name="Google Shape;115;p20"/>
          <p:cNvPicPr preferRelativeResize="0"/>
          <p:nvPr/>
        </p:nvPicPr>
        <p:blipFill>
          <a:blip r:embed="rId3">
            <a:alphaModFix/>
          </a:blip>
          <a:stretch>
            <a:fillRect/>
          </a:stretch>
        </p:blipFill>
        <p:spPr>
          <a:xfrm>
            <a:off x="6219575" y="712525"/>
            <a:ext cx="2247900" cy="390525"/>
          </a:xfrm>
          <a:prstGeom prst="rect">
            <a:avLst/>
          </a:prstGeom>
          <a:noFill/>
          <a:ln>
            <a:noFill/>
          </a:ln>
        </p:spPr>
      </p:pic>
      <p:pic>
        <p:nvPicPr>
          <p:cNvPr id="116" name="Google Shape;116;p20"/>
          <p:cNvPicPr preferRelativeResize="0"/>
          <p:nvPr/>
        </p:nvPicPr>
        <p:blipFill>
          <a:blip r:embed="rId4">
            <a:alphaModFix/>
          </a:blip>
          <a:stretch>
            <a:fillRect/>
          </a:stretch>
        </p:blipFill>
        <p:spPr>
          <a:xfrm>
            <a:off x="6445651" y="1567675"/>
            <a:ext cx="1795750" cy="3173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Aggregation relationship </a:t>
            </a:r>
            <a:endParaRPr/>
          </a:p>
        </p:txBody>
      </p:sp>
      <p:sp>
        <p:nvSpPr>
          <p:cNvPr id="122" name="Google Shape;122;p2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Utseende</a:t>
            </a:r>
            <a:r>
              <a:rPr lang="en"/>
              <a:t>: </a:t>
            </a:r>
            <a:r>
              <a:rPr i="1" lang="en"/>
              <a:t>solid linje med hul diamant ved association end. Her er ‘Class2’ en del av ‘Class1’</a:t>
            </a:r>
            <a:endParaRPr i="1"/>
          </a:p>
          <a:p>
            <a:pPr indent="0" lvl="0" marL="0" rtl="0" algn="l">
              <a:spcBef>
                <a:spcPts val="1200"/>
              </a:spcBef>
              <a:spcAft>
                <a:spcPts val="0"/>
              </a:spcAft>
              <a:buNone/>
            </a:pPr>
            <a:r>
              <a:rPr lang="en"/>
              <a:t>En spesiell type association som representerer et “part of” forhold, og involver kun to klasser. </a:t>
            </a:r>
            <a:endParaRPr/>
          </a:p>
          <a:p>
            <a:pPr indent="0" lvl="0" marL="0" rtl="0" algn="l">
              <a:spcBef>
                <a:spcPts val="1200"/>
              </a:spcBef>
              <a:spcAft>
                <a:spcPts val="0"/>
              </a:spcAft>
              <a:buNone/>
            </a:pPr>
            <a:r>
              <a:rPr lang="en"/>
              <a:t>Objekter av de ulike klassene har separate lifetimes.</a:t>
            </a:r>
            <a:endParaRPr/>
          </a:p>
          <a:p>
            <a:pPr indent="0" lvl="0" marL="0" rtl="0" algn="l">
              <a:spcBef>
                <a:spcPts val="1200"/>
              </a:spcBef>
              <a:spcAft>
                <a:spcPts val="1200"/>
              </a:spcAft>
              <a:buNone/>
            </a:pPr>
            <a:r>
              <a:rPr lang="en"/>
              <a:t>F. eks: En bil kan ikke kjøre uten hjul, men hjul kan være uavhengig brukt med en sykkel, eller andre kjøretøy. Vi kan ha vinterdekk i boden etc. Hjul objektet kan eksistere uten bil objektet, som blir et aggregation relationship.</a:t>
            </a:r>
            <a:endParaRPr/>
          </a:p>
        </p:txBody>
      </p:sp>
      <p:pic>
        <p:nvPicPr>
          <p:cNvPr id="123" name="Google Shape;123;p21"/>
          <p:cNvPicPr preferRelativeResize="0"/>
          <p:nvPr/>
        </p:nvPicPr>
        <p:blipFill>
          <a:blip r:embed="rId3">
            <a:alphaModFix/>
          </a:blip>
          <a:stretch>
            <a:fillRect/>
          </a:stretch>
        </p:blipFill>
        <p:spPr>
          <a:xfrm>
            <a:off x="5986625" y="1152475"/>
            <a:ext cx="2247900" cy="390525"/>
          </a:xfrm>
          <a:prstGeom prst="rect">
            <a:avLst/>
          </a:prstGeom>
          <a:noFill/>
          <a:ln>
            <a:noFill/>
          </a:ln>
        </p:spPr>
      </p:pic>
      <p:pic>
        <p:nvPicPr>
          <p:cNvPr id="124" name="Google Shape;124;p21"/>
          <p:cNvPicPr preferRelativeResize="0"/>
          <p:nvPr/>
        </p:nvPicPr>
        <p:blipFill>
          <a:blip r:embed="rId4">
            <a:alphaModFix/>
          </a:blip>
          <a:stretch>
            <a:fillRect/>
          </a:stretch>
        </p:blipFill>
        <p:spPr>
          <a:xfrm>
            <a:off x="5637400" y="3184125"/>
            <a:ext cx="3194900" cy="975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