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roximaNova-bold.fntdata"/><Relationship Id="rId10" Type="http://schemas.openxmlformats.org/officeDocument/2006/relationships/slide" Target="slides/slide5.xml"/><Relationship Id="rId21" Type="http://schemas.openxmlformats.org/officeDocument/2006/relationships/font" Target="fonts/ProximaNova-regular.fntdata"/><Relationship Id="rId13" Type="http://schemas.openxmlformats.org/officeDocument/2006/relationships/slide" Target="slides/slide8.xml"/><Relationship Id="rId24" Type="http://schemas.openxmlformats.org/officeDocument/2006/relationships/font" Target="fonts/ProximaNova-boldItalic.fntdata"/><Relationship Id="rId12" Type="http://schemas.openxmlformats.org/officeDocument/2006/relationships/slide" Target="slides/slide7.xml"/><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7f13d3d43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7f13d3d43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7f13d3d43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7f13d3d4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7f13d3d43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7f13d3d43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7f13d3d43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7f13d3d43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7f13d3d4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7f13d3d4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7f13d3d4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7f13d3d4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7f13d3d4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7f13d3d4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7f13d3d43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7f13d3d43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7f13d3d4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7f13d3d4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7f13d3d43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7f13d3d43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7f13d3d4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7f13d3d4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7f13d3d4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7f13d3d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7f13d3d4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7f13d3d4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7f13d3d4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7f13d3d4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n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qltest.net/" TargetMode="External"/><Relationship Id="rId4" Type="http://schemas.openxmlformats.org/officeDocument/2006/relationships/hyperlink" Target="https://www.lucidchart.com/pages/examples/er-diagram-too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microsoft.com/nb-no/office/troubleshoot/access/database-normalization-descrip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no" sz="6133"/>
              <a:t>Seminar 7</a:t>
            </a:r>
            <a:endParaRPr sz="6133"/>
          </a:p>
          <a:p>
            <a:pPr indent="0" lvl="0" marL="0" rtl="0" algn="l">
              <a:spcBef>
                <a:spcPts val="0"/>
              </a:spcBef>
              <a:spcAft>
                <a:spcPts val="0"/>
              </a:spcAft>
              <a:buNone/>
            </a:pPr>
            <a:r>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no" sz="13045"/>
              <a:t>Informasjonssystemer</a:t>
            </a:r>
            <a:endParaRPr sz="13045"/>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00000"/>
              <a:buFont typeface="Arial"/>
              <a:buNone/>
            </a:pPr>
            <a:r>
              <a:rPr lang="no"/>
              <a:t>Create table</a:t>
            </a:r>
            <a:endParaRPr/>
          </a:p>
          <a:p>
            <a:pPr indent="0" lvl="0" marL="0" rtl="0" algn="l">
              <a:spcBef>
                <a:spcPts val="0"/>
              </a:spcBef>
              <a:spcAft>
                <a:spcPts val="0"/>
              </a:spcAft>
              <a:buNone/>
            </a:pPr>
            <a:r>
              <a:t/>
            </a:r>
            <a:endParaRPr/>
          </a:p>
        </p:txBody>
      </p:sp>
      <p:sp>
        <p:nvSpPr>
          <p:cNvPr id="119" name="Google Shape;119;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400"/>
              <a:buFont typeface="Arial"/>
              <a:buNone/>
            </a:pPr>
            <a:r>
              <a:rPr lang="no"/>
              <a:t>Lager et nytt table med ønsket informasjon</a:t>
            </a:r>
            <a:endParaRPr/>
          </a:p>
          <a:p>
            <a:pPr indent="0" lvl="0" marL="0" rtl="0" algn="l">
              <a:spcBef>
                <a:spcPts val="1600"/>
              </a:spcBef>
              <a:spcAft>
                <a:spcPts val="0"/>
              </a:spcAft>
              <a:buClr>
                <a:srgbClr val="000000"/>
              </a:buClr>
              <a:buSzPts val="1400"/>
              <a:buFont typeface="Arial"/>
              <a:buNone/>
            </a:pPr>
            <a:r>
              <a:rPr lang="no"/>
              <a:t>For å lage et nytt table bruker vi </a:t>
            </a:r>
            <a:r>
              <a:rPr lang="no" sz="1150">
                <a:solidFill>
                  <a:srgbClr val="0000CD"/>
                </a:solidFill>
                <a:highlight>
                  <a:schemeClr val="lt1"/>
                </a:highlight>
                <a:latin typeface="Courier New"/>
                <a:ea typeface="Courier New"/>
                <a:cs typeface="Courier New"/>
                <a:sym typeface="Courier New"/>
              </a:rPr>
              <a:t>CREATE</a:t>
            </a:r>
            <a:r>
              <a:rPr lang="no" sz="1150">
                <a:solidFill>
                  <a:srgbClr val="000000"/>
                </a:solidFill>
                <a:highlight>
                  <a:schemeClr val="lt1"/>
                </a:highlight>
                <a:latin typeface="Courier New"/>
                <a:ea typeface="Courier New"/>
                <a:cs typeface="Courier New"/>
                <a:sym typeface="Courier New"/>
              </a:rPr>
              <a:t> </a:t>
            </a:r>
            <a:r>
              <a:rPr lang="no" sz="1150">
                <a:solidFill>
                  <a:srgbClr val="0000CD"/>
                </a:solidFill>
                <a:highlight>
                  <a:schemeClr val="lt1"/>
                </a:highlight>
                <a:latin typeface="Courier New"/>
                <a:ea typeface="Courier New"/>
                <a:cs typeface="Courier New"/>
                <a:sym typeface="Courier New"/>
              </a:rPr>
              <a:t>TABLE</a:t>
            </a:r>
            <a:r>
              <a:rPr lang="no"/>
              <a:t>  etterfulgt av ønsket navn på table</a:t>
            </a:r>
            <a:endParaRPr/>
          </a:p>
          <a:p>
            <a:pPr indent="0" lvl="0" marL="0" rtl="0" algn="l">
              <a:spcBef>
                <a:spcPts val="1600"/>
              </a:spcBef>
              <a:spcAft>
                <a:spcPts val="0"/>
              </a:spcAft>
              <a:buClr>
                <a:srgbClr val="000000"/>
              </a:buClr>
              <a:buSzPts val="1400"/>
              <a:buFont typeface="Arial"/>
              <a:buNone/>
            </a:pPr>
            <a:r>
              <a:rPr lang="no"/>
              <a:t>Så fyller man inn ønsket informasjon  i form av </a:t>
            </a:r>
            <a:r>
              <a:rPr lang="no">
                <a:solidFill>
                  <a:srgbClr val="FF0000"/>
                </a:solidFill>
              </a:rPr>
              <a:t>kolonnenavn</a:t>
            </a:r>
            <a:r>
              <a:rPr lang="no"/>
              <a:t> og </a:t>
            </a:r>
            <a:r>
              <a:rPr lang="no">
                <a:solidFill>
                  <a:srgbClr val="9900FF"/>
                </a:solidFill>
              </a:rPr>
              <a:t>datatypen </a:t>
            </a:r>
            <a:r>
              <a:rPr lang="no"/>
              <a:t>den skal ha.  </a:t>
            </a:r>
            <a:endParaRPr/>
          </a:p>
          <a:p>
            <a:pPr indent="0" lvl="0" marL="0" rtl="0" algn="l">
              <a:spcBef>
                <a:spcPts val="1600"/>
              </a:spcBef>
              <a:spcAft>
                <a:spcPts val="0"/>
              </a:spcAft>
              <a:buClr>
                <a:srgbClr val="000000"/>
              </a:buClr>
              <a:buSzPts val="1400"/>
              <a:buFont typeface="Arial"/>
              <a:buNone/>
            </a:pPr>
            <a:r>
              <a:rPr lang="no"/>
              <a:t>Det finnes veldig mange datatyper men dere skal primært bruke varchar og int</a:t>
            </a:r>
            <a:endParaRPr/>
          </a:p>
        </p:txBody>
      </p:sp>
      <p:sp>
        <p:nvSpPr>
          <p:cNvPr id="120" name="Google Shape;120;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400"/>
              <a:buFont typeface="Arial"/>
              <a:buNone/>
            </a:pPr>
            <a:r>
              <a:rPr lang="no" sz="1150">
                <a:solidFill>
                  <a:srgbClr val="0000CD"/>
                </a:solidFill>
                <a:highlight>
                  <a:schemeClr val="lt1"/>
                </a:highlight>
                <a:latin typeface="Courier New"/>
                <a:ea typeface="Courier New"/>
                <a:cs typeface="Courier New"/>
                <a:sym typeface="Courier New"/>
              </a:rPr>
              <a:t>CREATE</a:t>
            </a:r>
            <a:r>
              <a:rPr lang="no" sz="1150">
                <a:solidFill>
                  <a:srgbClr val="000000"/>
                </a:solidFill>
                <a:highlight>
                  <a:schemeClr val="lt1"/>
                </a:highlight>
                <a:latin typeface="Courier New"/>
                <a:ea typeface="Courier New"/>
                <a:cs typeface="Courier New"/>
                <a:sym typeface="Courier New"/>
              </a:rPr>
              <a:t> </a:t>
            </a:r>
            <a:r>
              <a:rPr lang="no" sz="1150">
                <a:solidFill>
                  <a:srgbClr val="0000CD"/>
                </a:solidFill>
                <a:highlight>
                  <a:schemeClr val="lt1"/>
                </a:highlight>
                <a:latin typeface="Courier New"/>
                <a:ea typeface="Courier New"/>
                <a:cs typeface="Courier New"/>
                <a:sym typeface="Courier New"/>
              </a:rPr>
              <a:t>TABLE</a:t>
            </a:r>
            <a:r>
              <a:rPr lang="no" sz="1150">
                <a:solidFill>
                  <a:srgbClr val="000000"/>
                </a:solidFill>
                <a:highlight>
                  <a:schemeClr val="lt1"/>
                </a:highlight>
                <a:latin typeface="Courier New"/>
                <a:ea typeface="Courier New"/>
                <a:cs typeface="Courier New"/>
                <a:sym typeface="Courier New"/>
              </a:rPr>
              <a:t> Brukere (</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00"/>
                </a:solidFill>
                <a:highlight>
                  <a:schemeClr val="lt1"/>
                </a:highlight>
                <a:latin typeface="Courier New"/>
                <a:ea typeface="Courier New"/>
                <a:cs typeface="Courier New"/>
                <a:sym typeface="Courier New"/>
              </a:rPr>
              <a:t>	</a:t>
            </a:r>
            <a:r>
              <a:rPr lang="no" sz="1150">
                <a:solidFill>
                  <a:srgbClr val="FF0000"/>
                </a:solidFill>
                <a:highlight>
                  <a:schemeClr val="lt1"/>
                </a:highlight>
                <a:latin typeface="Courier New"/>
                <a:ea typeface="Courier New"/>
                <a:cs typeface="Courier New"/>
                <a:sym typeface="Courier New"/>
              </a:rPr>
              <a:t>LåneID </a:t>
            </a:r>
            <a:r>
              <a:rPr lang="no" sz="1150">
                <a:solidFill>
                  <a:srgbClr val="9900FF"/>
                </a:solidFill>
                <a:latin typeface="Courier New"/>
                <a:ea typeface="Courier New"/>
                <a:cs typeface="Courier New"/>
                <a:sym typeface="Courier New"/>
              </a:rPr>
              <a:t>int</a:t>
            </a:r>
            <a:r>
              <a:rPr lang="no"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00"/>
                </a:solidFill>
                <a:highlight>
                  <a:schemeClr val="lt1"/>
                </a:highlight>
                <a:latin typeface="Courier New"/>
                <a:ea typeface="Courier New"/>
                <a:cs typeface="Courier New"/>
                <a:sym typeface="Courier New"/>
              </a:rPr>
              <a:t>	</a:t>
            </a:r>
            <a:r>
              <a:rPr lang="no" sz="1150">
                <a:solidFill>
                  <a:srgbClr val="FF0000"/>
                </a:solidFill>
                <a:highlight>
                  <a:schemeClr val="lt1"/>
                </a:highlight>
                <a:latin typeface="Courier New"/>
                <a:ea typeface="Courier New"/>
                <a:cs typeface="Courier New"/>
                <a:sym typeface="Courier New"/>
              </a:rPr>
              <a:t>Etternavn </a:t>
            </a:r>
            <a:r>
              <a:rPr lang="no" sz="1150">
                <a:solidFill>
                  <a:srgbClr val="9900FF"/>
                </a:solidFill>
                <a:highlight>
                  <a:schemeClr val="lt1"/>
                </a:highlight>
                <a:latin typeface="Courier New"/>
                <a:ea typeface="Courier New"/>
                <a:cs typeface="Courier New"/>
                <a:sym typeface="Courier New"/>
              </a:rPr>
              <a:t>varchar(255</a:t>
            </a:r>
            <a:r>
              <a:rPr lang="no"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00"/>
                </a:solidFill>
                <a:highlight>
                  <a:schemeClr val="lt1"/>
                </a:highlight>
                <a:latin typeface="Courier New"/>
                <a:ea typeface="Courier New"/>
                <a:cs typeface="Courier New"/>
                <a:sym typeface="Courier New"/>
              </a:rPr>
              <a:t>	</a:t>
            </a:r>
            <a:r>
              <a:rPr lang="no" sz="1150">
                <a:solidFill>
                  <a:srgbClr val="FF0000"/>
                </a:solidFill>
                <a:highlight>
                  <a:schemeClr val="lt1"/>
                </a:highlight>
                <a:latin typeface="Courier New"/>
                <a:ea typeface="Courier New"/>
                <a:cs typeface="Courier New"/>
                <a:sym typeface="Courier New"/>
              </a:rPr>
              <a:t>Fornavn </a:t>
            </a:r>
            <a:r>
              <a:rPr lang="no" sz="1150">
                <a:solidFill>
                  <a:srgbClr val="9900FF"/>
                </a:solidFill>
                <a:highlight>
                  <a:schemeClr val="lt1"/>
                </a:highlight>
                <a:latin typeface="Courier New"/>
                <a:ea typeface="Courier New"/>
                <a:cs typeface="Courier New"/>
                <a:sym typeface="Courier New"/>
              </a:rPr>
              <a:t>varchar(255)</a:t>
            </a:r>
            <a:r>
              <a:rPr lang="no"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00"/>
                </a:solidFill>
                <a:highlight>
                  <a:schemeClr val="lt1"/>
                </a:highlight>
                <a:latin typeface="Courier New"/>
                <a:ea typeface="Courier New"/>
                <a:cs typeface="Courier New"/>
                <a:sym typeface="Courier New"/>
              </a:rPr>
              <a:t>	</a:t>
            </a:r>
            <a:r>
              <a:rPr lang="no" sz="1150">
                <a:solidFill>
                  <a:srgbClr val="FF0000"/>
                </a:solidFill>
                <a:latin typeface="Courier New"/>
                <a:ea typeface="Courier New"/>
                <a:cs typeface="Courier New"/>
                <a:sym typeface="Courier New"/>
              </a:rPr>
              <a:t>Adresse </a:t>
            </a:r>
            <a:r>
              <a:rPr lang="no" sz="1150">
                <a:solidFill>
                  <a:srgbClr val="9900FF"/>
                </a:solidFill>
                <a:highlight>
                  <a:schemeClr val="lt1"/>
                </a:highlight>
                <a:latin typeface="Courier New"/>
                <a:ea typeface="Courier New"/>
                <a:cs typeface="Courier New"/>
                <a:sym typeface="Courier New"/>
              </a:rPr>
              <a:t>varchar(255)</a:t>
            </a:r>
            <a:r>
              <a:rPr lang="no"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00"/>
                </a:solidFill>
                <a:highlight>
                  <a:schemeClr val="lt1"/>
                </a:highlight>
                <a:latin typeface="Courier New"/>
                <a:ea typeface="Courier New"/>
                <a:cs typeface="Courier New"/>
                <a:sym typeface="Courier New"/>
              </a:rPr>
              <a:t>	</a:t>
            </a:r>
            <a:r>
              <a:rPr lang="no" sz="1150">
                <a:solidFill>
                  <a:srgbClr val="0000CD"/>
                </a:solidFill>
                <a:highlight>
                  <a:schemeClr val="lt1"/>
                </a:highlight>
                <a:latin typeface="Courier New"/>
                <a:ea typeface="Courier New"/>
                <a:cs typeface="Courier New"/>
                <a:sym typeface="Courier New"/>
              </a:rPr>
              <a:t>PRIMARY</a:t>
            </a:r>
            <a:r>
              <a:rPr lang="no" sz="1150">
                <a:solidFill>
                  <a:srgbClr val="000000"/>
                </a:solidFill>
                <a:highlight>
                  <a:schemeClr val="lt1"/>
                </a:highlight>
                <a:latin typeface="Courier New"/>
                <a:ea typeface="Courier New"/>
                <a:cs typeface="Courier New"/>
                <a:sym typeface="Courier New"/>
              </a:rPr>
              <a:t> </a:t>
            </a:r>
            <a:r>
              <a:rPr lang="no" sz="1150">
                <a:solidFill>
                  <a:srgbClr val="0000CD"/>
                </a:solidFill>
                <a:highlight>
                  <a:schemeClr val="lt1"/>
                </a:highlight>
                <a:latin typeface="Courier New"/>
                <a:ea typeface="Courier New"/>
                <a:cs typeface="Courier New"/>
                <a:sym typeface="Courier New"/>
              </a:rPr>
              <a:t>KEY</a:t>
            </a:r>
            <a:r>
              <a:rPr lang="no" sz="1150">
                <a:solidFill>
                  <a:srgbClr val="000000"/>
                </a:solidFill>
                <a:highlight>
                  <a:schemeClr val="lt1"/>
                </a:highlight>
                <a:latin typeface="Courier New"/>
                <a:ea typeface="Courier New"/>
                <a:cs typeface="Courier New"/>
                <a:sym typeface="Courier New"/>
              </a:rPr>
              <a:t> (</a:t>
            </a:r>
            <a:r>
              <a:rPr lang="no" sz="1150">
                <a:solidFill>
                  <a:srgbClr val="FF0000"/>
                </a:solidFill>
                <a:highlight>
                  <a:schemeClr val="lt1"/>
                </a:highlight>
                <a:latin typeface="Courier New"/>
                <a:ea typeface="Courier New"/>
                <a:cs typeface="Courier New"/>
                <a:sym typeface="Courier New"/>
              </a:rPr>
              <a:t>LåneID</a:t>
            </a:r>
            <a:r>
              <a:rPr lang="no"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00000"/>
              <a:buFont typeface="Arial"/>
              <a:buNone/>
            </a:pPr>
            <a:r>
              <a:rPr lang="no"/>
              <a:t>Select</a:t>
            </a:r>
            <a:endParaRPr/>
          </a:p>
          <a:p>
            <a:pPr indent="0" lvl="0" marL="0" rtl="0" algn="l">
              <a:spcBef>
                <a:spcPts val="0"/>
              </a:spcBef>
              <a:spcAft>
                <a:spcPts val="0"/>
              </a:spcAft>
              <a:buNone/>
            </a:pPr>
            <a:r>
              <a:t/>
            </a:r>
            <a:endParaRPr/>
          </a:p>
        </p:txBody>
      </p:sp>
      <p:sp>
        <p:nvSpPr>
          <p:cNvPr id="126" name="Google Shape;126;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400"/>
              <a:buFont typeface="Arial"/>
              <a:buNone/>
            </a:pPr>
            <a:r>
              <a:rPr lang="no"/>
              <a:t>Select brukes til å finne/hente ut informasjon fra databasen</a:t>
            </a:r>
            <a:endParaRPr/>
          </a:p>
          <a:p>
            <a:pPr indent="0" lvl="0" marL="0" rtl="0" algn="l">
              <a:spcBef>
                <a:spcPts val="1600"/>
              </a:spcBef>
              <a:spcAft>
                <a:spcPts val="1600"/>
              </a:spcAft>
              <a:buClr>
                <a:srgbClr val="000000"/>
              </a:buClr>
              <a:buSzPts val="1400"/>
              <a:buFont typeface="Arial"/>
              <a:buNone/>
            </a:pPr>
            <a:r>
              <a:rPr lang="no"/>
              <a:t>Ved å bruke select kan vi hente ut ønsket informasjon fra table. Hvis vi vil ha navnet på alle personene med adresse</a:t>
            </a:r>
            <a:endParaRPr/>
          </a:p>
        </p:txBody>
      </p:sp>
      <p:sp>
        <p:nvSpPr>
          <p:cNvPr id="127" name="Google Shape;127;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400"/>
              <a:buFont typeface="Arial"/>
              <a:buNone/>
            </a:pPr>
            <a:r>
              <a:rPr lang="no"/>
              <a:t>SELECT Fornavn, Etternavn, Adresse FROM Brukere;</a:t>
            </a:r>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00000"/>
              <a:buFont typeface="Arial"/>
              <a:buNone/>
            </a:pPr>
            <a:r>
              <a:rPr lang="no"/>
              <a:t>Not, And og OR</a:t>
            </a:r>
            <a:endParaRPr/>
          </a:p>
          <a:p>
            <a:pPr indent="0" lvl="0" marL="0" rtl="0" algn="l">
              <a:spcBef>
                <a:spcPts val="0"/>
              </a:spcBef>
              <a:spcAft>
                <a:spcPts val="0"/>
              </a:spcAft>
              <a:buNone/>
            </a:pPr>
            <a:r>
              <a:t/>
            </a:r>
            <a:endParaRPr/>
          </a:p>
        </p:txBody>
      </p:sp>
      <p:sp>
        <p:nvSpPr>
          <p:cNvPr id="133" name="Google Shape;133;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400"/>
              <a:buFont typeface="Arial"/>
              <a:buNone/>
            </a:pPr>
            <a:r>
              <a:rPr lang="no"/>
              <a:t>Når man bruker Select kan man bruke forskjellige variabler for å utelukke eller inkludere andre data</a:t>
            </a:r>
            <a:endParaRPr/>
          </a:p>
          <a:p>
            <a:pPr indent="0" lvl="0" marL="0" rtl="0" algn="l">
              <a:spcBef>
                <a:spcPts val="1600"/>
              </a:spcBef>
              <a:spcAft>
                <a:spcPts val="0"/>
              </a:spcAft>
              <a:buClr>
                <a:srgbClr val="000000"/>
              </a:buClr>
              <a:buSzPts val="1400"/>
              <a:buFont typeface="Arial"/>
              <a:buNone/>
            </a:pPr>
            <a:r>
              <a:rPr lang="no"/>
              <a:t>NOT brukes til å utelukke alle spesifiserte data</a:t>
            </a:r>
            <a:endParaRPr/>
          </a:p>
          <a:p>
            <a:pPr indent="0" lvl="0" marL="0" rtl="0" algn="l">
              <a:spcBef>
                <a:spcPts val="1600"/>
              </a:spcBef>
              <a:spcAft>
                <a:spcPts val="0"/>
              </a:spcAft>
              <a:buClr>
                <a:srgbClr val="000000"/>
              </a:buClr>
              <a:buSzPts val="1400"/>
              <a:buFont typeface="Arial"/>
              <a:buNone/>
            </a:pPr>
            <a:r>
              <a:rPr lang="no"/>
              <a:t>AND brukes til å finne et objekt som har begge av de spesifiserte dataene</a:t>
            </a:r>
            <a:endParaRPr/>
          </a:p>
          <a:p>
            <a:pPr indent="0" lvl="0" marL="0" rtl="0" algn="l">
              <a:spcBef>
                <a:spcPts val="1600"/>
              </a:spcBef>
              <a:spcAft>
                <a:spcPts val="1600"/>
              </a:spcAft>
              <a:buClr>
                <a:srgbClr val="000000"/>
              </a:buClr>
              <a:buSzPts val="1400"/>
              <a:buFont typeface="Arial"/>
              <a:buNone/>
            </a:pPr>
            <a:r>
              <a:rPr lang="no"/>
              <a:t>OR brukes til å finne objekt som inneholder spesifisert data 1 eller 2</a:t>
            </a:r>
            <a:endParaRPr/>
          </a:p>
        </p:txBody>
      </p:sp>
      <p:sp>
        <p:nvSpPr>
          <p:cNvPr id="134" name="Google Shape;134;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400"/>
              <a:buFont typeface="Arial"/>
              <a:buNone/>
            </a:pPr>
            <a:r>
              <a:rPr lang="no" sz="1150">
                <a:solidFill>
                  <a:srgbClr val="0000CD"/>
                </a:solidFill>
                <a:highlight>
                  <a:schemeClr val="lt1"/>
                </a:highlight>
                <a:latin typeface="Courier New"/>
                <a:ea typeface="Courier New"/>
                <a:cs typeface="Courier New"/>
                <a:sym typeface="Courier New"/>
              </a:rPr>
              <a:t>SELECT</a:t>
            </a:r>
            <a:r>
              <a:rPr lang="no" sz="1150">
                <a:solidFill>
                  <a:srgbClr val="000000"/>
                </a:solidFill>
                <a:highlight>
                  <a:schemeClr val="lt1"/>
                </a:highlight>
                <a:latin typeface="Courier New"/>
                <a:ea typeface="Courier New"/>
                <a:cs typeface="Courier New"/>
                <a:sym typeface="Courier New"/>
              </a:rPr>
              <a:t> * </a:t>
            </a:r>
            <a:r>
              <a:rPr lang="no" sz="1150">
                <a:solidFill>
                  <a:srgbClr val="0000CD"/>
                </a:solidFill>
                <a:highlight>
                  <a:schemeClr val="lt1"/>
                </a:highlight>
                <a:latin typeface="Courier New"/>
                <a:ea typeface="Courier New"/>
                <a:cs typeface="Courier New"/>
                <a:sym typeface="Courier New"/>
              </a:rPr>
              <a:t>FROM</a:t>
            </a:r>
            <a:r>
              <a:rPr lang="no" sz="1150">
                <a:solidFill>
                  <a:srgbClr val="000000"/>
                </a:solidFill>
                <a:highlight>
                  <a:schemeClr val="lt1"/>
                </a:highlight>
                <a:latin typeface="Courier New"/>
                <a:ea typeface="Courier New"/>
                <a:cs typeface="Courier New"/>
                <a:sym typeface="Courier New"/>
              </a:rPr>
              <a:t> brukere</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CD"/>
                </a:solidFill>
                <a:highlight>
                  <a:schemeClr val="lt1"/>
                </a:highlight>
                <a:latin typeface="Courier New"/>
                <a:ea typeface="Courier New"/>
                <a:cs typeface="Courier New"/>
                <a:sym typeface="Courier New"/>
              </a:rPr>
              <a:t>WHERE</a:t>
            </a:r>
            <a:r>
              <a:rPr lang="no" sz="1150">
                <a:solidFill>
                  <a:srgbClr val="000000"/>
                </a:solidFill>
                <a:highlight>
                  <a:schemeClr val="lt1"/>
                </a:highlight>
                <a:latin typeface="Courier New"/>
                <a:ea typeface="Courier New"/>
                <a:cs typeface="Courier New"/>
                <a:sym typeface="Courier New"/>
              </a:rPr>
              <a:t> </a:t>
            </a:r>
            <a:r>
              <a:rPr lang="no" sz="1150">
                <a:solidFill>
                  <a:srgbClr val="0000CD"/>
                </a:solidFill>
                <a:highlight>
                  <a:schemeClr val="lt1"/>
                </a:highlight>
                <a:latin typeface="Courier New"/>
                <a:ea typeface="Courier New"/>
                <a:cs typeface="Courier New"/>
                <a:sym typeface="Courier New"/>
              </a:rPr>
              <a:t>NOT</a:t>
            </a:r>
            <a:r>
              <a:rPr lang="no" sz="1150">
                <a:solidFill>
                  <a:srgbClr val="000000"/>
                </a:solidFill>
                <a:highlight>
                  <a:schemeClr val="lt1"/>
                </a:highlight>
                <a:latin typeface="Courier New"/>
                <a:ea typeface="Courier New"/>
                <a:cs typeface="Courier New"/>
                <a:sym typeface="Courier New"/>
              </a:rPr>
              <a:t> fornavn=</a:t>
            </a:r>
            <a:r>
              <a:rPr lang="no" sz="1150">
                <a:solidFill>
                  <a:srgbClr val="A52A2A"/>
                </a:solidFill>
                <a:highlight>
                  <a:schemeClr val="lt1"/>
                </a:highlight>
                <a:latin typeface="Courier New"/>
                <a:ea typeface="Courier New"/>
                <a:cs typeface="Courier New"/>
                <a:sym typeface="Courier New"/>
              </a:rPr>
              <a:t>'Arne'</a:t>
            </a:r>
            <a:r>
              <a:rPr lang="no"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CD"/>
                </a:solidFill>
                <a:highlight>
                  <a:schemeClr val="lt1"/>
                </a:highlight>
                <a:latin typeface="Courier New"/>
                <a:ea typeface="Courier New"/>
                <a:cs typeface="Courier New"/>
                <a:sym typeface="Courier New"/>
              </a:rPr>
              <a:t>SELECT</a:t>
            </a:r>
            <a:r>
              <a:rPr lang="no" sz="1150">
                <a:solidFill>
                  <a:srgbClr val="000000"/>
                </a:solidFill>
                <a:highlight>
                  <a:schemeClr val="lt1"/>
                </a:highlight>
                <a:latin typeface="Courier New"/>
                <a:ea typeface="Courier New"/>
                <a:cs typeface="Courier New"/>
                <a:sym typeface="Courier New"/>
              </a:rPr>
              <a:t> * </a:t>
            </a:r>
            <a:r>
              <a:rPr lang="no" sz="1150">
                <a:solidFill>
                  <a:srgbClr val="0000CD"/>
                </a:solidFill>
                <a:highlight>
                  <a:schemeClr val="lt1"/>
                </a:highlight>
                <a:latin typeface="Courier New"/>
                <a:ea typeface="Courier New"/>
                <a:cs typeface="Courier New"/>
                <a:sym typeface="Courier New"/>
              </a:rPr>
              <a:t>FROM</a:t>
            </a:r>
            <a:r>
              <a:rPr lang="no" sz="1150">
                <a:solidFill>
                  <a:srgbClr val="000000"/>
                </a:solidFill>
                <a:highlight>
                  <a:schemeClr val="lt1"/>
                </a:highlight>
                <a:latin typeface="Courier New"/>
                <a:ea typeface="Courier New"/>
                <a:cs typeface="Courier New"/>
                <a:sym typeface="Courier New"/>
              </a:rPr>
              <a:t> Brukere</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CD"/>
                </a:solidFill>
                <a:highlight>
                  <a:schemeClr val="lt1"/>
                </a:highlight>
                <a:latin typeface="Courier New"/>
                <a:ea typeface="Courier New"/>
                <a:cs typeface="Courier New"/>
                <a:sym typeface="Courier New"/>
              </a:rPr>
              <a:t>WHERE</a:t>
            </a:r>
            <a:r>
              <a:rPr lang="no" sz="1150">
                <a:solidFill>
                  <a:srgbClr val="000000"/>
                </a:solidFill>
                <a:highlight>
                  <a:schemeClr val="lt1"/>
                </a:highlight>
                <a:latin typeface="Courier New"/>
                <a:ea typeface="Courier New"/>
                <a:cs typeface="Courier New"/>
                <a:sym typeface="Courier New"/>
              </a:rPr>
              <a:t> fornavn=</a:t>
            </a:r>
            <a:r>
              <a:rPr lang="no" sz="1150">
                <a:solidFill>
                  <a:srgbClr val="A52A2A"/>
                </a:solidFill>
                <a:highlight>
                  <a:schemeClr val="lt1"/>
                </a:highlight>
                <a:latin typeface="Courier New"/>
                <a:ea typeface="Courier New"/>
                <a:cs typeface="Courier New"/>
                <a:sym typeface="Courier New"/>
              </a:rPr>
              <a:t>'Arne'</a:t>
            </a:r>
            <a:r>
              <a:rPr lang="no" sz="1150">
                <a:solidFill>
                  <a:srgbClr val="000000"/>
                </a:solidFill>
                <a:highlight>
                  <a:schemeClr val="lt1"/>
                </a:highlight>
                <a:latin typeface="Courier New"/>
                <a:ea typeface="Courier New"/>
                <a:cs typeface="Courier New"/>
                <a:sym typeface="Courier New"/>
              </a:rPr>
              <a:t> </a:t>
            </a:r>
            <a:r>
              <a:rPr lang="no" sz="1150">
                <a:solidFill>
                  <a:srgbClr val="0000CD"/>
                </a:solidFill>
                <a:highlight>
                  <a:schemeClr val="lt1"/>
                </a:highlight>
                <a:latin typeface="Courier New"/>
                <a:ea typeface="Courier New"/>
                <a:cs typeface="Courier New"/>
                <a:sym typeface="Courier New"/>
              </a:rPr>
              <a:t>OR</a:t>
            </a:r>
            <a:r>
              <a:rPr lang="no" sz="1150">
                <a:solidFill>
                  <a:srgbClr val="000000"/>
                </a:solidFill>
                <a:highlight>
                  <a:schemeClr val="lt1"/>
                </a:highlight>
                <a:latin typeface="Courier New"/>
                <a:ea typeface="Courier New"/>
                <a:cs typeface="Courier New"/>
                <a:sym typeface="Courier New"/>
              </a:rPr>
              <a:t> etternavn=</a:t>
            </a:r>
            <a:r>
              <a:rPr lang="no" sz="1150">
                <a:solidFill>
                  <a:srgbClr val="A52A2A"/>
                </a:solidFill>
                <a:highlight>
                  <a:schemeClr val="lt1"/>
                </a:highlight>
                <a:latin typeface="Courier New"/>
                <a:ea typeface="Courier New"/>
                <a:cs typeface="Courier New"/>
                <a:sym typeface="Courier New"/>
              </a:rPr>
              <a:t>'Arnson'</a:t>
            </a:r>
            <a:r>
              <a:rPr lang="no"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CD"/>
                </a:solidFill>
                <a:highlight>
                  <a:schemeClr val="lt1"/>
                </a:highlight>
                <a:latin typeface="Courier New"/>
                <a:ea typeface="Courier New"/>
                <a:cs typeface="Courier New"/>
                <a:sym typeface="Courier New"/>
              </a:rPr>
              <a:t>SELECT</a:t>
            </a:r>
            <a:r>
              <a:rPr lang="no" sz="1150">
                <a:solidFill>
                  <a:srgbClr val="000000"/>
                </a:solidFill>
                <a:highlight>
                  <a:schemeClr val="lt1"/>
                </a:highlight>
                <a:latin typeface="Courier New"/>
                <a:ea typeface="Courier New"/>
                <a:cs typeface="Courier New"/>
                <a:sym typeface="Courier New"/>
              </a:rPr>
              <a:t> * </a:t>
            </a:r>
            <a:r>
              <a:rPr lang="no" sz="1150">
                <a:solidFill>
                  <a:srgbClr val="0000CD"/>
                </a:solidFill>
                <a:highlight>
                  <a:schemeClr val="lt1"/>
                </a:highlight>
                <a:latin typeface="Courier New"/>
                <a:ea typeface="Courier New"/>
                <a:cs typeface="Courier New"/>
                <a:sym typeface="Courier New"/>
              </a:rPr>
              <a:t>FROM</a:t>
            </a:r>
            <a:r>
              <a:rPr lang="no" sz="1150">
                <a:solidFill>
                  <a:srgbClr val="000000"/>
                </a:solidFill>
                <a:highlight>
                  <a:schemeClr val="lt1"/>
                </a:highlight>
                <a:latin typeface="Courier New"/>
                <a:ea typeface="Courier New"/>
                <a:cs typeface="Courier New"/>
                <a:sym typeface="Courier New"/>
              </a:rPr>
              <a:t> Brukere</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CD"/>
                </a:solidFill>
                <a:highlight>
                  <a:schemeClr val="lt1"/>
                </a:highlight>
                <a:latin typeface="Courier New"/>
                <a:ea typeface="Courier New"/>
                <a:cs typeface="Courier New"/>
                <a:sym typeface="Courier New"/>
              </a:rPr>
              <a:t>WHERE</a:t>
            </a:r>
            <a:r>
              <a:rPr lang="no" sz="1150">
                <a:solidFill>
                  <a:srgbClr val="000000"/>
                </a:solidFill>
                <a:highlight>
                  <a:schemeClr val="lt1"/>
                </a:highlight>
                <a:latin typeface="Courier New"/>
                <a:ea typeface="Courier New"/>
                <a:cs typeface="Courier New"/>
                <a:sym typeface="Courier New"/>
              </a:rPr>
              <a:t> fornavn=</a:t>
            </a:r>
            <a:r>
              <a:rPr lang="no" sz="1150">
                <a:solidFill>
                  <a:srgbClr val="A52A2A"/>
                </a:solidFill>
                <a:highlight>
                  <a:schemeClr val="lt1"/>
                </a:highlight>
                <a:latin typeface="Courier New"/>
                <a:ea typeface="Courier New"/>
                <a:cs typeface="Courier New"/>
                <a:sym typeface="Courier New"/>
              </a:rPr>
              <a:t>'Arne'</a:t>
            </a:r>
            <a:r>
              <a:rPr lang="no" sz="1150">
                <a:solidFill>
                  <a:srgbClr val="000000"/>
                </a:solidFill>
                <a:highlight>
                  <a:schemeClr val="lt1"/>
                </a:highlight>
                <a:latin typeface="Courier New"/>
                <a:ea typeface="Courier New"/>
                <a:cs typeface="Courier New"/>
                <a:sym typeface="Courier New"/>
              </a:rPr>
              <a:t> </a:t>
            </a:r>
            <a:r>
              <a:rPr lang="no" sz="1150">
                <a:solidFill>
                  <a:srgbClr val="0000CD"/>
                </a:solidFill>
                <a:highlight>
                  <a:schemeClr val="lt1"/>
                </a:highlight>
                <a:latin typeface="Courier New"/>
                <a:ea typeface="Courier New"/>
                <a:cs typeface="Courier New"/>
                <a:sym typeface="Courier New"/>
              </a:rPr>
              <a:t>AND</a:t>
            </a:r>
            <a:r>
              <a:rPr lang="no" sz="1150">
                <a:solidFill>
                  <a:srgbClr val="000000"/>
                </a:solidFill>
                <a:highlight>
                  <a:schemeClr val="lt1"/>
                </a:highlight>
                <a:latin typeface="Courier New"/>
                <a:ea typeface="Courier New"/>
                <a:cs typeface="Courier New"/>
                <a:sym typeface="Courier New"/>
              </a:rPr>
              <a:t> adresse=</a:t>
            </a:r>
            <a:r>
              <a:rPr lang="no" sz="1150">
                <a:solidFill>
                  <a:srgbClr val="A52A2A"/>
                </a:solidFill>
                <a:highlight>
                  <a:schemeClr val="lt1"/>
                </a:highlight>
                <a:latin typeface="Courier New"/>
                <a:ea typeface="Courier New"/>
                <a:cs typeface="Courier New"/>
                <a:sym typeface="Courier New"/>
              </a:rPr>
              <a:t>'nesgata'</a:t>
            </a:r>
            <a:r>
              <a:rPr lang="no"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00000"/>
              <a:buFont typeface="Arial"/>
              <a:buNone/>
            </a:pPr>
            <a:r>
              <a:rPr lang="no"/>
              <a:t>Primary key</a:t>
            </a:r>
            <a:endParaRPr/>
          </a:p>
          <a:p>
            <a:pPr indent="0" lvl="0" marL="0" rtl="0" algn="l">
              <a:spcBef>
                <a:spcPts val="0"/>
              </a:spcBef>
              <a:spcAft>
                <a:spcPts val="0"/>
              </a:spcAft>
              <a:buNone/>
            </a:pPr>
            <a:r>
              <a:t/>
            </a:r>
            <a:endParaRPr/>
          </a:p>
        </p:txBody>
      </p:sp>
      <p:sp>
        <p:nvSpPr>
          <p:cNvPr id="140" name="Google Shape;140;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400"/>
              <a:buFont typeface="Arial"/>
              <a:buNone/>
            </a:pPr>
            <a:r>
              <a:rPr lang="no"/>
              <a:t>En primary key er en unik nøkkel. Alle rader i en database skal kun innhold en primary key.</a:t>
            </a:r>
            <a:endParaRPr/>
          </a:p>
          <a:p>
            <a:pPr indent="0" lvl="0" marL="0" rtl="0" algn="l">
              <a:spcBef>
                <a:spcPts val="1600"/>
              </a:spcBef>
              <a:spcAft>
                <a:spcPts val="0"/>
              </a:spcAft>
              <a:buClr>
                <a:srgbClr val="000000"/>
              </a:buClr>
              <a:buSzPts val="1400"/>
              <a:buFont typeface="Arial"/>
              <a:buNone/>
            </a:pPr>
            <a:r>
              <a:rPr lang="no"/>
              <a:t>Verdien som skal være primary key må være unik dette betyr at verdier som navn og alder kan ikke være primary key. Tall som person nummer eller andre unike verdier egner seg bedre.</a:t>
            </a:r>
            <a:endParaRPr/>
          </a:p>
          <a:p>
            <a:pPr indent="0" lvl="0" marL="0" rtl="0" algn="l">
              <a:spcBef>
                <a:spcPts val="1600"/>
              </a:spcBef>
              <a:spcAft>
                <a:spcPts val="0"/>
              </a:spcAft>
              <a:buClr>
                <a:srgbClr val="000000"/>
              </a:buClr>
              <a:buSzPts val="1400"/>
              <a:buFont typeface="Arial"/>
              <a:buNone/>
            </a:pPr>
            <a:r>
              <a:rPr lang="no"/>
              <a:t>Kan ikke ha verdien NULL</a:t>
            </a:r>
            <a:endParaRPr/>
          </a:p>
          <a:p>
            <a:pPr indent="0" lvl="0" marL="0" rtl="0" algn="l">
              <a:spcBef>
                <a:spcPts val="1600"/>
              </a:spcBef>
              <a:spcAft>
                <a:spcPts val="1200"/>
              </a:spcAft>
              <a:buNone/>
            </a:pPr>
            <a:r>
              <a:t/>
            </a:r>
            <a:endParaRPr/>
          </a:p>
        </p:txBody>
      </p:sp>
      <p:sp>
        <p:nvSpPr>
          <p:cNvPr id="141" name="Google Shape;141;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400"/>
              <a:buFont typeface="Arial"/>
              <a:buNone/>
            </a:pPr>
            <a:r>
              <a:rPr lang="no" sz="1150">
                <a:solidFill>
                  <a:srgbClr val="0000CD"/>
                </a:solidFill>
                <a:highlight>
                  <a:schemeClr val="lt1"/>
                </a:highlight>
                <a:latin typeface="Courier New"/>
                <a:ea typeface="Courier New"/>
                <a:cs typeface="Courier New"/>
                <a:sym typeface="Courier New"/>
              </a:rPr>
              <a:t>CREATE</a:t>
            </a:r>
            <a:r>
              <a:rPr lang="no" sz="1150">
                <a:solidFill>
                  <a:srgbClr val="000000"/>
                </a:solidFill>
                <a:highlight>
                  <a:schemeClr val="lt1"/>
                </a:highlight>
                <a:latin typeface="Courier New"/>
                <a:ea typeface="Courier New"/>
                <a:cs typeface="Courier New"/>
                <a:sym typeface="Courier New"/>
              </a:rPr>
              <a:t> </a:t>
            </a:r>
            <a:r>
              <a:rPr lang="no" sz="1150">
                <a:solidFill>
                  <a:srgbClr val="0000CD"/>
                </a:solidFill>
                <a:highlight>
                  <a:schemeClr val="lt1"/>
                </a:highlight>
                <a:latin typeface="Courier New"/>
                <a:ea typeface="Courier New"/>
                <a:cs typeface="Courier New"/>
                <a:sym typeface="Courier New"/>
              </a:rPr>
              <a:t>TABLE</a:t>
            </a:r>
            <a:r>
              <a:rPr lang="no" sz="1150">
                <a:solidFill>
                  <a:srgbClr val="000000"/>
                </a:solidFill>
                <a:highlight>
                  <a:schemeClr val="lt1"/>
                </a:highlight>
                <a:latin typeface="Courier New"/>
                <a:ea typeface="Courier New"/>
                <a:cs typeface="Courier New"/>
                <a:sym typeface="Courier New"/>
              </a:rPr>
              <a:t> Brukere (</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00"/>
                </a:solidFill>
                <a:highlight>
                  <a:schemeClr val="lt1"/>
                </a:highlight>
                <a:latin typeface="Courier New"/>
                <a:ea typeface="Courier New"/>
                <a:cs typeface="Courier New"/>
                <a:sym typeface="Courier New"/>
              </a:rPr>
              <a:t>	</a:t>
            </a:r>
            <a:r>
              <a:rPr lang="no" sz="1150">
                <a:solidFill>
                  <a:srgbClr val="FF0000"/>
                </a:solidFill>
                <a:highlight>
                  <a:schemeClr val="lt1"/>
                </a:highlight>
                <a:latin typeface="Courier New"/>
                <a:ea typeface="Courier New"/>
                <a:cs typeface="Courier New"/>
                <a:sym typeface="Courier New"/>
              </a:rPr>
              <a:t>LåneID </a:t>
            </a:r>
            <a:r>
              <a:rPr lang="no" sz="1150">
                <a:solidFill>
                  <a:srgbClr val="9900FF"/>
                </a:solidFill>
                <a:latin typeface="Courier New"/>
                <a:ea typeface="Courier New"/>
                <a:cs typeface="Courier New"/>
                <a:sym typeface="Courier New"/>
              </a:rPr>
              <a:t>int</a:t>
            </a:r>
            <a:r>
              <a:rPr lang="no"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00"/>
                </a:solidFill>
                <a:highlight>
                  <a:schemeClr val="lt1"/>
                </a:highlight>
                <a:latin typeface="Courier New"/>
                <a:ea typeface="Courier New"/>
                <a:cs typeface="Courier New"/>
                <a:sym typeface="Courier New"/>
              </a:rPr>
              <a:t>	</a:t>
            </a:r>
            <a:r>
              <a:rPr lang="no" sz="1150">
                <a:solidFill>
                  <a:srgbClr val="FF0000"/>
                </a:solidFill>
                <a:highlight>
                  <a:schemeClr val="lt1"/>
                </a:highlight>
                <a:latin typeface="Courier New"/>
                <a:ea typeface="Courier New"/>
                <a:cs typeface="Courier New"/>
                <a:sym typeface="Courier New"/>
              </a:rPr>
              <a:t>Etternavn </a:t>
            </a:r>
            <a:r>
              <a:rPr lang="no" sz="1150">
                <a:solidFill>
                  <a:srgbClr val="9900FF"/>
                </a:solidFill>
                <a:highlight>
                  <a:schemeClr val="lt1"/>
                </a:highlight>
                <a:latin typeface="Courier New"/>
                <a:ea typeface="Courier New"/>
                <a:cs typeface="Courier New"/>
                <a:sym typeface="Courier New"/>
              </a:rPr>
              <a:t>varchar(255</a:t>
            </a:r>
            <a:r>
              <a:rPr lang="no"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00"/>
                </a:solidFill>
                <a:highlight>
                  <a:schemeClr val="lt1"/>
                </a:highlight>
                <a:latin typeface="Courier New"/>
                <a:ea typeface="Courier New"/>
                <a:cs typeface="Courier New"/>
                <a:sym typeface="Courier New"/>
              </a:rPr>
              <a:t>	</a:t>
            </a:r>
            <a:r>
              <a:rPr lang="no" sz="1150">
                <a:solidFill>
                  <a:srgbClr val="FF0000"/>
                </a:solidFill>
                <a:highlight>
                  <a:schemeClr val="lt1"/>
                </a:highlight>
                <a:latin typeface="Courier New"/>
                <a:ea typeface="Courier New"/>
                <a:cs typeface="Courier New"/>
                <a:sym typeface="Courier New"/>
              </a:rPr>
              <a:t>Fornavn </a:t>
            </a:r>
            <a:r>
              <a:rPr lang="no" sz="1150">
                <a:solidFill>
                  <a:srgbClr val="9900FF"/>
                </a:solidFill>
                <a:highlight>
                  <a:schemeClr val="lt1"/>
                </a:highlight>
                <a:latin typeface="Courier New"/>
                <a:ea typeface="Courier New"/>
                <a:cs typeface="Courier New"/>
                <a:sym typeface="Courier New"/>
              </a:rPr>
              <a:t>varchar(255)</a:t>
            </a:r>
            <a:r>
              <a:rPr lang="no"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00"/>
                </a:solidFill>
                <a:highlight>
                  <a:schemeClr val="lt1"/>
                </a:highlight>
                <a:latin typeface="Courier New"/>
                <a:ea typeface="Courier New"/>
                <a:cs typeface="Courier New"/>
                <a:sym typeface="Courier New"/>
              </a:rPr>
              <a:t>	</a:t>
            </a:r>
            <a:r>
              <a:rPr lang="no" sz="1150">
                <a:solidFill>
                  <a:srgbClr val="FF0000"/>
                </a:solidFill>
                <a:latin typeface="Courier New"/>
                <a:ea typeface="Courier New"/>
                <a:cs typeface="Courier New"/>
                <a:sym typeface="Courier New"/>
              </a:rPr>
              <a:t>Adresse </a:t>
            </a:r>
            <a:r>
              <a:rPr lang="no" sz="1150">
                <a:solidFill>
                  <a:srgbClr val="9900FF"/>
                </a:solidFill>
                <a:highlight>
                  <a:schemeClr val="lt1"/>
                </a:highlight>
                <a:latin typeface="Courier New"/>
                <a:ea typeface="Courier New"/>
                <a:cs typeface="Courier New"/>
                <a:sym typeface="Courier New"/>
              </a:rPr>
              <a:t>varchar(255)</a:t>
            </a:r>
            <a:r>
              <a:rPr lang="no" sz="1150">
                <a:solidFill>
                  <a:srgbClr val="000000"/>
                </a:solidFill>
                <a:highlight>
                  <a:schemeClr val="lt1"/>
                </a:highlight>
                <a:latin typeface="Courier New"/>
                <a:ea typeface="Courier New"/>
                <a:cs typeface="Courier New"/>
                <a:sym typeface="Courier New"/>
              </a:rPr>
              <a:t>,</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00"/>
                </a:solidFill>
                <a:highlight>
                  <a:schemeClr val="lt1"/>
                </a:highlight>
                <a:latin typeface="Courier New"/>
                <a:ea typeface="Courier New"/>
                <a:cs typeface="Courier New"/>
                <a:sym typeface="Courier New"/>
              </a:rPr>
              <a:t>	</a:t>
            </a:r>
            <a:r>
              <a:rPr lang="no" sz="1150">
                <a:solidFill>
                  <a:srgbClr val="0000CD"/>
                </a:solidFill>
                <a:highlight>
                  <a:schemeClr val="lt1"/>
                </a:highlight>
                <a:latin typeface="Courier New"/>
                <a:ea typeface="Courier New"/>
                <a:cs typeface="Courier New"/>
                <a:sym typeface="Courier New"/>
              </a:rPr>
              <a:t>PRIMARY</a:t>
            </a:r>
            <a:r>
              <a:rPr lang="no" sz="1150">
                <a:solidFill>
                  <a:srgbClr val="000000"/>
                </a:solidFill>
                <a:highlight>
                  <a:schemeClr val="lt1"/>
                </a:highlight>
                <a:latin typeface="Courier New"/>
                <a:ea typeface="Courier New"/>
                <a:cs typeface="Courier New"/>
                <a:sym typeface="Courier New"/>
              </a:rPr>
              <a:t> </a:t>
            </a:r>
            <a:r>
              <a:rPr lang="no" sz="1150">
                <a:solidFill>
                  <a:srgbClr val="0000CD"/>
                </a:solidFill>
                <a:highlight>
                  <a:schemeClr val="lt1"/>
                </a:highlight>
                <a:latin typeface="Courier New"/>
                <a:ea typeface="Courier New"/>
                <a:cs typeface="Courier New"/>
                <a:sym typeface="Courier New"/>
              </a:rPr>
              <a:t>KEY</a:t>
            </a:r>
            <a:r>
              <a:rPr lang="no" sz="1150">
                <a:solidFill>
                  <a:srgbClr val="000000"/>
                </a:solidFill>
                <a:highlight>
                  <a:schemeClr val="lt1"/>
                </a:highlight>
                <a:latin typeface="Courier New"/>
                <a:ea typeface="Courier New"/>
                <a:cs typeface="Courier New"/>
                <a:sym typeface="Courier New"/>
              </a:rPr>
              <a:t> (</a:t>
            </a:r>
            <a:r>
              <a:rPr lang="no" sz="1150">
                <a:solidFill>
                  <a:srgbClr val="FF0000"/>
                </a:solidFill>
                <a:highlight>
                  <a:schemeClr val="lt1"/>
                </a:highlight>
                <a:latin typeface="Courier New"/>
                <a:ea typeface="Courier New"/>
                <a:cs typeface="Courier New"/>
                <a:sym typeface="Courier New"/>
              </a:rPr>
              <a:t>LåneID</a:t>
            </a:r>
            <a:r>
              <a:rPr lang="no" sz="1150">
                <a:solidFill>
                  <a:srgbClr val="000000"/>
                </a:solidFill>
                <a:highlight>
                  <a:schemeClr val="lt1"/>
                </a:highlight>
                <a:latin typeface="Courier New"/>
                <a:ea typeface="Courier New"/>
                <a:cs typeface="Courier New"/>
                <a:sym typeface="Courier New"/>
              </a:rPr>
              <a:t>) NOT NULL</a:t>
            </a:r>
            <a:endParaRPr sz="1150">
              <a:solidFill>
                <a:srgbClr val="000000"/>
              </a:solidFill>
              <a:highlight>
                <a:schemeClr val="lt1"/>
              </a:highlight>
              <a:latin typeface="Courier New"/>
              <a:ea typeface="Courier New"/>
              <a:cs typeface="Courier New"/>
              <a:sym typeface="Courier New"/>
            </a:endParaRPr>
          </a:p>
          <a:p>
            <a:pPr indent="0" lvl="0" marL="0" rtl="0" algn="l">
              <a:spcBef>
                <a:spcPts val="1600"/>
              </a:spcBef>
              <a:spcAft>
                <a:spcPts val="0"/>
              </a:spcAft>
              <a:buClr>
                <a:srgbClr val="000000"/>
              </a:buClr>
              <a:buSzPts val="1400"/>
              <a:buFont typeface="Arial"/>
              <a:buNone/>
            </a:pPr>
            <a:r>
              <a:rPr lang="no" sz="1150">
                <a:solidFill>
                  <a:srgbClr val="000000"/>
                </a:solidFill>
                <a:highlight>
                  <a:schemeClr val="lt1"/>
                </a:highlight>
                <a:latin typeface="Courier New"/>
                <a:ea typeface="Courier New"/>
                <a:cs typeface="Courier New"/>
                <a:sym typeface="Courier New"/>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Oppgaven</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o"/>
              <a:t>Oppgaven er ikke obligatorisk</a:t>
            </a:r>
            <a:endParaRPr/>
          </a:p>
          <a:p>
            <a:pPr indent="0" lvl="0" marL="0" rtl="0" algn="l">
              <a:spcBef>
                <a:spcPts val="1200"/>
              </a:spcBef>
              <a:spcAft>
                <a:spcPts val="0"/>
              </a:spcAft>
              <a:buNone/>
            </a:pPr>
            <a:r>
              <a:rPr lang="no"/>
              <a:t>Løs den med denne siden: </a:t>
            </a:r>
            <a:r>
              <a:rPr lang="no" u="sng">
                <a:solidFill>
                  <a:schemeClr val="hlink"/>
                </a:solidFill>
                <a:hlinkClick r:id="rId3"/>
              </a:rPr>
              <a:t>https://sqltest.net/</a:t>
            </a:r>
            <a:endParaRPr/>
          </a:p>
          <a:p>
            <a:pPr indent="0" lvl="0" marL="0" rtl="0" algn="l">
              <a:spcBef>
                <a:spcPts val="1200"/>
              </a:spcBef>
              <a:spcAft>
                <a:spcPts val="0"/>
              </a:spcAft>
              <a:buNone/>
            </a:pPr>
            <a:r>
              <a:rPr lang="no"/>
              <a:t>eller bare skriv spørringene rett inn i word.</a:t>
            </a:r>
            <a:endParaRPr/>
          </a:p>
          <a:p>
            <a:pPr indent="0" lvl="0" marL="0" rtl="0" algn="l">
              <a:spcBef>
                <a:spcPts val="1200"/>
              </a:spcBef>
              <a:spcAft>
                <a:spcPts val="0"/>
              </a:spcAft>
              <a:buNone/>
            </a:pPr>
            <a:r>
              <a:rPr lang="no"/>
              <a:t>ER diagram tool: finnes mange på nett, et alternativ er </a:t>
            </a:r>
            <a:r>
              <a:rPr lang="no" u="sng">
                <a:solidFill>
                  <a:schemeClr val="hlink"/>
                </a:solidFill>
                <a:hlinkClick r:id="rId4"/>
              </a:rPr>
              <a:t>https://www.lucidchart.com/pages/examples/er-diagram-tool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Normalization</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o"/>
              <a:t>Les denne.</a:t>
            </a:r>
            <a:endParaRPr/>
          </a:p>
          <a:p>
            <a:pPr indent="0" lvl="0" marL="0" rtl="0" algn="l">
              <a:spcBef>
                <a:spcPts val="1200"/>
              </a:spcBef>
              <a:spcAft>
                <a:spcPts val="0"/>
              </a:spcAft>
              <a:buNone/>
            </a:pPr>
            <a:r>
              <a:rPr lang="no" u="sng">
                <a:solidFill>
                  <a:schemeClr val="hlink"/>
                </a:solidFill>
                <a:hlinkClick r:id="rId3"/>
              </a:rPr>
              <a:t>https://docs.microsoft.com/nb-no/office/troubleshoot/access/database-normalization-description</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Informasjonssystemer</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o"/>
              <a:t>Et informasjonssystem (eller IS) er et system for innsamling, lagring, behandling, overføring og presentasjon av informasjon.</a:t>
            </a:r>
            <a:endParaRPr/>
          </a:p>
          <a:p>
            <a:pPr indent="0" lvl="0" marL="0" rtl="0" algn="l">
              <a:spcBef>
                <a:spcPts val="1200"/>
              </a:spcBef>
              <a:spcAft>
                <a:spcPts val="0"/>
              </a:spcAft>
              <a:buNone/>
            </a:pPr>
            <a:r>
              <a:rPr lang="no"/>
              <a:t>I prinsippet kan et IS være helt manuelt, men ordet brukes oftest om systemer som er basert på informasjons- og kommunikasjonsteknologi (IKT). Til forskjell fra et datasystem, som er rent teknisk, omfatter et IKT-basert IS også de menneskelige skaperne, brukerne og forvalterne av systemet. </a:t>
            </a:r>
            <a:endParaRPr/>
          </a:p>
          <a:p>
            <a:pPr indent="0" lvl="0" marL="0" rtl="0" algn="l">
              <a:spcBef>
                <a:spcPts val="1200"/>
              </a:spcBef>
              <a:spcAft>
                <a:spcPts val="1200"/>
              </a:spcAft>
              <a:buNone/>
            </a:pPr>
            <a:r>
              <a:rPr lang="no"/>
              <a:t>Informasjons systemer jobber med klart definerte roller som brukere, kunder, selgere, administrasjon og utviklere. Rollene tilpasses systemet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De grunnleggende oppgavene til et informasjonssystem</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no"/>
              <a:t>innsamling av informasjon fra omgivelsene: fra de menneskelige brukerne, fra andre informasjonssystem og fra sensorer;</a:t>
            </a:r>
            <a:endParaRPr/>
          </a:p>
          <a:p>
            <a:pPr indent="-342900" lvl="0" marL="457200" rtl="0" algn="l">
              <a:spcBef>
                <a:spcPts val="0"/>
              </a:spcBef>
              <a:spcAft>
                <a:spcPts val="0"/>
              </a:spcAft>
              <a:buSzPts val="1800"/>
              <a:buChar char="●"/>
            </a:pPr>
            <a:r>
              <a:rPr lang="no"/>
              <a:t>lagring av informasjon over tid;</a:t>
            </a:r>
            <a:endParaRPr/>
          </a:p>
          <a:p>
            <a:pPr indent="-342900" lvl="0" marL="457200" rtl="0" algn="l">
              <a:spcBef>
                <a:spcPts val="0"/>
              </a:spcBef>
              <a:spcAft>
                <a:spcPts val="0"/>
              </a:spcAft>
              <a:buSzPts val="1800"/>
              <a:buChar char="●"/>
            </a:pPr>
            <a:r>
              <a:rPr lang="no"/>
              <a:t>behandling av informasjon, f eks for å gjøre den enkel å finne frem i, sette den i sammenheng (kontekst) og utlede ny informasjon;</a:t>
            </a:r>
            <a:endParaRPr/>
          </a:p>
          <a:p>
            <a:pPr indent="-342900" lvl="0" marL="457200" rtl="0" algn="l">
              <a:spcBef>
                <a:spcPts val="0"/>
              </a:spcBef>
              <a:spcAft>
                <a:spcPts val="0"/>
              </a:spcAft>
              <a:buSzPts val="1800"/>
              <a:buChar char="●"/>
            </a:pPr>
            <a:r>
              <a:rPr lang="no"/>
              <a:t>overføring av informasjon fra et sted til et annet: til andre menneskelige brukere, til andre informasjonssystemer og til aktuatorer og</a:t>
            </a:r>
            <a:endParaRPr/>
          </a:p>
          <a:p>
            <a:pPr indent="-342900" lvl="0" marL="457200" rtl="0" algn="l">
              <a:spcBef>
                <a:spcPts val="0"/>
              </a:spcBef>
              <a:spcAft>
                <a:spcPts val="0"/>
              </a:spcAft>
              <a:buSzPts val="1800"/>
              <a:buChar char="●"/>
            </a:pPr>
            <a:r>
              <a:rPr lang="no"/>
              <a:t>presentasjon av informasjon slik at den er tilpasset de menneskelige brukerne og de andre informasjonssystemene.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Entity-Relationship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rgbClr val="616161"/>
              </a:buClr>
              <a:buSzPct val="100000"/>
              <a:buFont typeface="Proxima Nova"/>
              <a:buChar char="-"/>
            </a:pPr>
            <a:r>
              <a:rPr lang="no">
                <a:solidFill>
                  <a:srgbClr val="616161"/>
                </a:solidFill>
                <a:latin typeface="Proxima Nova"/>
                <a:ea typeface="Proxima Nova"/>
                <a:cs typeface="Proxima Nova"/>
                <a:sym typeface="Proxima Nova"/>
              </a:rPr>
              <a:t>Entity-Relationship (ER): er en populær konseptuell datamodell på høyt nivå, som ofte brukes til konseptuell utforming av databaseapplikasjoner.</a:t>
            </a:r>
            <a:endParaRPr>
              <a:solidFill>
                <a:srgbClr val="616161"/>
              </a:solidFill>
              <a:latin typeface="Proxima Nova"/>
              <a:ea typeface="Proxima Nova"/>
              <a:cs typeface="Proxima Nova"/>
              <a:sym typeface="Proxima Nova"/>
            </a:endParaRPr>
          </a:p>
          <a:p>
            <a:pPr indent="-334327" lvl="0" marL="457200" rtl="0" algn="l">
              <a:spcBef>
                <a:spcPts val="0"/>
              </a:spcBef>
              <a:spcAft>
                <a:spcPts val="0"/>
              </a:spcAft>
              <a:buClr>
                <a:srgbClr val="616161"/>
              </a:buClr>
              <a:buSzPct val="100000"/>
              <a:buFont typeface="Proxima Nova"/>
              <a:buChar char="-"/>
            </a:pPr>
            <a:r>
              <a:rPr lang="no">
                <a:solidFill>
                  <a:srgbClr val="616161"/>
                </a:solidFill>
                <a:latin typeface="Proxima Nova"/>
                <a:ea typeface="Proxima Nova"/>
                <a:cs typeface="Proxima Nova"/>
                <a:sym typeface="Proxima Nova"/>
              </a:rPr>
              <a:t>ER -diagrammer: diagrammatisk notasjon knyttet til Entity Relationship - modellen.</a:t>
            </a:r>
            <a:endParaRPr>
              <a:solidFill>
                <a:srgbClr val="616161"/>
              </a:solidFill>
              <a:latin typeface="Proxima Nova"/>
              <a:ea typeface="Proxima Nova"/>
              <a:cs typeface="Proxima Nova"/>
              <a:sym typeface="Proxima Nova"/>
            </a:endParaRPr>
          </a:p>
          <a:p>
            <a:pPr indent="-334327" lvl="0" marL="457200" rtl="0" algn="l">
              <a:spcBef>
                <a:spcPts val="0"/>
              </a:spcBef>
              <a:spcAft>
                <a:spcPts val="0"/>
              </a:spcAft>
              <a:buClr>
                <a:srgbClr val="616161"/>
              </a:buClr>
              <a:buSzPct val="100000"/>
              <a:buFont typeface="Proxima Nova"/>
              <a:buChar char="-"/>
            </a:pPr>
            <a:r>
              <a:rPr lang="no">
                <a:solidFill>
                  <a:srgbClr val="616161"/>
                </a:solidFill>
                <a:latin typeface="Proxima Nova"/>
                <a:ea typeface="Proxima Nova"/>
                <a:cs typeface="Proxima Nova"/>
                <a:sym typeface="Proxima Nova"/>
              </a:rPr>
              <a:t>Entity Relationship-modellen beskriver dataene ved å: </a:t>
            </a:r>
            <a:endParaRPr>
              <a:solidFill>
                <a:srgbClr val="616161"/>
              </a:solidFill>
              <a:latin typeface="Proxima Nova"/>
              <a:ea typeface="Proxima Nova"/>
              <a:cs typeface="Proxima Nova"/>
              <a:sym typeface="Proxima Nova"/>
            </a:endParaRPr>
          </a:p>
          <a:p>
            <a:pPr indent="-310832" lvl="1" marL="914400" rtl="0" algn="l">
              <a:spcBef>
                <a:spcPts val="0"/>
              </a:spcBef>
              <a:spcAft>
                <a:spcPts val="0"/>
              </a:spcAft>
              <a:buClr>
                <a:srgbClr val="616161"/>
              </a:buClr>
              <a:buSzPct val="100000"/>
              <a:buFont typeface="Proxima Nova"/>
              <a:buChar char="-"/>
            </a:pPr>
            <a:r>
              <a:rPr lang="no">
                <a:solidFill>
                  <a:srgbClr val="616161"/>
                </a:solidFill>
                <a:latin typeface="Proxima Nova"/>
                <a:ea typeface="Proxima Nova"/>
                <a:cs typeface="Proxima Nova"/>
                <a:sym typeface="Proxima Nova"/>
              </a:rPr>
              <a:t>fokusere på mini-verden, og ikke på databasen og lagringsdetaljene.</a:t>
            </a:r>
            <a:endParaRPr>
              <a:solidFill>
                <a:srgbClr val="616161"/>
              </a:solidFill>
              <a:latin typeface="Proxima Nova"/>
              <a:ea typeface="Proxima Nova"/>
              <a:cs typeface="Proxima Nova"/>
              <a:sym typeface="Proxima Nova"/>
            </a:endParaRPr>
          </a:p>
          <a:p>
            <a:pPr indent="-334327" lvl="0" marL="457200" rtl="0" algn="l">
              <a:spcBef>
                <a:spcPts val="0"/>
              </a:spcBef>
              <a:spcAft>
                <a:spcPts val="0"/>
              </a:spcAft>
              <a:buClr>
                <a:srgbClr val="616161"/>
              </a:buClr>
              <a:buSzPct val="100000"/>
              <a:buFont typeface="Proxima Nova"/>
              <a:buChar char="-"/>
            </a:pPr>
            <a:r>
              <a:rPr lang="no">
                <a:solidFill>
                  <a:srgbClr val="616161"/>
                </a:solidFill>
                <a:latin typeface="Proxima Nova"/>
                <a:ea typeface="Proxima Nova"/>
                <a:cs typeface="Proxima Nova"/>
                <a:sym typeface="Proxima Nova"/>
              </a:rPr>
              <a:t>Hovedkonstruksjoner i ER -modellen</a:t>
            </a:r>
            <a:endParaRPr>
              <a:solidFill>
                <a:srgbClr val="616161"/>
              </a:solidFill>
              <a:latin typeface="Proxima Nova"/>
              <a:ea typeface="Proxima Nova"/>
              <a:cs typeface="Proxima Nova"/>
              <a:sym typeface="Proxima Nova"/>
            </a:endParaRPr>
          </a:p>
          <a:p>
            <a:pPr indent="-310832" lvl="1" marL="914400" rtl="0" algn="l">
              <a:spcBef>
                <a:spcPts val="0"/>
              </a:spcBef>
              <a:spcAft>
                <a:spcPts val="0"/>
              </a:spcAft>
              <a:buClr>
                <a:srgbClr val="616161"/>
              </a:buClr>
              <a:buSzPct val="100000"/>
              <a:buFont typeface="Proxima Nova"/>
              <a:buChar char="-"/>
            </a:pPr>
            <a:r>
              <a:rPr lang="no">
                <a:solidFill>
                  <a:srgbClr val="616161"/>
                </a:solidFill>
                <a:latin typeface="Proxima Nova"/>
                <a:ea typeface="Proxima Nova"/>
                <a:cs typeface="Proxima Nova"/>
                <a:sym typeface="Proxima Nova"/>
              </a:rPr>
              <a:t>Entiteter: representerer en ting. Eks person, adresser, ansatte, produkter </a:t>
            </a:r>
            <a:endParaRPr>
              <a:solidFill>
                <a:srgbClr val="616161"/>
              </a:solidFill>
              <a:latin typeface="Proxima Nova"/>
              <a:ea typeface="Proxima Nova"/>
              <a:cs typeface="Proxima Nova"/>
              <a:sym typeface="Proxima Nova"/>
            </a:endParaRPr>
          </a:p>
          <a:p>
            <a:pPr indent="-310832" lvl="1" marL="914400" rtl="0" algn="l">
              <a:spcBef>
                <a:spcPts val="0"/>
              </a:spcBef>
              <a:spcAft>
                <a:spcPts val="0"/>
              </a:spcAft>
              <a:buClr>
                <a:srgbClr val="616161"/>
              </a:buClr>
              <a:buSzPct val="100000"/>
              <a:buFont typeface="Proxima Nova"/>
              <a:buChar char="-"/>
            </a:pPr>
            <a:r>
              <a:rPr lang="no">
                <a:solidFill>
                  <a:srgbClr val="616161"/>
                </a:solidFill>
                <a:latin typeface="Proxima Nova"/>
                <a:ea typeface="Proxima Nova"/>
                <a:cs typeface="Proxima Nova"/>
                <a:sym typeface="Proxima Nova"/>
              </a:rPr>
              <a:t>Relasjoner: mellom entiteten og attributten. </a:t>
            </a:r>
            <a:endParaRPr>
              <a:solidFill>
                <a:srgbClr val="616161"/>
              </a:solidFill>
              <a:latin typeface="Proxima Nova"/>
              <a:ea typeface="Proxima Nova"/>
              <a:cs typeface="Proxima Nova"/>
              <a:sym typeface="Proxima Nova"/>
            </a:endParaRPr>
          </a:p>
          <a:p>
            <a:pPr indent="-310832" lvl="1" marL="914400" rtl="0" algn="l">
              <a:spcBef>
                <a:spcPts val="0"/>
              </a:spcBef>
              <a:spcAft>
                <a:spcPts val="0"/>
              </a:spcAft>
              <a:buClr>
                <a:srgbClr val="616161"/>
              </a:buClr>
              <a:buSzPct val="100000"/>
              <a:buFont typeface="Proxima Nova"/>
              <a:buChar char="-"/>
            </a:pPr>
            <a:r>
              <a:rPr lang="no">
                <a:solidFill>
                  <a:srgbClr val="616161"/>
                </a:solidFill>
                <a:latin typeface="Proxima Nova"/>
                <a:ea typeface="Proxima Nova"/>
                <a:cs typeface="Proxima Nova"/>
                <a:sym typeface="Proxima Nova"/>
              </a:rPr>
              <a:t>Attributter:En property  for en enhet, enhetstype eller en relasjonstype. Eks: studentens lønn, lønn til en ansatt, bokens farge, husets beliggenhet. Hvert attributt har et verdisett (eller datatype) som heltall, string, dato</a:t>
            </a:r>
            <a:endParaRPr>
              <a:solidFill>
                <a:srgbClr val="616161"/>
              </a:solidFill>
              <a:latin typeface="Proxima Nova"/>
              <a:ea typeface="Proxima Nova"/>
              <a:cs typeface="Proxima Nova"/>
              <a:sym typeface="Proxima Nova"/>
            </a:endParaRPr>
          </a:p>
          <a:p>
            <a:pPr indent="-334327" lvl="0" marL="457200" rtl="0" algn="l">
              <a:spcBef>
                <a:spcPts val="0"/>
              </a:spcBef>
              <a:spcAft>
                <a:spcPts val="0"/>
              </a:spcAft>
              <a:buClr>
                <a:srgbClr val="616161"/>
              </a:buClr>
              <a:buSzPct val="100000"/>
              <a:buFont typeface="Proxima Nova"/>
              <a:buChar char="-"/>
            </a:pPr>
            <a:r>
              <a:t/>
            </a:r>
            <a:endParaRPr>
              <a:solidFill>
                <a:srgbClr val="616161"/>
              </a:solidFill>
              <a:latin typeface="Proxima Nova"/>
              <a:ea typeface="Proxima Nova"/>
              <a:cs typeface="Proxima Nova"/>
              <a:sym typeface="Proxima Nova"/>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7"/>
          <p:cNvSpPr txBox="1"/>
          <p:nvPr>
            <p:ph idx="1" type="body"/>
          </p:nvPr>
        </p:nvSpPr>
        <p:spPr>
          <a:xfrm>
            <a:off x="311700" y="1172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o"/>
              <a:t>Entitetstype: en samling (eller sett) av enheter som har de samme attributtene.</a:t>
            </a:r>
            <a:endParaRPr/>
          </a:p>
          <a:p>
            <a:pPr indent="-342900" lvl="0" marL="457200" rtl="0" algn="l">
              <a:spcBef>
                <a:spcPts val="1200"/>
              </a:spcBef>
              <a:spcAft>
                <a:spcPts val="0"/>
              </a:spcAft>
              <a:buSzPts val="1800"/>
              <a:buChar char="-"/>
            </a:pPr>
            <a:r>
              <a:rPr lang="no"/>
              <a:t>er representert med en rektangulær boks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no"/>
              <a:t>Attributter av en enhetstype er representert med ovaler og er knyttet til deres entitetstype med rette linjer.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no"/>
              <a:t>En entitet kan ha flere attributter</a:t>
            </a:r>
            <a:endParaRPr/>
          </a:p>
        </p:txBody>
      </p:sp>
      <p:pic>
        <p:nvPicPr>
          <p:cNvPr id="85" name="Google Shape;85;p17"/>
          <p:cNvPicPr preferRelativeResize="0"/>
          <p:nvPr/>
        </p:nvPicPr>
        <p:blipFill>
          <a:blip r:embed="rId3">
            <a:alphaModFix/>
          </a:blip>
          <a:stretch>
            <a:fillRect/>
          </a:stretch>
        </p:blipFill>
        <p:spPr>
          <a:xfrm>
            <a:off x="5205025" y="1608243"/>
            <a:ext cx="2377625" cy="826551"/>
          </a:xfrm>
          <a:prstGeom prst="rect">
            <a:avLst/>
          </a:prstGeom>
          <a:noFill/>
          <a:ln>
            <a:noFill/>
          </a:ln>
        </p:spPr>
      </p:pic>
      <p:pic>
        <p:nvPicPr>
          <p:cNvPr id="86" name="Google Shape;86;p17"/>
          <p:cNvPicPr preferRelativeResize="0"/>
          <p:nvPr/>
        </p:nvPicPr>
        <p:blipFill>
          <a:blip r:embed="rId4">
            <a:alphaModFix/>
          </a:blip>
          <a:stretch>
            <a:fillRect/>
          </a:stretch>
        </p:blipFill>
        <p:spPr>
          <a:xfrm>
            <a:off x="4177050" y="3089825"/>
            <a:ext cx="3504102" cy="1233626"/>
          </a:xfrm>
          <a:prstGeom prst="rect">
            <a:avLst/>
          </a:prstGeom>
          <a:noFill/>
          <a:ln>
            <a:noFill/>
          </a:ln>
        </p:spPr>
      </p:pic>
      <p:pic>
        <p:nvPicPr>
          <p:cNvPr id="87" name="Google Shape;87;p17"/>
          <p:cNvPicPr preferRelativeResize="0"/>
          <p:nvPr/>
        </p:nvPicPr>
        <p:blipFill>
          <a:blip r:embed="rId3">
            <a:alphaModFix/>
          </a:blip>
          <a:stretch>
            <a:fillRect/>
          </a:stretch>
        </p:blipFill>
        <p:spPr>
          <a:xfrm>
            <a:off x="5357425" y="1760643"/>
            <a:ext cx="2377625" cy="826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no" sz="2500">
                <a:solidFill>
                  <a:schemeClr val="accent3"/>
                </a:solidFill>
              </a:rPr>
              <a:t>En entitet kan ha flere attributter</a:t>
            </a:r>
            <a:endParaRPr sz="2500"/>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159150" y="1089375"/>
            <a:ext cx="6200248" cy="260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Databaser</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o"/>
              <a:t>Databaser er strukturerte samlinger bestående av relatert data. Dette er som oftest knyttet til datasystemer.</a:t>
            </a:r>
            <a:endParaRPr/>
          </a:p>
          <a:p>
            <a:pPr indent="0" lvl="0" marL="0" rtl="0" algn="l">
              <a:spcBef>
                <a:spcPts val="1200"/>
              </a:spcBef>
              <a:spcAft>
                <a:spcPts val="0"/>
              </a:spcAft>
              <a:buNone/>
            </a:pPr>
            <a:r>
              <a:rPr lang="no"/>
              <a:t>Databasesystemer består av to deler. Databasehåndteringssystemet(DBMS) som er programvaren som administrerer systemet, den andre delen er da selve databasen.</a:t>
            </a:r>
            <a:endParaRPr/>
          </a:p>
          <a:p>
            <a:pPr indent="0" lvl="0" marL="0" rtl="0" algn="l">
              <a:spcBef>
                <a:spcPts val="1200"/>
              </a:spcBef>
              <a:spcAft>
                <a:spcPts val="1200"/>
              </a:spcAft>
              <a:buNone/>
            </a:pPr>
            <a:r>
              <a:rPr lang="no"/>
              <a:t>For å navigere å hente ut informasjon fra en database bruker vi spørrespråk som f.eks SQL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o"/>
              <a:t>SQL</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rgbClr val="000000"/>
              </a:buClr>
              <a:buSzPts val="1800"/>
              <a:buFont typeface="Arial"/>
              <a:buNone/>
            </a:pPr>
            <a:r>
              <a:rPr lang="no" sz="1150">
                <a:solidFill>
                  <a:srgbClr val="000000"/>
                </a:solidFill>
                <a:highlight>
                  <a:schemeClr val="lt1"/>
                </a:highlight>
                <a:latin typeface="Verdana"/>
                <a:ea typeface="Verdana"/>
                <a:cs typeface="Verdana"/>
                <a:sym typeface="Verdana"/>
              </a:rPr>
              <a:t>SQL står for Structured Query Language</a:t>
            </a:r>
            <a:endParaRPr sz="1150">
              <a:solidFill>
                <a:srgbClr val="000000"/>
              </a:solidFill>
              <a:highlight>
                <a:schemeClr val="lt1"/>
              </a:highlight>
              <a:latin typeface="Verdana"/>
              <a:ea typeface="Verdana"/>
              <a:cs typeface="Verdana"/>
              <a:sym typeface="Verdana"/>
            </a:endParaRPr>
          </a:p>
          <a:p>
            <a:pPr indent="0" lvl="0" marL="0" rtl="0" algn="l">
              <a:spcBef>
                <a:spcPts val="1100"/>
              </a:spcBef>
              <a:spcAft>
                <a:spcPts val="0"/>
              </a:spcAft>
              <a:buClr>
                <a:srgbClr val="000000"/>
              </a:buClr>
              <a:buSzPts val="1800"/>
              <a:buFont typeface="Arial"/>
              <a:buNone/>
            </a:pPr>
            <a:r>
              <a:rPr lang="no"/>
              <a:t>Standard språk for manipulering av databaser</a:t>
            </a:r>
            <a:endParaRPr/>
          </a:p>
          <a:p>
            <a:pPr indent="0" lvl="0" marL="0" rtl="0" algn="l">
              <a:spcBef>
                <a:spcPts val="1600"/>
              </a:spcBef>
              <a:spcAft>
                <a:spcPts val="0"/>
              </a:spcAft>
              <a:buClr>
                <a:srgbClr val="000000"/>
              </a:buClr>
              <a:buSzPts val="1800"/>
              <a:buFont typeface="Arial"/>
              <a:buNone/>
            </a:pPr>
            <a:r>
              <a:rPr lang="no"/>
              <a:t>SQL brukes mye i app og web utvikling.</a:t>
            </a:r>
            <a:endParaRPr/>
          </a:p>
          <a:p>
            <a:pPr indent="0" lvl="0" marL="0" rtl="0" algn="l">
              <a:spcBef>
                <a:spcPts val="1600"/>
              </a:spcBef>
              <a:spcAft>
                <a:spcPts val="0"/>
              </a:spcAft>
              <a:buClr>
                <a:srgbClr val="000000"/>
              </a:buClr>
              <a:buSzPts val="1800"/>
              <a:buFont typeface="Arial"/>
              <a:buNone/>
            </a:pPr>
            <a:r>
              <a:rPr lang="no"/>
              <a:t>SQL, som mange andre programmeringsspråk, har sine egne syntax og kommandoer.</a:t>
            </a:r>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00000"/>
              <a:buFont typeface="Arial"/>
              <a:buNone/>
            </a:pPr>
            <a:r>
              <a:rPr lang="no"/>
              <a:t>Create Database</a:t>
            </a:r>
            <a:endParaRPr/>
          </a:p>
          <a:p>
            <a:pPr indent="0" lvl="0" marL="0" rtl="0" algn="l">
              <a:spcBef>
                <a:spcPts val="0"/>
              </a:spcBef>
              <a:spcAft>
                <a:spcPts val="0"/>
              </a:spcAft>
              <a:buNone/>
            </a:pPr>
            <a:r>
              <a:t/>
            </a:r>
            <a:endParaRPr/>
          </a:p>
        </p:txBody>
      </p:sp>
      <p:sp>
        <p:nvSpPr>
          <p:cNvPr id="112" name="Google Shape;112;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o"/>
              <a:t>Oppretter en helt ny database.</a:t>
            </a:r>
            <a:endParaRPr/>
          </a:p>
          <a:p>
            <a:pPr indent="0" lvl="0" marL="0" rtl="0" algn="l">
              <a:spcBef>
                <a:spcPts val="1200"/>
              </a:spcBef>
              <a:spcAft>
                <a:spcPts val="0"/>
              </a:spcAft>
              <a:buNone/>
            </a:pPr>
            <a:r>
              <a:rPr lang="no"/>
              <a:t>For å lage en ny database bruker vi kommandoen  CREATE DATABASE etterfulgt av navnet på vi vil ha på databasen.</a:t>
            </a:r>
            <a:endParaRPr/>
          </a:p>
          <a:p>
            <a:pPr indent="0" lvl="0" marL="0" rtl="0" algn="l">
              <a:spcBef>
                <a:spcPts val="1200"/>
              </a:spcBef>
              <a:spcAft>
                <a:spcPts val="0"/>
              </a:spcAft>
              <a:buNone/>
            </a:pPr>
            <a:r>
              <a:rPr lang="no"/>
              <a:t>Dere trenger ikke å gjøre dette for denne obligen</a:t>
            </a:r>
            <a:endParaRPr/>
          </a:p>
          <a:p>
            <a:pPr indent="0" lvl="0" marL="0" rtl="0" algn="l">
              <a:spcBef>
                <a:spcPts val="1200"/>
              </a:spcBef>
              <a:spcAft>
                <a:spcPts val="1200"/>
              </a:spcAft>
              <a:buNone/>
            </a:pPr>
            <a:r>
              <a:t/>
            </a:r>
            <a:endParaRPr/>
          </a:p>
        </p:txBody>
      </p:sp>
      <p:sp>
        <p:nvSpPr>
          <p:cNvPr id="113" name="Google Shape;113;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400"/>
              <a:buFont typeface="Arial"/>
              <a:buNone/>
            </a:pPr>
            <a:r>
              <a:rPr lang="no" sz="1150">
                <a:solidFill>
                  <a:srgbClr val="0000CD"/>
                </a:solidFill>
                <a:highlight>
                  <a:schemeClr val="lt1"/>
                </a:highlight>
                <a:latin typeface="Courier New"/>
                <a:ea typeface="Courier New"/>
                <a:cs typeface="Courier New"/>
                <a:sym typeface="Courier New"/>
              </a:rPr>
              <a:t>CREATE</a:t>
            </a:r>
            <a:r>
              <a:rPr lang="no" sz="1150">
                <a:solidFill>
                  <a:srgbClr val="000000"/>
                </a:solidFill>
                <a:highlight>
                  <a:schemeClr val="lt1"/>
                </a:highlight>
                <a:latin typeface="Courier New"/>
                <a:ea typeface="Courier New"/>
                <a:cs typeface="Courier New"/>
                <a:sym typeface="Courier New"/>
              </a:rPr>
              <a:t> </a:t>
            </a:r>
            <a:r>
              <a:rPr lang="no" sz="1150">
                <a:solidFill>
                  <a:srgbClr val="0000CD"/>
                </a:solidFill>
                <a:highlight>
                  <a:schemeClr val="lt1"/>
                </a:highlight>
                <a:latin typeface="Courier New"/>
                <a:ea typeface="Courier New"/>
                <a:cs typeface="Courier New"/>
                <a:sym typeface="Courier New"/>
              </a:rPr>
              <a:t>DATABASE</a:t>
            </a:r>
            <a:r>
              <a:rPr lang="no" sz="1150">
                <a:solidFill>
                  <a:srgbClr val="000000"/>
                </a:solidFill>
                <a:highlight>
                  <a:schemeClr val="lt1"/>
                </a:highlight>
                <a:latin typeface="Courier New"/>
                <a:ea typeface="Courier New"/>
                <a:cs typeface="Courier New"/>
                <a:sym typeface="Courier New"/>
              </a:rPr>
              <a:t>  </a:t>
            </a:r>
            <a:r>
              <a:rPr i="1" lang="no" sz="1150">
                <a:solidFill>
                  <a:srgbClr val="000000"/>
                </a:solidFill>
                <a:highlight>
                  <a:schemeClr val="lt1"/>
                </a:highlight>
                <a:latin typeface="Courier New"/>
                <a:ea typeface="Courier New"/>
                <a:cs typeface="Courier New"/>
                <a:sym typeface="Courier New"/>
              </a:rPr>
              <a:t>Bibliotek</a:t>
            </a:r>
            <a:r>
              <a:rPr lang="no" sz="1150">
                <a:solidFill>
                  <a:srgbClr val="000000"/>
                </a:solidFill>
                <a:highlight>
                  <a:schemeClr val="lt1"/>
                </a:highlight>
                <a:latin typeface="Courier New"/>
                <a:ea typeface="Courier New"/>
                <a:cs typeface="Courier New"/>
                <a:sym typeface="Courier New"/>
              </a:rPr>
              <a:t>;</a:t>
            </a:r>
            <a:endParaRPr/>
          </a:p>
          <a:p>
            <a:pPr indent="0" lvl="0" marL="0" rtl="0" algn="l">
              <a:spcBef>
                <a:spcPts val="16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