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6703069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6703069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703069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703069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703069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703069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703069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703069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703069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703069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6703069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6703069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703069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703069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703069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703069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67030690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67030690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703069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703069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0e951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b0e951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0e951b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0e951b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0e951b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0e951b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0e951b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0e951b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0e951b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b0e951b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0e951b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0e951b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0e951b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b0e951b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703069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703069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www.dofactory.com/sql" TargetMode="External"/><Relationship Id="rId5" Type="http://schemas.openxmlformats.org/officeDocument/2006/relationships/hyperlink" Target="https://sqltest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Seminar 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JOINs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(INNER) JOIN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600">
                <a:solidFill>
                  <a:schemeClr val="accent2"/>
                </a:solidFill>
              </a:rPr>
              <a:t>Problem: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600">
                <a:solidFill>
                  <a:schemeClr val="accent2"/>
                </a:solidFill>
              </a:rPr>
              <a:t>List alle personer som har jobbinformasjon.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600">
                <a:solidFill>
                  <a:schemeClr val="accent2"/>
                </a:solidFill>
              </a:rPr>
              <a:t>INNER JOIN nøkkelordet vil velge records fra begge tabellene som har matchende informasjon. Ikke alle personer er ansatt, så det finnes flere personer det ikke finnes jobbinformasjon om.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2" name="Google Shape;122;p22"/>
          <p:cNvSpPr txBox="1"/>
          <p:nvPr/>
        </p:nvSpPr>
        <p:spPr>
          <a:xfrm>
            <a:off x="4883700" y="1152475"/>
            <a:ext cx="3408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PERSON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INNER JOIN 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PERSON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person_id</a:t>
            </a: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883700" y="2571750"/>
            <a:ext cx="42603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Tabellene våres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PERSON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First_name, Last_name, Email, Gender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Employee_id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Person_id, Company, Department, Job_title 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Resulat: (INNER) JOIN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LEFT (OUTER) JOIN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400">
                <a:solidFill>
                  <a:schemeClr val="accent2"/>
                </a:solidFill>
              </a:rPr>
              <a:t>Problem:</a:t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List alle personer, og vis jobbinformasjon for de som er ansatt.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LEFT JOIN nøkkelordet vil velge alle records fra tabell 1, og vise/append jobbinformasjon for records i tabell 2 som matcher. Kun de som er ansatt vil ha ekstra info.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5129350" y="1017725"/>
            <a:ext cx="3458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*</a:t>
            </a:r>
            <a:b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PERSON</a:t>
            </a:r>
            <a:b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LEFT JOIN EMPLOYEE</a:t>
            </a:r>
            <a:b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no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 PERSON.id=EMPLOYEE.person_id;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129350" y="2571750"/>
            <a:ext cx="42603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Tabellene våres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PERSON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First_name, Last_name, Email, Gender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Employee_id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Person_id, Company, Department, Job_title 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Resultat: LEFT (OUTER) JOIN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6813"/>
            <a:ext cx="9144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RIGHT (OUTER) JOIN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400">
                <a:solidFill>
                  <a:schemeClr val="accent2"/>
                </a:solidFill>
              </a:rPr>
              <a:t>Problem:</a:t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List alle som har en jobb, og vis personinformasjon.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RIGHT JOIN nøkkelordet vil velge records fra tabell 2, og vise/append personinformasjon for records i tabell 2 som matcher. Viser alle som er ansatt, og evt personinformasjon (ikke alle har personinformasjon).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5129350" y="2571750"/>
            <a:ext cx="42603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Tabellene våres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PERSON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First_name, Last_name, Email, Gender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Employee_id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Person_id, Company, Department, Job_title 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129350" y="1017725"/>
            <a:ext cx="3504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PERSON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RIGHT JOIN EMPLOYEE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PERSON.id=EMPLOYEE.person_id;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Resultat: RIGHT (OUTER) JOIN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675"/>
            <a:ext cx="9144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FULL (OUTER) JOIN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400">
                <a:solidFill>
                  <a:schemeClr val="accent2"/>
                </a:solidFill>
              </a:rPr>
              <a:t>Problem:</a:t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List alle personer og all jobbinformasjon.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FULL JOIN nøkkelordet vil velge records fra begge tabellene som har matchende informasjon. All data vil vises.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129350" y="2571750"/>
            <a:ext cx="42603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Tabellene våres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PERSON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First_name, Last_name, Email, Gender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endParaRPr b="1"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Employee_id</a:t>
            </a:r>
            <a:r>
              <a:rPr lang="no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, Person_id, Company, Department, Job_title 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129350" y="1017725"/>
            <a:ext cx="3627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PERSON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FULL JOIN EMPLOYEE</a:t>
            </a:r>
            <a:b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PERSON.id=EMPLOYEE.person_id;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Resultat: FULL (OUTER) JOIN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"/>
            <a:ext cx="91440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JOIN + spørring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400">
                <a:solidFill>
                  <a:schemeClr val="accent2"/>
                </a:solidFill>
              </a:rPr>
              <a:t>Viser alle kolonner for ansatte, og legger til personinformasjon (person RIGHT JOIN employee). Så velges alle records (rader) hvor kjønn er ‘male’, og personen jobber i avdelingen ‘support’.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4572000" y="1152475"/>
            <a:ext cx="46629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*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PERSON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RIGHT JOIN EMPLOYEE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PERSON.id=EMPLOYEE.person_id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Gender='Male' AND Department='Support';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5663"/>
            <a:ext cx="9144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Nyttige ressurser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no">
                <a:solidFill>
                  <a:schemeClr val="accent2"/>
                </a:solidFill>
              </a:rPr>
              <a:t>SQL syntax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o" sz="1400" u="sng">
                <a:solidFill>
                  <a:schemeClr val="hlink"/>
                </a:solidFill>
                <a:hlinkClick r:id="rId3"/>
              </a:rPr>
              <a:t>https://www.w3schools.com/sql/default.asp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o" sz="1400" u="sng">
                <a:solidFill>
                  <a:schemeClr val="hlink"/>
                </a:solidFill>
                <a:hlinkClick r:id="rId4"/>
              </a:rPr>
              <a:t>https://www.dofactory.com/sql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no">
                <a:solidFill>
                  <a:schemeClr val="accent2"/>
                </a:solidFill>
              </a:rPr>
              <a:t>Execute SQL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o" sz="1400" u="sng">
                <a:solidFill>
                  <a:schemeClr val="hlink"/>
                </a:solidFill>
                <a:hlinkClick r:id="rId5"/>
              </a:rPr>
              <a:t>https://sqltest.net/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o" sz="1400">
                <a:solidFill>
                  <a:schemeClr val="accent2"/>
                </a:solidFill>
              </a:rPr>
              <a:t>Her kan man kjøre all SQL kode.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o" sz="1400">
                <a:solidFill>
                  <a:schemeClr val="accent2"/>
                </a:solidFill>
              </a:rPr>
              <a:t>Velg databasen “MS SQL Server 2019” øverst til høyre, opprett tabell(er), insert data, skriv spørring og klikk knappen “Execute SQL”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o" sz="1400">
                <a:solidFill>
                  <a:schemeClr val="accent2"/>
                </a:solidFill>
              </a:rPr>
              <a:t>Du får enten en feilmelding med hva som er feil, eller så dukker det opp en tabell med resultatet fra spørringen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JOIN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2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Dersom man ønsker å kombinere rader fra to eller flere forskjellige tabeller kan man bruke en JOIN klausul.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o">
                <a:solidFill>
                  <a:schemeClr val="accent2"/>
                </a:solidFill>
              </a:rPr>
              <a:t>Tabellen CUSTOMERS har en PK, og ORDERS har en PK og en FK. Primary key (PK) i ORDERS referer til entiteten som blir beskrevet, og foreign key (FK) brukes for å linke de to tabellene sammen og referer til PK i CUSTOMERS(customer_id).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175" y="3309027"/>
            <a:ext cx="3956700" cy="17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JOINs typer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8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Det finnes forskjellige typer SQL JOINs for å kombinere rader på forskjellige måter: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(INNER) JOIN: returnerer poster som har samsvarende verdier i begge tabellene.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LEFT (OUTER) JOIN: returnerer alle poster fra den venstre tabellen og de samsvarende verdiene fra den høyre tabellen.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RIGHT (OUTER) JOIN: returnerer alle poster fra den høyre tabellen, og de samsvarende verdiene fra den venstre tabellen.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FULL (OUTER) JOIN: returnerer alle poster hvor det er samsvarende verdier i enten den venstre eller høyre tabellen.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297" y="1582425"/>
            <a:ext cx="3850724" cy="25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INNER JOIN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Returnerer poster som har samsvarende verdier i begge tabellene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SELECT column_name(s)</a:t>
            </a:r>
            <a:br>
              <a:rPr lang="no"/>
            </a:br>
            <a:r>
              <a:rPr lang="no"/>
              <a:t>FROM table1</a:t>
            </a:r>
            <a:br>
              <a:rPr lang="no"/>
            </a:br>
            <a:r>
              <a:rPr lang="no"/>
              <a:t>INNER JOIN table 2</a:t>
            </a:r>
            <a:br>
              <a:rPr lang="no"/>
            </a:br>
            <a:r>
              <a:rPr lang="no"/>
              <a:t>ON table1.column_name = table2.column_name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LEFT (OUTER) JOIN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Returnerer alle poster fra den venstre tabellen og de samsvarende verdiene fra den høyre tabellen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SELECT column_name(s)</a:t>
            </a:r>
            <a:br>
              <a:rPr lang="no"/>
            </a:br>
            <a:r>
              <a:rPr lang="no"/>
              <a:t>FROM table1</a:t>
            </a:r>
            <a:br>
              <a:rPr lang="no"/>
            </a:br>
            <a:r>
              <a:rPr lang="no"/>
              <a:t>LEFT JOIN table2</a:t>
            </a:r>
            <a:br>
              <a:rPr lang="no"/>
            </a:br>
            <a:r>
              <a:rPr lang="no"/>
              <a:t>ON table1.column_name = table2.column_name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NB! Noen databaser bruker LEFT OUTER JOIN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RIGHT (OUTER) JOIN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Returnerer alle poster fra den høyre tabellen, og de samsvarende verdiene fra den venstre tabellen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SELECT column_name(s)</a:t>
            </a:r>
            <a:br>
              <a:rPr lang="no"/>
            </a:br>
            <a:r>
              <a:rPr lang="no"/>
              <a:t>FROM table1</a:t>
            </a:r>
            <a:br>
              <a:rPr lang="no"/>
            </a:br>
            <a:r>
              <a:rPr lang="no"/>
              <a:t>RIGHT JOIN table2</a:t>
            </a:r>
            <a:br>
              <a:rPr lang="no"/>
            </a:br>
            <a:r>
              <a:rPr lang="no"/>
              <a:t>ON table1.column_name = table2.column_name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NB! Noen databaser bruker RIGHT OUTER JOIN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FULL OUTER JOIN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Returnerer alle poster hvor det er samsvarende </a:t>
            </a:r>
            <a:r>
              <a:rPr lang="no"/>
              <a:t>verdier</a:t>
            </a:r>
            <a:r>
              <a:rPr lang="no"/>
              <a:t> i enten den venstre eller høyre tabellen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SELECT column_name(s)</a:t>
            </a:r>
            <a:br>
              <a:rPr lang="no"/>
            </a:br>
            <a:r>
              <a:rPr lang="no"/>
              <a:t>FROM table1</a:t>
            </a:r>
            <a:br>
              <a:rPr lang="no"/>
            </a:br>
            <a:r>
              <a:rPr lang="no"/>
              <a:t>FULL OUTER JOIN table2</a:t>
            </a:r>
            <a:br>
              <a:rPr lang="no"/>
            </a:br>
            <a:r>
              <a:rPr lang="no"/>
              <a:t>ON table1.column_name = table2.column_name</a:t>
            </a:r>
            <a:br>
              <a:rPr lang="no"/>
            </a:br>
            <a:r>
              <a:rPr lang="no"/>
              <a:t>WHERE condition;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NB! FULL OUTER JOIN kan potensielt returnerer veldig store resultatsett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CREATE TABLE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1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create table PERSON (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    Id INT,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    First_name VARCHAR(50),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    Last_name VARCHAR(50),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    Email VARCHAR(50),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    Gender VARCHAR(50),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    PRIMARY KEY (Id)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no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787100" y="445025"/>
            <a:ext cx="4045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create table EMPLOYEE (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	Employee_id VARCHAR(50),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	Person_id INT,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	Company VARCHAR(50),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	Department VARCHAR(50),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	Job_title VARCHAR(50),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	PRIMARY KEY (Employee_id)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800"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700" y="1539000"/>
            <a:ext cx="298376" cy="2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375" y="1399700"/>
            <a:ext cx="298376" cy="29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393900" y="1369938"/>
            <a:ext cx="1393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o" sz="1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Foreign key</a:t>
            </a:r>
            <a:endParaRPr b="0" i="0" sz="10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1980625" y="1673500"/>
            <a:ext cx="3255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INSERT DATA	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no" sz="1091">
                <a:solidFill>
                  <a:schemeClr val="dk2"/>
                </a:solidFill>
              </a:rPr>
              <a:t>Person data (8 records)</a:t>
            </a:r>
            <a:endParaRPr b="1" sz="109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(1, 'Cindi', 'Clemits', 'cclemits0@cbc.ca', 'Female');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(3, 'Horacio', 'Tizard', 'htizard2@blogs.com', 'Male');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(4, 'Gradey', 'Tonn', 'gtonn3@wisc.edu', 'Male');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(5, 'Tasia', 'Naris', 'tnaris4@g.co', 'Female');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(6, 'Gayle', 'Mitchelson', 'gmitchelson5@sogou.com', 'Male');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(7, 'Urbain', 'Boneham', 'uboneham6@newsvine.com', 'Male');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(8, 'Tammie', 'Tosh', 'ttosh7@skype.com', 'Female');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PERSON (id, first_name, last_name, email, gender) values (10, 'Graham', 'Felgat', 'gfelgat9@examiner.com', 'Male');</a:t>
            </a:r>
            <a:endParaRPr sz="79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no" sz="1091">
                <a:solidFill>
                  <a:schemeClr val="dk2"/>
                </a:solidFill>
              </a:rPr>
              <a:t>Employee data (6 records)</a:t>
            </a:r>
            <a:endParaRPr b="1" sz="109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o" sz="791">
                <a:solidFill>
                  <a:schemeClr val="accent2"/>
                </a:solidFill>
              </a:rPr>
              <a:t>insert into EMPLOYEE (Employee_id, Person_id, Company, Department, Job_title) values ('74-0395401', 1, 'Centimia', 'Support', 'Marketing Assistant');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EMPLOYEE (Employee_id, Person_id, Company, Department, Job_title) values ('21-6407844', 2, 'LiveZ', 'Human Resources', 'Structural Analysis Engineer');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EMPLOYEE (Employee_id, Person_id, Company, Department, Job_title) values ('56-6416000', 4, 'Layo', 'Sales', 'Project Manager');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EMPLOYEE (Employee_id, Person_id, Company, Department, Job_title) values ('12-2290944', 7, 'Babbleopia', 'Support', 'Safety Technician II');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EMPLOYEE (Employee_id, Person_id, Company, Department, Job_title) values ('76-5057025', 9, 'Edgeify', 'Training', 'Registered Nurse');</a:t>
            </a:r>
            <a:br>
              <a:rPr lang="no" sz="791">
                <a:solidFill>
                  <a:schemeClr val="accent2"/>
                </a:solidFill>
              </a:rPr>
            </a:br>
            <a:r>
              <a:rPr lang="no" sz="791">
                <a:solidFill>
                  <a:schemeClr val="accent2"/>
                </a:solidFill>
              </a:rPr>
              <a:t>insert into EMPLOYEE (Employee_id, Person_id, Company, Department, Job_title) values ('43-3260423', 10, 'Yodoo', 'Support', 'Help Desk Operator');</a:t>
            </a:r>
            <a:endParaRPr sz="79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