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DD9E4A-64EF-4111-99A7-A61C048FA915}">
  <a:tblStyle styleId="{4DDD9E4A-64EF-4111-99A7-A61C048FA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9ec04609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9ec04609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9ec04609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9ec04609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9ec04609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f9ec04609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9ec04609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9ec04609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9ec04609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9ec04609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f9ec04609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f9ec04609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9ec04609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9ec04609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9ec04609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9ec04609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f9ec04609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f9ec04609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f9ec04609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f9ec04609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f9ec046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f9ec046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9ec04609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f9ec04609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f9ec04609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f9ec04609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9ec04609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f9ec04609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f9ec04609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f9ec04609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9ec0460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9ec0460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f9ec046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f9ec046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f9ec0460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f9ec0460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9ec0460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f9ec0460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9ec0460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9ec0460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9ec04609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9ec0460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9ec04609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9ec0460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9ec04609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9ec04609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f9ec0460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f9ec0460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itt.uib.no/courses/24069/files/folder/old-exam-questions" TargetMode="External"/><Relationship Id="rId4" Type="http://schemas.openxmlformats.org/officeDocument/2006/relationships/hyperlink" Target="https://mitt.uib.no/courses/29679/files/folder/Quizes" TargetMode="External"/><Relationship Id="rId5" Type="http://schemas.openxmlformats.org/officeDocument/2006/relationships/hyperlink" Target="https://mitt.uib.no/courses/29679/files/folder/Lectures" TargetMode="External"/><Relationship Id="rId6" Type="http://schemas.openxmlformats.org/officeDocument/2006/relationships/hyperlink" Target="https://mitt.uib.no/courses/29679/files/folder/Obligatoriske%20Oppgaver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Siste Seminar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Repetisjon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 elementer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Operatorer</a:t>
            </a:r>
            <a:r>
              <a:rPr lang="no"/>
              <a:t>: </a:t>
            </a:r>
            <a:r>
              <a:rPr lang="no"/>
              <a:t>I JavaScript bruker man forskjellige operatorer for å oppdatere eller endre verdier til variabler.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o"/>
              <a:t>If statements</a:t>
            </a:r>
            <a:r>
              <a:rPr lang="no"/>
              <a:t>: Er en betinget uttalelse for hva koden din skal gjøre. Man bruker </a:t>
            </a:r>
            <a:r>
              <a:rPr b="1" lang="no"/>
              <a:t>if</a:t>
            </a:r>
            <a:r>
              <a:rPr lang="no"/>
              <a:t> for å spesifisere at en blokk av kode skal utført dersom en spesifisert tilstand er sann (true).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o"/>
              <a:t>Løkker:</a:t>
            </a:r>
            <a:r>
              <a:rPr lang="no"/>
              <a:t> En løkke kan utføre en blokk av kode flere ganger.  Det er vanlig å bruke løkker når man jobber med arrays, hvor man ønsker å kjøre den samme koden igjen og igjen, og at det hver gang er en ny verdi.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no"/>
              <a:t>Iterabler: </a:t>
            </a:r>
            <a:r>
              <a:rPr lang="no"/>
              <a:t>Iterabler er iterable objekter (linkende arrays). Iterating betyr å løkke (looping) over en sekvens av elementer. Det er vanlig å bruke en for..of løkke til å iterere over elementer i både en string eller en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no"/>
              <a:t>Funksjon:</a:t>
            </a:r>
            <a:r>
              <a:rPr lang="no"/>
              <a:t> En JavaScript funksjon defineres med </a:t>
            </a:r>
            <a:r>
              <a:rPr b="1" lang="no"/>
              <a:t>function</a:t>
            </a:r>
            <a:r>
              <a:rPr lang="no"/>
              <a:t>, deretter et </a:t>
            </a:r>
            <a:r>
              <a:rPr b="1" lang="no"/>
              <a:t>navn</a:t>
            </a:r>
            <a:r>
              <a:rPr lang="no"/>
              <a:t>, og til slutt parenteser </a:t>
            </a:r>
            <a:r>
              <a:rPr b="1" lang="no"/>
              <a:t>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XML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XML eller eXtensible Markup Language er markup language likt Html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I motsetning  til HTML som skal vise noe, bruker vi XML til å forklare innhold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XML brukes til å transportere data og til å gi den mening.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XML bruker ingen predefinerte tags(eks på neste side)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XML gjør ingenting uten et program for å tolke innholdet.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no"/>
              <a:t>Bruksområde:</a:t>
            </a:r>
            <a:r>
              <a:rPr lang="no"/>
              <a:t> </a:t>
            </a:r>
            <a:r>
              <a:rPr lang="no"/>
              <a:t>XML brukes som en metode for å transportere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eksempel: En bruker fyller ut et skjema som blir sendt som XML, Denne filen kan da sorteres etter hva det inneholder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XML eksempel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00450" cy="27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113" y="811675"/>
            <a:ext cx="30765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JSON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50412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4315"/>
              <a:t>JSON står for JavaScript Object Notation</a:t>
            </a:r>
            <a:endParaRPr sz="4315"/>
          </a:p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4315"/>
              <a:t>Er et format for lagring og transport av data</a:t>
            </a:r>
            <a:endParaRPr sz="4315"/>
          </a:p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4315"/>
              <a:t>Brukes på samme måte som XML</a:t>
            </a:r>
            <a:endParaRPr sz="4315"/>
          </a:p>
          <a:p>
            <a:pPr indent="-3176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4315"/>
              <a:t>JSON må konverteres til javascript objekt når du vil ha tilgang til dataene.</a:t>
            </a:r>
            <a:endParaRPr sz="43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315"/>
              <a:t>J</a:t>
            </a:r>
            <a:r>
              <a:rPr lang="no" sz="4315"/>
              <a:t>SON er en string hvor man kan konstruktere et data hierarki.</a:t>
            </a:r>
            <a:endParaRPr sz="4315"/>
          </a:p>
          <a:p>
            <a:pPr indent="-3176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no" sz="4315"/>
              <a:t>Data er i name/value par</a:t>
            </a:r>
            <a:endParaRPr sz="4315"/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4315"/>
              <a:t>Data er separert med komma</a:t>
            </a:r>
            <a:endParaRPr sz="4315"/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4315"/>
              <a:t>{} Krøllparenteser holder objekter</a:t>
            </a:r>
            <a:endParaRPr sz="4315"/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4315"/>
              <a:t>[] Hakeparenteser holder arrays</a:t>
            </a:r>
            <a:endParaRPr sz="4315"/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4315"/>
              <a:t>Double quotes “ ” er obligatorisk rundt navnet i name-value par og stringer</a:t>
            </a:r>
            <a:endParaRPr sz="4315"/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 sz="4315"/>
              <a:t>( ‘  ’ fungerer ikke)</a:t>
            </a:r>
            <a:endParaRPr sz="431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200" y="1017713"/>
            <a:ext cx="36828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65500" y="0"/>
            <a:ext cx="4045200" cy="8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JSON &gt; XML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57850"/>
            <a:ext cx="4471401" cy="11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600" y="2235600"/>
            <a:ext cx="4632600" cy="1840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293075" y="976925"/>
            <a:ext cx="38685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latin typeface="Proxima Nova"/>
                <a:ea typeface="Proxima Nova"/>
                <a:cs typeface="Proxima Nova"/>
                <a:sym typeface="Proxima Nova"/>
              </a:rPr>
              <a:t>Likheter JSON &amp; XML: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Begge er selvbeskrivende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Begge er hierarkiske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Kan bli brukt av mange programmeringsspråk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>
                <a:latin typeface="Proxima Nova"/>
                <a:ea typeface="Proxima Nova"/>
                <a:cs typeface="Proxima Nova"/>
                <a:sym typeface="Proxima Nova"/>
              </a:rPr>
              <a:t>Ulikheter JSON &amp; XML:</a:t>
            </a: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JSON bruker ikke lukke tags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JSON er kortere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JSON er enklere og raskere å skrive/lese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JSON bruker arrays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XML må parse med en XML parser, men JSON kan parse med en standard javascript funksjon. JSON er derfor enklere å parse.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latin typeface="Proxima Nova"/>
                <a:ea typeface="Proxima Nova"/>
                <a:cs typeface="Proxima Nova"/>
                <a:sym typeface="Proxima Nova"/>
              </a:rPr>
              <a:t>*Parsing: prosess hvor datamaskinen analyserer programmeringsspråket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Entity-Relationship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b="1" lang="no" sz="1600">
                <a:solidFill>
                  <a:srgbClr val="616161"/>
                </a:solidFill>
              </a:rPr>
              <a:t>Entity-Relationship (ER)</a:t>
            </a:r>
            <a:r>
              <a:rPr lang="no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: er en populær konseptuell datamodell på høyt nivå, som ofte brukes til konseptuell utforming av databaseapplikasjoner.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no" sz="1600">
                <a:solidFill>
                  <a:srgbClr val="616161"/>
                </a:solidFill>
              </a:rPr>
              <a:t>ER </a:t>
            </a:r>
            <a:r>
              <a:rPr lang="no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fokusere på mini-verden, og ikke på databasen og lagringsdetaljene.</a:t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b="1" lang="no" sz="1600">
                <a:solidFill>
                  <a:srgbClr val="616161"/>
                </a:solidFill>
              </a:rPr>
              <a:t>Hovedkonstruksjoner i ER -modellen</a:t>
            </a:r>
            <a:endParaRPr b="1" sz="1600">
              <a:solidFill>
                <a:srgbClr val="61616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b="1" lang="no" sz="1600">
                <a:solidFill>
                  <a:srgbClr val="616161"/>
                </a:solidFill>
              </a:rPr>
              <a:t>Entiteter: </a:t>
            </a:r>
            <a:r>
              <a:rPr lang="no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representerer en ting. Eks person, adresser, ansatte, produkter</a:t>
            </a:r>
            <a:r>
              <a:rPr lang="no" sz="1600">
                <a:solidFill>
                  <a:srgbClr val="616161"/>
                </a:solidFill>
              </a:rPr>
              <a:t>. </a:t>
            </a:r>
            <a:r>
              <a:rPr lang="no" sz="1600"/>
              <a:t>er representert med en rektangulær boks</a:t>
            </a:r>
            <a:endParaRPr sz="1600">
              <a:solidFill>
                <a:srgbClr val="61616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b="1" lang="no" sz="1600">
                <a:solidFill>
                  <a:srgbClr val="616161"/>
                </a:solidFill>
              </a:rPr>
              <a:t>Relasjoner:</a:t>
            </a:r>
            <a:r>
              <a:rPr lang="no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mellom entiteten og attributten. </a:t>
            </a:r>
            <a:endParaRPr sz="1600">
              <a:solidFill>
                <a:srgbClr val="61616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b="1" lang="no" sz="1600">
                <a:solidFill>
                  <a:srgbClr val="616161"/>
                </a:solidFill>
              </a:rPr>
              <a:t>Attributter:</a:t>
            </a:r>
            <a:r>
              <a:rPr lang="no" sz="1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En property  for en enhet, enhetstype eller en relasjonstype. Eks: studentens lønn, lønn til en ansatt, bokens farge, husets beliggenhet. Hvert attributt har et verdisett (eller datatype) som heltall, string, dato.</a:t>
            </a:r>
            <a:r>
              <a:rPr lang="no" sz="1600"/>
              <a:t>er representert med ovaler og er knyttet til deres entitetstype med rette linjer.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o" sz="2500">
                <a:solidFill>
                  <a:schemeClr val="accent3"/>
                </a:solidFill>
              </a:rPr>
              <a:t>ER: </a:t>
            </a:r>
            <a:r>
              <a:rPr lang="no" sz="2500">
                <a:solidFill>
                  <a:schemeClr val="accent3"/>
                </a:solidFill>
              </a:rPr>
              <a:t>En entitet kan ha flere attributter</a:t>
            </a:r>
            <a:endParaRPr sz="25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25" y="1216137"/>
            <a:ext cx="7814426" cy="32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SQL bruker begrepene tabell, rad og kolonne for relasjonsmodell betingelsene Relasjon, Tupel og Attributt.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Row = tupler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o">
                <a:solidFill>
                  <a:schemeClr val="dk1"/>
                </a:solidFill>
              </a:rPr>
              <a:t>Column = attributter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676" y="2247000"/>
            <a:ext cx="5354875" cy="259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Eksempel: lage student tabell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33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CREATE TABLE er brukt for å skape en ny tabell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Man skriver deretter tabellnavn.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I parantesen () skriver man atributt datatypene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I dette tilfellet har vi Name, Student_Number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Major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200" y="974263"/>
            <a:ext cx="5581799" cy="36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kommandoer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o"/>
              <a:t>Lage tabell:                              Legge til rader:                          Oppdatere rader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o"/>
              <a:t>Slette rader:                            Spørringer:                                  Slett tabell: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311700" y="1966475"/>
            <a:ext cx="26460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Brukere (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no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no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o" sz="11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varchar(255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no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ln</a:t>
            </a:r>
            <a:r>
              <a:rPr lang="no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o" sz="1150">
                <a:solidFill>
                  <a:srgbClr val="99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varchar(255)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no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LåneID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3186525" y="1966475"/>
            <a:ext cx="26460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Brukere (fn, ln)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 (‘Frida’, ‘Normann’)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6323625" y="1966475"/>
            <a:ext cx="26460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Brukere 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 IN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‘Nilsen’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 fn = ‘frida’;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446000" y="3484600"/>
            <a:ext cx="26460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Brukere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 fn=’Lasse’;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3249000" y="3528475"/>
            <a:ext cx="26460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ln</a:t>
            </a: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Brukere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 fn=’Karl’;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6277575" y="3528475"/>
            <a:ext cx="26460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DROP TABLE</a:t>
            </a:r>
            <a:r>
              <a:rPr lang="no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o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Brukere;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har vi lært?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no"/>
              <a:t>Binære tall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no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no"/>
              <a:t>CSS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no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no"/>
              <a:t>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no"/>
              <a:t>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no"/>
              <a:t>Informasjonssystemer og </a:t>
            </a:r>
            <a:r>
              <a:rPr lang="no">
                <a:solidFill>
                  <a:schemeClr val="dk1"/>
                </a:solidFill>
              </a:rPr>
              <a:t>Entity-Relationship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no">
                <a:solidFill>
                  <a:schemeClr val="dk1"/>
                </a:solidFill>
              </a:rPr>
              <a:t>SQL og Join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no">
                <a:solidFill>
                  <a:schemeClr val="dk1"/>
                </a:solidFill>
              </a:rPr>
              <a:t>UML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SQL JOIN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481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Det finnes forskjellige typer SQL JOINs for å kombinere rader på forskjellige måter: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no"/>
              <a:t>(INNER) JOIN: returnerer poster som har samsvarende verdier i begge tabellene.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"/>
              <a:t>LEFT (OUTER) JOIN: returnerer alle poster fra den venstre tabellen og de samsvarende verdiene fra den høyre tabellen.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"/>
              <a:t>RIGHT (OUTER) JOIN: returnerer alle poster fra den høyre tabellen, og de samsvarende verdiene fra den venstre tabellen.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"/>
              <a:t>FULL (OUTER) JOIN: returnerer alle poster hvor det er samsvarende verdier i enten den venstre eller høyre tabellen.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297" y="1582425"/>
            <a:ext cx="3850724" cy="25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UML </a:t>
            </a:r>
            <a:r>
              <a:rPr lang="no" sz="2700">
                <a:solidFill>
                  <a:schemeClr val="accent3"/>
                </a:solidFill>
              </a:rPr>
              <a:t>(Unified Modeling Language) </a:t>
            </a:r>
            <a:endParaRPr sz="2700"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40725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UML lar oss visualisere et system fra ulike perspektiver, og dokumentere elementene i et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Klassediagram i UML er et statisk struktur diagram som består av klasser, og forhold mellom klassene,</a:t>
            </a:r>
            <a:r>
              <a:rPr lang="no"/>
              <a:t> består av 3 seksjoner: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Upper section: Navn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Middle section: Attributter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Lower section: Metoder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113" y="1017725"/>
            <a:ext cx="44481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4384163" y="3824375"/>
            <a:ext cx="444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(+)</a:t>
            </a:r>
            <a:r>
              <a:rPr lang="n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i="1" lang="n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n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visible fra hvor som helst i systemet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private (-)</a:t>
            </a:r>
            <a:r>
              <a:rPr lang="n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kun visible inne i klassen den tilhører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protected (#)</a:t>
            </a:r>
            <a:r>
              <a:rPr lang="n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visible inne i klassen den tilhører, og i subklasser som arver fra den klassen den står i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UML </a:t>
            </a:r>
            <a:r>
              <a:rPr lang="no"/>
              <a:t>Relationships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3999900" cy="25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Relationships beskriver en connection mellom to model elementer. Vi har en del ulike kategorier: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Association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Inheritance/Generalization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Realization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Dependency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Aggregation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Composition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Multiplicity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624" y="936999"/>
            <a:ext cx="4190900" cy="27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464975" y="4346650"/>
            <a:ext cx="848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Navn på forholdet er skrevet i midten av linjen. Gode navn gir mening når du leser de høyt: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 ‘En bankkonto er </a:t>
            </a:r>
            <a:r>
              <a:rPr b="1" lang="no">
                <a:latin typeface="Proxima Nova"/>
                <a:ea typeface="Proxima Nova"/>
                <a:cs typeface="Proxima Nova"/>
                <a:sym typeface="Proxima Nova"/>
              </a:rPr>
              <a:t>registrert</a:t>
            </a: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 i en bank ‘			 *</a:t>
            </a:r>
            <a:r>
              <a:rPr lang="no" sz="1100">
                <a:latin typeface="Proxima Nova"/>
                <a:ea typeface="Proxima Nova"/>
                <a:cs typeface="Proxima Nova"/>
                <a:sym typeface="Proxima Nova"/>
              </a:rPr>
              <a:t>Typically, dependency relationships do not have names.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UML 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459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Når man har laget: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Klassene (med tilhørende attributter og metoder)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Satt inn forhold mellom klassene med relationship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Lagt til multiplicity/mangfold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Så kan det ferdige diagrammet se litt ut som dette eksempelet om et skolesystem.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5949" r="5905" t="0"/>
          <a:stretch/>
        </p:blipFill>
        <p:spPr>
          <a:xfrm>
            <a:off x="4993850" y="1152475"/>
            <a:ext cx="3990850" cy="32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Tips til øving til eksamen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Les pensum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Gjør gamle eksamensoppgaver: </a:t>
            </a:r>
            <a:r>
              <a:rPr lang="no" u="sng">
                <a:solidFill>
                  <a:schemeClr val="hlink"/>
                </a:solidFill>
                <a:hlinkClick r:id="rId3"/>
              </a:rPr>
              <a:t>https://mitt.uib.no/courses/24069/files/folder/old-exam-questions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Test kunnskapen din med quizzene: </a:t>
            </a:r>
            <a:r>
              <a:rPr lang="no" u="sng">
                <a:solidFill>
                  <a:schemeClr val="hlink"/>
                </a:solidFill>
                <a:hlinkClick r:id="rId4"/>
              </a:rPr>
              <a:t>https://mitt.uib.no/courses/29679/files/folder/Quizes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Se på forelesningsnotatene: </a:t>
            </a:r>
            <a:r>
              <a:rPr lang="no" u="sng">
                <a:solidFill>
                  <a:schemeClr val="hlink"/>
                </a:solidFill>
                <a:hlinkClick r:id="rId5"/>
              </a:rPr>
              <a:t>https://mitt.uib.no/courses/29679/files/folder/Lectures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Se på de obligatoriske oppgavene og løs dem: </a:t>
            </a:r>
            <a:r>
              <a:rPr lang="no" u="sng">
                <a:solidFill>
                  <a:schemeClr val="hlink"/>
                </a:solidFill>
                <a:hlinkClick r:id="rId6"/>
              </a:rPr>
              <a:t>https://mitt.uib.no/courses/29679/files/folder/Obligatoriske%20Oppgaver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Lykke til :)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Binære tall: </a:t>
            </a:r>
            <a:r>
              <a:rPr lang="no"/>
              <a:t>Hvordan konvertere til binær Metode 1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85750" y="1870850"/>
            <a:ext cx="76887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Finn binær formen av 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75- 64= 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11-8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3-2 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85738" y="131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{4DDD9E4A-64EF-4111-99A7-A61C048FA915}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Binære tall: </a:t>
            </a:r>
            <a:r>
              <a:rPr lang="no"/>
              <a:t>Fra binær til Desimal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For å regne binær til desimal kan vi  gange med to. Hver gang du gjør dette  + 0 eller en avhengig av det binære tallet. svaret bruker du videre i utregningen til du har “brukt opp” alle binære tallene. Totalen blir da desimaltallet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643600" y="1213725"/>
            <a:ext cx="37743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10011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0x 2+ 1 =1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1x2 +0 = 2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2x2  + 0 = 4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4X2 +1 = 9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9X2 +1= 19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700" u="sng">
                <a:solidFill>
                  <a:schemeClr val="dk2"/>
                </a:solidFill>
                <a:highlight>
                  <a:schemeClr val="lt1"/>
                </a:highlight>
              </a:rPr>
              <a:t>10011 = 19</a:t>
            </a:r>
            <a:endParaRPr sz="4700" u="sng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HTML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Html står for HyperText Markup Language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HTML er hovedspråket nettsider er bygd av.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HTML er den grunnleggende strukturen til nettsteder, hvor vi kan lage sider (html dokumenter)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no"/>
              <a:t>HTML formidler innholdet ditt, ikke utseendet (det gjør CSS)</a:t>
            </a:r>
            <a:endParaRPr/>
          </a:p>
          <a:p>
            <a:pPr indent="-325689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●"/>
            </a:pPr>
            <a:r>
              <a:rPr lang="no" sz="16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Alltid lukk HTML tags. Viktig for at HTML skal fungere riktig. </a:t>
            </a:r>
            <a:endParaRPr sz="1652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394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 aller fleste tags må lukkes: &lt;div&gt;, &lt;span&gt;, &lt;p&gt;, &lt;h1&gt;,&lt;table&gt;, &lt;tr&gt;,&lt;td&gt; etc..</a:t>
            </a:r>
            <a:endParaRPr sz="1452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394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Eks.:</a:t>
            </a:r>
            <a:r>
              <a:rPr lang="no" sz="1452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 &lt;p&gt;</a:t>
            </a: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Dette er en paragraph</a:t>
            </a:r>
            <a:r>
              <a:rPr lang="no" sz="1452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&lt;/p&gt;</a:t>
            </a: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no" sz="1452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&lt;h1&gt;</a:t>
            </a: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Dette er en hovedoverskift.</a:t>
            </a:r>
            <a:r>
              <a:rPr lang="no" sz="1452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&lt;/h1&gt;</a:t>
            </a:r>
            <a:endParaRPr sz="1452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3942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○"/>
            </a:pP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noen unntak, som: &lt;img&gt; og &lt;br&gt; har ingen lukke tag	</a:t>
            </a:r>
            <a:endParaRPr sz="1452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3942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■"/>
            </a:pPr>
            <a:r>
              <a:rPr lang="no" sz="1452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&lt;img</a:t>
            </a: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src="cat.png" alt="brown kitten with a tiny red scarf"</a:t>
            </a:r>
            <a:r>
              <a:rPr lang="no" sz="1452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no" sz="1452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&lt;br&gt;</a:t>
            </a: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(line breaks)</a:t>
            </a:r>
            <a:endParaRPr sz="1452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689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●"/>
            </a:pPr>
            <a:r>
              <a:rPr lang="no" sz="16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Når du bruker flere tags, lukk alltid i rekkefølgen de ble åpnet. </a:t>
            </a:r>
            <a:endParaRPr sz="1652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3942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○"/>
            </a:pPr>
            <a:r>
              <a:rPr lang="no" sz="1452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</a:rPr>
              <a:t>&lt;ul&gt;</a:t>
            </a:r>
            <a:r>
              <a:rPr lang="no" sz="1452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&lt;li&gt;</a:t>
            </a:r>
            <a:r>
              <a:rPr lang="no" sz="1452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&lt;a </a:t>
            </a: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href="#"</a:t>
            </a:r>
            <a:r>
              <a:rPr lang="no" sz="1452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hjem</a:t>
            </a:r>
            <a:r>
              <a:rPr lang="no" sz="1452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&lt;/a&gt;</a:t>
            </a:r>
            <a:r>
              <a:rPr lang="no" sz="1452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&lt;/li&gt;&lt;li&gt;</a:t>
            </a:r>
            <a:r>
              <a:rPr lang="no" sz="1452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&lt;a </a:t>
            </a: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href="#"</a:t>
            </a:r>
            <a:r>
              <a:rPr lang="no" sz="1452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no" sz="145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om oss</a:t>
            </a:r>
            <a:r>
              <a:rPr lang="no" sz="1452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&lt;/a&gt;</a:t>
            </a:r>
            <a:r>
              <a:rPr lang="no" sz="1452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&lt;/li&gt;</a:t>
            </a:r>
            <a:r>
              <a:rPr lang="no" sz="1452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</a:rPr>
              <a:t>&lt;/ul&gt;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HTML Tagger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6338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&lt;! DOCTYPE html&gt; - Denne taggen angir språket du vil skrive på siden. I dette tilfellet er språket HTML 5.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&lt;html&gt; - Denne taggen signaliserer at vi herfra skal skrive i HTML -kode.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&lt;head&gt; - Det er her alle metadataene for siden går - som character encoding, fanetittel, linker til css dokumenter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&lt;body&gt; - Det er her innholdet på siden går. Alt som skal være synlig på siden skal skrives her!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550" y="1156350"/>
            <a:ext cx="47434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CSS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no"/>
              <a:t>CSS (Cascading Style Sheets) er koden som styler webinnhold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no"/>
              <a:t>CSS er et style sheet språk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no"/>
              <a:t>CSS brukes til å selektivt gi stil/utseende til valgte HTML elementer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no"/>
              <a:t>Vi må koble HTML koden opp mot CSS koden våres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I alle HTML dokumenter, må vi skrive følgende inne i &lt;head&gt; taggen: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&lt;link rel="stylesheet" type="text/css" href="styles/style.css"&gt;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o"/>
              <a:t>I href=””, skriver vi filstien til css arket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no"/>
              <a:t>Strukturen består av ruleset, hvor vi spesifiserer utseende for HTML elementer som vi har skrevet kode for i HTML dokumentene våres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CSS Ruleset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Selector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o"/>
              <a:t>Dette er HTML element navnet på starten av regelsettet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Declaration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o"/>
              <a:t>Dette er en enkelt regel som color:blue;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o"/>
              <a:t>Angir hvilken av elementet sin properties/egenskaper man vil style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Properties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o"/>
              <a:t>Måter å style et HTML element på. Man velger hvilken egenskap du vil påvirke i regelen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o"/>
              <a:t>Property value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o"/>
              <a:t>Til høyre for egenskapen (etter kolon), er verdien vi ønsker for å definere utseende</a:t>
            </a:r>
            <a:endParaRPr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646788" y="3441100"/>
            <a:ext cx="39999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no" sz="1200"/>
              <a:t>Hvert regelsett åpnes og lukkes med curly brackets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no" sz="1200"/>
              <a:t>Et kolon brukes for å skille egenskapen og verdien vi setter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no" sz="1200"/>
              <a:t>Semikolon brukes for å skille deklarasjonene fra hverandre</a:t>
            </a:r>
            <a:endParaRPr sz="12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37" y="831994"/>
            <a:ext cx="4492424" cy="253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Javascript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JavaScript er et tekstbasert kodespråk som brukes for å gjøre en nettside mer interaktiv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kan brukes til å oppdatere og endre HTML og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o"/>
              <a:t>Man skriver JavaScript koden inn i HTML-dokumentet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25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no"/>
              <a:t>Variabler:</a:t>
            </a:r>
            <a:r>
              <a:rPr lang="no"/>
              <a:t> JavaScript variabler er beholdere for lagring av data (verdier).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o"/>
              <a:t>Man kan erklære variabler ved å bruke </a:t>
            </a:r>
            <a:r>
              <a:rPr b="1" lang="no"/>
              <a:t>var</a:t>
            </a:r>
            <a:r>
              <a:rPr lang="no"/>
              <a:t>. Under ser du eksempel på at man setter variabelen x til verdien 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37025"/>
            <a:ext cx="41529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572000" y="3776175"/>
            <a:ext cx="327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latin typeface="Proxima Nova"/>
                <a:ea typeface="Proxima Nova"/>
                <a:cs typeface="Proxima Nova"/>
                <a:sym typeface="Proxima Nova"/>
              </a:rPr>
              <a:t>Her ser man at du har to variabler som er satt til en pris for et produkt, og nederst har men variabel for totalprisen av produktene.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