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12" autoAdjust="0"/>
  </p:normalViewPr>
  <p:slideViewPr>
    <p:cSldViewPr snapToGrid="0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09C7A-D87D-4062-86D5-8C6C610F42E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96FC3-CA50-4FF2-A20C-CA32E0E701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0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mtClean="0"/>
              <a:t>Kinect </a:t>
            </a:r>
            <a:r>
              <a:rPr lang="de-DE" dirty="0" smtClean="0"/>
              <a:t>Evolution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RGB Video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Infrarot Video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Depth</a:t>
            </a:r>
            <a:r>
              <a:rPr lang="de-DE" dirty="0" smtClean="0"/>
              <a:t> Video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Audio</a:t>
            </a:r>
            <a:r>
              <a:rPr lang="de-DE" baseline="0" dirty="0" smtClean="0"/>
              <a:t> Beam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Point Cloud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Recording und</a:t>
            </a:r>
            <a:r>
              <a:rPr lang="de-DE" baseline="0" dirty="0" smtClean="0"/>
              <a:t> wieder abspielen</a:t>
            </a: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HD Face Basics WPF (Gesicht zu klein gerendert???)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Kinect Fusion Explorer WPF … oder 3D Scan Store App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6FC3-CA50-4FF2-A20C-CA32E0E701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05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6FC3-CA50-4FF2-A20C-CA32E0E701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48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6FC3-CA50-4FF2-A20C-CA32E0E7015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44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2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22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6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91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4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6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0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9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04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66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9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0BAA4-A1EB-43B7-B7B3-60822691797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9839-0ECD-4E8C-BBB4-09A9333F6D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27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inectBerlinMeetup/Kinect10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inect/PyKinect2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www.metrilus.de/blog/portfolio-items/aiolos/" TargetMode="External"/><Relationship Id="rId7" Type="http://schemas.openxmlformats.org/officeDocument/2006/relationships/hyperlink" Target="https://kinecteyetracker.codeplex.com/" TargetMode="External"/><Relationship Id="rId12" Type="http://schemas.openxmlformats.org/officeDocument/2006/relationships/hyperlink" Target="https://openkinect.org/wiki/Main_P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4wv2heartrate.codeplex.com/" TargetMode="External"/><Relationship Id="rId11" Type="http://schemas.openxmlformats.org/officeDocument/2006/relationships/hyperlink" Target="https://github.com/ThomasLengeling/KinectPV2" TargetMode="External"/><Relationship Id="rId5" Type="http://schemas.openxmlformats.org/officeDocument/2006/relationships/hyperlink" Target="http://brekel.com/multikinectv2/" TargetMode="External"/><Relationship Id="rId10" Type="http://schemas.openxmlformats.org/officeDocument/2006/relationships/hyperlink" Target="http://research.dwi.ufl.edu/ufdw/j4k/" TargetMode="External"/><Relationship Id="rId4" Type="http://schemas.openxmlformats.org/officeDocument/2006/relationships/hyperlink" Target="https://channel9.msdn.com/coding4fun/kinect/Kinect-Client-Server-System-v02-and-the-3D-TV-app" TargetMode="External"/><Relationship Id="rId9" Type="http://schemas.openxmlformats.org/officeDocument/2006/relationships/hyperlink" Target="https://peted.azurewebsites.net/kinect-4-windows-v2-in-the-brows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Kinect_games_for_Xbox_One" TargetMode="External"/><Relationship Id="rId2" Type="http://schemas.openxmlformats.org/officeDocument/2006/relationships/hyperlink" Target="https://en.wikipedia.org/wiki/List_of_Kinect_games_for_Xbox_36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blogs.msdn.microsoft.com/kinectforwindows/2015/04/17/kinect-for-windows-shows-promise-in-helping-seniors-retain-cognitive-functions/" TargetMode="External"/><Relationship Id="rId7" Type="http://schemas.openxmlformats.org/officeDocument/2006/relationships/image" Target="../media/image8.jpg"/><Relationship Id="rId2" Type="http://schemas.openxmlformats.org/officeDocument/2006/relationships/hyperlink" Target="https://blogs.msdn.microsoft.com/kinectforwindows/2015/09/11/kinect-aids-physical-therap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inecteducation.com/" TargetMode="External"/><Relationship Id="rId5" Type="http://schemas.openxmlformats.org/officeDocument/2006/relationships/hyperlink" Target="https://www.youtube.com/watch?v=912T9O-NDlw" TargetMode="External"/><Relationship Id="rId4" Type="http://schemas.openxmlformats.org/officeDocument/2006/relationships/hyperlink" Target="https://blogs.msdn.microsoft.com/kinectforwindows/2015/08/14/gamified-therapy-offers-hope-to-the-elderly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Kinect - </a:t>
            </a:r>
            <a:r>
              <a:rPr lang="en-US" b="1" dirty="0" err="1"/>
              <a:t>Programmieren</a:t>
            </a:r>
            <a:r>
              <a:rPr lang="en-US" b="1" dirty="0"/>
              <a:t> </a:t>
            </a:r>
            <a:r>
              <a:rPr lang="en-US" b="1" dirty="0" err="1"/>
              <a:t>mit</a:t>
            </a:r>
            <a:r>
              <a:rPr lang="en-US" b="1" dirty="0"/>
              <a:t> Kinect V2</a:t>
            </a:r>
            <a:br>
              <a:rPr lang="en-US" b="1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Sebastian Mansow-Model</a:t>
            </a:r>
          </a:p>
          <a:p>
            <a:r>
              <a:rPr lang="de-DE" dirty="0" smtClean="0"/>
              <a:t>Karen Otte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89" y="4615774"/>
            <a:ext cx="2382821" cy="6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About us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8473"/>
            <a:ext cx="659892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Motognosis analyses the suitability of Kinect V2 in different medical studies.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Sebastian Mansow Model</a:t>
            </a:r>
          </a:p>
          <a:p>
            <a:pPr lvl="1"/>
            <a:r>
              <a:rPr lang="de-DE" dirty="0" smtClean="0"/>
              <a:t>Mathematician</a:t>
            </a:r>
          </a:p>
          <a:p>
            <a:pPr lvl="1"/>
            <a:r>
              <a:rPr lang="de-DE" dirty="0" smtClean="0"/>
              <a:t>Co-Founder of Motognosis UG</a:t>
            </a:r>
          </a:p>
          <a:p>
            <a:pPr marL="0" indent="0">
              <a:buNone/>
            </a:pPr>
            <a:r>
              <a:rPr lang="de-DE" dirty="0" smtClean="0"/>
              <a:t>Karen Otte</a:t>
            </a:r>
          </a:p>
          <a:p>
            <a:pPr lvl="1"/>
            <a:r>
              <a:rPr lang="de-DE" dirty="0" smtClean="0"/>
              <a:t>Medical Computer Scientist</a:t>
            </a:r>
          </a:p>
          <a:p>
            <a:pPr lvl="1"/>
            <a:r>
              <a:rPr lang="de-DE" dirty="0" smtClean="0"/>
              <a:t>Software developer and Data </a:t>
            </a:r>
            <a:r>
              <a:rPr lang="de-DE" dirty="0" smtClean="0"/>
              <a:t>scientist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://github.com/KinectBerlinMeetup/Kinect101.git</a:t>
            </a:r>
            <a:endParaRPr lang="de-D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1182854"/>
            <a:ext cx="2392680" cy="49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Kinect History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564996"/>
              </p:ext>
            </p:extLst>
          </p:nvPr>
        </p:nvGraphicFramePr>
        <p:xfrm>
          <a:off x="838199" y="1438658"/>
          <a:ext cx="7245097" cy="4607690"/>
        </p:xfrm>
        <a:graphic>
          <a:graphicData uri="http://schemas.openxmlformats.org/drawingml/2006/table">
            <a:tbl>
              <a:tblPr/>
              <a:tblGrid>
                <a:gridCol w="2548877">
                  <a:extLst>
                    <a:ext uri="{9D8B030D-6E8A-4147-A177-3AD203B41FA5}">
                      <a16:colId xmlns:a16="http://schemas.microsoft.com/office/drawing/2014/main" val="2466027558"/>
                    </a:ext>
                  </a:extLst>
                </a:gridCol>
                <a:gridCol w="2321922">
                  <a:extLst>
                    <a:ext uri="{9D8B030D-6E8A-4147-A177-3AD203B41FA5}">
                      <a16:colId xmlns:a16="http://schemas.microsoft.com/office/drawing/2014/main" val="125566140"/>
                    </a:ext>
                  </a:extLst>
                </a:gridCol>
                <a:gridCol w="2374298">
                  <a:extLst>
                    <a:ext uri="{9D8B030D-6E8A-4147-A177-3AD203B41FA5}">
                      <a16:colId xmlns:a16="http://schemas.microsoft.com/office/drawing/2014/main" val="69206912"/>
                    </a:ext>
                  </a:extLst>
                </a:gridCol>
              </a:tblGrid>
              <a:tr h="409622">
                <a:tc>
                  <a:txBody>
                    <a:bodyPr/>
                    <a:lstStyle/>
                    <a:p>
                      <a:endParaRPr lang="de-DE" sz="1800" dirty="0">
                        <a:effectLst/>
                      </a:endParaRP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Kinect for Windows 1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Kinect for Windows 2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26171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Color Camera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640 x 480 @30 fps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1920 x 1080 @30 fps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58367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Depth Camera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320 x 240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512 x 424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4150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Max Depth Distance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~4.5 M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8 M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272656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Min Depth Distance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40 cm in near mode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50 cm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91422"/>
                  </a:ext>
                </a:extLst>
              </a:tr>
              <a:tr h="61941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Depth Horizontal Field of View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57 degrees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70 degrees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81138"/>
                  </a:ext>
                </a:extLst>
              </a:tr>
              <a:tr h="61941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Depth Vertical Field of View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43 degrees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60 degrees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18431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Tilt Motor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yes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</a:rPr>
                        <a:t>no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1922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</a:rPr>
                        <a:t>Skeleton Joints Defined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20 joints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25 joints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529552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</a:rPr>
                        <a:t>Full Skeletons Tracked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</a:rPr>
                        <a:t>2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6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52552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USB Standard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2.0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</a:rPr>
                        <a:t>3.0</a:t>
                      </a:r>
                    </a:p>
                  </a:txBody>
                  <a:tcPr marL="19426" marR="19426" marT="19426" marB="19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59697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6" t="5805" r="10328" b="9604"/>
          <a:stretch/>
        </p:blipFill>
        <p:spPr>
          <a:xfrm>
            <a:off x="7924800" y="17533"/>
            <a:ext cx="4267200" cy="3269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3" t="5194" r="11786" b="10244"/>
          <a:stretch/>
        </p:blipFill>
        <p:spPr>
          <a:xfrm>
            <a:off x="7912608" y="3286596"/>
            <a:ext cx="4279392" cy="35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– Demo Time!</a:t>
            </a:r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Capabilities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94304" cy="4614086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Im SDK:</a:t>
            </a:r>
          </a:p>
          <a:p>
            <a:pPr lvl="1"/>
            <a:r>
              <a:rPr lang="de-DE" dirty="0" smtClean="0"/>
              <a:t>Depth / IR</a:t>
            </a:r>
          </a:p>
          <a:p>
            <a:pPr lvl="1"/>
            <a:r>
              <a:rPr lang="de-DE" dirty="0" smtClean="0"/>
              <a:t>Audio</a:t>
            </a:r>
          </a:p>
          <a:p>
            <a:pPr lvl="1"/>
            <a:r>
              <a:rPr lang="de-DE" dirty="0" smtClean="0"/>
              <a:t>HD RGB</a:t>
            </a:r>
          </a:p>
          <a:p>
            <a:pPr lvl="1"/>
            <a:r>
              <a:rPr lang="de-DE" dirty="0" smtClean="0"/>
              <a:t>Face / HD Face</a:t>
            </a:r>
          </a:p>
          <a:p>
            <a:pPr lvl="1"/>
            <a:r>
              <a:rPr lang="de-DE" dirty="0" smtClean="0"/>
              <a:t>Skeleton</a:t>
            </a:r>
          </a:p>
          <a:p>
            <a:pPr lvl="1"/>
            <a:r>
              <a:rPr lang="de-DE" dirty="0" err="1" smtClean="0"/>
              <a:t>Gestures</a:t>
            </a:r>
            <a:endParaRPr lang="de-DE" dirty="0" smtClean="0"/>
          </a:p>
          <a:p>
            <a:pPr lvl="1"/>
            <a:r>
              <a:rPr lang="de-DE" dirty="0" smtClean="0"/>
              <a:t>UI Controls</a:t>
            </a:r>
          </a:p>
          <a:p>
            <a:pPr lvl="1"/>
            <a:r>
              <a:rPr lang="de-DE" dirty="0" smtClean="0"/>
              <a:t>3D Modell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Unity</a:t>
            </a:r>
          </a:p>
          <a:p>
            <a:pPr lvl="1"/>
            <a:r>
              <a:rPr lang="de-DE" dirty="0" smtClean="0"/>
              <a:t>C# / C++ </a:t>
            </a:r>
          </a:p>
          <a:p>
            <a:pPr lvl="1"/>
            <a:r>
              <a:rPr lang="de-DE" dirty="0" smtClean="0"/>
              <a:t>Windows Store</a:t>
            </a:r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2504" y="1711897"/>
            <a:ext cx="31943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Sonst:</a:t>
            </a:r>
          </a:p>
          <a:p>
            <a:pPr lvl="1"/>
            <a:r>
              <a:rPr lang="de-DE" dirty="0" smtClean="0">
                <a:hlinkClick r:id="rId3"/>
              </a:rPr>
              <a:t>Finger / Hand</a:t>
            </a:r>
            <a:endParaRPr lang="de-DE" dirty="0" smtClean="0"/>
          </a:p>
          <a:p>
            <a:pPr lvl="1"/>
            <a:r>
              <a:rPr lang="de-DE" dirty="0" smtClean="0">
                <a:hlinkClick r:id="rId4"/>
              </a:rPr>
              <a:t>Network</a:t>
            </a:r>
            <a:endParaRPr lang="de-DE" dirty="0" smtClean="0"/>
          </a:p>
          <a:p>
            <a:pPr lvl="1"/>
            <a:r>
              <a:rPr lang="de-DE" dirty="0" smtClean="0">
                <a:hlinkClick r:id="rId5"/>
              </a:rPr>
              <a:t>Multi-Kinect</a:t>
            </a:r>
            <a:endParaRPr lang="de-DE" dirty="0" smtClean="0"/>
          </a:p>
          <a:p>
            <a:pPr lvl="1"/>
            <a:r>
              <a:rPr lang="de-DE" dirty="0" smtClean="0">
                <a:hlinkClick r:id="rId6"/>
              </a:rPr>
              <a:t>Heartrate</a:t>
            </a:r>
            <a:endParaRPr lang="de-DE" dirty="0" smtClean="0"/>
          </a:p>
          <a:p>
            <a:pPr lvl="1"/>
            <a:r>
              <a:rPr lang="de-DE" dirty="0" smtClean="0">
                <a:hlinkClick r:id="rId7"/>
              </a:rPr>
              <a:t>Eyetracking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>
                <a:hlinkClick r:id="rId8"/>
              </a:rPr>
              <a:t>Python</a:t>
            </a:r>
            <a:endParaRPr lang="de-DE" dirty="0" smtClean="0"/>
          </a:p>
          <a:p>
            <a:pPr lvl="1"/>
            <a:r>
              <a:rPr lang="de-DE" dirty="0" smtClean="0">
                <a:hlinkClick r:id="rId9"/>
              </a:rPr>
              <a:t>JS / Node.js</a:t>
            </a:r>
            <a:endParaRPr lang="de-DE" dirty="0" smtClean="0"/>
          </a:p>
          <a:p>
            <a:pPr lvl="1"/>
            <a:r>
              <a:rPr lang="de-DE" dirty="0" smtClean="0">
                <a:hlinkClick r:id="rId10"/>
              </a:rPr>
              <a:t>Java</a:t>
            </a:r>
            <a:endParaRPr lang="de-DE" dirty="0" smtClean="0"/>
          </a:p>
          <a:p>
            <a:pPr lvl="1"/>
            <a:r>
              <a:rPr lang="de-DE" dirty="0" smtClean="0">
                <a:hlinkClick r:id="rId11"/>
              </a:rPr>
              <a:t>Processing</a:t>
            </a:r>
            <a:endParaRPr lang="de-DE" dirty="0" smtClean="0"/>
          </a:p>
          <a:p>
            <a:pPr lvl="1"/>
            <a:r>
              <a:rPr lang="de-DE" dirty="0" smtClean="0">
                <a:hlinkClick r:id="rId12"/>
              </a:rPr>
              <a:t>Linux / OS X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52" y="-634033"/>
            <a:ext cx="4498848" cy="74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V1: </a:t>
            </a:r>
            <a:r>
              <a:rPr lang="de-DE" dirty="0" smtClean="0">
                <a:hlinkClick r:id="rId2"/>
              </a:rPr>
              <a:t>130 Games</a:t>
            </a:r>
            <a:endParaRPr lang="de-DE" dirty="0" smtClean="0"/>
          </a:p>
          <a:p>
            <a:r>
              <a:rPr lang="de-DE" dirty="0" smtClean="0"/>
              <a:t>V2: </a:t>
            </a:r>
            <a:r>
              <a:rPr lang="de-DE" dirty="0" smtClean="0">
                <a:hlinkClick r:id="rId3"/>
              </a:rPr>
              <a:t>20+ Games</a:t>
            </a:r>
            <a:endParaRPr lang="de-DE" dirty="0" smtClean="0"/>
          </a:p>
          <a:p>
            <a:r>
              <a:rPr lang="de-DE" dirty="0" smtClean="0"/>
              <a:t>Themen: </a:t>
            </a:r>
          </a:p>
          <a:p>
            <a:pPr lvl="1"/>
            <a:r>
              <a:rPr lang="de-DE" dirty="0" smtClean="0"/>
              <a:t>Sport/Fitness/Dance</a:t>
            </a:r>
          </a:p>
          <a:p>
            <a:pPr lvl="1"/>
            <a:r>
              <a:rPr lang="de-DE" dirty="0" smtClean="0"/>
              <a:t>Interaction for Children</a:t>
            </a:r>
          </a:p>
          <a:p>
            <a:pPr lvl="1"/>
            <a:r>
              <a:rPr lang="de-DE" dirty="0" smtClean="0"/>
              <a:t>Adventures</a:t>
            </a:r>
          </a:p>
          <a:p>
            <a:pPr lvl="1"/>
            <a:r>
              <a:rPr lang="de-DE" dirty="0" smtClean="0"/>
              <a:t>Voice Commands (z.b. Skyrim)</a:t>
            </a:r>
          </a:p>
          <a:p>
            <a:pPr lvl="1"/>
            <a:r>
              <a:rPr lang="de-DE" dirty="0" smtClean="0"/>
              <a:t>As other </a:t>
            </a:r>
            <a:r>
              <a:rPr lang="de-DE" dirty="0"/>
              <a:t>optional Feature</a:t>
            </a:r>
          </a:p>
          <a:p>
            <a:pPr lvl="1"/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056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Serious Games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6352" cy="4351338"/>
          </a:xfrm>
        </p:spPr>
        <p:txBody>
          <a:bodyPr/>
          <a:lstStyle/>
          <a:p>
            <a:r>
              <a:rPr lang="de-DE" dirty="0" smtClean="0">
                <a:hlinkClick r:id="rId2"/>
              </a:rPr>
              <a:t>Physiotherapie / Reha</a:t>
            </a:r>
            <a:endParaRPr lang="de-DE" dirty="0" smtClean="0"/>
          </a:p>
          <a:p>
            <a:r>
              <a:rPr lang="de-DE" dirty="0">
                <a:hlinkClick r:id="rId3"/>
              </a:rPr>
              <a:t>C</a:t>
            </a:r>
            <a:r>
              <a:rPr lang="de-DE" dirty="0" smtClean="0">
                <a:hlinkClick r:id="rId3"/>
              </a:rPr>
              <a:t>ognitive Training </a:t>
            </a:r>
            <a:endParaRPr lang="de-DE" dirty="0" smtClean="0"/>
          </a:p>
          <a:p>
            <a:r>
              <a:rPr lang="de-DE" dirty="0">
                <a:hlinkClick r:id="rId4"/>
              </a:rPr>
              <a:t>E</a:t>
            </a:r>
            <a:r>
              <a:rPr lang="de-DE" dirty="0" smtClean="0">
                <a:hlinkClick r:id="rId4"/>
              </a:rPr>
              <a:t>lderly People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Specialised therapy for children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Education</a:t>
            </a:r>
            <a:endParaRPr lang="de-D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5" t="15564" r="20182"/>
          <a:stretch/>
        </p:blipFill>
        <p:spPr>
          <a:xfrm>
            <a:off x="7735824" y="3319272"/>
            <a:ext cx="4456176" cy="3538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6"/>
          <a:stretch/>
        </p:blipFill>
        <p:spPr>
          <a:xfrm>
            <a:off x="7722986" y="0"/>
            <a:ext cx="4469014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Medicine and Research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344" y="1690688"/>
            <a:ext cx="3889248" cy="435133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Schoolar: 58,300 findings</a:t>
            </a:r>
          </a:p>
          <a:p>
            <a:r>
              <a:rPr lang="de-DE" sz="2400" dirty="0" smtClean="0"/>
              <a:t>Themengebiete:</a:t>
            </a:r>
          </a:p>
          <a:p>
            <a:pPr lvl="1"/>
            <a:r>
              <a:rPr lang="de-DE" sz="2000" dirty="0" smtClean="0"/>
              <a:t>robotic</a:t>
            </a:r>
          </a:p>
          <a:p>
            <a:pPr lvl="1"/>
            <a:r>
              <a:rPr lang="de-DE" sz="2000" dirty="0" smtClean="0"/>
              <a:t>3D modelling</a:t>
            </a:r>
          </a:p>
          <a:p>
            <a:pPr lvl="1"/>
            <a:r>
              <a:rPr lang="de-DE" sz="2000" dirty="0" smtClean="0"/>
              <a:t>NUI / HCI</a:t>
            </a:r>
          </a:p>
          <a:p>
            <a:pPr lvl="1"/>
            <a:r>
              <a:rPr lang="de-DE" sz="2000" dirty="0" smtClean="0"/>
              <a:t>Surveillance analysis</a:t>
            </a:r>
          </a:p>
          <a:p>
            <a:pPr lvl="1"/>
            <a:r>
              <a:rPr lang="de-DE" sz="2000" dirty="0" smtClean="0"/>
              <a:t>Motion </a:t>
            </a:r>
            <a:r>
              <a:rPr lang="de-DE" sz="2000" dirty="0"/>
              <a:t>t</a:t>
            </a:r>
            <a:r>
              <a:rPr lang="de-DE" sz="2000" dirty="0" smtClean="0"/>
              <a:t>racking</a:t>
            </a:r>
          </a:p>
          <a:p>
            <a:pPr lvl="1"/>
            <a:r>
              <a:rPr lang="de-DE" sz="2000" dirty="0" smtClean="0"/>
              <a:t>Animal behaviour</a:t>
            </a:r>
          </a:p>
          <a:p>
            <a:pPr lvl="1"/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3614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PubMed: 455+ Paper</a:t>
            </a:r>
          </a:p>
          <a:p>
            <a:r>
              <a:rPr lang="de-DE" sz="2400" dirty="0" smtClean="0"/>
              <a:t>Movement analysis </a:t>
            </a:r>
          </a:p>
          <a:p>
            <a:pPr lvl="1"/>
            <a:r>
              <a:rPr lang="de-DE" sz="2000" dirty="0" smtClean="0"/>
              <a:t>Sit, Stance, Gait</a:t>
            </a:r>
          </a:p>
          <a:p>
            <a:pPr lvl="1"/>
            <a:r>
              <a:rPr lang="de-DE" sz="2000" dirty="0" smtClean="0"/>
              <a:t>Fall detection </a:t>
            </a:r>
          </a:p>
          <a:p>
            <a:r>
              <a:rPr lang="de-DE" sz="2400" dirty="0" smtClean="0"/>
              <a:t>Sleep analysis</a:t>
            </a:r>
          </a:p>
          <a:p>
            <a:pPr lvl="1"/>
            <a:r>
              <a:rPr lang="de-DE" sz="2000" dirty="0" smtClean="0"/>
              <a:t>Breathing</a:t>
            </a:r>
          </a:p>
          <a:p>
            <a:pPr lvl="1"/>
            <a:r>
              <a:rPr lang="de-DE" sz="2000" dirty="0" smtClean="0"/>
              <a:t>Movement, Posture</a:t>
            </a:r>
            <a:endParaRPr lang="de-DE" sz="2000" dirty="0"/>
          </a:p>
          <a:p>
            <a:r>
              <a:rPr lang="de-DE" sz="2400" dirty="0" smtClean="0"/>
              <a:t>Coordination</a:t>
            </a:r>
          </a:p>
          <a:p>
            <a:pPr lvl="1"/>
            <a:r>
              <a:rPr lang="de-DE" sz="2000" dirty="0" smtClean="0"/>
              <a:t>Pointing, Grabbing</a:t>
            </a:r>
          </a:p>
          <a:p>
            <a:pPr lvl="1"/>
            <a:r>
              <a:rPr lang="de-DE" sz="2000" dirty="0" smtClean="0"/>
              <a:t>Avoiding obstacles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Industry and Business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Gesture control</a:t>
            </a:r>
          </a:p>
          <a:p>
            <a:r>
              <a:rPr lang="de-DE" dirty="0" smtClean="0"/>
              <a:t>Industrial control and safety</a:t>
            </a:r>
          </a:p>
          <a:p>
            <a:r>
              <a:rPr lang="de-DE" dirty="0" smtClean="0"/>
              <a:t>Motion Capture (movie and games)</a:t>
            </a:r>
          </a:p>
          <a:p>
            <a:r>
              <a:rPr lang="de-DE" dirty="0" smtClean="0"/>
              <a:t>Customer analysis and marketing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5" t="14933" r="33700" b="21067"/>
          <a:stretch/>
        </p:blipFill>
        <p:spPr>
          <a:xfrm>
            <a:off x="7797264" y="-639084"/>
            <a:ext cx="4394736" cy="5083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64" y="3561948"/>
            <a:ext cx="4394736" cy="32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Widescreen</PresentationFormat>
  <Paragraphs>126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to Kinect - Programmieren mit Kinect V2 </vt:lpstr>
      <vt:lpstr>About us</vt:lpstr>
      <vt:lpstr>Kinect History</vt:lpstr>
      <vt:lpstr>How it works – Demo Time!</vt:lpstr>
      <vt:lpstr>Capabilities</vt:lpstr>
      <vt:lpstr>Games</vt:lpstr>
      <vt:lpstr>Serious Games</vt:lpstr>
      <vt:lpstr>Medicine and Research</vt:lpstr>
      <vt:lpstr>Industry and Business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Kinect - Programmieren mit Kinect V2 </dc:title>
  <dc:creator>Karen Otte</dc:creator>
  <cp:lastModifiedBy>Karen Otte</cp:lastModifiedBy>
  <cp:revision>57</cp:revision>
  <dcterms:created xsi:type="dcterms:W3CDTF">2016-04-24T18:04:45Z</dcterms:created>
  <dcterms:modified xsi:type="dcterms:W3CDTF">2016-04-28T07:27:00Z</dcterms:modified>
</cp:coreProperties>
</file>