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314" r:id="rId5"/>
    <p:sldId id="315" r:id="rId6"/>
    <p:sldId id="316" r:id="rId7"/>
    <p:sldId id="317" r:id="rId8"/>
    <p:sldId id="318" r:id="rId9"/>
    <p:sldId id="264" r:id="rId10"/>
    <p:sldId id="265" r:id="rId11"/>
    <p:sldId id="266" r:id="rId12"/>
    <p:sldId id="268" r:id="rId13"/>
    <p:sldId id="271" r:id="rId14"/>
    <p:sldId id="269" r:id="rId15"/>
    <p:sldId id="272" r:id="rId16"/>
    <p:sldId id="270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6" r:id="rId37"/>
    <p:sldId id="293" r:id="rId38"/>
    <p:sldId id="295" r:id="rId39"/>
    <p:sldId id="294" r:id="rId40"/>
    <p:sldId id="298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57B19-517E-4CBD-B331-484327DDE05F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9B034-ED4D-4CDA-AF13-A26380EB5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9B034-ED4D-4CDA-AF13-A26380EB58E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F0AB9B-BF65-44D2-AE18-0C0A67926DA1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B8F826-CB9E-4895-9A39-0D83FD67B8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smtClean="0"/>
              <a:t> Hyper Text Markup 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29600" cy="394731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Example using id attribute for specifying  a unique id for an element:</a:t>
            </a:r>
          </a:p>
          <a:p>
            <a:pPr>
              <a:buNone/>
            </a:pPr>
            <a:r>
              <a:rPr lang="en-US" dirty="0" smtClean="0"/>
              <a:t>	&lt;body id=“</a:t>
            </a:r>
            <a:r>
              <a:rPr lang="en-US" dirty="0" err="1" smtClean="0"/>
              <a:t>bodyId</a:t>
            </a:r>
            <a:r>
              <a:rPr lang="en-US" dirty="0" smtClean="0"/>
              <a:t>”&gt; content &lt;/</a:t>
            </a:r>
            <a:r>
              <a:rPr lang="en-US" dirty="0" smtClean="0"/>
              <a:t>body&gt;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981200"/>
            <a:ext cx="7696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</a:t>
            </a:r>
            <a:r>
              <a:rPr lang="en-US" dirty="0" err="1" smtClean="0"/>
              <a:t>attributename</a:t>
            </a:r>
            <a:r>
              <a:rPr lang="en-US" dirty="0" smtClean="0"/>
              <a:t> =“</a:t>
            </a:r>
            <a:r>
              <a:rPr lang="en-US" dirty="0" smtClean="0"/>
              <a:t>value</a:t>
            </a:r>
            <a:r>
              <a:rPr lang="en-US" dirty="0" smtClean="0"/>
              <a:t>”&gt; content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Headings are defined with the &lt;h1&gt; to &lt;h6&gt; tags.</a:t>
            </a:r>
          </a:p>
          <a:p>
            <a:r>
              <a:rPr lang="en-US" dirty="0" smtClean="0"/>
              <a:t>&lt;h1&gt; defines the most important heading. &lt;h6&gt; defines the least important heading.</a:t>
            </a:r>
          </a:p>
          <a:p>
            <a:r>
              <a:rPr lang="en-US" dirty="0" smtClean="0"/>
              <a:t>Use HTML headings for headings only. Don't use headings to make text </a:t>
            </a:r>
            <a:r>
              <a:rPr lang="en-US" b="1" dirty="0" smtClean="0"/>
              <a:t>BIG</a:t>
            </a:r>
            <a:r>
              <a:rPr lang="en-US" dirty="0" smtClean="0"/>
              <a:t> or 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engines use your headings to index the structure and content of your web pages.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Code:</a:t>
            </a:r>
          </a:p>
          <a:p>
            <a:pPr>
              <a:buNone/>
            </a:pPr>
            <a:r>
              <a:rPr lang="en-US" dirty="0" smtClean="0"/>
              <a:t>	&lt;html&gt;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>
              <a:buNone/>
            </a:pPr>
            <a:endParaRPr lang="en-US" dirty="0" smtClean="0"/>
          </a:p>
          <a:p>
            <a:pPr lvl="4">
              <a:buNone/>
            </a:pPr>
            <a:r>
              <a:rPr lang="en-US" dirty="0" smtClean="0"/>
              <a:t>&lt;h1&gt;This is heading 1&lt;/h1&gt;</a:t>
            </a:r>
          </a:p>
          <a:p>
            <a:pPr lvl="4">
              <a:buNone/>
            </a:pPr>
            <a:r>
              <a:rPr lang="en-US" dirty="0" smtClean="0"/>
              <a:t>&lt;h2&gt;This is heading 2&lt;/h2&gt;</a:t>
            </a:r>
          </a:p>
          <a:p>
            <a:pPr lvl="4">
              <a:buNone/>
            </a:pPr>
            <a:r>
              <a:rPr lang="en-US" dirty="0" smtClean="0"/>
              <a:t>&lt;h3&gt;This is heading 3&lt;/h3&gt;</a:t>
            </a:r>
          </a:p>
          <a:p>
            <a:pPr lvl="4">
              <a:buNone/>
            </a:pPr>
            <a:r>
              <a:rPr lang="en-US" dirty="0" smtClean="0"/>
              <a:t>&lt;h4&gt;This is heading 4&lt;/h4&gt;</a:t>
            </a:r>
          </a:p>
          <a:p>
            <a:pPr lvl="4">
              <a:buNone/>
            </a:pPr>
            <a:r>
              <a:rPr lang="en-US" dirty="0" smtClean="0"/>
              <a:t>&lt;h5&gt;This is heading 5&lt;/h5&gt;</a:t>
            </a:r>
          </a:p>
          <a:p>
            <a:pPr lvl="4">
              <a:buNone/>
            </a:pPr>
            <a:r>
              <a:rPr lang="en-US" dirty="0" smtClean="0"/>
              <a:t>&lt;h6&gt;This is heading 6&lt;/h6&gt;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&lt;/body&gt;</a:t>
            </a:r>
          </a:p>
          <a:p>
            <a:pPr>
              <a:buNone/>
            </a:pPr>
            <a:r>
              <a:rPr lang="en-US" dirty="0" smtClean="0"/>
              <a:t>	&lt;/html&gt;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211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00600" y="2362200"/>
            <a:ext cx="40386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438400"/>
            <a:ext cx="3581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Paragraphs are defined with the &lt;p&gt; tag.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&lt;html&gt;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 lvl="1">
              <a:buNone/>
            </a:pPr>
            <a:r>
              <a:rPr lang="en-US" dirty="0" smtClean="0"/>
              <a:t>			&lt;p&gt;This is a paragraph.&lt;/p&gt;</a:t>
            </a:r>
          </a:p>
          <a:p>
            <a:pPr lvl="1">
              <a:buNone/>
            </a:pPr>
            <a:r>
              <a:rPr lang="en-US" dirty="0" smtClean="0"/>
              <a:t>		&lt;/body&gt;</a:t>
            </a:r>
          </a:p>
          <a:p>
            <a:pPr lvl="1">
              <a:buNone/>
            </a:pPr>
            <a:r>
              <a:rPr lang="en-US" dirty="0" smtClean="0"/>
              <a:t>&lt;/html&gt;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562600"/>
            <a:ext cx="34135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&lt;hr&gt;tag creates a horizontal line in an HTML page.</a:t>
            </a:r>
          </a:p>
          <a:p>
            <a:r>
              <a:rPr lang="en-US" dirty="0" smtClean="0"/>
              <a:t>It can be used to separate content.</a:t>
            </a:r>
          </a:p>
          <a:p>
            <a:r>
              <a:rPr lang="en-US" dirty="0" smtClean="0"/>
              <a:t>Has no content so, has no closed tag.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&lt;html&gt;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 lvl="1">
              <a:buNone/>
            </a:pPr>
            <a:r>
              <a:rPr lang="en-US" dirty="0" smtClean="0"/>
              <a:t>			&lt;p&gt;This is a paragraph.&lt;/p&gt;</a:t>
            </a:r>
          </a:p>
          <a:p>
            <a:pPr lvl="1">
              <a:buNone/>
            </a:pPr>
            <a:r>
              <a:rPr lang="en-US" dirty="0" smtClean="0"/>
              <a:t>			&lt;hr&gt;</a:t>
            </a:r>
          </a:p>
          <a:p>
            <a:pPr lvl="1">
              <a:buNone/>
            </a:pPr>
            <a:r>
              <a:rPr lang="en-US" dirty="0" smtClean="0"/>
              <a:t>		&lt;/body&gt;</a:t>
            </a:r>
          </a:p>
          <a:p>
            <a:pPr lvl="1">
              <a:buNone/>
            </a:pPr>
            <a:r>
              <a:rPr lang="en-US" dirty="0" smtClean="0"/>
              <a:t>&lt;/html&gt;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Result: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19800"/>
            <a:ext cx="6124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Line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Line is defined with the &lt;</a:t>
            </a:r>
            <a:r>
              <a:rPr lang="en-US" dirty="0" err="1" smtClean="0"/>
              <a:t>br</a:t>
            </a:r>
            <a:r>
              <a:rPr lang="en-US" dirty="0" smtClean="0"/>
              <a:t>&gt; tag.</a:t>
            </a:r>
          </a:p>
          <a:p>
            <a:r>
              <a:rPr lang="en-US" dirty="0" smtClean="0"/>
              <a:t>Has no content so, has no closed tag.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 &lt;html&gt;</a:t>
            </a:r>
          </a:p>
          <a:p>
            <a:pPr>
              <a:buNone/>
            </a:pPr>
            <a:r>
              <a:rPr lang="en-US" dirty="0" smtClean="0"/>
              <a:t>		&lt;body&gt;</a:t>
            </a:r>
          </a:p>
          <a:p>
            <a:pPr>
              <a:buNone/>
            </a:pPr>
            <a:r>
              <a:rPr lang="en-US" dirty="0" smtClean="0"/>
              <a:t>			&lt;p&gt;This is one paragraph &lt;</a:t>
            </a:r>
            <a:r>
              <a:rPr lang="en-US" dirty="0" err="1" smtClean="0"/>
              <a:t>br</a:t>
            </a:r>
            <a:r>
              <a:rPr lang="en-US" dirty="0" smtClean="0"/>
              <a:t>&gt; but, we 		want to write it in two lines.&lt;/p&gt;</a:t>
            </a:r>
          </a:p>
          <a:p>
            <a:pPr>
              <a:buNone/>
            </a:pPr>
            <a:r>
              <a:rPr lang="en-US" dirty="0" smtClean="0"/>
              <a:t>		&lt;/body&gt;</a:t>
            </a:r>
          </a:p>
          <a:p>
            <a:pPr>
              <a:buNone/>
            </a:pPr>
            <a:r>
              <a:rPr lang="en-US" dirty="0" smtClean="0"/>
              <a:t>	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Result: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850082"/>
            <a:ext cx="3581400" cy="56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ignored by the browser and are not displayed.</a:t>
            </a:r>
          </a:p>
          <a:p>
            <a:r>
              <a:rPr lang="en-US" dirty="0" smtClean="0"/>
              <a:t>Comments are written like this:</a:t>
            </a:r>
          </a:p>
          <a:p>
            <a:pPr lvl="1"/>
            <a:r>
              <a:rPr lang="en-US" dirty="0" smtClean="0"/>
              <a:t>&lt;!-- This is a comment --&gt;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Text 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95800" cy="4434840"/>
          </a:xfrm>
        </p:spPr>
        <p:txBody>
          <a:bodyPr>
            <a:noAutofit/>
          </a:bodyPr>
          <a:lstStyle/>
          <a:p>
            <a:r>
              <a:rPr lang="en-US" sz="2200" dirty="0" smtClean="0"/>
              <a:t>Source Code:</a:t>
            </a:r>
          </a:p>
          <a:p>
            <a:pPr lvl="1">
              <a:buNone/>
            </a:pPr>
            <a:r>
              <a:rPr lang="en-US" sz="1200" dirty="0" smtClean="0"/>
              <a:t>&lt;html&gt;</a:t>
            </a:r>
          </a:p>
          <a:p>
            <a:pPr lvl="1">
              <a:buNone/>
            </a:pPr>
            <a:r>
              <a:rPr lang="en-US" sz="1200" dirty="0" smtClean="0"/>
              <a:t>&lt;body&gt;</a:t>
            </a:r>
          </a:p>
          <a:p>
            <a:pPr lvl="1"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sz="1400" dirty="0" smtClean="0"/>
              <a:t>&lt;p&gt;&lt;b&gt;This text is bold&lt;/b&gt;&lt;/p&gt;</a:t>
            </a:r>
          </a:p>
          <a:p>
            <a:pPr lvl="1">
              <a:buNone/>
            </a:pPr>
            <a:r>
              <a:rPr lang="en-US" sz="1400" dirty="0" smtClean="0"/>
              <a:t>&lt;p&gt;&lt;strong&gt;This text is strong&lt;/strong&gt;&lt;/p&gt;</a:t>
            </a:r>
          </a:p>
          <a:p>
            <a:pPr lvl="1">
              <a:buNone/>
            </a:pPr>
            <a:r>
              <a:rPr lang="en-US" sz="1400" dirty="0" smtClean="0"/>
              <a:t>&lt;p&gt;&lt;small&gt;This text is small&lt;/small&gt;&lt;/p&gt;</a:t>
            </a:r>
          </a:p>
          <a:p>
            <a:pPr lvl="1">
              <a:buNone/>
            </a:pPr>
            <a:r>
              <a:rPr lang="en-US" sz="1400" dirty="0" smtClean="0"/>
              <a:t>&lt;p&gt;&lt;</a:t>
            </a:r>
            <a:r>
              <a:rPr lang="en-US" sz="1400" dirty="0" err="1" smtClean="0"/>
              <a:t>i</a:t>
            </a:r>
            <a:r>
              <a:rPr lang="en-US" sz="1400" dirty="0" smtClean="0"/>
              <a:t>&gt;This text is italic&lt;/</a:t>
            </a:r>
            <a:r>
              <a:rPr lang="en-US" sz="1400" dirty="0" err="1" smtClean="0"/>
              <a:t>i</a:t>
            </a:r>
            <a:r>
              <a:rPr lang="en-US" sz="1400" dirty="0" smtClean="0"/>
              <a:t>&gt;&lt;/p&gt;</a:t>
            </a:r>
          </a:p>
          <a:p>
            <a:pPr lvl="1">
              <a:buNone/>
            </a:pPr>
            <a:r>
              <a:rPr lang="en-US" sz="1400" dirty="0" smtClean="0"/>
              <a:t>&lt;p&gt;&lt;</a:t>
            </a:r>
            <a:r>
              <a:rPr lang="en-US" sz="1400" dirty="0" err="1" smtClean="0"/>
              <a:t>em</a:t>
            </a:r>
            <a:r>
              <a:rPr lang="en-US" sz="1400" dirty="0" smtClean="0"/>
              <a:t>&gt;This text is emphasized&lt;/</a:t>
            </a:r>
            <a:r>
              <a:rPr lang="en-US" sz="1400" dirty="0" err="1" smtClean="0"/>
              <a:t>em</a:t>
            </a:r>
            <a:r>
              <a:rPr lang="en-US" sz="1400" dirty="0" smtClean="0"/>
              <a:t>&gt;&lt;/p&gt;</a:t>
            </a:r>
          </a:p>
          <a:p>
            <a:pPr lvl="1">
              <a:buNone/>
            </a:pPr>
            <a:r>
              <a:rPr lang="en-US" sz="1400" dirty="0" smtClean="0"/>
              <a:t>&lt;p&gt;This is&lt;sub&gt; subscript&lt;/sub&gt; and &lt;sup&gt;superscript&lt;/sup&gt;&lt;/p&gt;</a:t>
            </a:r>
          </a:p>
          <a:p>
            <a:pPr lvl="1">
              <a:buNone/>
            </a:pPr>
            <a:r>
              <a:rPr lang="en-US" sz="1400" dirty="0" smtClean="0"/>
              <a:t>&lt;p&gt;&lt;ins&gt;This text is inserted&lt;/ins&gt;&lt;/p&gt;</a:t>
            </a:r>
          </a:p>
          <a:p>
            <a:pPr lvl="1">
              <a:buNone/>
            </a:pPr>
            <a:r>
              <a:rPr lang="en-US" sz="1400" dirty="0" smtClean="0"/>
              <a:t>&lt;p&gt;&lt;del&gt;This text is deleted&lt;/del&gt;&lt;/p&gt;</a:t>
            </a:r>
          </a:p>
          <a:p>
            <a:pPr lvl="1">
              <a:buNone/>
            </a:pPr>
            <a:r>
              <a:rPr lang="en-US" sz="1400" dirty="0" smtClean="0"/>
              <a:t>&lt;p&gt;&lt;mark&gt;This text is marked/highlighted&lt;/mark&gt;&lt;/p&gt;</a:t>
            </a:r>
          </a:p>
          <a:p>
            <a:pPr lvl="1"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sz="1200" dirty="0" smtClean="0"/>
              <a:t>&lt;/body&gt;</a:t>
            </a:r>
          </a:p>
          <a:p>
            <a:pPr lvl="1">
              <a:buNone/>
            </a:pPr>
            <a:r>
              <a:rPr lang="en-US" sz="1200" dirty="0" smtClean="0"/>
              <a:t>&lt;/html&gt;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20085"/>
            <a:ext cx="3581400" cy="44211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Result: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257800" y="2590800"/>
            <a:ext cx="3581400" cy="3733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514600"/>
            <a:ext cx="304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"Computer Output"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95800" cy="4434840"/>
          </a:xfrm>
        </p:spPr>
        <p:txBody>
          <a:bodyPr>
            <a:noAutofit/>
          </a:bodyPr>
          <a:lstStyle/>
          <a:p>
            <a:r>
              <a:rPr lang="en-US" sz="2200" dirty="0" smtClean="0"/>
              <a:t>Source Code:</a:t>
            </a:r>
          </a:p>
          <a:p>
            <a:pPr lvl="1">
              <a:buNone/>
            </a:pPr>
            <a:r>
              <a:rPr lang="en-US" sz="1500" dirty="0" smtClean="0"/>
              <a:t>&lt;html&gt;</a:t>
            </a:r>
          </a:p>
          <a:p>
            <a:pPr lvl="1">
              <a:buNone/>
            </a:pPr>
            <a:r>
              <a:rPr lang="en-US" sz="1500" dirty="0" smtClean="0"/>
              <a:t>&lt;body&gt;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sz="1500" dirty="0" smtClean="0"/>
              <a:t>&lt;p&gt;&lt;code&gt;This text is computer code text&lt;/code&gt;&lt;/p&gt;</a:t>
            </a:r>
          </a:p>
          <a:p>
            <a:pPr lvl="1">
              <a:buNone/>
            </a:pPr>
            <a:r>
              <a:rPr lang="en-US" sz="1500" dirty="0" smtClean="0"/>
              <a:t>&lt;p&gt;&lt;</a:t>
            </a:r>
            <a:r>
              <a:rPr lang="en-US" sz="1500" dirty="0" err="1" smtClean="0"/>
              <a:t>kbd</a:t>
            </a:r>
            <a:r>
              <a:rPr lang="en-US" sz="1500" dirty="0" smtClean="0"/>
              <a:t>&gt;This text is Keyboard text&lt;/</a:t>
            </a:r>
            <a:r>
              <a:rPr lang="en-US" sz="1500" dirty="0" err="1" smtClean="0"/>
              <a:t>kbd</a:t>
            </a:r>
            <a:r>
              <a:rPr lang="en-US" sz="1500" dirty="0" smtClean="0"/>
              <a:t>&gt;&lt;/p&gt;</a:t>
            </a:r>
          </a:p>
          <a:p>
            <a:pPr lvl="1">
              <a:buNone/>
            </a:pPr>
            <a:r>
              <a:rPr lang="en-US" sz="1500" dirty="0" smtClean="0"/>
              <a:t>&lt;p&gt;&lt;</a:t>
            </a:r>
            <a:r>
              <a:rPr lang="en-US" sz="1500" dirty="0" err="1" smtClean="0"/>
              <a:t>samp</a:t>
            </a:r>
            <a:r>
              <a:rPr lang="en-US" sz="1500" dirty="0" smtClean="0"/>
              <a:t>&gt;This text is sample computer code text&lt;/</a:t>
            </a:r>
            <a:r>
              <a:rPr lang="en-US" sz="1500" dirty="0" err="1" smtClean="0"/>
              <a:t>samp</a:t>
            </a:r>
            <a:r>
              <a:rPr lang="en-US" sz="1500" dirty="0" smtClean="0"/>
              <a:t>&gt;&lt;/p&gt;</a:t>
            </a:r>
          </a:p>
          <a:p>
            <a:pPr lvl="1">
              <a:buNone/>
            </a:pPr>
            <a:r>
              <a:rPr lang="en-US" sz="1500" dirty="0" smtClean="0"/>
              <a:t>&lt;p&gt;&lt;</a:t>
            </a:r>
            <a:r>
              <a:rPr lang="en-US" sz="1500" dirty="0" err="1" smtClean="0"/>
              <a:t>var</a:t>
            </a:r>
            <a:r>
              <a:rPr lang="en-US" sz="1500" dirty="0" smtClean="0"/>
              <a:t>&gt;This is a variable&lt;/</a:t>
            </a:r>
            <a:r>
              <a:rPr lang="en-US" sz="1500" dirty="0" err="1" smtClean="0"/>
              <a:t>var</a:t>
            </a:r>
            <a:r>
              <a:rPr lang="en-US" sz="1500" dirty="0" smtClean="0"/>
              <a:t>&gt;&lt;/p&gt;</a:t>
            </a:r>
          </a:p>
          <a:p>
            <a:pPr lvl="1">
              <a:buNone/>
            </a:pPr>
            <a:r>
              <a:rPr lang="en-US" sz="1500" dirty="0" smtClean="0"/>
              <a:t>&lt;p&gt;&lt;pre&gt;This text is preformatted text&lt;/pre&gt;&lt;/p&gt;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sz="1500" dirty="0" smtClean="0"/>
              <a:t>&lt;/body&gt;</a:t>
            </a:r>
          </a:p>
          <a:p>
            <a:pPr lvl="1">
              <a:buNone/>
            </a:pPr>
            <a:r>
              <a:rPr lang="en-US" sz="1500" dirty="0" smtClean="0"/>
              <a:t>&lt;/html&gt;</a:t>
            </a:r>
            <a:endParaRPr lang="en-US" sz="1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20085"/>
            <a:ext cx="3581400" cy="44211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Result: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257800" y="2590800"/>
            <a:ext cx="3581400" cy="3733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51460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Citations, Quotations, and Definition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95800" cy="4434840"/>
          </a:xfrm>
        </p:spPr>
        <p:txBody>
          <a:bodyPr>
            <a:noAutofit/>
          </a:bodyPr>
          <a:lstStyle/>
          <a:p>
            <a:r>
              <a:rPr lang="en-US" sz="2200" dirty="0" smtClean="0"/>
              <a:t>Source Code:</a:t>
            </a:r>
          </a:p>
          <a:p>
            <a:pPr lvl="1">
              <a:buNone/>
            </a:pPr>
            <a:r>
              <a:rPr lang="en-US" sz="1300" dirty="0" smtClean="0"/>
              <a:t>&lt;html&gt;</a:t>
            </a:r>
          </a:p>
          <a:p>
            <a:pPr lvl="1">
              <a:buNone/>
            </a:pPr>
            <a:r>
              <a:rPr lang="en-US" sz="1300" dirty="0" smtClean="0"/>
              <a:t>&lt;body&gt;</a:t>
            </a:r>
          </a:p>
          <a:p>
            <a:pPr lvl="1">
              <a:buNone/>
            </a:pPr>
            <a:endParaRPr lang="en-US" sz="1300" dirty="0" smtClean="0"/>
          </a:p>
          <a:p>
            <a:pPr lvl="1">
              <a:buNone/>
            </a:pPr>
            <a:r>
              <a:rPr lang="en-US" sz="1300" dirty="0" smtClean="0"/>
              <a:t>&lt;p&gt;&lt;</a:t>
            </a:r>
            <a:r>
              <a:rPr lang="en-US" sz="1300" dirty="0" err="1" smtClean="0"/>
              <a:t>abbr</a:t>
            </a:r>
            <a:r>
              <a:rPr lang="en-US" sz="1300" dirty="0" smtClean="0"/>
              <a:t>&gt;Defines an abbreviation or acronym&lt;/</a:t>
            </a:r>
            <a:r>
              <a:rPr lang="en-US" sz="1300" dirty="0" err="1" smtClean="0"/>
              <a:t>abbr</a:t>
            </a:r>
            <a:r>
              <a:rPr lang="en-US" sz="1300" dirty="0" smtClean="0"/>
              <a:t>&gt;&lt;/p&gt;</a:t>
            </a:r>
          </a:p>
          <a:p>
            <a:pPr lvl="1">
              <a:buNone/>
            </a:pPr>
            <a:r>
              <a:rPr lang="en-US" sz="1300" dirty="0" smtClean="0"/>
              <a:t>&lt;p&gt;&lt;address&gt;Defines contact information for the author/owner of a document&lt;/address&gt;&lt;/p&gt;</a:t>
            </a:r>
          </a:p>
          <a:p>
            <a:pPr lvl="1">
              <a:buNone/>
            </a:pPr>
            <a:r>
              <a:rPr lang="en-US" sz="1300" dirty="0" smtClean="0"/>
              <a:t>&lt;p&gt;&lt;</a:t>
            </a:r>
            <a:r>
              <a:rPr lang="en-US" sz="1300" dirty="0" err="1" smtClean="0"/>
              <a:t>bdo</a:t>
            </a:r>
            <a:r>
              <a:rPr lang="en-US" sz="1300" dirty="0" smtClean="0"/>
              <a:t>&gt;Defines the text direction&lt;/</a:t>
            </a:r>
            <a:r>
              <a:rPr lang="en-US" sz="1300" dirty="0" err="1" smtClean="0"/>
              <a:t>bdo</a:t>
            </a:r>
            <a:r>
              <a:rPr lang="en-US" sz="1300" dirty="0" smtClean="0"/>
              <a:t>&gt;&lt;/p&gt;</a:t>
            </a:r>
          </a:p>
          <a:p>
            <a:pPr lvl="1">
              <a:buNone/>
            </a:pPr>
            <a:r>
              <a:rPr lang="en-US" sz="1300" dirty="0" smtClean="0"/>
              <a:t>&lt;p&gt;&lt;</a:t>
            </a:r>
            <a:r>
              <a:rPr lang="en-US" sz="1300" dirty="0" err="1" smtClean="0"/>
              <a:t>blockquote</a:t>
            </a:r>
            <a:r>
              <a:rPr lang="en-US" sz="1300" dirty="0" smtClean="0"/>
              <a:t>&gt;Defines a section that is quoted from another source&lt;/</a:t>
            </a:r>
            <a:r>
              <a:rPr lang="en-US" sz="1300" dirty="0" err="1" smtClean="0"/>
              <a:t>blockquote</a:t>
            </a:r>
            <a:r>
              <a:rPr lang="en-US" sz="1300" dirty="0" smtClean="0"/>
              <a:t>&gt;&lt;/p&gt;</a:t>
            </a:r>
          </a:p>
          <a:p>
            <a:pPr lvl="1">
              <a:buNone/>
            </a:pPr>
            <a:r>
              <a:rPr lang="en-US" sz="1300" dirty="0" smtClean="0"/>
              <a:t>&lt;p&gt;&lt;q&gt;Defines an inline (short) quotation&lt;/q&gt;&lt;/p&gt;</a:t>
            </a:r>
          </a:p>
          <a:p>
            <a:pPr lvl="1">
              <a:buNone/>
            </a:pPr>
            <a:r>
              <a:rPr lang="en-US" sz="1300" dirty="0" smtClean="0"/>
              <a:t>&lt;p&gt;&lt;cite&gt;Defines the title of a work&lt;/cite&gt;&lt;/p&gt;</a:t>
            </a:r>
          </a:p>
          <a:p>
            <a:pPr lvl="1">
              <a:buNone/>
            </a:pPr>
            <a:r>
              <a:rPr lang="en-US" sz="1300" dirty="0" smtClean="0"/>
              <a:t>&lt;p&gt;&lt;</a:t>
            </a:r>
            <a:r>
              <a:rPr lang="en-US" sz="1300" dirty="0" err="1" smtClean="0"/>
              <a:t>dfn</a:t>
            </a:r>
            <a:r>
              <a:rPr lang="en-US" sz="1300" dirty="0" smtClean="0"/>
              <a:t>&gt;Defines a definition term&lt;/</a:t>
            </a:r>
            <a:r>
              <a:rPr lang="en-US" sz="1300" dirty="0" err="1" smtClean="0"/>
              <a:t>dfn</a:t>
            </a:r>
            <a:r>
              <a:rPr lang="en-US" sz="1300" dirty="0" smtClean="0"/>
              <a:t>&gt;&lt;/p&gt;</a:t>
            </a:r>
          </a:p>
          <a:p>
            <a:pPr lvl="1">
              <a:buNone/>
            </a:pPr>
            <a:endParaRPr lang="en-US" sz="1300" dirty="0" smtClean="0"/>
          </a:p>
          <a:p>
            <a:pPr lvl="1">
              <a:buNone/>
            </a:pPr>
            <a:r>
              <a:rPr lang="en-US" sz="1300" dirty="0" smtClean="0"/>
              <a:t>&lt;/body&gt;</a:t>
            </a:r>
          </a:p>
          <a:p>
            <a:pPr lvl="1">
              <a:buNone/>
            </a:pPr>
            <a:r>
              <a:rPr lang="en-US" sz="1300" dirty="0" smtClean="0"/>
              <a:t>&lt;/html&gt;</a:t>
            </a:r>
            <a:endParaRPr lang="en-US" sz="1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20085"/>
            <a:ext cx="3581400" cy="44211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Result: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257800" y="2590800"/>
            <a:ext cx="3581400" cy="3733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362200"/>
            <a:ext cx="373380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is a language for describing web pages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 smtClean="0"/>
              <a:t>a set of markup</a:t>
            </a:r>
            <a:r>
              <a:rPr lang="en-US" b="1" dirty="0" smtClean="0"/>
              <a:t> </a:t>
            </a:r>
            <a:r>
              <a:rPr lang="en-US" b="1" dirty="0" smtClean="0"/>
              <a:t>tags.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Hyperlinks (Links)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is defined by &lt;a&gt; tag.</a:t>
            </a:r>
          </a:p>
          <a:p>
            <a:r>
              <a:rPr lang="en-US" dirty="0" smtClean="0"/>
              <a:t>A hyperlink (or link) is a word, group of words, or image that you can click on to jump to another document.</a:t>
            </a:r>
          </a:p>
          <a:p>
            <a:r>
              <a:rPr lang="en-US" dirty="0" smtClean="0"/>
              <a:t>By default, links will appear as follows in all browsers:</a:t>
            </a:r>
          </a:p>
          <a:p>
            <a:pPr lvl="1"/>
            <a:r>
              <a:rPr lang="en-US" dirty="0" smtClean="0"/>
              <a:t>An unvisited link is underlined and blue</a:t>
            </a:r>
          </a:p>
          <a:p>
            <a:pPr lvl="1"/>
            <a:r>
              <a:rPr lang="en-US" dirty="0" smtClean="0"/>
              <a:t>A visited link is underlined and purple</a:t>
            </a:r>
          </a:p>
          <a:p>
            <a:pPr lvl="1"/>
            <a:r>
              <a:rPr lang="en-US" dirty="0" smtClean="0"/>
              <a:t>An active link is underlined and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Hyperlinks (Links)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Href</a:t>
            </a:r>
            <a:r>
              <a:rPr lang="en-US" dirty="0" smtClean="0"/>
              <a:t> Attribute:</a:t>
            </a:r>
          </a:p>
          <a:p>
            <a:pPr lvl="1"/>
            <a:r>
              <a:rPr lang="en-US" dirty="0" smtClean="0"/>
              <a:t>The most important attribute for &lt;a&gt; tag which indicates the link’s destination.</a:t>
            </a:r>
          </a:p>
          <a:p>
            <a:pPr lvl="1"/>
            <a:r>
              <a:rPr lang="en-US" dirty="0" smtClean="0"/>
              <a:t>Syntax: 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err="1" smtClean="0"/>
              <a:t>url</a:t>
            </a:r>
            <a:r>
              <a:rPr lang="en-US" dirty="0" smtClean="0"/>
              <a:t>"&gt;</a:t>
            </a:r>
            <a:r>
              <a:rPr lang="en-US" i="1" dirty="0" smtClean="0"/>
              <a:t>Link text</a:t>
            </a:r>
            <a:r>
              <a:rPr lang="en-US" dirty="0" smtClean="0"/>
              <a:t>&lt;/a&gt;</a:t>
            </a:r>
          </a:p>
          <a:p>
            <a:pPr lvl="1"/>
            <a:r>
              <a:rPr lang="en-US" dirty="0" smtClean="0"/>
              <a:t>Example: &lt;a </a:t>
            </a:r>
            <a:r>
              <a:rPr lang="en-US" dirty="0" err="1" smtClean="0"/>
              <a:t>href</a:t>
            </a:r>
            <a:r>
              <a:rPr lang="en-US" dirty="0" smtClean="0"/>
              <a:t>="http://www.facebook.com/"&gt;Visit </a:t>
            </a:r>
            <a:r>
              <a:rPr lang="en-US" dirty="0" err="1" smtClean="0"/>
              <a:t>Facebook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Target Attribute:</a:t>
            </a:r>
          </a:p>
          <a:p>
            <a:pPr lvl="1"/>
            <a:r>
              <a:rPr lang="en-US" dirty="0" smtClean="0"/>
              <a:t>Specifies where to open the linked document.</a:t>
            </a:r>
          </a:p>
          <a:p>
            <a:pPr lvl="1"/>
            <a:r>
              <a:rPr lang="en-US" dirty="0" smtClean="0"/>
              <a:t>It can takes any of the following values:</a:t>
            </a:r>
          </a:p>
          <a:p>
            <a:pPr lvl="2"/>
            <a:r>
              <a:rPr lang="en-US" dirty="0" smtClean="0"/>
              <a:t>"_blank“ loads content in a completely new window.</a:t>
            </a:r>
          </a:p>
          <a:p>
            <a:pPr lvl="2"/>
            <a:r>
              <a:rPr lang="en-US" dirty="0" smtClean="0"/>
              <a:t>"frame name“ loads content in a frame with a custom name.</a:t>
            </a:r>
          </a:p>
          <a:p>
            <a:pPr lvl="2"/>
            <a:r>
              <a:rPr lang="en-US" dirty="0" smtClean="0"/>
              <a:t>"_parent“ loads content in the parent frameset for the current frame.</a:t>
            </a:r>
          </a:p>
          <a:p>
            <a:pPr lvl="2"/>
            <a:r>
              <a:rPr lang="en-US" dirty="0" smtClean="0"/>
              <a:t>"_self“ loads content in the same frame (The default </a:t>
            </a:r>
            <a:r>
              <a:rPr lang="en-US" dirty="0" err="1" smtClean="0"/>
              <a:t>behaviour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Hyperlinks (Links)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Anchor: a point in a page where a link can jump to.</a:t>
            </a:r>
          </a:p>
          <a:p>
            <a:r>
              <a:rPr lang="en-US" dirty="0" smtClean="0"/>
              <a:t>Id Attribute:</a:t>
            </a:r>
          </a:p>
          <a:p>
            <a:pPr lvl="1"/>
            <a:r>
              <a:rPr lang="en-US" dirty="0" smtClean="0"/>
              <a:t>The id attribute can be used to create a bookmark inside an HTML document.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An anchor with an id inside an HTML document: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&lt;p </a:t>
            </a:r>
            <a:r>
              <a:rPr lang="en-US" dirty="0" smtClean="0"/>
              <a:t>id="tips"&gt;Useful Tips Section</a:t>
            </a:r>
            <a:r>
              <a:rPr lang="en-US" dirty="0" smtClean="0"/>
              <a:t>&lt;/p&gt;</a:t>
            </a:r>
            <a:endParaRPr lang="en-US" dirty="0" smtClean="0"/>
          </a:p>
          <a:p>
            <a:pPr lvl="2"/>
            <a:r>
              <a:rPr lang="en-US" dirty="0" smtClean="0"/>
              <a:t>Create a link to the "Useful Tips Section" inside the same document:</a:t>
            </a:r>
          </a:p>
          <a:p>
            <a:pPr lvl="2"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="#tips"&gt;Visit the Useful Tips Section&lt;/a&gt;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Image is defined by &lt;</a:t>
            </a:r>
            <a:r>
              <a:rPr lang="en-US" dirty="0" err="1" smtClean="0"/>
              <a:t>img</a:t>
            </a:r>
            <a:r>
              <a:rPr lang="en-US" dirty="0" smtClean="0"/>
              <a:t>&gt; tag.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 is empty, which means that it contains attributes only, and has no closing tag.</a:t>
            </a:r>
          </a:p>
          <a:p>
            <a:r>
              <a:rPr lang="en-US" dirty="0" smtClean="0"/>
              <a:t>Src Attribute:</a:t>
            </a:r>
          </a:p>
          <a:p>
            <a:pPr lvl="1"/>
            <a:r>
              <a:rPr lang="en-US" dirty="0" smtClean="0"/>
              <a:t>The value of the </a:t>
            </a:r>
            <a:r>
              <a:rPr lang="en-US" dirty="0" err="1" smtClean="0"/>
              <a:t>src</a:t>
            </a:r>
            <a:r>
              <a:rPr lang="en-US" dirty="0" smtClean="0"/>
              <a:t> attribute is the URL of the image you want to display.</a:t>
            </a:r>
          </a:p>
          <a:p>
            <a:r>
              <a:rPr lang="en-US" dirty="0" smtClean="0"/>
              <a:t>Alt Attribute:</a:t>
            </a:r>
          </a:p>
          <a:p>
            <a:pPr lvl="1"/>
            <a:r>
              <a:rPr lang="en-US" dirty="0" smtClean="0"/>
              <a:t>The alt attribute provides alternative information for an image if a user for some reason cannot view it (because of slow connection, an error in the </a:t>
            </a:r>
            <a:r>
              <a:rPr lang="en-US" dirty="0" err="1" smtClean="0"/>
              <a:t>src</a:t>
            </a:r>
            <a:r>
              <a:rPr lang="en-US" dirty="0" smtClean="0"/>
              <a:t> attribute, or if the user uses a screen reader).</a:t>
            </a:r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i="1" dirty="0" err="1" smtClean="0"/>
              <a:t>url</a:t>
            </a:r>
            <a:r>
              <a:rPr lang="en-US" dirty="0" smtClean="0"/>
              <a:t>" alt="</a:t>
            </a:r>
            <a:r>
              <a:rPr lang="en-US" i="1" dirty="0" err="1" smtClean="0"/>
              <a:t>sometext</a:t>
            </a:r>
            <a:r>
              <a:rPr lang="en-US" dirty="0" smtClean="0"/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Images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set the height and width for an image using width and height attributes (their  values are specified in pixels by default).</a:t>
            </a:r>
          </a:p>
          <a:p>
            <a:r>
              <a:rPr lang="en-US" dirty="0" smtClean="0"/>
              <a:t>&lt;map&gt; tag:</a:t>
            </a:r>
          </a:p>
          <a:p>
            <a:pPr lvl="1"/>
            <a:r>
              <a:rPr lang="en-US" dirty="0" smtClean="0"/>
              <a:t>Defines a client-side image-map.</a:t>
            </a:r>
          </a:p>
          <a:p>
            <a:r>
              <a:rPr lang="en-US" dirty="0" smtClean="0"/>
              <a:t>&lt;area&gt; tag:</a:t>
            </a:r>
          </a:p>
          <a:p>
            <a:pPr lvl="1"/>
            <a:r>
              <a:rPr lang="en-US" dirty="0" smtClean="0"/>
              <a:t>Defines a clickable area inside a client-side image-map.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  <a:defRPr/>
            </a:pPr>
            <a:r>
              <a:rPr lang="en-US" b="1" dirty="0" smtClean="0"/>
              <a:t>&lt;map id ="atlas"&gt;</a:t>
            </a:r>
            <a:r>
              <a:rPr lang="en-US" dirty="0" smtClean="0"/>
              <a:t> </a:t>
            </a:r>
          </a:p>
          <a:p>
            <a:pPr lvl="2">
              <a:buNone/>
              <a:defRPr/>
            </a:pPr>
            <a:r>
              <a:rPr lang="en-US" dirty="0" smtClean="0"/>
              <a:t>&lt;area shape ="</a:t>
            </a:r>
            <a:r>
              <a:rPr lang="en-US" dirty="0" err="1" smtClean="0"/>
              <a:t>rect</a:t>
            </a:r>
            <a:r>
              <a:rPr lang="en-US" dirty="0" smtClean="0"/>
              <a:t>" </a:t>
            </a:r>
            <a:r>
              <a:rPr lang="en-US" dirty="0" err="1" smtClean="0"/>
              <a:t>coords</a:t>
            </a:r>
            <a:r>
              <a:rPr lang="en-US" dirty="0" smtClean="0"/>
              <a:t> ="0,0,115,90" </a:t>
            </a:r>
            <a:r>
              <a:rPr lang="en-US" dirty="0" err="1" smtClean="0"/>
              <a:t>href</a:t>
            </a:r>
            <a:r>
              <a:rPr lang="en-US" dirty="0" smtClean="0"/>
              <a:t> ="northamerica.html" alt="North America" /&gt; </a:t>
            </a:r>
          </a:p>
          <a:p>
            <a:pPr lvl="2">
              <a:buNone/>
              <a:defRPr/>
            </a:pPr>
            <a:r>
              <a:rPr lang="en-US" dirty="0" smtClean="0"/>
              <a:t>&lt;area shape ="poly" </a:t>
            </a:r>
            <a:r>
              <a:rPr lang="en-US" dirty="0" err="1" smtClean="0"/>
              <a:t>coords</a:t>
            </a:r>
            <a:r>
              <a:rPr lang="en-US" dirty="0" smtClean="0"/>
              <a:t> ="113,39,187,21,180,72,141,77,117,86" </a:t>
            </a:r>
            <a:r>
              <a:rPr lang="en-US" dirty="0" err="1" smtClean="0"/>
              <a:t>href</a:t>
            </a:r>
            <a:r>
              <a:rPr lang="en-US" dirty="0" smtClean="0"/>
              <a:t> ="europe.html" alt="Europe" /&gt; </a:t>
            </a:r>
          </a:p>
          <a:p>
            <a:pPr lvl="2">
              <a:buNone/>
              <a:defRPr/>
            </a:pPr>
            <a:r>
              <a:rPr lang="en-US" dirty="0" smtClean="0"/>
              <a:t>&lt;area shape ="poly" </a:t>
            </a:r>
            <a:r>
              <a:rPr lang="en-US" dirty="0" err="1" smtClean="0"/>
              <a:t>coords</a:t>
            </a:r>
            <a:r>
              <a:rPr lang="en-US" dirty="0" smtClean="0"/>
              <a:t> ="119,80,162,82,175,102,183,102,175,148,122,146" </a:t>
            </a:r>
            <a:r>
              <a:rPr lang="en-US" dirty="0" err="1" smtClean="0"/>
              <a:t>href</a:t>
            </a:r>
            <a:r>
              <a:rPr lang="en-US" dirty="0" smtClean="0"/>
              <a:t> ="africa.html" alt="Africa" /&gt;</a:t>
            </a:r>
          </a:p>
          <a:p>
            <a:pPr lvl="1">
              <a:buNone/>
              <a:defRPr/>
            </a:pPr>
            <a:r>
              <a:rPr lang="en-US" dirty="0" smtClean="0"/>
              <a:t> </a:t>
            </a:r>
            <a:r>
              <a:rPr lang="en-US" b="1" dirty="0" smtClean="0"/>
              <a:t>&lt;/map&gt;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Tables are defined with the &lt;table&gt; tag.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&gt;: Defines a row in a table.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&gt;: Defines a header cell in a table.</a:t>
            </a:r>
          </a:p>
          <a:p>
            <a:r>
              <a:rPr lang="en-US" dirty="0" smtClean="0"/>
              <a:t>&lt;td&gt;: Defines a cell in a table. It can contain text, links, images, lists, forms, other tables, etc.</a:t>
            </a:r>
          </a:p>
          <a:p>
            <a:r>
              <a:rPr lang="en-US" dirty="0" smtClean="0"/>
              <a:t>&lt;caption&gt;: Defines a table caption.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&gt;: Groups the header content in a table.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&gt;: Groups the body content in a table.</a:t>
            </a:r>
          </a:p>
          <a:p>
            <a:r>
              <a:rPr lang="en-US" dirty="0" smtClean="0"/>
              <a:t>Border Attribute:</a:t>
            </a:r>
          </a:p>
          <a:p>
            <a:pPr lvl="1"/>
            <a:r>
              <a:rPr lang="en-US" dirty="0" smtClean="0"/>
              <a:t>If you do not specify a border attribute, the table will be displayed without borders.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590800" cy="4434840"/>
          </a:xfrm>
        </p:spPr>
        <p:txBody>
          <a:bodyPr>
            <a:noAutofit/>
          </a:bodyPr>
          <a:lstStyle/>
          <a:p>
            <a:r>
              <a:rPr lang="en-US" sz="2200" dirty="0" smtClean="0"/>
              <a:t>Source Code:</a:t>
            </a:r>
          </a:p>
          <a:p>
            <a:pPr lvl="1">
              <a:buNone/>
            </a:pPr>
            <a:r>
              <a:rPr lang="en-US" sz="1600" dirty="0" smtClean="0"/>
              <a:t>&lt;html&gt;</a:t>
            </a:r>
          </a:p>
          <a:p>
            <a:pPr lvl="1">
              <a:buNone/>
            </a:pPr>
            <a:r>
              <a:rPr lang="en-US" sz="1600" dirty="0" smtClean="0"/>
              <a:t>&lt;body&gt;</a:t>
            </a:r>
          </a:p>
          <a:p>
            <a:pPr lvl="1">
              <a:buNone/>
            </a:pPr>
            <a:r>
              <a:rPr lang="en-US" sz="1600" dirty="0" smtClean="0"/>
              <a:t>&lt;table border="1"&gt;</a:t>
            </a:r>
          </a:p>
          <a:p>
            <a:pPr lvl="1">
              <a:buNone/>
            </a:pPr>
            <a:r>
              <a:rPr lang="en-US" sz="1600" dirty="0" smtClean="0"/>
              <a:t>&lt;caption&gt;Monthly savings&lt;/caption&gt;</a:t>
            </a:r>
          </a:p>
          <a:p>
            <a:pPr lvl="1"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thead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    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 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&gt;Month&lt;/</a:t>
            </a:r>
            <a:r>
              <a:rPr lang="en-US" sz="1600" dirty="0" err="1" smtClean="0"/>
              <a:t>th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 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&gt;Savings&lt;/</a:t>
            </a:r>
            <a:r>
              <a:rPr lang="en-US" sz="1600" dirty="0" err="1" smtClean="0"/>
              <a:t>th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    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  &lt;/</a:t>
            </a:r>
            <a:r>
              <a:rPr lang="en-US" sz="1600" dirty="0" err="1" smtClean="0"/>
              <a:t>thead</a:t>
            </a:r>
            <a:r>
              <a:rPr lang="en-US" sz="1600" dirty="0" smtClean="0"/>
              <a:t>&gt;</a:t>
            </a:r>
            <a:endParaRPr lang="en-US" sz="13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05000"/>
            <a:ext cx="3200400" cy="44211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Result: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257800" y="2590800"/>
            <a:ext cx="3581400" cy="3733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24200" y="2286000"/>
            <a:ext cx="2286000" cy="4130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tbody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  &lt;td&gt;January&lt;/td&gt;</a:t>
            </a:r>
          </a:p>
          <a:p>
            <a:r>
              <a:rPr lang="en-US" sz="1600" dirty="0" smtClean="0"/>
              <a:t>      &lt;td&gt;$100&lt;/td&gt;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  &lt;td&gt;February&lt;/td&gt;</a:t>
            </a:r>
          </a:p>
          <a:p>
            <a:r>
              <a:rPr lang="en-US" sz="1600" dirty="0" smtClean="0"/>
              <a:t>      &lt;td&gt;$80&lt;/td&gt;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tbody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&lt;/table&gt;</a:t>
            </a:r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2209800" cy="166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Unordered Lists: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&gt;: Defines an unordered list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&gt;: Defines list item.</a:t>
            </a:r>
          </a:p>
          <a:p>
            <a:pPr lvl="1"/>
            <a:r>
              <a:rPr lang="en-US" dirty="0" smtClean="0"/>
              <a:t>The list items are marked with bullets.</a:t>
            </a:r>
          </a:p>
          <a:p>
            <a:pPr lvl="1"/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it-IT" dirty="0" smtClean="0"/>
              <a:t>	&lt;ul&gt;</a:t>
            </a:r>
            <a:br>
              <a:rPr lang="it-IT" dirty="0" smtClean="0"/>
            </a:br>
            <a:r>
              <a:rPr lang="it-IT" dirty="0" smtClean="0"/>
              <a:t>	&lt;li&gt;Coffee&lt;/li&gt;</a:t>
            </a:r>
            <a:br>
              <a:rPr lang="it-IT" dirty="0" smtClean="0"/>
            </a:br>
            <a:r>
              <a:rPr lang="it-IT" dirty="0" smtClean="0"/>
              <a:t>	&lt;li&gt;Milk&lt;/li&gt;</a:t>
            </a:r>
            <a:br>
              <a:rPr lang="it-IT" dirty="0" smtClean="0"/>
            </a:br>
            <a:r>
              <a:rPr lang="it-IT" dirty="0" smtClean="0"/>
              <a:t>&lt;/ul&gt;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smtClean="0"/>
              <a:t>	Result: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86400"/>
            <a:ext cx="1524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Ordered Lists: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&gt;: Defines an ordered list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&gt;: Defines list item.</a:t>
            </a:r>
          </a:p>
          <a:p>
            <a:pPr lvl="1"/>
            <a:r>
              <a:rPr lang="en-US" dirty="0" smtClean="0"/>
              <a:t>The list items are marked with numbers.</a:t>
            </a:r>
          </a:p>
          <a:p>
            <a:pPr lvl="1"/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it-IT" dirty="0" smtClean="0"/>
              <a:t>	&lt;ol&gt;</a:t>
            </a:r>
            <a:br>
              <a:rPr lang="it-IT" dirty="0" smtClean="0"/>
            </a:br>
            <a:r>
              <a:rPr lang="it-IT" dirty="0" smtClean="0"/>
              <a:t>	&lt;li&gt;Coffee&lt;/li&gt;</a:t>
            </a:r>
            <a:br>
              <a:rPr lang="it-IT" dirty="0" smtClean="0"/>
            </a:br>
            <a:r>
              <a:rPr lang="it-IT" dirty="0" smtClean="0"/>
              <a:t>	&lt;li&gt;Milk&lt;/li&gt;</a:t>
            </a:r>
            <a:br>
              <a:rPr lang="it-IT" dirty="0" smtClean="0"/>
            </a:br>
            <a:r>
              <a:rPr lang="it-IT" dirty="0" smtClean="0"/>
              <a:t>&lt;/ol&gt;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smtClean="0"/>
              <a:t>	Result: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334000"/>
            <a:ext cx="1143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Description Lists:</a:t>
            </a:r>
          </a:p>
          <a:p>
            <a:pPr lvl="1"/>
            <a:r>
              <a:rPr lang="en-US" dirty="0" smtClean="0"/>
              <a:t>A description list is a list of terms/names, with a description of each term/name.</a:t>
            </a:r>
          </a:p>
          <a:p>
            <a:pPr lvl="1"/>
            <a:r>
              <a:rPr lang="en-US" dirty="0" smtClean="0"/>
              <a:t>&lt;dl&gt;: Defines an description list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&gt;: Defines terms/names.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&gt;: Describes each term/name.</a:t>
            </a:r>
          </a:p>
          <a:p>
            <a:pPr lvl="1"/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en-US" dirty="0" smtClean="0"/>
              <a:t> &lt;dl&gt;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 smtClean="0"/>
              <a:t>dt</a:t>
            </a:r>
            <a:r>
              <a:rPr lang="en-US" dirty="0" smtClean="0"/>
              <a:t>&gt;Coffee&lt;/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dirty="0" err="1" smtClean="0"/>
              <a:t>dd</a:t>
            </a:r>
            <a:r>
              <a:rPr lang="en-US" dirty="0" smtClean="0"/>
              <a:t>&gt;- black hot drink&lt;/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 smtClean="0"/>
              <a:t>dt</a:t>
            </a:r>
            <a:r>
              <a:rPr lang="en-US" dirty="0" smtClean="0"/>
              <a:t>&gt;Milk&lt;/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	&lt;</a:t>
            </a:r>
            <a:r>
              <a:rPr lang="en-US" dirty="0" err="1" smtClean="0"/>
              <a:t>dd</a:t>
            </a:r>
            <a:r>
              <a:rPr lang="en-US" dirty="0" smtClean="0"/>
              <a:t>&gt;- white cold drink&lt;/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&lt;/dl&gt;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Result:</a:t>
            </a:r>
            <a:endParaRPr lang="it-IT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86400"/>
            <a:ext cx="216549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tags are used in the following format: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					      </a:t>
            </a:r>
            <a:r>
              <a:rPr lang="en-US" dirty="0" smtClean="0">
                <a:sym typeface="Wingdings" pitchFamily="2" charset="2"/>
              </a:rPr>
              <a:t>HTML Element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When you open a tag make sure it is </a:t>
            </a:r>
            <a:r>
              <a:rPr lang="en-US" dirty="0" smtClean="0"/>
              <a:t>closed; except tag that has no content, will not be closed.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Tag opened </a:t>
            </a:r>
            <a:r>
              <a:rPr lang="en-US" b="1" dirty="0" smtClean="0"/>
              <a:t>FIRST</a:t>
            </a:r>
            <a:r>
              <a:rPr lang="en-US" dirty="0" smtClean="0"/>
              <a:t> is closed </a:t>
            </a:r>
            <a:r>
              <a:rPr lang="en-US" b="1" dirty="0" smtClean="0"/>
              <a:t>LAST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r>
              <a:rPr lang="en-US" dirty="0" smtClean="0"/>
              <a:t>HTML tags are not case </a:t>
            </a:r>
            <a:r>
              <a:rPr lang="en-US" dirty="0" smtClean="0"/>
              <a:t>sensitive.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295400" y="2438400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 content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Block Elements:</a:t>
            </a:r>
          </a:p>
          <a:p>
            <a:pPr lvl="1"/>
            <a:r>
              <a:rPr lang="en-US" dirty="0" smtClean="0"/>
              <a:t>Block level elements normally start (and end) with a new line when displayed in a browser.</a:t>
            </a:r>
          </a:p>
          <a:p>
            <a:pPr lvl="2"/>
            <a:r>
              <a:rPr lang="en-US" dirty="0" smtClean="0"/>
              <a:t>Examples: &lt;h1&gt;, &lt;p&gt;, &lt;</a:t>
            </a:r>
            <a:r>
              <a:rPr lang="en-US" dirty="0" err="1" smtClean="0"/>
              <a:t>ul</a:t>
            </a:r>
            <a:r>
              <a:rPr lang="en-US" dirty="0" smtClean="0"/>
              <a:t>&gt;, &lt;table&gt;</a:t>
            </a:r>
          </a:p>
          <a:p>
            <a:r>
              <a:rPr lang="en-US" dirty="0" smtClean="0"/>
              <a:t>HTML Inline Elements:</a:t>
            </a:r>
          </a:p>
          <a:p>
            <a:pPr lvl="1"/>
            <a:r>
              <a:rPr lang="en-US" dirty="0" smtClean="0"/>
              <a:t>Inline elements are normally displayed without starting a new line.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smtClean="0"/>
              <a:t>&lt;</a:t>
            </a:r>
            <a:r>
              <a:rPr lang="en-US" dirty="0" smtClean="0"/>
              <a:t>a&gt;,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HTML &lt;div&gt; Element:</a:t>
            </a:r>
          </a:p>
          <a:p>
            <a:pPr lvl="1"/>
            <a:r>
              <a:rPr lang="en-US" dirty="0" smtClean="0"/>
              <a:t>The HTML &lt;div&gt; element is a block level element that can be used as a container for grouping other HTML elements.</a:t>
            </a:r>
          </a:p>
          <a:p>
            <a:pPr lvl="1"/>
            <a:r>
              <a:rPr lang="en-US" dirty="0" smtClean="0"/>
              <a:t>The browser will display a line break before and after it.</a:t>
            </a:r>
          </a:p>
          <a:p>
            <a:pPr lvl="1"/>
            <a:r>
              <a:rPr lang="en-US" dirty="0" smtClean="0"/>
              <a:t>It replaces the "old way" of defining layout using tables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Layouts - Using &lt;div&gt;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Layouts - Using &lt;div&gt; </a:t>
            </a:r>
            <a:r>
              <a:rPr lang="en-US" dirty="0" smtClean="0"/>
              <a:t>Elements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962400" cy="4389120"/>
          </a:xfrm>
        </p:spPr>
        <p:txBody>
          <a:bodyPr>
            <a:noAutofit/>
          </a:bodyPr>
          <a:lstStyle/>
          <a:p>
            <a:r>
              <a:rPr lang="en-US" sz="2200" dirty="0" smtClean="0"/>
              <a:t>Example:</a:t>
            </a:r>
          </a:p>
          <a:p>
            <a:pPr>
              <a:buNone/>
            </a:pPr>
            <a:r>
              <a:rPr lang="en-US" sz="1600" dirty="0" smtClean="0"/>
              <a:t>&lt;html&gt;</a:t>
            </a:r>
          </a:p>
          <a:p>
            <a:pPr>
              <a:buNone/>
            </a:pPr>
            <a:r>
              <a:rPr lang="en-US" sz="1600" dirty="0" smtClean="0"/>
              <a:t>&lt;body&gt;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dirty="0" smtClean="0"/>
              <a:t>&lt;div id="container" style="width:500px"&gt;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&lt;div id="header" style="background-color:#FFA500;"&gt;</a:t>
            </a:r>
            <a:br>
              <a:rPr lang="en-US" sz="1600" dirty="0" smtClean="0"/>
            </a:br>
            <a:r>
              <a:rPr lang="en-US" sz="1600" dirty="0" smtClean="0"/>
              <a:t>&lt;h1 style="margin-bottom:0;"&gt;Main Title of Web Page&lt;/h1&gt;&lt;/div&gt;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&lt;div id="menu" style="background-color:#FFD700;height:200px;width:100px;float:left;"&gt;</a:t>
            </a:r>
            <a:br>
              <a:rPr lang="en-US" sz="1600" dirty="0" smtClean="0"/>
            </a:br>
            <a:r>
              <a:rPr lang="en-US" sz="1600" dirty="0" smtClean="0"/>
              <a:t>&lt;b&gt;Menu&lt;/b&gt;&lt;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&gt;HTML&lt;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&gt;CSS&lt;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&gt;JavaScript&lt;/div&gt;</a:t>
            </a: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057400"/>
            <a:ext cx="3962400" cy="43891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1"/>
            <a:r>
              <a:rPr lang="en-US" sz="1600" dirty="0" smtClean="0"/>
              <a:t>&lt;div id="content" style="background-color:#EEEEEE;height:200px;width:400px;float:left;"&gt;</a:t>
            </a:r>
            <a:br>
              <a:rPr lang="en-US" sz="1600" dirty="0" smtClean="0"/>
            </a:br>
            <a:r>
              <a:rPr lang="en-US" sz="1600" dirty="0" smtClean="0"/>
              <a:t>Content goes here&lt;/div&gt;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&lt;div id="footer" style="background-color:#FFA500;clear:both;text-align:center;"&gt;</a:t>
            </a:r>
            <a:br>
              <a:rPr lang="en-US" sz="1600" dirty="0" smtClean="0"/>
            </a:br>
            <a:r>
              <a:rPr lang="en-US" sz="1600" dirty="0" smtClean="0"/>
              <a:t>Copyright © FCI&lt;/div&gt;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&lt;/div&gt;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&lt;/body&gt;</a:t>
            </a:r>
          </a:p>
          <a:p>
            <a:pPr>
              <a:buNone/>
            </a:pPr>
            <a:r>
              <a:rPr lang="en-US" sz="1600" dirty="0" smtClean="0"/>
              <a:t>&lt;/html&gt;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forms are used to pass data to a server.</a:t>
            </a:r>
          </a:p>
          <a:p>
            <a:r>
              <a:rPr lang="en-US" dirty="0" smtClean="0"/>
              <a:t>&lt;form&gt;: Defines HTML form for user input.</a:t>
            </a:r>
          </a:p>
          <a:p>
            <a:r>
              <a:rPr lang="en-US" dirty="0" smtClean="0"/>
              <a:t>Action Attribute:</a:t>
            </a:r>
          </a:p>
          <a:p>
            <a:pPr lvl="1"/>
            <a:r>
              <a:rPr lang="en-US" dirty="0" smtClean="0"/>
              <a:t>It is a mandatory attribute.</a:t>
            </a:r>
          </a:p>
          <a:p>
            <a:pPr lvl="1"/>
            <a:r>
              <a:rPr lang="en-US" dirty="0" smtClean="0"/>
              <a:t>It is used to specify where the form is sent to.</a:t>
            </a:r>
          </a:p>
          <a:p>
            <a:pPr lvl="1"/>
            <a:r>
              <a:rPr lang="en-US" dirty="0" smtClean="0"/>
              <a:t>It must take the form of a URL.</a:t>
            </a:r>
          </a:p>
          <a:p>
            <a:r>
              <a:rPr lang="en-US" dirty="0" smtClean="0"/>
              <a:t>Method Attribute:</a:t>
            </a:r>
          </a:p>
          <a:p>
            <a:pPr lvl="1"/>
            <a:r>
              <a:rPr lang="en-US" dirty="0" smtClean="0"/>
              <a:t>It is an optional attribute.</a:t>
            </a:r>
          </a:p>
          <a:p>
            <a:pPr lvl="1"/>
            <a:r>
              <a:rPr lang="en-US" dirty="0" smtClean="0"/>
              <a:t>It can be used to specify how the form is sent.</a:t>
            </a:r>
          </a:p>
          <a:p>
            <a:pPr lvl="1"/>
            <a:r>
              <a:rPr lang="en-US" dirty="0" smtClean="0"/>
              <a:t>The value must be “get” (default), or “post”; where “get” visibly sends the form data in the body of the HTTP request (URL), while “post” invisibly sends the form data in the body of the HTTP request.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– Input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most important form element.</a:t>
            </a:r>
          </a:p>
          <a:p>
            <a:r>
              <a:rPr lang="en-US" dirty="0" smtClean="0"/>
              <a:t>&lt;input&gt;: Defines an input control.</a:t>
            </a:r>
          </a:p>
          <a:p>
            <a:r>
              <a:rPr lang="en-US" dirty="0" smtClean="0"/>
              <a:t>It can vary in many ways, depending on the type attribute.</a:t>
            </a:r>
          </a:p>
          <a:p>
            <a:r>
              <a:rPr lang="en-US" dirty="0" smtClean="0"/>
              <a:t>Text Fields:</a:t>
            </a:r>
          </a:p>
          <a:p>
            <a:pPr lvl="1"/>
            <a:r>
              <a:rPr lang="en-US" dirty="0" smtClean="0"/>
              <a:t>&lt;input type="text"&gt; defines a one-line input field that a user can enter text into.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 &lt;form&gt;</a:t>
            </a:r>
            <a:br>
              <a:rPr lang="en-US" dirty="0" smtClean="0"/>
            </a:br>
            <a:r>
              <a:rPr lang="en-US" dirty="0" smtClean="0"/>
              <a:t>First name: &lt;input type="text" name="</a:t>
            </a:r>
            <a:r>
              <a:rPr lang="en-US" dirty="0" err="1" smtClean="0"/>
              <a:t>firstname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Last name: &lt;input type="text" name="</a:t>
            </a:r>
            <a:r>
              <a:rPr lang="en-US" dirty="0" err="1" smtClean="0"/>
              <a:t>lastname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Result: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5626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/>
          </a:bodyPr>
          <a:lstStyle/>
          <a:p>
            <a:r>
              <a:rPr lang="en-US" dirty="0" smtClean="0"/>
              <a:t>Password Field:</a:t>
            </a:r>
          </a:p>
          <a:p>
            <a:pPr lvl="1"/>
            <a:r>
              <a:rPr lang="en-US" dirty="0" smtClean="0"/>
              <a:t>&lt;input type="password"&gt; defines a password field.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 &lt;form&gt;</a:t>
            </a:r>
            <a:br>
              <a:rPr lang="en-US" dirty="0" smtClean="0"/>
            </a:br>
            <a:r>
              <a:rPr lang="en-US" dirty="0" smtClean="0"/>
              <a:t>Password: &lt;input type="password" name="</a:t>
            </a:r>
            <a:r>
              <a:rPr lang="en-US" dirty="0" err="1" smtClean="0"/>
              <a:t>pwd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Result: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876800"/>
            <a:ext cx="3771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Radio Buttons:</a:t>
            </a:r>
          </a:p>
          <a:p>
            <a:pPr lvl="1"/>
            <a:r>
              <a:rPr lang="en-US" dirty="0" smtClean="0"/>
              <a:t>&lt;input type="radio"&gt; defines a radio button.</a:t>
            </a:r>
          </a:p>
          <a:p>
            <a:pPr lvl="1"/>
            <a:r>
              <a:rPr lang="en-US" dirty="0" smtClean="0"/>
              <a:t>Radio buttons let a user select ONLY ONE of the available choices.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&lt;form&gt;</a:t>
            </a:r>
            <a:br>
              <a:rPr lang="en-US" dirty="0" smtClean="0"/>
            </a:br>
            <a:r>
              <a:rPr lang="en-US" dirty="0" smtClean="0"/>
              <a:t>&lt;input type="radio" name</a:t>
            </a:r>
            <a:r>
              <a:rPr lang="en-US" dirty="0" smtClean="0"/>
              <a:t>=“gender" </a:t>
            </a:r>
            <a:r>
              <a:rPr lang="en-US" dirty="0" smtClean="0"/>
              <a:t>value="male"&gt;Male&lt;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 type="radio" name</a:t>
            </a:r>
            <a:r>
              <a:rPr lang="en-US" dirty="0" smtClean="0"/>
              <a:t>=" gender " </a:t>
            </a:r>
            <a:r>
              <a:rPr lang="en-US" dirty="0" smtClean="0"/>
              <a:t>value="female"&gt;Female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Result: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486400"/>
            <a:ext cx="21336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Checkboxes:</a:t>
            </a:r>
          </a:p>
          <a:p>
            <a:pPr lvl="1"/>
            <a:r>
              <a:rPr lang="en-US" dirty="0" smtClean="0"/>
              <a:t>&lt;input type="checkbox"&gt; defines a checkbox.</a:t>
            </a:r>
          </a:p>
          <a:p>
            <a:pPr lvl="1"/>
            <a:r>
              <a:rPr lang="en-US" dirty="0" smtClean="0"/>
              <a:t>Checkboxes let a user select ZERO or MORE options from the available choices.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&lt;form&gt;</a:t>
            </a:r>
            <a:br>
              <a:rPr lang="en-US" dirty="0" smtClean="0"/>
            </a:br>
            <a:r>
              <a:rPr lang="en-US" dirty="0" smtClean="0"/>
              <a:t>&lt;input type="checkbox" name="vehicle" value="Bike"&gt;I have a bike&lt;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 type="checkbox" name="vehicle" value="Car"&gt;I have a car 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Result: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630007"/>
            <a:ext cx="2667000" cy="68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Submit Button:</a:t>
            </a:r>
          </a:p>
          <a:p>
            <a:pPr lvl="1"/>
            <a:r>
              <a:rPr lang="en-US" dirty="0" smtClean="0"/>
              <a:t>&lt;input type="submit"&gt; defines a submit button.</a:t>
            </a:r>
          </a:p>
          <a:p>
            <a:pPr lvl="1"/>
            <a:r>
              <a:rPr lang="en-US" dirty="0" smtClean="0"/>
              <a:t>A submit button is used to send form data to a server. The data is sent to the page specified in the form's action attribute.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&lt;form name="input" action="html_form_action.asp" method="get"&gt;</a:t>
            </a:r>
            <a:br>
              <a:rPr lang="en-US" dirty="0" smtClean="0"/>
            </a:br>
            <a:r>
              <a:rPr lang="en-US" dirty="0" smtClean="0"/>
              <a:t>Username: &lt;input type="text" name="user"&gt;</a:t>
            </a:r>
            <a:br>
              <a:rPr lang="en-US" dirty="0" smtClean="0"/>
            </a:br>
            <a:r>
              <a:rPr lang="en-US" dirty="0" smtClean="0"/>
              <a:t>&lt;input type="submit" value="Submit"&gt;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Result: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8674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Reset Button:</a:t>
            </a:r>
          </a:p>
          <a:p>
            <a:pPr lvl="1"/>
            <a:r>
              <a:rPr lang="en-US" dirty="0" smtClean="0"/>
              <a:t>&lt;input type=“reset"&gt; defines a reset button.</a:t>
            </a:r>
          </a:p>
          <a:p>
            <a:pPr lvl="1"/>
            <a:r>
              <a:rPr lang="en-US" dirty="0" smtClean="0"/>
              <a:t>A Reset button is used to clear all form data.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&lt;form&gt;</a:t>
            </a:r>
          </a:p>
          <a:p>
            <a:pPr lvl="1">
              <a:buNone/>
            </a:pPr>
            <a:r>
              <a:rPr lang="en-US" dirty="0" smtClean="0"/>
              <a:t>	Username: &lt;input type="text" name="user"&gt;</a:t>
            </a:r>
          </a:p>
          <a:p>
            <a:pPr lvl="1">
              <a:buNone/>
            </a:pPr>
            <a:r>
              <a:rPr lang="en-US" dirty="0" smtClean="0"/>
              <a:t>	&lt;input type="reset" value="reset"&gt;</a:t>
            </a:r>
          </a:p>
          <a:p>
            <a:pPr lvl="1">
              <a:buNone/>
            </a:pPr>
            <a:r>
              <a:rPr lang="en-US" dirty="0" smtClean="0"/>
              <a:t>	&lt;/form&gt;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Result: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953000"/>
            <a:ext cx="3505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&lt;!DOCTYPE&gt;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&lt;head&gt;</a:t>
            </a:r>
          </a:p>
          <a:p>
            <a:pPr lvl="1">
              <a:buNone/>
            </a:pPr>
            <a:r>
              <a:rPr lang="en-US" dirty="0" smtClean="0"/>
              <a:t>&lt;/head&gt;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Button:</a:t>
            </a:r>
          </a:p>
          <a:p>
            <a:pPr lvl="1"/>
            <a:r>
              <a:rPr lang="en-US" dirty="0" smtClean="0"/>
              <a:t>&lt;input type=“button"&gt; defines a general button.</a:t>
            </a:r>
          </a:p>
          <a:p>
            <a:pPr lvl="1"/>
            <a:r>
              <a:rPr lang="en-US" dirty="0" smtClean="0"/>
              <a:t>It does nothing so you need to write the </a:t>
            </a:r>
            <a:r>
              <a:rPr lang="en-US" dirty="0" err="1" smtClean="0"/>
              <a:t>onClick</a:t>
            </a:r>
            <a:r>
              <a:rPr lang="en-US" dirty="0" smtClean="0"/>
              <a:t> attribute.</a:t>
            </a:r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&lt;form&gt;	</a:t>
            </a:r>
          </a:p>
          <a:p>
            <a:pPr lvl="1">
              <a:buNone/>
            </a:pPr>
            <a:r>
              <a:rPr lang="en-US" dirty="0" smtClean="0"/>
              <a:t>	&lt;input type="button" value=“alert" </a:t>
            </a:r>
            <a:r>
              <a:rPr lang="en-US" dirty="0" err="1" smtClean="0"/>
              <a:t>onclick</a:t>
            </a:r>
            <a:r>
              <a:rPr lang="en-US" dirty="0" smtClean="0"/>
              <a:t>="alert('Hello world!')" &gt;</a:t>
            </a:r>
          </a:p>
          <a:p>
            <a:pPr lvl="1">
              <a:buNone/>
            </a:pPr>
            <a:r>
              <a:rPr lang="en-US" dirty="0" smtClean="0"/>
              <a:t>	&lt;/form&gt;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Result: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020408"/>
            <a:ext cx="1219200" cy="65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– Input Element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Attributes:</a:t>
            </a:r>
          </a:p>
          <a:p>
            <a:pPr lvl="1"/>
            <a:r>
              <a:rPr lang="en-US" b="1" dirty="0" smtClean="0"/>
              <a:t>Name:</a:t>
            </a:r>
            <a:r>
              <a:rPr lang="en-US" dirty="0" smtClean="0"/>
              <a:t> can be used so that the value of the element can be processed.</a:t>
            </a:r>
          </a:p>
          <a:p>
            <a:pPr lvl="1"/>
            <a:r>
              <a:rPr lang="en-US" b="1" dirty="0" smtClean="0"/>
              <a:t>Id: </a:t>
            </a:r>
            <a:r>
              <a:rPr lang="en-US" dirty="0" smtClean="0"/>
              <a:t> can be used to identify an element</a:t>
            </a:r>
            <a:endParaRPr lang="en-US" b="1" dirty="0" smtClean="0"/>
          </a:p>
          <a:p>
            <a:pPr lvl="1"/>
            <a:r>
              <a:rPr lang="en-US" b="1" dirty="0" smtClean="0"/>
              <a:t>Type:</a:t>
            </a:r>
            <a:r>
              <a:rPr lang="en-US" dirty="0" smtClean="0"/>
              <a:t> can be used to specify the type of input.</a:t>
            </a:r>
          </a:p>
          <a:p>
            <a:pPr lvl="1"/>
            <a:r>
              <a:rPr lang="en-US" b="1" dirty="0" smtClean="0"/>
              <a:t>Value:</a:t>
            </a:r>
            <a:r>
              <a:rPr lang="en-US" dirty="0" smtClean="0"/>
              <a:t> can be used to specify the initial value.</a:t>
            </a:r>
          </a:p>
          <a:p>
            <a:pPr lvl="1"/>
            <a:r>
              <a:rPr lang="en-US" b="1" dirty="0" smtClean="0"/>
              <a:t>Checked </a:t>
            </a:r>
            <a:r>
              <a:rPr lang="en-US" dirty="0" smtClean="0"/>
              <a:t>can be used when type is set to checkbox or radio to set the initial state of a check box or radio button to be selected. It must be used in the format checked="checked".</a:t>
            </a:r>
          </a:p>
          <a:p>
            <a:pPr lvl="1"/>
            <a:r>
              <a:rPr lang="en-US" b="1" dirty="0" smtClean="0"/>
              <a:t>Maxlength:</a:t>
            </a:r>
            <a:r>
              <a:rPr lang="en-US" dirty="0" smtClean="0"/>
              <a:t> can be used to specify the maximum number of characters allowed in a text box.</a:t>
            </a:r>
          </a:p>
          <a:p>
            <a:pPr lvl="1"/>
            <a:r>
              <a:rPr lang="en-US" b="1" dirty="0" smtClean="0"/>
              <a:t>Accept</a:t>
            </a:r>
            <a:r>
              <a:rPr lang="en-US" b="1" dirty="0" smtClean="0"/>
              <a:t>:</a:t>
            </a:r>
            <a:r>
              <a:rPr lang="en-US" dirty="0" smtClean="0"/>
              <a:t> can be used when type is set to file to specify which file-types should be accepted.</a:t>
            </a:r>
          </a:p>
          <a:p>
            <a:pPr lvl="1"/>
            <a:r>
              <a:rPr lang="en-US" b="1" dirty="0" smtClean="0"/>
              <a:t>Disabled:</a:t>
            </a:r>
            <a:r>
              <a:rPr lang="en-US" dirty="0" smtClean="0"/>
              <a:t> can be used to disable an element. It must be used in the format disabled="disabled".</a:t>
            </a:r>
          </a:p>
          <a:p>
            <a:pPr lvl="1"/>
            <a:r>
              <a:rPr lang="en-US" b="1" dirty="0" smtClean="0"/>
              <a:t>Readonly: </a:t>
            </a:r>
            <a:r>
              <a:rPr lang="en-US" dirty="0" smtClean="0"/>
              <a:t>can be used to specify that the value of the element can not be changed. It must be used in the format readonly="readonly“.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-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a multiline input control.</a:t>
            </a:r>
          </a:p>
          <a:p>
            <a:r>
              <a:rPr lang="en-US" dirty="0" smtClean="0"/>
              <a:t>Use rows and cols attributes to define the number of viewable rows and columns.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textarea</a:t>
            </a:r>
            <a:r>
              <a:rPr lang="en-US" dirty="0" smtClean="0"/>
              <a:t> rows="10" cols="30"&gt;</a:t>
            </a:r>
          </a:p>
          <a:p>
            <a:pPr>
              <a:buNone/>
            </a:pPr>
            <a:r>
              <a:rPr lang="en-US" dirty="0" smtClean="0"/>
              <a:t>	This </a:t>
            </a:r>
            <a:r>
              <a:rPr lang="en-US" dirty="0" err="1" smtClean="0"/>
              <a:t>textarea</a:t>
            </a:r>
            <a:r>
              <a:rPr lang="en-US" dirty="0" smtClean="0"/>
              <a:t> is used to write multiline input.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Result: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686300"/>
            <a:ext cx="3276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-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general clickable button.</a:t>
            </a:r>
          </a:p>
          <a:p>
            <a:r>
              <a:rPr lang="en-US" dirty="0" smtClean="0"/>
              <a:t>It does nothing so you need to write the </a:t>
            </a:r>
            <a:r>
              <a:rPr lang="en-US" dirty="0" err="1" smtClean="0"/>
              <a:t>onClick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 &lt;button </a:t>
            </a:r>
            <a:r>
              <a:rPr lang="en-US" dirty="0" err="1" smtClean="0"/>
              <a:t>onclick</a:t>
            </a:r>
            <a:r>
              <a:rPr lang="en-US" dirty="0" smtClean="0"/>
              <a:t>="alert</a:t>
            </a:r>
            <a:r>
              <a:rPr lang="en-US" smtClean="0"/>
              <a:t>('Hello world!')"&gt; alert</a:t>
            </a:r>
            <a:r>
              <a:rPr lang="en-US" dirty="0" smtClean="0"/>
              <a:t>&lt;/button&gt;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Result: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105400"/>
            <a:ext cx="1219200" cy="65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&lt;select&gt;: Defines a drop-down list.</a:t>
            </a:r>
          </a:p>
          <a:p>
            <a:r>
              <a:rPr lang="en-US" dirty="0" smtClean="0"/>
              <a:t>&lt;option&gt;: Defines an option in a drop-down list.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smtClean="0"/>
              <a:t>select name="</a:t>
            </a:r>
            <a:r>
              <a:rPr lang="en-US" dirty="0" err="1" smtClean="0"/>
              <a:t>cartype</a:t>
            </a:r>
            <a:r>
              <a:rPr lang="en-US" dirty="0" smtClean="0"/>
              <a:t>"&gt;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		&lt;option value="</a:t>
            </a:r>
            <a:r>
              <a:rPr lang="en-US" dirty="0" err="1" smtClean="0"/>
              <a:t>volvo</a:t>
            </a:r>
            <a:r>
              <a:rPr lang="en-US" dirty="0" smtClean="0"/>
              <a:t>"&gt;Volvo&lt;/option&gt;</a:t>
            </a:r>
          </a:p>
          <a:p>
            <a:pPr>
              <a:buNone/>
            </a:pPr>
            <a:r>
              <a:rPr lang="en-US" dirty="0" smtClean="0"/>
              <a:t>  		&lt;option value="</a:t>
            </a:r>
            <a:r>
              <a:rPr lang="en-US" dirty="0" err="1" smtClean="0"/>
              <a:t>saab</a:t>
            </a:r>
            <a:r>
              <a:rPr lang="en-US" dirty="0" smtClean="0"/>
              <a:t>"&gt;Saab&lt;/option&gt;</a:t>
            </a:r>
          </a:p>
          <a:p>
            <a:pPr>
              <a:buNone/>
            </a:pPr>
            <a:r>
              <a:rPr lang="en-US" dirty="0" smtClean="0"/>
              <a:t>  		&lt;option value="</a:t>
            </a:r>
            <a:r>
              <a:rPr lang="en-US" dirty="0" err="1" smtClean="0"/>
              <a:t>opel</a:t>
            </a:r>
            <a:r>
              <a:rPr lang="en-US" dirty="0" smtClean="0"/>
              <a:t>"&gt;Opel&lt;/option&gt;</a:t>
            </a:r>
          </a:p>
          <a:p>
            <a:pPr>
              <a:buNone/>
            </a:pPr>
            <a:r>
              <a:rPr lang="en-US" dirty="0" smtClean="0"/>
              <a:t>  		&lt;option value="</a:t>
            </a:r>
            <a:r>
              <a:rPr lang="en-US" dirty="0" err="1" smtClean="0"/>
              <a:t>audi</a:t>
            </a:r>
            <a:r>
              <a:rPr lang="en-US" dirty="0" smtClean="0"/>
              <a:t>"&gt;Audi&lt;/option&gt;</a:t>
            </a:r>
          </a:p>
          <a:p>
            <a:pPr>
              <a:buNone/>
            </a:pPr>
            <a:r>
              <a:rPr lang="en-US" dirty="0" smtClean="0"/>
              <a:t>	&lt;/select&gt;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Result: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5257800"/>
            <a:ext cx="914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257800"/>
            <a:ext cx="914400" cy="108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– Select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&lt;select&gt; Important Attributes:</a:t>
            </a:r>
          </a:p>
          <a:p>
            <a:pPr lvl="1"/>
            <a:r>
              <a:rPr lang="en-US" b="1" dirty="0" smtClean="0"/>
              <a:t>size</a:t>
            </a:r>
            <a:r>
              <a:rPr lang="en-US" dirty="0" smtClean="0"/>
              <a:t> can be used to specify how many items of the list are displayed at any time. The default is 1.</a:t>
            </a:r>
          </a:p>
          <a:p>
            <a:pPr lvl="1"/>
            <a:r>
              <a:rPr lang="en-US" b="1" dirty="0" smtClean="0"/>
              <a:t>multiple</a:t>
            </a:r>
            <a:r>
              <a:rPr lang="en-US" dirty="0" smtClean="0"/>
              <a:t> can be used to specify that more than one item from the list can be selected. This must be used in the format multiple="multiple".</a:t>
            </a:r>
          </a:p>
          <a:p>
            <a:r>
              <a:rPr lang="en-US" dirty="0" smtClean="0"/>
              <a:t>&lt;option&gt; Important Attributes:</a:t>
            </a:r>
          </a:p>
          <a:p>
            <a:pPr lvl="1"/>
            <a:r>
              <a:rPr lang="en-US" b="1" dirty="0" smtClean="0"/>
              <a:t>selected</a:t>
            </a:r>
            <a:r>
              <a:rPr lang="en-US" dirty="0" smtClean="0"/>
              <a:t> can be used to specify that the option is initially selected. It must be used in the format selected="selected".</a:t>
            </a:r>
          </a:p>
          <a:p>
            <a:pPr lvl="1"/>
            <a:r>
              <a:rPr lang="en-US" b="1" dirty="0" smtClean="0"/>
              <a:t>value</a:t>
            </a:r>
            <a:r>
              <a:rPr lang="en-US" dirty="0" smtClean="0"/>
              <a:t> can be used to specify a value for the option. If value is not used, the value of the option element is set to its contents (Label) by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Forms - </a:t>
            </a:r>
            <a:r>
              <a:rPr lang="en-US" dirty="0" err="1" smtClean="0"/>
              <a:t>Optgroup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optgroup</a:t>
            </a:r>
            <a:r>
              <a:rPr lang="en-US" dirty="0" smtClean="0"/>
              <a:t>&gt;: Defines a group of related options in a drop-down list.</a:t>
            </a:r>
          </a:p>
          <a:p>
            <a:r>
              <a:rPr lang="en-US" b="1" dirty="0" smtClean="0"/>
              <a:t>label </a:t>
            </a:r>
            <a:r>
              <a:rPr lang="en-US" dirty="0" smtClean="0"/>
              <a:t>is a required attribute used to assign a label to the option group.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&lt;select&gt;</a:t>
            </a:r>
          </a:p>
          <a:p>
            <a:pPr>
              <a:buNone/>
            </a:pPr>
            <a:r>
              <a:rPr lang="en-US" dirty="0" smtClean="0"/>
              <a:t>  		&lt;</a:t>
            </a:r>
            <a:r>
              <a:rPr lang="en-US" dirty="0" err="1" smtClean="0"/>
              <a:t>optgroup</a:t>
            </a:r>
            <a:r>
              <a:rPr lang="en-US" dirty="0" smtClean="0"/>
              <a:t> label="Swedish Cars"&gt;</a:t>
            </a:r>
          </a:p>
          <a:p>
            <a:pPr>
              <a:buNone/>
            </a:pPr>
            <a:r>
              <a:rPr lang="en-US" dirty="0" smtClean="0"/>
              <a:t>    		&lt;option value="</a:t>
            </a:r>
            <a:r>
              <a:rPr lang="en-US" dirty="0" err="1" smtClean="0"/>
              <a:t>volvo</a:t>
            </a:r>
            <a:r>
              <a:rPr lang="en-US" dirty="0" smtClean="0"/>
              <a:t>"&gt;Volvo&lt;/option&gt;</a:t>
            </a:r>
          </a:p>
          <a:p>
            <a:pPr>
              <a:buNone/>
            </a:pPr>
            <a:r>
              <a:rPr lang="en-US" dirty="0" smtClean="0"/>
              <a:t>    		&lt;option value="</a:t>
            </a:r>
            <a:r>
              <a:rPr lang="en-US" dirty="0" err="1" smtClean="0"/>
              <a:t>saab</a:t>
            </a:r>
            <a:r>
              <a:rPr lang="en-US" dirty="0" smtClean="0"/>
              <a:t>"&gt;Saab&lt;/option&gt;</a:t>
            </a:r>
          </a:p>
          <a:p>
            <a:pPr>
              <a:buNone/>
            </a:pPr>
            <a:r>
              <a:rPr lang="en-US" dirty="0" smtClean="0"/>
              <a:t>  		&lt;/</a:t>
            </a:r>
            <a:r>
              <a:rPr lang="en-US" dirty="0" err="1" smtClean="0"/>
              <a:t>optgroup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		&lt;</a:t>
            </a:r>
            <a:r>
              <a:rPr lang="en-US" dirty="0" err="1" smtClean="0"/>
              <a:t>optgroup</a:t>
            </a:r>
            <a:r>
              <a:rPr lang="en-US" dirty="0" smtClean="0"/>
              <a:t> label="German Cars"&gt;</a:t>
            </a:r>
          </a:p>
          <a:p>
            <a:pPr>
              <a:buNone/>
            </a:pPr>
            <a:r>
              <a:rPr lang="en-US" dirty="0" smtClean="0"/>
              <a:t>    		&lt;option value="</a:t>
            </a:r>
            <a:r>
              <a:rPr lang="en-US" dirty="0" err="1" smtClean="0"/>
              <a:t>mercedes</a:t>
            </a:r>
            <a:r>
              <a:rPr lang="en-US" dirty="0" smtClean="0"/>
              <a:t>"&gt;Mercedes&lt;/option&gt;</a:t>
            </a:r>
          </a:p>
          <a:p>
            <a:pPr>
              <a:buNone/>
            </a:pPr>
            <a:r>
              <a:rPr lang="en-US" dirty="0" smtClean="0"/>
              <a:t>    		&lt;option value="</a:t>
            </a:r>
            <a:r>
              <a:rPr lang="en-US" dirty="0" err="1" smtClean="0"/>
              <a:t>audi</a:t>
            </a:r>
            <a:r>
              <a:rPr lang="en-US" dirty="0" smtClean="0"/>
              <a:t>"&gt;Audi&lt;/option&gt;</a:t>
            </a:r>
          </a:p>
          <a:p>
            <a:pPr>
              <a:buNone/>
            </a:pPr>
            <a:r>
              <a:rPr lang="en-US" dirty="0" smtClean="0"/>
              <a:t>  		&lt;/</a:t>
            </a:r>
            <a:r>
              <a:rPr lang="en-US" dirty="0" err="1" smtClean="0"/>
              <a:t>optgroup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&lt;/select&gt;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Result: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257800"/>
            <a:ext cx="914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257800"/>
            <a:ext cx="1295400" cy="136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- </a:t>
            </a:r>
            <a:r>
              <a:rPr lang="en-US" dirty="0" err="1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&gt;: Groups related elements in a form.</a:t>
            </a:r>
          </a:p>
          <a:p>
            <a:r>
              <a:rPr lang="en-US" dirty="0" smtClean="0"/>
              <a:t>&lt;legend&gt;: Defines a caption for a &lt;</a:t>
            </a:r>
            <a:r>
              <a:rPr lang="en-US" dirty="0" err="1" smtClean="0"/>
              <a:t>fieldset</a:t>
            </a:r>
            <a:r>
              <a:rPr lang="en-US" dirty="0" smtClean="0"/>
              <a:t>&gt; element.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 &lt;form&gt;</a:t>
            </a:r>
          </a:p>
          <a:p>
            <a:pPr>
              <a:buNone/>
            </a:pPr>
            <a:r>
              <a:rPr lang="en-US" dirty="0" smtClean="0"/>
              <a:t> 		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			&lt;legend&gt;Personal Information:&lt;/legend&gt;</a:t>
            </a:r>
          </a:p>
          <a:p>
            <a:pPr>
              <a:buNone/>
            </a:pPr>
            <a:r>
              <a:rPr lang="en-US" dirty="0" smtClean="0"/>
              <a:t>  			Name: &lt;input type="text"&gt;&lt;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			Email: &lt;input type="text"&gt;&lt;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			Date of birth: &lt;input type="text"&gt;</a:t>
            </a:r>
          </a:p>
          <a:p>
            <a:pPr>
              <a:buNone/>
            </a:pPr>
            <a:r>
              <a:rPr lang="en-US" dirty="0" smtClean="0"/>
              <a:t> 		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&lt;/form&gt;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Result: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410200"/>
            <a:ext cx="6096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&lt;object&gt;: define an embedded multimedia object.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&gt;: define an object parameter.</a:t>
            </a:r>
          </a:p>
          <a:p>
            <a:r>
              <a:rPr lang="en-US" dirty="0" smtClean="0"/>
              <a:t>&lt;embed&gt;: used to embed the multimedia object.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 &lt;object 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name="SRC" value="bookmark.swf"&gt;</a:t>
            </a:r>
          </a:p>
          <a:p>
            <a:pPr>
              <a:buNone/>
            </a:pPr>
            <a:r>
              <a:rPr lang="en-US" dirty="0" smtClean="0"/>
              <a:t>		&lt;embed </a:t>
            </a:r>
            <a:r>
              <a:rPr lang="en-US" dirty="0" err="1" smtClean="0"/>
              <a:t>src</a:t>
            </a:r>
            <a:r>
              <a:rPr lang="en-US" dirty="0" smtClean="0"/>
              <a:t>="bookmark.swf" width="400" 	height="40"&gt;&lt;/embed&gt;</a:t>
            </a:r>
          </a:p>
          <a:p>
            <a:pPr>
              <a:buNone/>
            </a:pPr>
            <a:r>
              <a:rPr lang="en-US" dirty="0" smtClean="0"/>
              <a:t>	&lt;/object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Result: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724400"/>
            <a:ext cx="3886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&lt;title&gt;: defines the title of the document.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&lt;head&gt;</a:t>
            </a:r>
            <a:br>
              <a:rPr lang="en-US" dirty="0" smtClean="0"/>
            </a:br>
            <a:r>
              <a:rPr lang="en-US" dirty="0" smtClean="0"/>
              <a:t>	&lt;title&gt;Page title&lt;/title&gt;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&lt;!DOCTYPE&gt;</a:t>
            </a:r>
          </a:p>
          <a:p>
            <a:pPr lvl="1"/>
            <a:r>
              <a:rPr lang="en-US" dirty="0" smtClean="0"/>
              <a:t>The &lt;!DOCTYPE&gt; declaration helps the browser to display a web page correctly.</a:t>
            </a:r>
          </a:p>
          <a:p>
            <a:pPr lvl="1"/>
            <a:r>
              <a:rPr lang="en-US" dirty="0" smtClean="0"/>
              <a:t>There are many different documents on the web, and a browser can only display an HTML page 100% correctly if it knows the HTML type and version used.</a:t>
            </a:r>
          </a:p>
          <a:p>
            <a:pPr lvl="1"/>
            <a:r>
              <a:rPr lang="en-US" dirty="0" smtClean="0"/>
              <a:t>The Version we will use is XHTML 1.0; it will be declared as the following:</a:t>
            </a:r>
          </a:p>
          <a:p>
            <a:pPr lvl="2"/>
            <a:r>
              <a:rPr lang="en-US" b="1" dirty="0" smtClean="0"/>
              <a:t>&lt;!DOCTYPE html PUBLIC "-//W3C//DTD XHTML 1.0 Strict//EN" "http://www.w3.org/TR/xhtml1/DTD/xhtml1-strict.dtd"&gt;</a:t>
            </a:r>
            <a:endParaRPr lang="en-US" dirty="0" smtClean="0"/>
          </a:p>
          <a:p>
            <a:pPr lvl="1"/>
            <a:r>
              <a:rPr lang="en-US" dirty="0" smtClean="0"/>
              <a:t>The case must be upper case 'DOCTYPE‘ and It does not close like other tags.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 -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&lt;link&gt;: defines the relationship between a document and an external resource.</a:t>
            </a:r>
          </a:p>
          <a:p>
            <a:r>
              <a:rPr lang="en-US" dirty="0" smtClean="0"/>
              <a:t>It is most commonly used to link a CSS file to an HTML document.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&lt;head&gt;</a:t>
            </a:r>
            <a:br>
              <a:rPr lang="en-US" dirty="0" smtClean="0"/>
            </a:br>
            <a:r>
              <a:rPr lang="en-US" dirty="0" smtClean="0"/>
              <a:t>	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“ 			</a:t>
            </a:r>
            <a:r>
              <a:rPr lang="en-US" dirty="0" err="1" smtClean="0"/>
              <a:t>href</a:t>
            </a:r>
            <a:r>
              <a:rPr lang="en-US" dirty="0" smtClean="0"/>
              <a:t>="mystyle.css"&gt;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 -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&lt;style&gt;: defines style information for  an HTML document.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&lt;head&gt;</a:t>
            </a:r>
            <a:br>
              <a:rPr lang="en-US" dirty="0" smtClean="0"/>
            </a:br>
            <a:r>
              <a:rPr lang="en-US" dirty="0" smtClean="0"/>
              <a:t>	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	body {background-</a:t>
            </a:r>
            <a:r>
              <a:rPr lang="en-US" dirty="0" err="1" smtClean="0"/>
              <a:t>color:yellow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	p {</a:t>
            </a:r>
            <a:r>
              <a:rPr lang="en-US" dirty="0" err="1" smtClean="0"/>
              <a:t>color:blue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	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 - 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&lt;meta&gt;: used to provide information about the HTML page.</a:t>
            </a:r>
          </a:p>
          <a:p>
            <a:r>
              <a:rPr lang="en-US" sz="1800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	&lt;head&gt;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 	</a:t>
            </a:r>
            <a:r>
              <a:rPr lang="en-US" sz="1800" dirty="0" smtClean="0"/>
              <a:t>&lt;meta http-equiv="Content-Type" 	content="text/html; </a:t>
            </a:r>
            <a:r>
              <a:rPr lang="en-US" sz="1800" dirty="0" err="1" smtClean="0"/>
              <a:t>charset</a:t>
            </a:r>
            <a:r>
              <a:rPr lang="en-US" sz="1800" dirty="0" smtClean="0"/>
              <a:t>=UTF-8" /&gt;</a:t>
            </a:r>
          </a:p>
          <a:p>
            <a:pPr>
              <a:buNone/>
            </a:pPr>
            <a:r>
              <a:rPr lang="en-US" sz="1800" dirty="0" smtClean="0"/>
              <a:t>	&lt;/head&gt;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This example sets the character set to Unicode which is very important if your page contains Arabic characters.</a:t>
            </a:r>
          </a:p>
          <a:p>
            <a:r>
              <a:rPr lang="en-US" sz="1800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	&lt;head&gt;</a:t>
            </a:r>
          </a:p>
          <a:p>
            <a:pPr>
              <a:buNone/>
            </a:pPr>
            <a:r>
              <a:rPr lang="en-US" sz="1800" dirty="0" smtClean="0"/>
              <a:t>		 &lt;meta name="description" content</a:t>
            </a:r>
            <a:r>
              <a:rPr lang="en-US" sz="1800" dirty="0" smtClean="0"/>
              <a:t>=“This page is for showing the activities of your friends."&gt;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&lt;/head&gt;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This example define a description for the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 -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&lt;script&gt;: defines a client-side script, such as a JavaScript.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 &lt;head&gt;	</a:t>
            </a:r>
            <a:endParaRPr lang="en-US" sz="15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/>
              <a:t>	&lt;script type="text/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" </a:t>
            </a:r>
            <a:r>
              <a:rPr lang="en-US" sz="2600" dirty="0" err="1" smtClean="0"/>
              <a:t>src</a:t>
            </a:r>
            <a:r>
              <a:rPr lang="en-US" sz="2600" dirty="0" smtClean="0"/>
              <a:t>="somescript.js"&gt;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/>
              <a:t>&lt;/head&gt;</a:t>
            </a:r>
          </a:p>
          <a:p>
            <a:pPr lvl="1">
              <a:lnSpc>
                <a:spcPct val="90000"/>
              </a:lnSpc>
              <a:buNone/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Example: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&lt;head&gt;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	 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 &gt;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		Alert(“Hello World”);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	&lt;/script&gt;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 VS Relative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smtClean="0"/>
              <a:t>Absolute path : </a:t>
            </a:r>
            <a:r>
              <a:rPr lang="en-US" dirty="0" smtClean="0"/>
              <a:t>uses the full URL of an object or page. For instance, http://www.facebook.com is an absolute path to a specific web site. </a:t>
            </a:r>
          </a:p>
          <a:p>
            <a:pPr lvl="1">
              <a:defRPr/>
            </a:pPr>
            <a:r>
              <a:rPr lang="en-US" dirty="0" smtClean="0"/>
              <a:t>This method is the best choice whenever you need to send a visitor to another site or need to get content from another site.</a:t>
            </a:r>
          </a:p>
          <a:p>
            <a:pPr lvl="1">
              <a:defRPr/>
            </a:pPr>
            <a:r>
              <a:rPr lang="en-US" dirty="0" smtClean="0"/>
              <a:t> DO NOT use absolute path to go to pages or images within your web site.</a:t>
            </a:r>
          </a:p>
          <a:p>
            <a:pPr>
              <a:defRPr/>
            </a:pPr>
            <a:r>
              <a:rPr lang="en-US" b="1" dirty="0" smtClean="0"/>
              <a:t>Relative path : </a:t>
            </a:r>
            <a:r>
              <a:rPr lang="en-US" dirty="0" smtClean="0"/>
              <a:t>defines where to go from the current page location on the server.</a:t>
            </a:r>
            <a:endParaRPr lang="en-US" b="1" dirty="0" smtClean="0"/>
          </a:p>
          <a:p>
            <a:pPr lvl="1">
              <a:defRPr/>
            </a:pPr>
            <a:r>
              <a:rPr lang="en-US" b="1" dirty="0" smtClean="0"/>
              <a:t> </a:t>
            </a:r>
            <a:r>
              <a:rPr lang="en-US" dirty="0" smtClean="0"/>
              <a:t>Any time you need to send a visitor to another page within your site or include an object from your site (like an image) on one of your pages a relative link will work just fine.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Relative Path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I’m now viewing </a:t>
            </a:r>
            <a:r>
              <a:rPr lang="en-US" b="1" smtClean="0"/>
              <a:t>home.cfm</a:t>
            </a:r>
          </a:p>
          <a:p>
            <a:pPr eaLnBrk="1" hangingPunct="1"/>
            <a:r>
              <a:rPr lang="en-US" smtClean="0"/>
              <a:t>To insert title.gif</a:t>
            </a:r>
          </a:p>
          <a:p>
            <a:pPr lvl="1" eaLnBrk="1" hangingPunct="1"/>
            <a:r>
              <a:rPr lang="en-US" smtClean="0"/>
              <a:t>&lt;img src="images/title.gif"&gt;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I go to </a:t>
            </a:r>
            <a:r>
              <a:rPr lang="en-US" b="1" smtClean="0"/>
              <a:t>products.cfm</a:t>
            </a:r>
          </a:p>
          <a:p>
            <a:pPr eaLnBrk="1" hangingPunct="1"/>
            <a:r>
              <a:rPr lang="en-US" smtClean="0"/>
              <a:t>To insert title.gif</a:t>
            </a:r>
          </a:p>
          <a:p>
            <a:pPr lvl="1" eaLnBrk="1" hangingPunct="1"/>
            <a:r>
              <a:rPr lang="en-US" smtClean="0"/>
              <a:t>&lt;img src="../images/title.gif"&gt;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"/>
            <a:ext cx="350996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Root Relative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is an absolute path that starts from the website root/main </a:t>
            </a:r>
            <a:r>
              <a:rPr lang="en-US" dirty="0" smtClean="0"/>
              <a:t>directory.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&lt;html&gt;&lt;/html&gt;</a:t>
            </a:r>
          </a:p>
          <a:p>
            <a:pPr lvl="1"/>
            <a:r>
              <a:rPr lang="en-US" dirty="0" smtClean="0"/>
              <a:t>The root element that specifies that the content of the document is HTML.</a:t>
            </a:r>
          </a:p>
          <a:p>
            <a:pPr lvl="1"/>
            <a:r>
              <a:rPr lang="en-US" dirty="0" smtClean="0"/>
              <a:t>The opening tag immediately follows the </a:t>
            </a:r>
            <a:r>
              <a:rPr lang="en-US" b="1" dirty="0" smtClean="0"/>
              <a:t>DOCTYPE</a:t>
            </a:r>
            <a:r>
              <a:rPr lang="en-US" dirty="0" smtClean="0"/>
              <a:t> declaration and the closing tag is the last thing in the document. </a:t>
            </a:r>
          </a:p>
          <a:p>
            <a:pPr lvl="1"/>
            <a:r>
              <a:rPr lang="en-US" dirty="0" smtClean="0"/>
              <a:t>The html element must contain the </a:t>
            </a:r>
            <a:r>
              <a:rPr lang="en-US" b="1" dirty="0" smtClean="0"/>
              <a:t>head</a:t>
            </a:r>
            <a:r>
              <a:rPr lang="en-US" dirty="0" smtClean="0"/>
              <a:t> and the </a:t>
            </a:r>
            <a:r>
              <a:rPr lang="en-US" b="1" dirty="0" smtClean="0"/>
              <a:t>body</a:t>
            </a:r>
            <a:r>
              <a:rPr lang="en-US" dirty="0" smtClean="0"/>
              <a:t>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&lt;head&gt;&lt;/head&gt;</a:t>
            </a:r>
          </a:p>
          <a:p>
            <a:pPr lvl="1"/>
            <a:r>
              <a:rPr lang="en-US" dirty="0" smtClean="0"/>
              <a:t>The header of an HTML document where information about the document is placed.</a:t>
            </a:r>
          </a:p>
          <a:p>
            <a:pPr lvl="1"/>
            <a:r>
              <a:rPr lang="en-US" dirty="0" smtClean="0"/>
              <a:t>You must use this element and it should be used just once. </a:t>
            </a:r>
          </a:p>
          <a:p>
            <a:pPr lvl="1"/>
            <a:r>
              <a:rPr lang="en-US" dirty="0" smtClean="0"/>
              <a:t>It must start immediately after the opening </a:t>
            </a:r>
            <a:r>
              <a:rPr lang="en-US" b="1" dirty="0" smtClean="0"/>
              <a:t>html</a:t>
            </a:r>
            <a:r>
              <a:rPr lang="en-US" dirty="0" smtClean="0"/>
              <a:t> tag and end directly before the opening </a:t>
            </a:r>
            <a:r>
              <a:rPr lang="en-US" b="1" dirty="0" smtClean="0"/>
              <a:t>body</a:t>
            </a:r>
            <a:r>
              <a:rPr lang="en-US" dirty="0" smtClean="0"/>
              <a:t> tag.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&lt;body&gt;&lt;/body&gt;</a:t>
            </a:r>
          </a:p>
          <a:p>
            <a:pPr lvl="1"/>
            <a:r>
              <a:rPr lang="en-US" dirty="0" smtClean="0"/>
              <a:t>The main body of an HTML document where all of the content is placed.</a:t>
            </a:r>
          </a:p>
          <a:p>
            <a:pPr lvl="1"/>
            <a:r>
              <a:rPr lang="en-US" dirty="0" smtClean="0"/>
              <a:t>You must use this element and it should be used just once.</a:t>
            </a:r>
          </a:p>
          <a:p>
            <a:pPr lvl="1"/>
            <a:r>
              <a:rPr lang="en-US" dirty="0" smtClean="0"/>
              <a:t>It must start immediately after the closing </a:t>
            </a:r>
            <a:r>
              <a:rPr lang="en-US" b="1" dirty="0" smtClean="0"/>
              <a:t>head</a:t>
            </a:r>
            <a:r>
              <a:rPr lang="en-US" dirty="0" smtClean="0"/>
              <a:t> tag and end directly before the closing </a:t>
            </a:r>
            <a:r>
              <a:rPr lang="en-US" b="1" dirty="0" smtClean="0"/>
              <a:t>html</a:t>
            </a:r>
            <a:r>
              <a:rPr lang="en-US" dirty="0" smtClean="0"/>
              <a:t> tag.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 can have 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Attributes provide </a:t>
            </a:r>
            <a:r>
              <a:rPr lang="en-US" b="1" dirty="0" smtClean="0"/>
              <a:t>additional information</a:t>
            </a:r>
            <a:r>
              <a:rPr lang="en-US" dirty="0" smtClean="0"/>
              <a:t> about an element</a:t>
            </a:r>
          </a:p>
          <a:p>
            <a:r>
              <a:rPr lang="en-US" dirty="0" smtClean="0"/>
              <a:t>Attributes are always specified in </a:t>
            </a:r>
            <a:r>
              <a:rPr lang="en-US" b="1" dirty="0" smtClean="0"/>
              <a:t>the start tag</a:t>
            </a:r>
            <a:endParaRPr lang="en-US" dirty="0" smtClean="0"/>
          </a:p>
          <a:p>
            <a:r>
              <a:rPr lang="en-US" dirty="0" smtClean="0"/>
              <a:t>Attributes come in name/value pairs like: </a:t>
            </a:r>
            <a:r>
              <a:rPr lang="en-US" b="1" dirty="0" smtClean="0"/>
              <a:t>name="value"</a:t>
            </a:r>
            <a:endParaRPr lang="en-US" dirty="0" smtClean="0"/>
          </a:p>
          <a:p>
            <a:r>
              <a:rPr lang="en-US" dirty="0" smtClean="0"/>
              <a:t>Attribute values should always be enclosed in quotes. Double style quotes are the most common, but single style quotes are also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1090</TotalTime>
  <Words>2875</Words>
  <Application>Microsoft Office PowerPoint</Application>
  <PresentationFormat>On-screen Show (4:3)</PresentationFormat>
  <Paragraphs>520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HTML  Hyper Text Markup Language</vt:lpstr>
      <vt:lpstr>What is HTML?</vt:lpstr>
      <vt:lpstr>HTML Tags</vt:lpstr>
      <vt:lpstr>HTML Page Structure</vt:lpstr>
      <vt:lpstr>HTML Page Structure (Cont.)</vt:lpstr>
      <vt:lpstr>HTML Page Structure (Cont.)</vt:lpstr>
      <vt:lpstr>HTML Page Structure (Cont.)</vt:lpstr>
      <vt:lpstr>HTML Page Structure (Cont.)</vt:lpstr>
      <vt:lpstr>HTML Attributes</vt:lpstr>
      <vt:lpstr>HTML Attributes (Cont.)</vt:lpstr>
      <vt:lpstr>HTML Headings</vt:lpstr>
      <vt:lpstr>HTML Headings (Cont.)</vt:lpstr>
      <vt:lpstr>HTML Paragraphs</vt:lpstr>
      <vt:lpstr>HTML Lines</vt:lpstr>
      <vt:lpstr>HTML Line Breaks</vt:lpstr>
      <vt:lpstr>HTML Comments</vt:lpstr>
      <vt:lpstr>HTML Text Formatting Tags</vt:lpstr>
      <vt:lpstr>HTML "Computer Output" Tags</vt:lpstr>
      <vt:lpstr>HTML Citations, Quotations, and Definition Tags</vt:lpstr>
      <vt:lpstr>HTML Hyperlinks (Links)</vt:lpstr>
      <vt:lpstr>HTML Hyperlinks (Links) (Cont.)</vt:lpstr>
      <vt:lpstr>HTML Hyperlinks (Links) (Cont.)</vt:lpstr>
      <vt:lpstr>HTML Images</vt:lpstr>
      <vt:lpstr>HTML Images (Cont.)</vt:lpstr>
      <vt:lpstr>HTML Tables</vt:lpstr>
      <vt:lpstr>HTML Tables (Cont.)</vt:lpstr>
      <vt:lpstr>HTML Lists</vt:lpstr>
      <vt:lpstr>HTML Lists (Cont.)</vt:lpstr>
      <vt:lpstr>HTML Lists (Cont.)</vt:lpstr>
      <vt:lpstr>HTML Blocks</vt:lpstr>
      <vt:lpstr>HTML Layouts - Using &lt;div&gt; Elements</vt:lpstr>
      <vt:lpstr>HTML Layouts - Using &lt;div&gt; Elements (Cont.)</vt:lpstr>
      <vt:lpstr>HTML Forms</vt:lpstr>
      <vt:lpstr>HTML Forms – Input Element</vt:lpstr>
      <vt:lpstr>HTML Forms – Input Element (Cont.)</vt:lpstr>
      <vt:lpstr>HTML Forms – Input Element (Cont.)</vt:lpstr>
      <vt:lpstr>HTML Forms – Input Element (Cont.)</vt:lpstr>
      <vt:lpstr>HTML Forms – Input Element (Cont.)</vt:lpstr>
      <vt:lpstr>HTML Forms – Input Element (Cont.)</vt:lpstr>
      <vt:lpstr>HTML Forms – Input Element (Cont.)</vt:lpstr>
      <vt:lpstr>HTML Forms – Input Element (Cont.)</vt:lpstr>
      <vt:lpstr>HTML Forms - TextArea</vt:lpstr>
      <vt:lpstr>HTML Forms - Button</vt:lpstr>
      <vt:lpstr>HTML Forms - Select</vt:lpstr>
      <vt:lpstr>HTML Forms – Select (Cont.)</vt:lpstr>
      <vt:lpstr>HTML Forms - Optgroup</vt:lpstr>
      <vt:lpstr>HTML Forms - Fieldset</vt:lpstr>
      <vt:lpstr>HTML Objects</vt:lpstr>
      <vt:lpstr>HTML Head - Title</vt:lpstr>
      <vt:lpstr>HTML Head - Link</vt:lpstr>
      <vt:lpstr>HTML Head - Style</vt:lpstr>
      <vt:lpstr>HTML Head - Meta</vt:lpstr>
      <vt:lpstr>HTML Head - Script</vt:lpstr>
      <vt:lpstr>Absolute Path VS Relative Path</vt:lpstr>
      <vt:lpstr>Relative Path</vt:lpstr>
      <vt:lpstr>Root Relative 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BONBONA</dc:creator>
  <cp:lastModifiedBy>BONBONA</cp:lastModifiedBy>
  <cp:revision>128</cp:revision>
  <dcterms:created xsi:type="dcterms:W3CDTF">2013-09-27T21:43:50Z</dcterms:created>
  <dcterms:modified xsi:type="dcterms:W3CDTF">2013-10-07T00:06:11Z</dcterms:modified>
</cp:coreProperties>
</file>