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handoutMasterIdLst>
    <p:handoutMasterId r:id="rId39"/>
  </p:handoutMasterIdLst>
  <p:sldIdLst>
    <p:sldId id="256" r:id="rId2"/>
    <p:sldId id="276" r:id="rId3"/>
    <p:sldId id="288" r:id="rId4"/>
    <p:sldId id="277" r:id="rId5"/>
    <p:sldId id="289" r:id="rId6"/>
    <p:sldId id="278" r:id="rId7"/>
    <p:sldId id="292" r:id="rId8"/>
    <p:sldId id="337" r:id="rId9"/>
    <p:sldId id="290" r:id="rId10"/>
    <p:sldId id="291" r:id="rId11"/>
    <p:sldId id="297" r:id="rId12"/>
    <p:sldId id="329" r:id="rId13"/>
    <p:sldId id="298" r:id="rId14"/>
    <p:sldId id="299" r:id="rId15"/>
    <p:sldId id="316" r:id="rId16"/>
    <p:sldId id="334" r:id="rId17"/>
    <p:sldId id="338" r:id="rId18"/>
    <p:sldId id="339" r:id="rId19"/>
    <p:sldId id="340" r:id="rId20"/>
    <p:sldId id="341" r:id="rId21"/>
    <p:sldId id="342" r:id="rId22"/>
    <p:sldId id="343" r:id="rId23"/>
    <p:sldId id="346" r:id="rId24"/>
    <p:sldId id="347" r:id="rId25"/>
    <p:sldId id="348" r:id="rId26"/>
    <p:sldId id="350" r:id="rId27"/>
    <p:sldId id="349" r:id="rId28"/>
    <p:sldId id="345" r:id="rId29"/>
    <p:sldId id="324" r:id="rId30"/>
    <p:sldId id="335" r:id="rId31"/>
    <p:sldId id="295" r:id="rId32"/>
    <p:sldId id="336" r:id="rId33"/>
    <p:sldId id="328" r:id="rId34"/>
    <p:sldId id="351" r:id="rId35"/>
    <p:sldId id="352" r:id="rId36"/>
    <p:sldId id="285" r:id="rId3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9A5C07"/>
    <a:srgbClr val="097F92"/>
    <a:srgbClr val="69C2D9"/>
    <a:srgbClr val="BDF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203E0-DEDE-432E-BF39-1FFBE47C45B0}" v="12" dt="2020-01-30T02:46:56.989"/>
    <p1510:client id="{6B1F59E7-D58C-AD87-8327-EC076D09594B}" v="10" dt="2020-01-30T02:49:11.775"/>
    <p1510:client id="{A7BBCAD5-56AA-1816-51C5-A4DC4D9194D5}" v="52" dt="2020-01-30T02:46:09.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4227" autoAdjust="0"/>
  </p:normalViewPr>
  <p:slideViewPr>
    <p:cSldViewPr snapToGrid="0" showGuides="1">
      <p:cViewPr varScale="1">
        <p:scale>
          <a:sx n="91" d="100"/>
          <a:sy n="91" d="100"/>
        </p:scale>
        <p:origin x="870"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a:buClrTx/>
            <a:buSzTx/>
            <a:buFontTx/>
            <a:buNone/>
          </a:pPr>
          <a:r>
            <a:rPr lang="es-PE" altLang="es-PE" sz="1400" b="1" dirty="0">
              <a:solidFill>
                <a:schemeClr val="tx1"/>
              </a:solidFill>
              <a:latin typeface="Arial" panose="020B0604020202020204" pitchFamily="34" charset="0"/>
            </a:rPr>
            <a:t>Jefe de proyecto</a:t>
          </a:r>
          <a:endParaRPr lang="es-PE" sz="1400" dirty="0">
            <a:solidFill>
              <a:schemeClr val="tx1"/>
            </a:solidFil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PE" altLang="es-PE" sz="1400" kern="1200" dirty="0">
              <a:solidFill>
                <a:srgbClr val="000000"/>
              </a:solidFill>
              <a:latin typeface="Arial" panose="020B0604020202020204" pitchFamily="34" charset="0"/>
              <a:ea typeface="+mn-ea"/>
              <a:cs typeface="+mn-cs"/>
            </a:rPr>
            <a:t>Aprobar las acciones correctivas.</a:t>
          </a:r>
          <a:endParaRPr lang="es-PE" sz="1400" kern="1200" dirty="0">
            <a:solidFill>
              <a:srgbClr val="000000"/>
            </a:solidFill>
            <a:latin typeface="Arial" panose="020B0604020202020204" pitchFamily="34" charset="0"/>
            <a:ea typeface="+mn-ea"/>
            <a:cs typeface="+mn-cs"/>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75FF6477-A9AF-490B-AC22-C8B9C0D28051}">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Funcional/Programador</a:t>
          </a:r>
          <a:endParaRPr lang="es-PE" sz="1400" dirty="0">
            <a:solidFill>
              <a:schemeClr val="tx1"/>
            </a:solidFill>
          </a:endParaRPr>
        </a:p>
      </dgm:t>
    </dgm:pt>
    <dgm:pt modelId="{A7ECB30B-F051-45FC-A82F-433A9A9DF046}" type="parTrans" cxnId="{96D7E4BB-CCE1-4EFC-8D6A-54C2F3DABD33}">
      <dgm:prSet/>
      <dgm:spPr/>
      <dgm:t>
        <a:bodyPr/>
        <a:lstStyle/>
        <a:p>
          <a:endParaRPr lang="es-PE">
            <a:solidFill>
              <a:schemeClr val="tx1"/>
            </a:solidFill>
          </a:endParaRPr>
        </a:p>
      </dgm:t>
    </dgm:pt>
    <dgm:pt modelId="{07EB1CB3-C92D-4593-8ACF-028483D69119}" type="sibTrans" cxnId="{96D7E4BB-CCE1-4EFC-8D6A-54C2F3DABD33}">
      <dgm:prSet/>
      <dgm:spPr/>
      <dgm:t>
        <a:bodyPr/>
        <a:lstStyle/>
        <a:p>
          <a:endParaRPr lang="es-PE">
            <a:solidFill>
              <a:schemeClr val="tx1"/>
            </a:solidFill>
          </a:endParaRPr>
        </a:p>
      </dgm:t>
    </dgm:pt>
    <dgm:pt modelId="{9E739D3D-629D-4903-ACDB-E31C2E68B423}">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de calidad</a:t>
          </a:r>
          <a:endParaRPr lang="es-PE" sz="1400" dirty="0">
            <a:solidFill>
              <a:schemeClr val="tx1"/>
            </a:solidFill>
          </a:endParaRPr>
        </a:p>
      </dgm:t>
    </dgm:pt>
    <dgm:pt modelId="{22450D6D-2C59-4216-8195-03F59996CA7A}" type="parTrans" cxnId="{9CB2413D-DE3E-4FC3-A2A9-32410B7A1272}">
      <dgm:prSet/>
      <dgm:spPr/>
      <dgm:t>
        <a:bodyPr/>
        <a:lstStyle/>
        <a:p>
          <a:endParaRPr lang="es-PE">
            <a:solidFill>
              <a:schemeClr val="tx1"/>
            </a:solidFill>
          </a:endParaRPr>
        </a:p>
      </dgm:t>
    </dgm:pt>
    <dgm:pt modelId="{5455106A-55D2-4C93-964D-564F2E63F06E}" type="sibTrans" cxnId="{9CB2413D-DE3E-4FC3-A2A9-32410B7A1272}">
      <dgm:prSet/>
      <dgm:spPr/>
      <dgm:t>
        <a:bodyPr/>
        <a:lstStyle/>
        <a:p>
          <a:endParaRPr lang="es-PE">
            <a:solidFill>
              <a:schemeClr val="tx1"/>
            </a:solidFill>
          </a:endParaRPr>
        </a:p>
      </dgm:t>
    </dgm:pt>
    <dgm:pt modelId="{BCDD09A5-B6AE-4770-8E01-0E04923756DE}">
      <dgm:prSet phldrT="[Texto]" custT="1"/>
      <dgm:spPr/>
      <dgm:t>
        <a:bodyPr/>
        <a:lstStyle/>
        <a:p>
          <a:pPr>
            <a:buClrTx/>
            <a:buSzTx/>
            <a:buFontTx/>
            <a:buChar char="•"/>
          </a:pPr>
          <a:r>
            <a:rPr lang="es-MX" altLang="es-PE" sz="1400" kern="1200" dirty="0">
              <a:solidFill>
                <a:schemeClr val="tx1"/>
              </a:solidFill>
              <a:latin typeface="Arial" panose="020B0604020202020204" pitchFamily="34" charset="0"/>
            </a:rPr>
            <a:t>Planificar y </a:t>
          </a:r>
          <a:r>
            <a:rPr lang="es-MX" altLang="es-PE" sz="1400" kern="1200" dirty="0">
              <a:solidFill>
                <a:srgbClr val="000000"/>
              </a:solidFill>
              <a:latin typeface="Arial" panose="020B0604020202020204" pitchFamily="34" charset="0"/>
              <a:ea typeface="+mn-ea"/>
              <a:cs typeface="+mn-cs"/>
            </a:rPr>
            <a:t>realizar</a:t>
          </a:r>
          <a:r>
            <a:rPr lang="es-MX" altLang="es-PE" sz="1400" kern="1200" dirty="0">
              <a:solidFill>
                <a:schemeClr val="tx1"/>
              </a:solidFill>
              <a:latin typeface="Arial" panose="020B0604020202020204" pitchFamily="34" charset="0"/>
            </a:rPr>
            <a:t> las Revisiones de QA.</a:t>
          </a:r>
          <a:endParaRPr lang="es-PE" sz="1400" kern="1200" dirty="0">
            <a:solidFill>
              <a:schemeClr val="tx1"/>
            </a:solidFill>
          </a:endParaRPr>
        </a:p>
      </dgm:t>
    </dgm:pt>
    <dgm:pt modelId="{921F8209-6E16-495C-A6F3-B8438238CB98}" type="parTrans" cxnId="{78ACB3AB-08E2-4569-B952-9D555DBD3712}">
      <dgm:prSet/>
      <dgm:spPr/>
      <dgm:t>
        <a:bodyPr/>
        <a:lstStyle/>
        <a:p>
          <a:endParaRPr lang="es-PE">
            <a:solidFill>
              <a:schemeClr val="tx1"/>
            </a:solidFill>
          </a:endParaRPr>
        </a:p>
      </dgm:t>
    </dgm:pt>
    <dgm:pt modelId="{1E9B8124-09C8-4A88-BFEB-D3B327A1DA35}" type="sibTrans" cxnId="{78ACB3AB-08E2-4569-B952-9D555DBD3712}">
      <dgm:prSet/>
      <dgm:spPr/>
      <dgm:t>
        <a:bodyPr/>
        <a:lstStyle/>
        <a:p>
          <a:endParaRPr lang="es-PE">
            <a:solidFill>
              <a:schemeClr val="tx1"/>
            </a:solidFill>
          </a:endParaRPr>
        </a:p>
      </dgm:t>
    </dgm:pt>
    <dgm:pt modelId="{ACA2D3D7-07A5-4F3F-A9B3-4291200C68A4}">
      <dgm:prSet phldrT="[Texto]" custT="1"/>
      <dgm:spPr/>
      <dgm:t>
        <a:bodyPr/>
        <a:lstStyle/>
        <a:p>
          <a:pPr>
            <a:buClrTx/>
            <a:buSzTx/>
            <a:buFontTx/>
            <a:buChar char="•"/>
          </a:pPr>
          <a:r>
            <a:rPr lang="es-MX" altLang="es-PE" sz="1400" kern="1200" dirty="0">
              <a:solidFill>
                <a:srgbClr val="000000"/>
              </a:solidFill>
              <a:latin typeface="Arial" panose="020B0604020202020204" pitchFamily="34" charset="0"/>
              <a:ea typeface="+mn-ea"/>
              <a:cs typeface="+mn-cs"/>
            </a:rPr>
            <a:t>Elaborar</a:t>
          </a:r>
          <a:r>
            <a:rPr lang="es-MX" altLang="es-PE" sz="1400" kern="1200" dirty="0">
              <a:solidFill>
                <a:schemeClr val="tx1"/>
              </a:solidFill>
              <a:latin typeface="Arial" panose="020B0604020202020204" pitchFamily="34" charset="0"/>
            </a:rPr>
            <a:t> y proporcionar los entregables para el Aseguramiento de Calidad que realiza el Revisor (Analista de calidad).</a:t>
          </a:r>
          <a:endParaRPr lang="es-PE" sz="1400" kern="1200" dirty="0">
            <a:solidFill>
              <a:schemeClr val="tx1"/>
            </a:solidFill>
          </a:endParaRPr>
        </a:p>
      </dgm:t>
    </dgm:pt>
    <dgm:pt modelId="{BD252ECE-2DD8-41BD-8571-60DEE594EE6F}" type="parTrans" cxnId="{071017FC-5320-4ECA-BEA1-1CC4002D2713}">
      <dgm:prSet/>
      <dgm:spPr/>
      <dgm:t>
        <a:bodyPr/>
        <a:lstStyle/>
        <a:p>
          <a:endParaRPr lang="es-PE"/>
        </a:p>
      </dgm:t>
    </dgm:pt>
    <dgm:pt modelId="{F0663FE6-2F7E-4697-97FC-A91EBF3E2646}" type="sibTrans" cxnId="{071017FC-5320-4ECA-BEA1-1CC4002D2713}">
      <dgm:prSet/>
      <dgm:spPr/>
      <dgm:t>
        <a:bodyPr/>
        <a:lstStyle/>
        <a:p>
          <a:endParaRPr lang="es-PE"/>
        </a:p>
      </dgm:t>
    </dgm:pt>
    <dgm:pt modelId="{7B6164EF-885D-4934-A985-53375BC565B1}">
      <dgm:prSet phldrT="[Texto]"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Es el responsable de la elaboración del sistema o de su corrección en caso se encuentren no conformidades.</a:t>
          </a:r>
          <a:endParaRPr lang="es-PE" sz="1400" kern="1200" dirty="0">
            <a:solidFill>
              <a:srgbClr val="000000"/>
            </a:solidFill>
            <a:latin typeface="Arial" panose="020B0604020202020204" pitchFamily="34" charset="0"/>
            <a:ea typeface="+mn-ea"/>
            <a:cs typeface="+mn-cs"/>
          </a:endParaRPr>
        </a:p>
      </dgm:t>
    </dgm:pt>
    <dgm:pt modelId="{8B7B381D-623B-46F5-BBA6-03322F563B4E}" type="parTrans" cxnId="{DE4D4949-20E8-4810-9554-16319078069E}">
      <dgm:prSet/>
      <dgm:spPr/>
      <dgm:t>
        <a:bodyPr/>
        <a:lstStyle/>
        <a:p>
          <a:endParaRPr lang="es-PE"/>
        </a:p>
      </dgm:t>
    </dgm:pt>
    <dgm:pt modelId="{11435BD9-97D2-4073-8602-C2AB5AE95B8D}" type="sibTrans" cxnId="{DE4D4949-20E8-4810-9554-16319078069E}">
      <dgm:prSet/>
      <dgm:spPr/>
      <dgm:t>
        <a:bodyPr/>
        <a:lstStyle/>
        <a:p>
          <a:endParaRPr lang="es-PE"/>
        </a:p>
      </dgm:t>
    </dgm:pt>
    <dgm:pt modelId="{9F55385D-E91A-42A7-A1E2-F65BBF988316}">
      <dgm:prSet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De acuerdo al producto el responsable del sistema (entregable) puede ser el Jefe de Proyecto, el Analista de Calidad (GC), o el Analista Programador (AP), documentador.</a:t>
          </a:r>
          <a:endParaRPr lang="es-PE" sz="1400" kern="1200" dirty="0">
            <a:solidFill>
              <a:srgbClr val="000000"/>
            </a:solidFill>
            <a:latin typeface="Arial" panose="020B0604020202020204" pitchFamily="34" charset="0"/>
            <a:ea typeface="+mn-ea"/>
            <a:cs typeface="+mn-cs"/>
          </a:endParaRPr>
        </a:p>
      </dgm:t>
    </dgm:pt>
    <dgm:pt modelId="{20AD8F6E-EE82-49A8-B517-7ACF90A1AA6F}" type="parTrans" cxnId="{E606D4BD-7163-44B7-A3E8-2A7C888E35D7}">
      <dgm:prSet/>
      <dgm:spPr/>
      <dgm:t>
        <a:bodyPr/>
        <a:lstStyle/>
        <a:p>
          <a:endParaRPr lang="es-PE"/>
        </a:p>
      </dgm:t>
    </dgm:pt>
    <dgm:pt modelId="{CA5ABB3D-3413-457F-93C2-8709E0BF79CA}" type="sibTrans" cxnId="{E606D4BD-7163-44B7-A3E8-2A7C888E35D7}">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t>
        <a:bodyPr/>
        <a:lstStyle/>
        <a:p>
          <a:endParaRPr lang="es-ES"/>
        </a:p>
      </dgm:t>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t>
        <a:bodyPr/>
        <a:lstStyle/>
        <a:p>
          <a:endParaRPr lang="es-ES"/>
        </a:p>
      </dgm:t>
    </dgm:pt>
    <dgm:pt modelId="{BAA71A4D-8356-494D-BC44-47BD4E013B8F}" type="pres">
      <dgm:prSet presAssocID="{289F4CCC-DF1D-4047-A695-B9C2846F6B55}" presName="descendantText" presStyleLbl="alignAcc1" presStyleIdx="0" presStyleCnt="3">
        <dgm:presLayoutVars>
          <dgm:bulletEnabled val="1"/>
        </dgm:presLayoutVars>
      </dgm:prSet>
      <dgm:spPr>
        <a:xfrm rot="5400000">
          <a:off x="4631616" y="-3289547"/>
          <a:ext cx="1242438" cy="7829648"/>
        </a:xfrm>
        <a:prstGeom prst="round2SameRect">
          <a:avLst/>
        </a:prstGeom>
      </dgm:spPr>
      <dgm:t>
        <a:bodyPr/>
        <a:lstStyle/>
        <a:p>
          <a:endParaRPr lang="es-ES"/>
        </a:p>
      </dgm:t>
    </dgm:pt>
    <dgm:pt modelId="{806F107D-5725-4D5F-9E2E-928B31DD4336}" type="pres">
      <dgm:prSet presAssocID="{DC66E8DF-890F-4CFD-8110-446E8B1C2E85}" presName="sp" presStyleCnt="0"/>
      <dgm:spPr/>
    </dgm:pt>
    <dgm:pt modelId="{7EB47982-F2E2-47CC-929A-72E349801979}" type="pres">
      <dgm:prSet presAssocID="{75FF6477-A9AF-490B-AC22-C8B9C0D28051}" presName="composite" presStyleCnt="0"/>
      <dgm:spPr/>
    </dgm:pt>
    <dgm:pt modelId="{118C2EEF-B90E-4EBD-A1A0-11DBB1950974}" type="pres">
      <dgm:prSet presAssocID="{75FF6477-A9AF-490B-AC22-C8B9C0D28051}" presName="parentText" presStyleLbl="alignNode1" presStyleIdx="1" presStyleCnt="3">
        <dgm:presLayoutVars>
          <dgm:chMax val="1"/>
          <dgm:bulletEnabled val="1"/>
        </dgm:presLayoutVars>
      </dgm:prSet>
      <dgm:spPr/>
      <dgm:t>
        <a:bodyPr/>
        <a:lstStyle/>
        <a:p>
          <a:endParaRPr lang="es-ES"/>
        </a:p>
      </dgm:t>
    </dgm:pt>
    <dgm:pt modelId="{C531A5B5-0BF1-48F5-89C3-23CE6D89BAA5}" type="pres">
      <dgm:prSet presAssocID="{75FF6477-A9AF-490B-AC22-C8B9C0D28051}" presName="descendantText" presStyleLbl="alignAcc1" presStyleIdx="1" presStyleCnt="3">
        <dgm:presLayoutVars>
          <dgm:bulletEnabled val="1"/>
        </dgm:presLayoutVars>
      </dgm:prSet>
      <dgm:spPr/>
      <dgm:t>
        <a:bodyPr/>
        <a:lstStyle/>
        <a:p>
          <a:endParaRPr lang="es-ES"/>
        </a:p>
      </dgm:t>
    </dgm:pt>
    <dgm:pt modelId="{3B5B9C61-3B28-4FB4-AD12-2F42D6AF5DB4}" type="pres">
      <dgm:prSet presAssocID="{07EB1CB3-C92D-4593-8ACF-028483D69119}" presName="sp" presStyleCnt="0"/>
      <dgm:spPr/>
    </dgm:pt>
    <dgm:pt modelId="{048D4BA8-C69C-4B7A-8266-484A460A71C9}" type="pres">
      <dgm:prSet presAssocID="{9E739D3D-629D-4903-ACDB-E31C2E68B423}" presName="composite" presStyleCnt="0"/>
      <dgm:spPr/>
    </dgm:pt>
    <dgm:pt modelId="{E172C394-257D-432C-854D-8D2B66C70EB2}" type="pres">
      <dgm:prSet presAssocID="{9E739D3D-629D-4903-ACDB-E31C2E68B423}" presName="parentText" presStyleLbl="alignNode1" presStyleIdx="2" presStyleCnt="3">
        <dgm:presLayoutVars>
          <dgm:chMax val="1"/>
          <dgm:bulletEnabled val="1"/>
        </dgm:presLayoutVars>
      </dgm:prSet>
      <dgm:spPr/>
      <dgm:t>
        <a:bodyPr/>
        <a:lstStyle/>
        <a:p>
          <a:endParaRPr lang="es-ES"/>
        </a:p>
      </dgm:t>
    </dgm:pt>
    <dgm:pt modelId="{9558A9E5-362E-479D-B0B9-5418178D9FE3}" type="pres">
      <dgm:prSet presAssocID="{9E739D3D-629D-4903-ACDB-E31C2E68B423}" presName="descendantText" presStyleLbl="alignAcc1" presStyleIdx="2" presStyleCnt="3">
        <dgm:presLayoutVars>
          <dgm:bulletEnabled val="1"/>
        </dgm:presLayoutVars>
      </dgm:prSet>
      <dgm:spPr/>
      <dgm:t>
        <a:bodyPr/>
        <a:lstStyle/>
        <a:p>
          <a:endParaRPr lang="es-ES"/>
        </a:p>
      </dgm:t>
    </dgm:pt>
  </dgm:ptLst>
  <dgm:cxnLst>
    <dgm:cxn modelId="{AEF8F9D7-FC88-46FA-9D2E-B4C6F405CBC6}" type="presOf" srcId="{ACA2D3D7-07A5-4F3F-A9B3-4291200C68A4}" destId="{C531A5B5-0BF1-48F5-89C3-23CE6D89BAA5}" srcOrd="0" destOrd="0" presId="urn:microsoft.com/office/officeart/2005/8/layout/chevron2"/>
    <dgm:cxn modelId="{5CE0BCDD-5919-41D0-9D8D-3410E7D923ED}" type="presOf" srcId="{75FF6477-A9AF-490B-AC22-C8B9C0D28051}" destId="{118C2EEF-B90E-4EBD-A1A0-11DBB1950974}" srcOrd="0" destOrd="0" presId="urn:microsoft.com/office/officeart/2005/8/layout/chevron2"/>
    <dgm:cxn modelId="{66421C8E-80AD-45F7-9DF5-D31D0495BFD6}" type="presOf" srcId="{BCDD09A5-B6AE-4770-8E01-0E04923756DE}" destId="{9558A9E5-362E-479D-B0B9-5418178D9FE3}" srcOrd="0" destOrd="0" presId="urn:microsoft.com/office/officeart/2005/8/layout/chevron2"/>
    <dgm:cxn modelId="{D90973AE-8BD5-4699-BA67-187229A5A913}" type="presOf" srcId="{7B6164EF-885D-4934-A985-53375BC565B1}" destId="{BAA71A4D-8356-494D-BC44-47BD4E013B8F}" srcOrd="0" destOrd="1" presId="urn:microsoft.com/office/officeart/2005/8/layout/chevron2"/>
    <dgm:cxn modelId="{8497A840-6630-43AA-85EC-E6BB119AB282}" srcId="{289F4CCC-DF1D-4047-A695-B9C2846F6B55}" destId="{1D69FAA2-5D07-4996-8A8C-36CD08098B92}" srcOrd="0" destOrd="0" parTransId="{BE29ED14-F12E-441C-B062-ECB65AA66B99}" sibTransId="{9F8EE243-F05B-48A5-9985-8FE4399BBEF4}"/>
    <dgm:cxn modelId="{DE4D4949-20E8-4810-9554-16319078069E}" srcId="{289F4CCC-DF1D-4047-A695-B9C2846F6B55}" destId="{7B6164EF-885D-4934-A985-53375BC565B1}" srcOrd="1" destOrd="0" parTransId="{8B7B381D-623B-46F5-BBA6-03322F563B4E}" sibTransId="{11435BD9-97D2-4073-8602-C2AB5AE95B8D}"/>
    <dgm:cxn modelId="{E606D4BD-7163-44B7-A3E8-2A7C888E35D7}" srcId="{289F4CCC-DF1D-4047-A695-B9C2846F6B55}" destId="{9F55385D-E91A-42A7-A1E2-F65BBF988316}" srcOrd="2" destOrd="0" parTransId="{20AD8F6E-EE82-49A8-B517-7ACF90A1AA6F}" sibTransId="{CA5ABB3D-3413-457F-93C2-8709E0BF79CA}"/>
    <dgm:cxn modelId="{78ACB3AB-08E2-4569-B952-9D555DBD3712}" srcId="{9E739D3D-629D-4903-ACDB-E31C2E68B423}" destId="{BCDD09A5-B6AE-4770-8E01-0E04923756DE}" srcOrd="0" destOrd="0" parTransId="{921F8209-6E16-495C-A6F3-B8438238CB98}" sibTransId="{1E9B8124-09C8-4A88-BFEB-D3B327A1DA35}"/>
    <dgm:cxn modelId="{1186CA9B-91CE-4F4B-994B-7AC2950D9482}" type="presOf" srcId="{9E739D3D-629D-4903-ACDB-E31C2E68B423}" destId="{E172C394-257D-432C-854D-8D2B66C70EB2}" srcOrd="0" destOrd="0" presId="urn:microsoft.com/office/officeart/2005/8/layout/chevron2"/>
    <dgm:cxn modelId="{18230886-AF5C-472F-8326-7C9B6F7BDAD1}" type="presOf" srcId="{9F55385D-E91A-42A7-A1E2-F65BBF988316}" destId="{BAA71A4D-8356-494D-BC44-47BD4E013B8F}" srcOrd="0" destOrd="2" presId="urn:microsoft.com/office/officeart/2005/8/layout/chevron2"/>
    <dgm:cxn modelId="{89E5D955-9E7C-4D42-B5F5-6A0E5E9C7787}" type="presOf" srcId="{289F4CCC-DF1D-4047-A695-B9C2846F6B55}" destId="{DA002875-5257-4102-B8AC-E61286DB52F3}" srcOrd="0" destOrd="0" presId="urn:microsoft.com/office/officeart/2005/8/layout/chevron2"/>
    <dgm:cxn modelId="{122D9D5F-F006-4FFD-B217-B2B685469656}" srcId="{DF8F84BE-4803-4E6B-AE3C-05D5C3189CE8}" destId="{289F4CCC-DF1D-4047-A695-B9C2846F6B55}" srcOrd="0" destOrd="0" parTransId="{F0C0CEB0-5878-4BFA-B012-1700EA6C539D}" sibTransId="{DC66E8DF-890F-4CFD-8110-446E8B1C2E85}"/>
    <dgm:cxn modelId="{96D7E4BB-CCE1-4EFC-8D6A-54C2F3DABD33}" srcId="{DF8F84BE-4803-4E6B-AE3C-05D5C3189CE8}" destId="{75FF6477-A9AF-490B-AC22-C8B9C0D28051}" srcOrd="1" destOrd="0" parTransId="{A7ECB30B-F051-45FC-A82F-433A9A9DF046}" sibTransId="{07EB1CB3-C92D-4593-8ACF-028483D69119}"/>
    <dgm:cxn modelId="{EB88318B-B59D-4397-8428-D9363BA7ED80}" type="presOf" srcId="{1D69FAA2-5D07-4996-8A8C-36CD08098B92}" destId="{BAA71A4D-8356-494D-BC44-47BD4E013B8F}" srcOrd="0" destOrd="0" presId="urn:microsoft.com/office/officeart/2005/8/layout/chevron2"/>
    <dgm:cxn modelId="{9CB2413D-DE3E-4FC3-A2A9-32410B7A1272}" srcId="{DF8F84BE-4803-4E6B-AE3C-05D5C3189CE8}" destId="{9E739D3D-629D-4903-ACDB-E31C2E68B423}" srcOrd="2" destOrd="0" parTransId="{22450D6D-2C59-4216-8195-03F59996CA7A}" sibTransId="{5455106A-55D2-4C93-964D-564F2E63F06E}"/>
    <dgm:cxn modelId="{C2D39BF3-C9D1-4B51-8755-E9464E3F7AB9}" type="presOf" srcId="{DF8F84BE-4803-4E6B-AE3C-05D5C3189CE8}" destId="{74CDF880-8376-4BB8-8047-A4835939DA98}" srcOrd="0" destOrd="0" presId="urn:microsoft.com/office/officeart/2005/8/layout/chevron2"/>
    <dgm:cxn modelId="{071017FC-5320-4ECA-BEA1-1CC4002D2713}" srcId="{75FF6477-A9AF-490B-AC22-C8B9C0D28051}" destId="{ACA2D3D7-07A5-4F3F-A9B3-4291200C68A4}" srcOrd="0" destOrd="0" parTransId="{BD252ECE-2DD8-41BD-8571-60DEE594EE6F}" sibTransId="{F0663FE6-2F7E-4697-97FC-A91EBF3E2646}"/>
    <dgm:cxn modelId="{4BBD3CCA-408B-4020-A0F3-6B4A522149F3}" type="presParOf" srcId="{74CDF880-8376-4BB8-8047-A4835939DA98}" destId="{3E154543-CBE8-47F2-944C-527BA46C5F13}" srcOrd="0" destOrd="0" presId="urn:microsoft.com/office/officeart/2005/8/layout/chevron2"/>
    <dgm:cxn modelId="{C05211D3-6893-4CCE-816C-4B2F96CAF433}" type="presParOf" srcId="{3E154543-CBE8-47F2-944C-527BA46C5F13}" destId="{DA002875-5257-4102-B8AC-E61286DB52F3}" srcOrd="0" destOrd="0" presId="urn:microsoft.com/office/officeart/2005/8/layout/chevron2"/>
    <dgm:cxn modelId="{F1A48284-9CE3-4149-B0BE-ACB9BCAFE74B}" type="presParOf" srcId="{3E154543-CBE8-47F2-944C-527BA46C5F13}" destId="{BAA71A4D-8356-494D-BC44-47BD4E013B8F}" srcOrd="1" destOrd="0" presId="urn:microsoft.com/office/officeart/2005/8/layout/chevron2"/>
    <dgm:cxn modelId="{82BEDC37-0F9D-43E7-9DE5-41597AE8756E}" type="presParOf" srcId="{74CDF880-8376-4BB8-8047-A4835939DA98}" destId="{806F107D-5725-4D5F-9E2E-928B31DD4336}" srcOrd="1" destOrd="0" presId="urn:microsoft.com/office/officeart/2005/8/layout/chevron2"/>
    <dgm:cxn modelId="{A2245D29-7769-4FCD-AFD5-F812C112689C}" type="presParOf" srcId="{74CDF880-8376-4BB8-8047-A4835939DA98}" destId="{7EB47982-F2E2-47CC-929A-72E349801979}" srcOrd="2" destOrd="0" presId="urn:microsoft.com/office/officeart/2005/8/layout/chevron2"/>
    <dgm:cxn modelId="{113208F3-24ED-4DD6-979E-D133CD486570}" type="presParOf" srcId="{7EB47982-F2E2-47CC-929A-72E349801979}" destId="{118C2EEF-B90E-4EBD-A1A0-11DBB1950974}" srcOrd="0" destOrd="0" presId="urn:microsoft.com/office/officeart/2005/8/layout/chevron2"/>
    <dgm:cxn modelId="{0EC96184-CC48-47D2-97AE-474E447DA663}" type="presParOf" srcId="{7EB47982-F2E2-47CC-929A-72E349801979}" destId="{C531A5B5-0BF1-48F5-89C3-23CE6D89BAA5}" srcOrd="1" destOrd="0" presId="urn:microsoft.com/office/officeart/2005/8/layout/chevron2"/>
    <dgm:cxn modelId="{875D6B7E-F42B-4396-9056-D47AA4336807}" type="presParOf" srcId="{74CDF880-8376-4BB8-8047-A4835939DA98}" destId="{3B5B9C61-3B28-4FB4-AD12-2F42D6AF5DB4}" srcOrd="3" destOrd="0" presId="urn:microsoft.com/office/officeart/2005/8/layout/chevron2"/>
    <dgm:cxn modelId="{155102D4-5973-4459-97EC-B1A3B7E71C26}" type="presParOf" srcId="{74CDF880-8376-4BB8-8047-A4835939DA98}" destId="{048D4BA8-C69C-4B7A-8266-484A460A71C9}" srcOrd="4" destOrd="0" presId="urn:microsoft.com/office/officeart/2005/8/layout/chevron2"/>
    <dgm:cxn modelId="{56F68629-840B-4C86-B86E-30C3A99563CF}" type="presParOf" srcId="{048D4BA8-C69C-4B7A-8266-484A460A71C9}" destId="{E172C394-257D-432C-854D-8D2B66C70EB2}" srcOrd="0" destOrd="0" presId="urn:microsoft.com/office/officeart/2005/8/layout/chevron2"/>
    <dgm:cxn modelId="{471FBFFC-BF88-4A67-B79F-E0A092D41DDC}" type="presParOf" srcId="{048D4BA8-C69C-4B7A-8266-484A460A71C9}" destId="{9558A9E5-362E-479D-B0B9-5418178D9FE3}"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phldr="0" custT="1"/>
      <dgm:spPr/>
      <dgm:t>
        <a:bodyPr/>
        <a:lstStyle/>
        <a:p>
          <a:pPr>
            <a:buClrTx/>
            <a:buSzTx/>
            <a:buFontTx/>
            <a:buNone/>
          </a:pPr>
          <a:r>
            <a:rPr lang="es-PE" altLang="es-PE" sz="1400" b="1" dirty="0">
              <a:solidFill>
                <a:schemeClr val="tx1"/>
              </a:solidFill>
              <a:latin typeface="Arial" panose="020B0604020202020204" pitchFamily="34" charset="0"/>
              <a:cs typeface="Arial" panose="020B0604020202020204" pitchFamily="34" charset="0"/>
            </a:rPr>
            <a:t>Programador</a:t>
          </a:r>
        </a:p>
      </dgm:t>
    </dgm:pt>
    <dgm:pt modelId="{F0C0CEB0-5878-4BFA-B012-1700EA6C539D}" type="par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DC66E8DF-890F-4CFD-8110-446E8B1C2E85}" type="sib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CD95CEE8-E26E-42E8-93BD-96B3CEA7AD60}">
      <dgm:prSet phldr="0" custT="1"/>
      <dgm:spPr/>
      <dgm:t>
        <a:bodyPr/>
        <a:lstStyle/>
        <a:p>
          <a:pPr algn="l" rtl="0"/>
          <a:r>
            <a:rPr lang="es-MX" sz="1400" b="0" dirty="0">
              <a:latin typeface="Arial" panose="020B0604020202020204" pitchFamily="34" charset="0"/>
              <a:cs typeface="Arial" panose="020B0604020202020204" pitchFamily="34" charset="0"/>
            </a:rPr>
            <a:t>Rol autorizado por el cliente para revisar/aprobar el entregable</a:t>
          </a:r>
          <a:endParaRPr lang="es-ES" altLang="es-PE" sz="1400" b="0" dirty="0">
            <a:latin typeface="Arial" panose="020B0604020202020204" pitchFamily="34" charset="0"/>
            <a:cs typeface="Arial" panose="020B0604020202020204" pitchFamily="34" charset="0"/>
          </a:endParaRPr>
        </a:p>
      </dgm:t>
    </dgm:pt>
    <dgm:pt modelId="{19AFA963-7E5D-4F80-936C-5F2F1F374CD1}" type="par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6203DB5-7879-4ED6-8BDA-6BC703081067}" type="sib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4D9D3B3-0574-4C13-8185-13B4B6D37183}">
      <dgm:prSet phldr="0" custT="1"/>
      <dgm:spPr/>
      <dgm:t>
        <a:bodyPr/>
        <a:lstStyle/>
        <a:p>
          <a:pPr algn="just" rtl="0"/>
          <a:r>
            <a:rPr lang="es-MX" sz="1400" dirty="0">
              <a:latin typeface="Arial" panose="020B0604020202020204" pitchFamily="34" charset="0"/>
              <a:cs typeface="Arial" panose="020B0604020202020204" pitchFamily="34" charset="0"/>
            </a:rPr>
            <a:t>Es el responsable de la elaboración del producto (entregable) de proyecto interno, así como de su corrección en caso se encuentren no conformidades. </a:t>
          </a:r>
          <a:endParaRPr lang="es-PE" sz="1400" dirty="0">
            <a:latin typeface="Arial" panose="020B0604020202020204" pitchFamily="34" charset="0"/>
            <a:cs typeface="Arial" panose="020B0604020202020204" pitchFamily="34" charset="0"/>
          </a:endParaRPr>
        </a:p>
      </dgm:t>
    </dgm:pt>
    <dgm:pt modelId="{DF0094DF-F6CA-4E4E-A85D-F6BF78E644C1}" type="par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A090F4F5-77CC-4643-9A01-15C520DB6C0E}" type="sib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204560EB-B7EA-4738-9FE0-C3677E0E9E4D}">
      <dgm:prSet phldr="0" custT="1"/>
      <dgm:spPr/>
      <dgm:t>
        <a:bodyPr/>
        <a:lstStyle/>
        <a:p>
          <a:pPr algn="ctr" rtl="0"/>
          <a:r>
            <a:rPr lang="es-PE" altLang="es-PE" sz="1400" b="1" dirty="0">
              <a:solidFill>
                <a:schemeClr val="tx1"/>
              </a:solidFill>
              <a:latin typeface="Arial" panose="020B0604020202020204" pitchFamily="34" charset="0"/>
              <a:cs typeface="Arial" panose="020B0604020202020204" pitchFamily="34" charset="0"/>
            </a:rPr>
            <a:t>Cliente</a:t>
          </a:r>
          <a:endParaRPr lang="es-PE" sz="1400" dirty="0">
            <a:latin typeface="Arial" panose="020B0604020202020204" pitchFamily="34" charset="0"/>
            <a:cs typeface="Arial" panose="020B0604020202020204" pitchFamily="34" charset="0"/>
          </a:endParaRPr>
        </a:p>
      </dgm:t>
    </dgm:pt>
    <dgm:pt modelId="{CD5F5FB7-6F4F-4240-B4EB-234E7C830D86}" type="par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33169317-4B60-489C-868A-1F2D5549423E}" type="sib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74CDF880-8376-4BB8-8047-A4835939DA98}" type="pres">
      <dgm:prSet presAssocID="{DF8F84BE-4803-4E6B-AE3C-05D5C3189CE8}" presName="linearFlow" presStyleCnt="0">
        <dgm:presLayoutVars>
          <dgm:dir/>
          <dgm:animLvl val="lvl"/>
          <dgm:resizeHandles val="exact"/>
        </dgm:presLayoutVars>
      </dgm:prSet>
      <dgm:spPr/>
      <dgm:t>
        <a:bodyPr/>
        <a:lstStyle/>
        <a:p>
          <a:endParaRPr lang="es-ES"/>
        </a:p>
      </dgm:t>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2">
        <dgm:presLayoutVars>
          <dgm:chMax val="1"/>
          <dgm:bulletEnabled val="1"/>
        </dgm:presLayoutVars>
      </dgm:prSet>
      <dgm:spPr/>
      <dgm:t>
        <a:bodyPr/>
        <a:lstStyle/>
        <a:p>
          <a:endParaRPr lang="es-ES"/>
        </a:p>
      </dgm:t>
    </dgm:pt>
    <dgm:pt modelId="{BAA71A4D-8356-494D-BC44-47BD4E013B8F}" type="pres">
      <dgm:prSet presAssocID="{289F4CCC-DF1D-4047-A695-B9C2846F6B55}" presName="descendantText" presStyleLbl="alignAcc1" presStyleIdx="0" presStyleCnt="2">
        <dgm:presLayoutVars>
          <dgm:bulletEnabled val="1"/>
        </dgm:presLayoutVars>
      </dgm:prSet>
      <dgm:spPr/>
      <dgm:t>
        <a:bodyPr/>
        <a:lstStyle/>
        <a:p>
          <a:endParaRPr lang="es-ES"/>
        </a:p>
      </dgm:t>
    </dgm:pt>
    <dgm:pt modelId="{806F107D-5725-4D5F-9E2E-928B31DD4336}" type="pres">
      <dgm:prSet presAssocID="{DC66E8DF-890F-4CFD-8110-446E8B1C2E85}" presName="sp" presStyleCnt="0"/>
      <dgm:spPr/>
    </dgm:pt>
    <dgm:pt modelId="{D1B16978-827F-4900-949A-7B387233B458}" type="pres">
      <dgm:prSet presAssocID="{204560EB-B7EA-4738-9FE0-C3677E0E9E4D}" presName="composite" presStyleCnt="0"/>
      <dgm:spPr/>
    </dgm:pt>
    <dgm:pt modelId="{9F097AD2-983C-4B5B-9BE0-21020FF71B55}" type="pres">
      <dgm:prSet presAssocID="{204560EB-B7EA-4738-9FE0-C3677E0E9E4D}" presName="parentText" presStyleLbl="alignNode1" presStyleIdx="1" presStyleCnt="2">
        <dgm:presLayoutVars>
          <dgm:chMax val="1"/>
          <dgm:bulletEnabled val="1"/>
        </dgm:presLayoutVars>
      </dgm:prSet>
      <dgm:spPr/>
      <dgm:t>
        <a:bodyPr/>
        <a:lstStyle/>
        <a:p>
          <a:endParaRPr lang="es-ES"/>
        </a:p>
      </dgm:t>
    </dgm:pt>
    <dgm:pt modelId="{C8F1A6C0-A4AD-45DE-83C8-EF1F147D27C2}" type="pres">
      <dgm:prSet presAssocID="{204560EB-B7EA-4738-9FE0-C3677E0E9E4D}" presName="descendantText" presStyleLbl="alignAcc1" presStyleIdx="1" presStyleCnt="2">
        <dgm:presLayoutVars>
          <dgm:bulletEnabled val="1"/>
        </dgm:presLayoutVars>
      </dgm:prSet>
      <dgm:spPr/>
      <dgm:t>
        <a:bodyPr/>
        <a:lstStyle/>
        <a:p>
          <a:endParaRPr lang="es-ES"/>
        </a:p>
      </dgm:t>
    </dgm:pt>
  </dgm:ptLst>
  <dgm:cxnLst>
    <dgm:cxn modelId="{7EB9CFF3-040E-4489-BD4C-8AA737C887BD}" type="presOf" srcId="{34D9D3B3-0574-4C13-8185-13B4B6D37183}" destId="{BAA71A4D-8356-494D-BC44-47BD4E013B8F}" srcOrd="0" destOrd="0" presId="urn:microsoft.com/office/officeart/2005/8/layout/chevron2"/>
    <dgm:cxn modelId="{C2D39BF3-C9D1-4B51-8755-E9464E3F7AB9}" type="presOf" srcId="{DF8F84BE-4803-4E6B-AE3C-05D5C3189CE8}" destId="{74CDF880-8376-4BB8-8047-A4835939DA98}" srcOrd="0" destOrd="0" presId="urn:microsoft.com/office/officeart/2005/8/layout/chevron2"/>
    <dgm:cxn modelId="{122D9D5F-F006-4FFD-B217-B2B685469656}" srcId="{DF8F84BE-4803-4E6B-AE3C-05D5C3189CE8}" destId="{289F4CCC-DF1D-4047-A695-B9C2846F6B55}" srcOrd="0" destOrd="0" parTransId="{F0C0CEB0-5878-4BFA-B012-1700EA6C539D}" sibTransId="{DC66E8DF-890F-4CFD-8110-446E8B1C2E85}"/>
    <dgm:cxn modelId="{B9601963-4AE9-494D-83BE-B0DA18BEFCB4}" type="presOf" srcId="{204560EB-B7EA-4738-9FE0-C3677E0E9E4D}" destId="{9F097AD2-983C-4B5B-9BE0-21020FF71B55}" srcOrd="0" destOrd="0" presId="urn:microsoft.com/office/officeart/2005/8/layout/chevron2"/>
    <dgm:cxn modelId="{3FD6988A-70C3-4F27-B0EE-25D54C98ED93}" type="presOf" srcId="{CD95CEE8-E26E-42E8-93BD-96B3CEA7AD60}" destId="{C8F1A6C0-A4AD-45DE-83C8-EF1F147D27C2}" srcOrd="0" destOrd="0" presId="urn:microsoft.com/office/officeart/2005/8/layout/chevron2"/>
    <dgm:cxn modelId="{ECA254A5-FEF9-4EDA-8467-85C5FA63FAED}" srcId="{DF8F84BE-4803-4E6B-AE3C-05D5C3189CE8}" destId="{204560EB-B7EA-4738-9FE0-C3677E0E9E4D}" srcOrd="1" destOrd="0" parTransId="{CD5F5FB7-6F4F-4240-B4EB-234E7C830D86}" sibTransId="{33169317-4B60-489C-868A-1F2D5549423E}"/>
    <dgm:cxn modelId="{06F7B01F-51AD-4877-85F2-BF05983F4FD2}" srcId="{204560EB-B7EA-4738-9FE0-C3677E0E9E4D}" destId="{CD95CEE8-E26E-42E8-93BD-96B3CEA7AD60}" srcOrd="0" destOrd="0" parTransId="{19AFA963-7E5D-4F80-936C-5F2F1F374CD1}" sibTransId="{36203DB5-7879-4ED6-8BDA-6BC703081067}"/>
    <dgm:cxn modelId="{74E43E39-992F-4210-85DE-1D1C17524D7D}" type="presOf" srcId="{289F4CCC-DF1D-4047-A695-B9C2846F6B55}" destId="{DA002875-5257-4102-B8AC-E61286DB52F3}" srcOrd="0" destOrd="0" presId="urn:microsoft.com/office/officeart/2005/8/layout/chevron2"/>
    <dgm:cxn modelId="{B3B176EF-9B0E-44D5-A6FD-EC024DC7E09E}" srcId="{289F4CCC-DF1D-4047-A695-B9C2846F6B55}" destId="{34D9D3B3-0574-4C13-8185-13B4B6D37183}" srcOrd="0" destOrd="0" parTransId="{DF0094DF-F6CA-4E4E-A85D-F6BF78E644C1}" sibTransId="{A090F4F5-77CC-4643-9A01-15C520DB6C0E}"/>
    <dgm:cxn modelId="{7AA4936B-0E86-42BB-9326-EED6427D69F0}" type="presParOf" srcId="{74CDF880-8376-4BB8-8047-A4835939DA98}" destId="{3E154543-CBE8-47F2-944C-527BA46C5F13}" srcOrd="0" destOrd="0" presId="urn:microsoft.com/office/officeart/2005/8/layout/chevron2"/>
    <dgm:cxn modelId="{F528FBA0-83B8-4FC3-8C79-C70D93500858}" type="presParOf" srcId="{3E154543-CBE8-47F2-944C-527BA46C5F13}" destId="{DA002875-5257-4102-B8AC-E61286DB52F3}" srcOrd="0" destOrd="0" presId="urn:microsoft.com/office/officeart/2005/8/layout/chevron2"/>
    <dgm:cxn modelId="{7BC7DBCE-87CF-465B-BFDB-95ABEFDD5A8E}" type="presParOf" srcId="{3E154543-CBE8-47F2-944C-527BA46C5F13}" destId="{BAA71A4D-8356-494D-BC44-47BD4E013B8F}" srcOrd="1" destOrd="0" presId="urn:microsoft.com/office/officeart/2005/8/layout/chevron2"/>
    <dgm:cxn modelId="{1E02CF94-DDF1-4932-9441-D7BF1AE68E8C}" type="presParOf" srcId="{74CDF880-8376-4BB8-8047-A4835939DA98}" destId="{806F107D-5725-4D5F-9E2E-928B31DD4336}" srcOrd="1" destOrd="0" presId="urn:microsoft.com/office/officeart/2005/8/layout/chevron2"/>
    <dgm:cxn modelId="{45D26207-2252-4D5B-A709-8B1067961E0E}" type="presParOf" srcId="{74CDF880-8376-4BB8-8047-A4835939DA98}" destId="{D1B16978-827F-4900-949A-7B387233B458}" srcOrd="2" destOrd="0" presId="urn:microsoft.com/office/officeart/2005/8/layout/chevron2"/>
    <dgm:cxn modelId="{CB46F5BF-C442-47D2-9E14-D86B7F4963D3}" type="presParOf" srcId="{D1B16978-827F-4900-949A-7B387233B458}" destId="{9F097AD2-983C-4B5B-9BE0-21020FF71B55}" srcOrd="0" destOrd="0" presId="urn:microsoft.com/office/officeart/2005/8/layout/chevron2"/>
    <dgm:cxn modelId="{AE4F98E2-38AA-4DFF-A568-605E24D741B7}" type="presParOf" srcId="{D1B16978-827F-4900-949A-7B387233B458}" destId="{C8F1A6C0-A4AD-45DE-83C8-EF1F147D27C2}"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Jefe de proyecto</a:t>
          </a:r>
          <a:endParaRPr lang="es-PE" sz="1400" kern="1200" dirty="0">
            <a:solidFill>
              <a:schemeClr val="tx1"/>
            </a:solidFill>
          </a:endParaRP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lrTx/>
            <a:buSzTx/>
            <a:buFontTx/>
            <a:buChar char="••"/>
          </a:pPr>
          <a:r>
            <a:rPr lang="es-PE" altLang="es-PE" sz="1400" kern="1200" dirty="0">
              <a:solidFill>
                <a:srgbClr val="000000"/>
              </a:solidFill>
              <a:latin typeface="Arial" panose="020B0604020202020204" pitchFamily="34" charset="0"/>
              <a:ea typeface="+mn-ea"/>
              <a:cs typeface="+mn-cs"/>
            </a:rPr>
            <a:t>Aprobar las acciones correctivas.</a:t>
          </a:r>
          <a:endParaRPr lang="es-PE" sz="1400" kern="1200" dirty="0">
            <a:solidFill>
              <a:srgbClr val="000000"/>
            </a:solidFill>
            <a:latin typeface="Arial" panose="020B0604020202020204" pitchFamily="34" charset="0"/>
            <a:ea typeface="+mn-ea"/>
            <a:cs typeface="+mn-cs"/>
          </a:endParaRPr>
        </a:p>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Es el responsable de la elaboración del sistema o de su corrección en caso se encuentren no conformidades.</a:t>
          </a:r>
          <a:endParaRPr lang="es-PE" sz="1400" kern="1200" dirty="0">
            <a:solidFill>
              <a:srgbClr val="000000"/>
            </a:solidFill>
            <a:latin typeface="Arial" panose="020B0604020202020204" pitchFamily="34" charset="0"/>
            <a:ea typeface="+mn-ea"/>
            <a:cs typeface="+mn-cs"/>
          </a:endParaRPr>
        </a:p>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De acuerdo al producto el responsable del sistema (entregable) puede ser el Jefe de Proyecto, el Analista de Calidad (GC), o el Analista Programador (AP), documentador.</a:t>
          </a:r>
          <a:endParaRPr lang="es-PE" sz="1400" kern="1200" dirty="0">
            <a:solidFill>
              <a:srgbClr val="000000"/>
            </a:solidFill>
            <a:latin typeface="Arial" panose="020B0604020202020204" pitchFamily="34" charset="0"/>
            <a:ea typeface="+mn-ea"/>
            <a:cs typeface="+mn-cs"/>
          </a:endParaRPr>
        </a:p>
      </dsp:txBody>
      <dsp:txXfrm rot="-5400000">
        <a:off x="1338012" y="64708"/>
        <a:ext cx="7768997" cy="1121136"/>
      </dsp:txXfrm>
    </dsp:sp>
    <dsp:sp modelId="{118C2EEF-B90E-4EBD-A1A0-11DBB1950974}">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Funcional/Programador</a:t>
          </a:r>
          <a:endParaRPr lang="es-PE" sz="1400" kern="1200" dirty="0">
            <a:solidFill>
              <a:schemeClr val="tx1"/>
            </a:solidFill>
          </a:endParaRPr>
        </a:p>
      </dsp:txBody>
      <dsp:txXfrm rot="-5400000">
        <a:off x="1" y="2393492"/>
        <a:ext cx="1338011" cy="573433"/>
      </dsp:txXfrm>
    </dsp:sp>
    <dsp:sp modelId="{C531A5B5-0BF1-48F5-89C3-23CE6D89BAA5}">
      <dsp:nvSpPr>
        <dsp:cNvPr id="0" name=""/>
        <dsp:cNvSpPr/>
      </dsp:nvSpPr>
      <dsp:spPr>
        <a:xfrm rot="5400000">
          <a:off x="4631289" y="-1568792"/>
          <a:ext cx="1243092"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lrTx/>
            <a:buSzTx/>
            <a:buFontTx/>
            <a:buChar char="••"/>
          </a:pPr>
          <a:r>
            <a:rPr lang="es-MX" altLang="es-PE" sz="1400" kern="1200" dirty="0">
              <a:solidFill>
                <a:srgbClr val="000000"/>
              </a:solidFill>
              <a:latin typeface="Arial" panose="020B0604020202020204" pitchFamily="34" charset="0"/>
              <a:ea typeface="+mn-ea"/>
              <a:cs typeface="+mn-cs"/>
            </a:rPr>
            <a:t>Elaborar</a:t>
          </a:r>
          <a:r>
            <a:rPr lang="es-MX" altLang="es-PE" sz="1400" kern="1200" dirty="0">
              <a:solidFill>
                <a:schemeClr val="tx1"/>
              </a:solidFill>
              <a:latin typeface="Arial" panose="020B0604020202020204" pitchFamily="34" charset="0"/>
            </a:rPr>
            <a:t> y proporcionar los entregables para el Aseguramiento de Calidad que realiza el Revisor (Analista de calidad).</a:t>
          </a:r>
          <a:endParaRPr lang="es-PE" sz="1400" kern="1200" dirty="0">
            <a:solidFill>
              <a:schemeClr val="tx1"/>
            </a:solidFill>
          </a:endParaRPr>
        </a:p>
      </dsp:txBody>
      <dsp:txXfrm rot="-5400000">
        <a:off x="1338012" y="1785168"/>
        <a:ext cx="7768965" cy="1121726"/>
      </dsp:txXfrm>
    </dsp:sp>
    <dsp:sp modelId="{E172C394-257D-432C-854D-8D2B66C70EB2}">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de calidad</a:t>
          </a:r>
          <a:endParaRPr lang="es-PE" sz="1400" kern="1200" dirty="0">
            <a:solidFill>
              <a:schemeClr val="tx1"/>
            </a:solidFill>
          </a:endParaRPr>
        </a:p>
      </dsp:txBody>
      <dsp:txXfrm rot="-5400000">
        <a:off x="1" y="4113921"/>
        <a:ext cx="1338011" cy="573433"/>
      </dsp:txXfrm>
    </dsp:sp>
    <dsp:sp modelId="{9558A9E5-362E-479D-B0B9-5418178D9FE3}">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lrTx/>
            <a:buSzTx/>
            <a:buFontTx/>
            <a:buChar char="••"/>
          </a:pPr>
          <a:r>
            <a:rPr lang="es-MX" altLang="es-PE" sz="1400" kern="1200" dirty="0">
              <a:solidFill>
                <a:schemeClr val="tx1"/>
              </a:solidFill>
              <a:latin typeface="Arial" panose="020B0604020202020204" pitchFamily="34" charset="0"/>
            </a:rPr>
            <a:t>Planificar y </a:t>
          </a:r>
          <a:r>
            <a:rPr lang="es-MX" altLang="es-PE" sz="1400" kern="1200" dirty="0">
              <a:solidFill>
                <a:srgbClr val="000000"/>
              </a:solidFill>
              <a:latin typeface="Arial" panose="020B0604020202020204" pitchFamily="34" charset="0"/>
              <a:ea typeface="+mn-ea"/>
              <a:cs typeface="+mn-cs"/>
            </a:rPr>
            <a:t>realizar</a:t>
          </a:r>
          <a:r>
            <a:rPr lang="es-MX" altLang="es-PE" sz="1400" kern="1200" dirty="0">
              <a:solidFill>
                <a:schemeClr val="tx1"/>
              </a:solidFill>
              <a:latin typeface="Arial" panose="020B0604020202020204" pitchFamily="34" charset="0"/>
            </a:rPr>
            <a:t> las Revisiones de QA.</a:t>
          </a:r>
          <a:endParaRPr lang="es-PE" sz="1400" kern="1200" dirty="0">
            <a:solidFill>
              <a:schemeClr val="tx1"/>
            </a:solidFill>
          </a:endParaRPr>
        </a:p>
      </dsp:txBody>
      <dsp:txXfrm rot="-5400000">
        <a:off x="1338012" y="3505566"/>
        <a:ext cx="7768997" cy="112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422446" y="427063"/>
          <a:ext cx="2816312" cy="1971418"/>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cs typeface="Arial" panose="020B0604020202020204" pitchFamily="34" charset="0"/>
            </a:rPr>
            <a:t>Programador</a:t>
          </a:r>
        </a:p>
      </dsp:txBody>
      <dsp:txXfrm rot="-5400000">
        <a:off x="1" y="990325"/>
        <a:ext cx="1971418" cy="844894"/>
      </dsp:txXfrm>
    </dsp:sp>
    <dsp:sp modelId="{BAA71A4D-8356-494D-BC44-47BD4E013B8F}">
      <dsp:nvSpPr>
        <dsp:cNvPr id="0" name=""/>
        <dsp:cNvSpPr/>
      </dsp:nvSpPr>
      <dsp:spPr>
        <a:xfrm rot="5400000">
          <a:off x="4654237" y="-2678202"/>
          <a:ext cx="1830603" cy="719624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rtl="0">
            <a:lnSpc>
              <a:spcPct val="90000"/>
            </a:lnSpc>
            <a:spcBef>
              <a:spcPct val="0"/>
            </a:spcBef>
            <a:spcAft>
              <a:spcPct val="15000"/>
            </a:spcAft>
            <a:buChar char="••"/>
          </a:pPr>
          <a:r>
            <a:rPr lang="es-MX" sz="1400" kern="1200" dirty="0">
              <a:latin typeface="Arial" panose="020B0604020202020204" pitchFamily="34" charset="0"/>
              <a:cs typeface="Arial" panose="020B0604020202020204" pitchFamily="34" charset="0"/>
            </a:rPr>
            <a:t>Es el responsable de la elaboración del producto (entregable) de proyecto interno, así como de su corrección en caso se encuentren no conformidades. </a:t>
          </a:r>
          <a:endParaRPr lang="es-PE" sz="1400" kern="1200" dirty="0">
            <a:latin typeface="Arial" panose="020B0604020202020204" pitchFamily="34" charset="0"/>
            <a:cs typeface="Arial" panose="020B0604020202020204" pitchFamily="34" charset="0"/>
          </a:endParaRPr>
        </a:p>
      </dsp:txBody>
      <dsp:txXfrm rot="-5400000">
        <a:off x="1971419" y="93979"/>
        <a:ext cx="7106878" cy="1651877"/>
      </dsp:txXfrm>
    </dsp:sp>
    <dsp:sp modelId="{9F097AD2-983C-4B5B-9BE0-21020FF71B55}">
      <dsp:nvSpPr>
        <dsp:cNvPr id="0" name=""/>
        <dsp:cNvSpPr/>
      </dsp:nvSpPr>
      <dsp:spPr>
        <a:xfrm rot="5400000">
          <a:off x="-422446" y="2961934"/>
          <a:ext cx="2816312" cy="1971418"/>
        </a:xfrm>
        <a:prstGeom prst="chevron">
          <a:avLst/>
        </a:prstGeom>
        <a:solidFill>
          <a:schemeClr val="accent3">
            <a:shade val="50000"/>
            <a:hueOff val="348075"/>
            <a:satOff val="-42880"/>
            <a:lumOff val="49234"/>
            <a:alphaOff val="0"/>
          </a:schemeClr>
        </a:solidFill>
        <a:ln w="12700" cap="flat" cmpd="sng" algn="ctr">
          <a:solidFill>
            <a:schemeClr val="accent3">
              <a:shade val="50000"/>
              <a:hueOff val="348075"/>
              <a:satOff val="-42880"/>
              <a:lumOff val="492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s-PE" altLang="es-PE" sz="1400" b="1" kern="1200" dirty="0">
              <a:solidFill>
                <a:schemeClr val="tx1"/>
              </a:solidFill>
              <a:latin typeface="Arial" panose="020B0604020202020204" pitchFamily="34" charset="0"/>
              <a:cs typeface="Arial" panose="020B0604020202020204" pitchFamily="34" charset="0"/>
            </a:rPr>
            <a:t>Cliente</a:t>
          </a:r>
          <a:endParaRPr lang="es-PE" sz="1400" kern="1200" dirty="0">
            <a:latin typeface="Arial" panose="020B0604020202020204" pitchFamily="34" charset="0"/>
            <a:cs typeface="Arial" panose="020B0604020202020204" pitchFamily="34" charset="0"/>
          </a:endParaRPr>
        </a:p>
      </dsp:txBody>
      <dsp:txXfrm rot="-5400000">
        <a:off x="1" y="3525196"/>
        <a:ext cx="1971418" cy="844894"/>
      </dsp:txXfrm>
    </dsp:sp>
    <dsp:sp modelId="{C8F1A6C0-A4AD-45DE-83C8-EF1F147D27C2}">
      <dsp:nvSpPr>
        <dsp:cNvPr id="0" name=""/>
        <dsp:cNvSpPr/>
      </dsp:nvSpPr>
      <dsp:spPr>
        <a:xfrm rot="5400000">
          <a:off x="4654237" y="-143330"/>
          <a:ext cx="1830603" cy="7196241"/>
        </a:xfrm>
        <a:prstGeom prst="round2SameRect">
          <a:avLst/>
        </a:prstGeom>
        <a:solidFill>
          <a:schemeClr val="lt1">
            <a:alpha val="90000"/>
            <a:hueOff val="0"/>
            <a:satOff val="0"/>
            <a:lumOff val="0"/>
            <a:alphaOff val="0"/>
          </a:schemeClr>
        </a:solidFill>
        <a:ln w="12700" cap="flat" cmpd="sng" algn="ctr">
          <a:solidFill>
            <a:schemeClr val="accent3">
              <a:shade val="50000"/>
              <a:hueOff val="348075"/>
              <a:satOff val="-42880"/>
              <a:lumOff val="49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MX" sz="1400" b="0" kern="1200" dirty="0">
              <a:latin typeface="Arial" panose="020B0604020202020204" pitchFamily="34" charset="0"/>
              <a:cs typeface="Arial" panose="020B0604020202020204" pitchFamily="34" charset="0"/>
            </a:rPr>
            <a:t>Rol autorizado por el cliente para revisar/aprobar el entregable</a:t>
          </a:r>
          <a:endParaRPr lang="es-ES" altLang="es-PE" sz="1400" b="0" kern="1200" dirty="0">
            <a:latin typeface="Arial" panose="020B0604020202020204" pitchFamily="34" charset="0"/>
            <a:cs typeface="Arial" panose="020B0604020202020204" pitchFamily="34" charset="0"/>
          </a:endParaRPr>
        </a:p>
      </dsp:txBody>
      <dsp:txXfrm rot="-5400000">
        <a:off x="1971419" y="2628851"/>
        <a:ext cx="7106878" cy="16518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10/02/2020</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10/02/2020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4</a:t>
            </a:fld>
            <a:endParaRPr lang="es-ES"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44337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183005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9</a:t>
            </a:fld>
            <a:endParaRPr lang="es-ES" dirty="0"/>
          </a:p>
        </p:txBody>
      </p:sp>
    </p:spTree>
    <p:extLst>
      <p:ext uri="{BB962C8B-B14F-4D97-AF65-F5344CB8AC3E}">
        <p14:creationId xmlns:p14="http://schemas.microsoft.com/office/powerpoint/2010/main" val="3935743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pPr rtl="0"/>
            <a:fld id="{BE60DC36-8EFA-4378-9855-E019C55AC472}" type="slidenum">
              <a:rPr lang="es-ES" noProof="0" smtClean="0"/>
              <a:t>11</a:t>
            </a:fld>
            <a:endParaRPr lang="es-ES" noProof="0" dirty="0"/>
          </a:p>
        </p:txBody>
      </p:sp>
    </p:spTree>
    <p:extLst>
      <p:ext uri="{BB962C8B-B14F-4D97-AF65-F5344CB8AC3E}">
        <p14:creationId xmlns:p14="http://schemas.microsoft.com/office/powerpoint/2010/main" val="322221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36</a:t>
            </a:fld>
            <a:endParaRPr lang="es-ES"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2C39A6B-21A3-4CA0-B065-AFC748475BCC}"/>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53CF819-0A65-4000-9817-59CDC47354C9}"/>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294335F-C504-49DC-9E24-36657EEB4D4A}"/>
              </a:ext>
            </a:extLst>
          </p:cNvPr>
          <p:cNvSpPr>
            <a:spLocks noGrp="1" noChangeArrowheads="1"/>
          </p:cNvSpPr>
          <p:nvPr>
            <p:ph type="sldNum" sz="quarter" idx="12"/>
          </p:nvPr>
        </p:nvSpPr>
        <p:spPr/>
        <p:txBody>
          <a:bodyPr/>
          <a:lstStyle>
            <a:lvl1pPr>
              <a:defRPr/>
            </a:lvl1pPr>
          </a:lstStyle>
          <a:p>
            <a:pPr>
              <a:defRPr/>
            </a:pPr>
            <a:fld id="{5DE809A0-881E-41CC-81B3-202399601D4D}" type="slidenum">
              <a:rPr lang="en-US" altLang="es-PE"/>
              <a:pPr>
                <a:defRPr/>
              </a:pPr>
              <a:t>‹Nº›</a:t>
            </a:fld>
            <a:endParaRPr lang="en-US" altLang="es-PE"/>
          </a:p>
        </p:txBody>
      </p:sp>
    </p:spTree>
    <p:extLst>
      <p:ext uri="{BB962C8B-B14F-4D97-AF65-F5344CB8AC3E}">
        <p14:creationId xmlns:p14="http://schemas.microsoft.com/office/powerpoint/2010/main" val="270909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10/02/2020</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10/02/2020</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10/02/2020</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10/02/2020</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10/02/2020</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10/02/2020</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10/02/2020</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7.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utpedupe-my.sharepoint.com/:w:/r/personal/u18306877_utp_edu_pe/_layouts/15/Doc.aspx?sourcedoc=%7bCAEEEB6D-29E4-4746-83C7-17A7C4A24D78%7d&amp;file=FMNCONPRO_V1.0_2020%20.docx&amp;action=default&amp;mobileredirect=true"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w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34247" y="2956662"/>
            <a:ext cx="9144000" cy="3046988"/>
          </a:xfrm>
        </p:spPr>
        <p:txBody>
          <a:bodyPr lIns="0" tIns="0" rIns="0" bIns="0" rtlCol="0" anchor="t">
            <a:spAutoFit/>
          </a:bodyPr>
          <a:lstStyle/>
          <a:p>
            <a:r>
              <a:rPr lang="es-MX" b="1" dirty="0">
                <a:solidFill>
                  <a:schemeClr val="bg1"/>
                </a:solidFill>
                <a:latin typeface="Arial" panose="020B0604020202020204" pitchFamily="34" charset="0"/>
                <a:cs typeface="Arial" panose="020B0604020202020204" pitchFamily="34" charset="0"/>
              </a:rPr>
              <a:t>Proceso de Aseguramiento de la Calidad</a:t>
            </a:r>
            <a:br>
              <a:rPr lang="es-MX" b="1" dirty="0">
                <a:solidFill>
                  <a:schemeClr val="bg1"/>
                </a:solidFill>
                <a:latin typeface="Arial" panose="020B0604020202020204" pitchFamily="34" charset="0"/>
                <a:cs typeface="Arial" panose="020B0604020202020204" pitchFamily="34" charset="0"/>
              </a:rPr>
            </a:br>
            <a:r>
              <a:rPr lang="es-ES" sz="4000" dirty="0">
                <a:solidFill>
                  <a:schemeClr val="accent4"/>
                </a:solidFill>
                <a:latin typeface="Arial" panose="020B0604020202020204" pitchFamily="34" charset="0"/>
                <a:cs typeface="Arial" panose="020B0604020202020204" pitchFamily="34" charset="0"/>
              </a:rPr>
              <a:t>CACHIMBO A CRACK</a:t>
            </a:r>
            <a:endParaRPr lang="es-ES" dirty="0">
              <a:solidFill>
                <a:schemeClr val="accent4"/>
              </a:solidFill>
              <a:latin typeface="Arial" panose="020B0604020202020204" pitchFamily="34" charset="0"/>
              <a:cs typeface="Arial" panose="020B0604020202020204" pitchFamily="34" charset="0"/>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upo 6" descr="Icono de gráfico. ">
            <a:extLst>
              <a:ext uri="{FF2B5EF4-FFF2-40B4-BE49-F238E27FC236}">
                <a16:creationId xmlns:a16="http://schemas.microsoft.com/office/drawing/2014/main" id="{B95DF07A-CE7E-4D89-9AA0-25F4FFF3B9C7}"/>
              </a:ext>
            </a:extLst>
          </p:cNvPr>
          <p:cNvGrpSpPr/>
          <p:nvPr/>
        </p:nvGrpSpPr>
        <p:grpSpPr>
          <a:xfrm>
            <a:off x="5861268" y="2435371"/>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9" name="Forma libre 566">
              <a:extLst>
                <a:ext uri="{FF2B5EF4-FFF2-40B4-BE49-F238E27FC236}">
                  <a16:creationId xmlns:a16="http://schemas.microsoft.com/office/drawing/2014/main" id="{B7B50F87-A3AA-4FB6-9692-24BF5512FC5B}"/>
                </a:ext>
              </a:extLst>
            </p:cNvPr>
            <p:cNvSpPr>
              <a:spLocks/>
            </p:cNvSpPr>
            <p:nvPr/>
          </p:nvSpPr>
          <p:spPr bwMode="auto">
            <a:xfrm>
              <a:off x="2054225" y="4843458"/>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1" name="Imagen 10">
            <a:extLst>
              <a:ext uri="{FF2B5EF4-FFF2-40B4-BE49-F238E27FC236}">
                <a16:creationId xmlns:a16="http://schemas.microsoft.com/office/drawing/2014/main" id="{ACE7A622-937D-4E77-B023-268ACF0DF6A4}"/>
              </a:ext>
            </a:extLst>
          </p:cNvPr>
          <p:cNvPicPr/>
          <p:nvPr/>
        </p:nvPicPr>
        <p:blipFill>
          <a:blip r:embed="rId3">
            <a:extLst>
              <a:ext uri="{28A0092B-C50C-407E-A947-70E740481C1C}">
                <a14:useLocalDpi xmlns:a14="http://schemas.microsoft.com/office/drawing/2010/main" val="0"/>
              </a:ext>
            </a:extLst>
          </a:blip>
          <a:stretch>
            <a:fillRect/>
          </a:stretch>
        </p:blipFill>
        <p:spPr>
          <a:xfrm>
            <a:off x="5351816" y="6060872"/>
            <a:ext cx="1459865" cy="449580"/>
          </a:xfrm>
          <a:prstGeom prst="rect">
            <a:avLst/>
          </a:prstGeom>
        </p:spPr>
      </p:pic>
      <p:grpSp>
        <p:nvGrpSpPr>
          <p:cNvPr id="10" name="Group 8">
            <a:extLst>
              <a:ext uri="{FF2B5EF4-FFF2-40B4-BE49-F238E27FC236}">
                <a16:creationId xmlns:a16="http://schemas.microsoft.com/office/drawing/2014/main" id="{D1808453-A8C3-4EF3-A485-CB0F92E53304}"/>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156217B5-E5DA-4CE1-B6FC-55D10AA0C6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08941D80-EBD6-4431-8AAF-EB216581F6D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14F5B57-8661-46F8-A7B0-4E0027B888E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97D691AE-D519-4F2E-A3F8-82AE3E9F33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3B5C39D9-895F-413A-BCE1-329C48D8116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08B53360-13AC-44C8-B479-D52E2AA8E4B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557762CA-1CF6-491B-89A5-06D35B23F5C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E5787EA0-C3FC-4AAC-942C-CAC438A863E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FB8D8007-C0F8-44ED-A8DA-AE202E9821F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3F884DCF-7129-4D85-B7BB-C8E4280BAA9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98759BEC-96E3-4651-995F-2350F6969DB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FC5CF41E-592E-4672-B3BF-7A5BBD83146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40CD2A8C-7639-4C33-8D54-ADE66E92B1F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F1A5F4DE-CD54-4599-B67F-7E2388A27E3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094DE692-89F3-41D7-91D5-CEA811C9C0A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4735E41E-AF2A-4A7E-909B-D09CA07BFC8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CFA7F3F9-0013-4F37-860B-493ECDCFEA8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7F740B81-097F-44E8-BC58-EB5F3BA805D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608F53B6-98DD-489A-A2CB-46ED0AC7B2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E8D384B0-8C6B-48A6-BAB5-0E4FA019875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392A51E-0BD8-4E9E-ABAC-CDD905FB377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8B907D27-D17F-4321-970B-00D668A26CE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8464CA91-E403-43FD-9FE1-8D759CA35531}"/>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7393CA2E-05AB-49A5-A1BC-7D380AF837F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A38AC73F-7E05-4674-BCF0-D1B0AAAB5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ACC27D4B-8205-4B5E-BA4C-BC1ED7FB20F3}"/>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7C033B11-945E-4854-AF9C-D2AB5AA5413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7853679D-7747-4BA8-8634-68C2EECDC84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167A70BF-1F4D-4FD7-9F9A-590ED021C7C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3A173B59-6D7D-4E47-81A9-EECE4550B3B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4C01E305-B7AA-4D56-8B9B-46E4484D3D6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D3221C7C-D337-4565-8008-BB85193D10D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DA51857D-E991-41E1-BE25-A071422F899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FD458BF9-3145-41EE-BC12-0C52249B825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662238B-4E8A-453F-9D6C-6F6AE3DACFB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4C3243D5-9F25-4DA9-AD3E-81AC57F4791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B0F580C1-8882-4B9E-B1D9-519E61A94E2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3FC50EA2-A643-47B6-80B3-8A65B7B8427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FA726AE3-801F-410A-8937-57FCAE9A3C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C9A42EA4-A4AC-4C2E-8B4D-9B924286718D}"/>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FAEC03C1-83E4-473B-945C-3849B1DE03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6CC6BE21-4824-42A8-8FF5-954CB4E4AB5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B3681E47-30CF-4089-ABBA-5DF018B33F22}"/>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59A597AB-7188-4F40-A5E8-273D4AF961B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A536B7C7-9871-4EFE-B781-EB42B25A56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6BC284E6-863D-4F8F-AF2C-7F5CB5ED96A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7B80FFAE-9113-4A23-A8BA-BCFBC73D154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3D0AECCD-5CCF-4058-BCB3-B862E9D6A98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45C8A8A8-1916-4E5E-9AC7-8AD5266D00D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F35CA447-4C59-4FA5-8A9A-64C9B59EB27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3C6A0DB1-0E28-45D3-83B4-9ABCF90430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4EB1ED95-B0BA-4710-8B17-15E41FCA252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520E2CD8-2E77-4D78-9BE2-E40A116FC0AD}"/>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6C292670-F372-4C1C-AC8F-8B8CF7AD737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5A957732-A082-4AA4-B3D5-8BAE9798BBF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466B7F51-921A-4F97-8DFB-17BA6CA5DEC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A3FFE14F-4155-4517-B18F-16C95BF70E9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1B65E7E2-07F3-401E-9ED3-252701FF256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9C1C6DDF-1B08-4EB5-8E14-5A861335B2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BFF7D9C5-B245-4B7B-AC0E-9F77004C74DB}"/>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5860A9B5-AFAF-4866-A868-DE1A0391DC0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934E5A4B-5ECB-4D6C-A2E6-1DDF516448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73EF5F50-A391-4728-9114-63CD87C8570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B7969ACD-F7AD-400A-B6FC-E1E7F247053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F35FA619-855F-40AA-AE8D-54E6908B20A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D9174D7B-02A0-46C4-9C83-3294F41530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5F790586-0F7B-4DBE-A327-834F526E176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0F141B55-E851-4FE5-88D4-71D321C6A9A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FE20D96D-6754-442B-BDCC-FC23C1620F2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1AE55272-6236-4A52-AB92-FDF6DBAF180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199E05C7-3C79-4659-83AD-ADB501BDA2E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258DA8AC-8373-4AFF-AF3A-F8002BC6F97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083B11ED-019D-49C2-ACA1-819667A545E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2BD0FBCB-DDFF-41E8-AA4B-66602BE1A16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FAC05DCB-3F3A-47C6-89F1-3B51BDF49F9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D161E464-53ED-439A-BA59-2CF302B028E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C4731DA5-4734-4819-ACAA-D7BE1F46231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B81335F4-C6E6-49D4-AE1A-0CBF67FF65D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E2517597-8D7B-4A10-97EA-ACCFE6EA735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A490BB36-51F8-485F-A6F5-932A492465F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57B12AED-6FBF-4A8A-884E-14515DA1A91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82C664DB-1758-4EA0-9838-78619318A13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5783833B-428C-4E86-A1F5-CADAE1A6572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78DB47C1-E7A0-4E0C-BFCE-5AF93EFA88B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CEEEE3FC-8ABA-48C0-BF87-13DEF84B98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52DD42F0-9E0D-4101-B51A-C5EFCD92A3E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3B312C35-408E-4728-ADCC-1D6F9AD8346E}"/>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981B995D-7AFE-48AC-B631-DF4CEB447C4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4E18BB53-9A0F-4373-A403-0FF2459726E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AC7E980-E9EE-456D-A7BC-92503E2BC5A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71D16E57-C236-4E88-8521-88408CC2F87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50EACA5B-F58D-4B8A-AADE-EF5E467C66E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7664A179-AEC1-4219-A881-1342A2AE3774}"/>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899E75F2-3B74-4E6B-9CD1-AFB749D1E66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948D7A9C-DB36-4975-917A-BA19DE72A3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552497-1356-4383-9411-25DC584D42D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CEC9E13D-FB77-442B-82BF-4B808A0388FA}"/>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054EF7BF-D7D1-4F5A-A0BD-71A4121736E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C5809BFC-95E4-43ED-B06D-00360C8FA57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79895990-0FE8-433C-9C7C-8BD1F17BB1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116555F6-A08E-41C0-9CB7-E1AA346B256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530B5E71-5F0E-4F3E-910D-C5E2DAE7513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8D44A5F1-B38E-496E-B7BA-00E189F9305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FBD888FF-E98B-40B5-85A7-E0C5B21A950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156DF3A9-21E2-4DA8-9862-184C930320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dirty="0"/>
            </a:p>
          </p:txBody>
        </p:sp>
        <p:sp>
          <p:nvSpPr>
            <p:cNvPr id="117" name="Line 114">
              <a:extLst>
                <a:ext uri="{FF2B5EF4-FFF2-40B4-BE49-F238E27FC236}">
                  <a16:creationId xmlns:a16="http://schemas.microsoft.com/office/drawing/2014/main" id="{6E31C632-E730-4F3E-BDE6-4DA58BAFF20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D2B0F79C-2913-4C56-9B91-F8607CAE95B5}"/>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F2B60F47-01F4-4C5D-B401-D4AB324AD63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0DC29598-DD43-4725-BD0A-0C4C756A0F4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D086DDD3-C423-485D-A583-57D4546FA57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A9434D1F-6ABF-4C8B-BF66-8341368D32E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BACC5DDC-6656-423A-B370-0EF6C52E72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
        <p:nvSpPr>
          <p:cNvPr id="124" name="CuadroTexto 123">
            <a:extLst>
              <a:ext uri="{FF2B5EF4-FFF2-40B4-BE49-F238E27FC236}">
                <a16:creationId xmlns:a16="http://schemas.microsoft.com/office/drawing/2014/main" id="{D92B28EA-E01C-4DEC-98B9-A20E3C98AFA0}"/>
              </a:ext>
            </a:extLst>
          </p:cNvPr>
          <p:cNvSpPr txBox="1"/>
          <p:nvPr/>
        </p:nvSpPr>
        <p:spPr>
          <a:xfrm>
            <a:off x="196781" y="212949"/>
            <a:ext cx="1656223" cy="461665"/>
          </a:xfrm>
          <a:prstGeom prst="rect">
            <a:avLst/>
          </a:prstGeom>
          <a:noFill/>
        </p:spPr>
        <p:txBody>
          <a:bodyPr wrap="none" rtlCol="0">
            <a:spAutoFit/>
          </a:bodyPr>
          <a:lstStyle/>
          <a:p>
            <a:pPr>
              <a:buNone/>
            </a:pPr>
            <a:r>
              <a:rPr lang="es-PE" sz="2400" b="1" dirty="0" smtClean="0">
                <a:solidFill>
                  <a:schemeClr val="bg1"/>
                </a:solidFill>
                <a:latin typeface="Arial" panose="020B0604020202020204" pitchFamily="34" charset="0"/>
                <a:ea typeface="+mj-ea"/>
                <a:cs typeface="Arial" panose="020B0604020202020204" pitchFamily="34" charset="0"/>
              </a:rPr>
              <a:t>PQA_V2.0</a:t>
            </a:r>
            <a:endParaRPr lang="es-PE" sz="2400"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Entradas y salidas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D8C8FE3-AE5B-4CBC-AC5D-4BEAFB0D16D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7E7E3A-74CA-479F-958E-5035656DEB2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A88C42-6DAE-460F-933A-EF80B4EFAC5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24C1675-4AFA-459D-AF0F-7B2B1C269D6F}"/>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1555261-FC1A-4E8C-9CD3-33A9FB55583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21DD789-167E-45B5-A9C1-114074F77DE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BB3156E8-153C-41DA-B187-D869DC8B942A}"/>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15CF2AB-2FBE-4705-9C55-2DD93EB5EF4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A03CADA-B391-4470-AD8D-4444F84B6AE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662C118D-DB46-487D-B94A-5CF05741794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247815AD-B898-4541-B666-0226953355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2F4956B0-FF0C-4ECD-B3EE-6740E2354B3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C810576-9129-4887-966B-C65D11F2E75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66A2B03A-5117-4F79-A0C6-85B90126CDF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7574C2ED-C971-407A-93B4-5F1BD8CA6BF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46C2CB-72AC-4FF9-8449-E248E0AB36F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71E3F267-2D4F-41E5-814E-B5141ADEE04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FFECC6F0-F218-4D18-A659-4A246F28A95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FAE5CEDF-2F8B-49C7-90E2-8F085343EE0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05AC21C6-8323-47F0-81D1-04D5E476F8C6}"/>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C23253A0-C61E-4C78-A454-D143CA412F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71CB637-8221-4B4C-8256-7ABE45B47588}"/>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B903BBB-AA58-4A8F-A63A-E4E79EB25CE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2FCDC500-9D2A-4B07-AC09-247FCBAE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C70942B-2FB6-42B3-8752-9454141E70D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23A08479-4D3F-41A1-B7CD-596FD6D447A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9257DB42-623F-48EB-85B0-ABCA0D2644A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4232C7F7-7587-4A07-ACD6-E7820D0FA39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8E7C427D-A6DA-428C-9617-AA1DD04693D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DC27DE46-EDED-4463-9FEE-67BAB00C403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D78F9507-A663-424F-A82B-FF243AA5C55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E87D10C-927F-44A5-BD86-B688B31000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4613405D-D34B-4CCD-88A8-05FF9EB3C6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BE6F188-7ADF-420F-B47D-62E5D3DE8B0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931934F3-2B8A-487C-9F66-8321A9CB24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537663E-3765-4668-BA25-EDA2F395B2C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06D355B1-834C-4640-AA4B-2F2D844DE6C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7AB31674-8E00-47DC-A7C3-D51717445D2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28FD290-9DCC-4771-B4A6-EECB084A9C1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1E352BF-0AB3-4B82-A602-48F8C49FC3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6743D48-542F-4A0C-859F-C104FAE3611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7B2CE0FA-EA3E-4EB8-B2F8-D77DBC5E618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2FE121C-F198-41ED-BCE7-D670B15A1FD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3CE7D897-20AA-409D-BFBD-5DC6C57D00C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E0845B28-0F29-4D6A-BA59-218F10E4F81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8443CC5-1CA3-40B9-83FF-C3AA9F4178E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DEE40D-A24E-43CA-A1CB-5C8BC31000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89367B53-C847-4C19-BE15-5361BC80684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4DA2ADD-90C9-43FE-A59B-7A1C8B06368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261645FE-1233-4E2F-8F41-391108EE1C0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BBDDBF4-0185-4AEC-A6A2-127D6E333C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F438BEBC-9425-4B4B-B5ED-03630E8EFF6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4293723-F8F1-4029-9F47-A475F56A542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8A97871C-0373-41F4-9850-F0FF0E5FB81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ED663288-A4AD-4660-A1C2-ACECC6F95A2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3014554-A46B-46CC-99C4-419CA5EFD5B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6A66DC5-9334-4FE7-8570-3DDB36AC221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A888AA0-563D-4F07-8119-5D987410CF7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F2B0377F-B431-4BCE-B155-2B3BBFC302A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F326D28-BE6F-4A30-BB09-D60A241C9238}"/>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BAA105C-40FA-4C7E-B47D-E78DD079592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5D69A98-CDBD-472F-8123-2F8BB9E08DA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B3ECAC4-18C7-42E6-8C48-93FD514387A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AD04845-1352-4C4C-8125-69A4F9D6D54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C6A3F9E-EC9F-446A-867C-F2E24855946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9CDA617-3B23-49C1-A99B-29772DD122F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9E19B9A-7049-4191-9489-3D6981A8A5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B3968FE-8714-4227-B25B-756916499B4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F4F6B44-B6EA-4124-9770-28FB444BB4D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E73263C-E68B-4EF0-B7CB-6AAC1FDC837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C560BD-F053-4B43-9998-E2B605C8DF79}"/>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4BDCEA08-DC95-4AC2-8087-06C4834197F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B2055AF-38EB-45AA-8B1E-DB71397605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25B0DC26-25E8-4B6B-B4D6-53FE0431F5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B6B871A-90CA-4CD3-AB3E-4C5A6FF5E93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8AA4851-66AE-4F38-851E-C8B7C28C2B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A47ECFEB-2453-4B79-8BEA-226EB1EC83A4}"/>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85B5706-A4E7-48E5-AB12-B5C0B95AE08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6F4A8656-9CF4-4047-ABD1-1C3B125F3E0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A4B1F26-F257-485D-BC21-C942619569A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9AFE2AB-BB70-4D58-A22E-F95E823BCF4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1E9A341-EF81-4192-852C-5AAB19EB6CA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EE3027F-B59F-4DDF-8CC1-A3B06BE4F3B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1967C22-6F71-4770-BF92-72A5332A0F4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2D0D4420-9AD4-4DC0-8726-228B3DA25A46}"/>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B7CBD203-DA86-4B2D-8CF9-71D3E340477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62EE7270-489D-4D84-8D86-F7999536907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60BA7BA5-4297-4ADA-9B52-BE8FCB2601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CD3798D6-34DB-4361-9D09-F61A7287ED6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2FCEB52E-AC7A-4F43-B8D2-A8FBEBB643F2}"/>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D757D2A-5BEB-45A1-ABF9-F1A80D0470A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0723D1F-46D2-4638-8461-977F63BCC9A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2C82BF50-932E-4D61-9F80-39CC0E93A9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936E8C-6DCE-41C2-B3AF-2219DB8A105E}"/>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7B473D5C-9433-431D-A3F1-76987FEDC32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AA4151F-4250-47D5-A30C-8A2AA4E3545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2E68571-6F0F-4454-A92B-9714BC6A538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5485E3AF-ABCB-4042-9B79-6A4526186F8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726FCF5B-F1B0-460F-8CC7-065CBAAAC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FF16229-6447-4F1A-88B8-9B49B06F18D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79B24101-EA62-44BA-840D-F1B47006247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295216B8-FD28-49F1-9823-C367C0D99ED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38D4240-FEEE-495F-8719-A72443B5386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69AAB27-2B20-4BC6-BFDF-5A11ABEFEC78}"/>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A1F80E4E-8337-4429-8388-D4A835051AD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3FE244CB-F3A8-4261-8E20-46BF9FA4302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A5015A-014F-4517-A484-2BD2682C96A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05D22A3-09DE-4BE8-A096-CA8AAF20A1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D472F46B-BA9E-4A20-BEF1-CE3A6B93FED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2B5D1DE-2086-4E59-96B2-791648BAEAF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2BDD01C-36F8-4277-981A-F1BA5A279AE4}"/>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B9C2F4A-AEB7-4E57-84D1-AE3E89748D5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91B557C-7362-4D84-A218-46486701CFE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911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FA4AB88-180D-4115-9D87-D0641FDF3612}"/>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6001DFA-1DDE-42D8-8DF6-CB3DE8344620}"/>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9F94278-332C-4140-B1F3-C42578E66ADC}"/>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Entradas y salidas</a:t>
              </a:r>
            </a:p>
            <a:p>
              <a:pPr algn="ctr"/>
              <a:r>
                <a:rPr lang="es-ES" sz="2800" b="1" dirty="0">
                  <a:solidFill>
                    <a:schemeClr val="tx1">
                      <a:lumMod val="75000"/>
                      <a:lumOff val="25000"/>
                    </a:schemeClr>
                  </a:solidFill>
                </a:rPr>
                <a:t>del proceso</a:t>
              </a:r>
            </a:p>
            <a:p>
              <a:pPr algn="ctr" rtl="0"/>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012C9685-D713-4722-80F0-B9092CF365C7}"/>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3B763873-C5B7-4B6E-8006-93572F3F8B1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4" name="AutoShape 13">
            <a:extLst>
              <a:ext uri="{FF2B5EF4-FFF2-40B4-BE49-F238E27FC236}">
                <a16:creationId xmlns:a16="http://schemas.microsoft.com/office/drawing/2014/main" id="{2F6E27C0-7E46-40C8-A859-50498D013738}"/>
              </a:ext>
            </a:extLst>
          </p:cNvPr>
          <p:cNvSpPr>
            <a:spLocks noChangeArrowheads="1"/>
          </p:cNvSpPr>
          <p:nvPr/>
        </p:nvSpPr>
        <p:spPr bwMode="auto">
          <a:xfrm>
            <a:off x="1493838" y="1781382"/>
            <a:ext cx="2592387" cy="3746500"/>
          </a:xfrm>
          <a:prstGeom prst="rightArrow">
            <a:avLst>
              <a:gd name="adj1" fmla="val 50000"/>
              <a:gd name="adj2" fmla="val 25000"/>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sz="1600" b="1" i="0" u="none" strike="noStrike" kern="0" cap="none" spc="0" normalizeH="0" baseline="0" noProof="0" dirty="0">
                <a:ln>
                  <a:noFill/>
                </a:ln>
                <a:solidFill>
                  <a:srgbClr val="000000"/>
                </a:solidFill>
                <a:effectLst/>
                <a:uLnTx/>
                <a:uFillTx/>
                <a:latin typeface="Arial" charset="0"/>
              </a:rPr>
              <a:t>Entradas:</a:t>
            </a:r>
            <a:r>
              <a:rPr kumimoji="0" lang="es-PE" sz="1600" b="0" i="0" u="none" strike="noStrike" kern="0" cap="none" spc="0" normalizeH="0" baseline="0" noProof="0" dirty="0">
                <a:ln>
                  <a:noFill/>
                </a:ln>
                <a:solidFill>
                  <a:srgbClr val="000000"/>
                </a:solidFill>
                <a:effectLst/>
                <a:uLnTx/>
                <a:uFillTx/>
                <a:latin typeface="Arial" charset="0"/>
              </a:rPr>
              <a:t/>
            </a:r>
            <a:br>
              <a:rPr kumimoji="0" lang="es-PE" sz="1600" b="0" i="0" u="none" strike="noStrike" kern="0" cap="none" spc="0" normalizeH="0" baseline="0" noProof="0" dirty="0">
                <a:ln>
                  <a:noFill/>
                </a:ln>
                <a:solidFill>
                  <a:srgbClr val="000000"/>
                </a:solidFill>
                <a:effectLst/>
                <a:uLnTx/>
                <a:uFillTx/>
                <a:latin typeface="Arial" charset="0"/>
              </a:rPr>
            </a:br>
            <a:r>
              <a:rPr kumimoji="0" lang="es-PE" sz="1600" b="0" i="0" u="none" strike="noStrike" kern="0" cap="none" spc="0" normalizeH="0" baseline="0" noProof="0" dirty="0">
                <a:ln>
                  <a:noFill/>
                </a:ln>
                <a:solidFill>
                  <a:srgbClr val="000000"/>
                </a:solidFill>
                <a:effectLst/>
                <a:uLnTx/>
                <a:uFillTx/>
                <a:latin typeface="Arial" charset="0"/>
              </a:rPr>
              <a:t>Lista de</a:t>
            </a:r>
          </a:p>
          <a:p>
            <a:pPr marL="0" marR="0" lvl="0" indent="0"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dirty="0">
                <a:ln>
                  <a:noFill/>
                </a:ln>
                <a:solidFill>
                  <a:srgbClr val="000000"/>
                </a:solidFill>
                <a:effectLst/>
                <a:uLnTx/>
                <a:uFillTx/>
                <a:latin typeface="Arial" charset="0"/>
              </a:rPr>
              <a:t>Actividades de QA</a:t>
            </a:r>
          </a:p>
          <a:p>
            <a:pPr marL="0" marR="0" lvl="0" indent="0"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dirty="0">
                <a:ln>
                  <a:noFill/>
                </a:ln>
                <a:solidFill>
                  <a:srgbClr val="000000"/>
                </a:solidFill>
                <a:effectLst/>
                <a:uLnTx/>
                <a:uFillTx/>
                <a:latin typeface="Arial" charset="0"/>
              </a:rPr>
              <a:t>de Producto.</a:t>
            </a:r>
            <a:endParaRPr kumimoji="0" lang="es-ES" sz="1600" b="0" i="0" u="none" strike="noStrike" kern="0" cap="none" spc="0" normalizeH="0" baseline="0" noProof="0" dirty="0">
              <a:ln>
                <a:noFill/>
              </a:ln>
              <a:solidFill>
                <a:srgbClr val="000000"/>
              </a:solidFill>
              <a:effectLst/>
              <a:uLnTx/>
              <a:uFillTx/>
              <a:latin typeface="Arial" charset="0"/>
            </a:endParaRPr>
          </a:p>
        </p:txBody>
      </p:sp>
      <p:sp>
        <p:nvSpPr>
          <p:cNvPr id="15" name="AutoShape 15">
            <a:extLst>
              <a:ext uri="{FF2B5EF4-FFF2-40B4-BE49-F238E27FC236}">
                <a16:creationId xmlns:a16="http://schemas.microsoft.com/office/drawing/2014/main" id="{98A3184E-61F7-45DF-9A2F-B2D0D929851F}"/>
              </a:ext>
            </a:extLst>
          </p:cNvPr>
          <p:cNvSpPr>
            <a:spLocks noChangeArrowheads="1"/>
          </p:cNvSpPr>
          <p:nvPr/>
        </p:nvSpPr>
        <p:spPr bwMode="auto">
          <a:xfrm>
            <a:off x="4267200" y="2592594"/>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p>
            <a:pPr algn="ctr" fontAlgn="base">
              <a:spcBef>
                <a:spcPct val="0"/>
              </a:spcBef>
              <a:spcAft>
                <a:spcPct val="0"/>
              </a:spcAft>
            </a:pPr>
            <a:r>
              <a:rPr lang="es-PE" sz="1600" dirty="0">
                <a:solidFill>
                  <a:srgbClr val="000000"/>
                </a:solidFill>
                <a:latin typeface="Arial" charset="0"/>
              </a:rPr>
              <a:t>Proceso de Aseguramiento de la Calidad</a:t>
            </a:r>
            <a:endParaRPr lang="es-ES" sz="1600" dirty="0">
              <a:solidFill>
                <a:srgbClr val="000000"/>
              </a:solidFill>
              <a:latin typeface="Arial" charset="0"/>
            </a:endParaRPr>
          </a:p>
        </p:txBody>
      </p:sp>
      <p:sp>
        <p:nvSpPr>
          <p:cNvPr id="16" name="AutoShape 17">
            <a:extLst>
              <a:ext uri="{FF2B5EF4-FFF2-40B4-BE49-F238E27FC236}">
                <a16:creationId xmlns:a16="http://schemas.microsoft.com/office/drawing/2014/main" id="{73B94C27-244B-4F3F-B8C9-88481B4B2591}"/>
              </a:ext>
            </a:extLst>
          </p:cNvPr>
          <p:cNvSpPr>
            <a:spLocks noChangeArrowheads="1"/>
          </p:cNvSpPr>
          <p:nvPr/>
        </p:nvSpPr>
        <p:spPr bwMode="auto">
          <a:xfrm>
            <a:off x="7397750" y="1741694"/>
            <a:ext cx="3025775" cy="3833813"/>
          </a:xfrm>
          <a:prstGeom prst="rightArrow">
            <a:avLst>
              <a:gd name="adj1" fmla="val 50000"/>
              <a:gd name="adj2" fmla="val 25000"/>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sp3d>
        </p:spPr>
        <p:txBody>
          <a:bodyPr wrap="none" anchor="ctr">
            <a:flatTx/>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1" i="0" u="none" strike="noStrike" kern="0" cap="none" spc="0" normalizeH="0" baseline="0" noProof="0">
                <a:ln>
                  <a:noFill/>
                </a:ln>
                <a:solidFill>
                  <a:srgbClr val="000000"/>
                </a:solidFill>
                <a:effectLst/>
                <a:uLnTx/>
                <a:uFillTx/>
                <a:latin typeface="Arial" charset="0"/>
              </a:rPr>
              <a:t>Salidas:</a:t>
            </a:r>
            <a:r>
              <a:rPr kumimoji="0" lang="es-PE" sz="1600" b="0" i="0" u="none" strike="noStrike" kern="0" cap="none" spc="0" normalizeH="0" baseline="0" noProof="0">
                <a:ln>
                  <a:noFill/>
                </a:ln>
                <a:solidFill>
                  <a:srgbClr val="000000"/>
                </a:solidFill>
                <a:effectLst/>
                <a:uLnTx/>
                <a:uFillTx/>
                <a:latin typeface="Arial" charset="0"/>
              </a:rPr>
              <a:t/>
            </a:r>
            <a:br>
              <a:rPr kumimoji="0" lang="es-PE" sz="1600" b="0" i="0" u="none" strike="noStrike" kern="0" cap="none" spc="0" normalizeH="0" baseline="0" noProof="0">
                <a:ln>
                  <a:noFill/>
                </a:ln>
                <a:solidFill>
                  <a:srgbClr val="000000"/>
                </a:solidFill>
                <a:effectLst/>
                <a:uLnTx/>
                <a:uFillTx/>
                <a:latin typeface="Arial" charset="0"/>
              </a:rPr>
            </a:br>
            <a:r>
              <a:rPr kumimoji="0" lang="es-PE" sz="1600" b="0" i="0" u="none" strike="noStrike" kern="0" cap="none" spc="0" normalizeH="0" baseline="0" noProof="0">
                <a:ln>
                  <a:noFill/>
                </a:ln>
                <a:solidFill>
                  <a:srgbClr val="000000"/>
                </a:solidFill>
                <a:effectLst/>
                <a:uLnTx/>
                <a:uFillTx/>
                <a:latin typeface="Arial" charset="0"/>
              </a:rPr>
              <a:t>- Registro de las revisiones</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a:ln>
                  <a:noFill/>
                </a:ln>
                <a:solidFill>
                  <a:srgbClr val="000000"/>
                </a:solidFill>
                <a:effectLst/>
                <a:uLnTx/>
                <a:uFillTx/>
                <a:latin typeface="Arial" charset="0"/>
              </a:rPr>
              <a:t>  realizadas.</a:t>
            </a:r>
          </a:p>
          <a:p>
            <a:pPr marL="0" marR="0" lvl="0" indent="0" algn="just" defTabSz="914400" eaLnBrk="1" fontAlgn="base" latinLnBrk="0" hangingPunct="1">
              <a:lnSpc>
                <a:spcPct val="100000"/>
              </a:lnSpc>
              <a:spcBef>
                <a:spcPct val="0"/>
              </a:spcBef>
              <a:spcAft>
                <a:spcPct val="0"/>
              </a:spcAft>
              <a:buClrTx/>
              <a:buSzTx/>
              <a:buFontTx/>
              <a:buChar char="-"/>
              <a:tabLst/>
              <a:defRPr/>
            </a:pPr>
            <a:r>
              <a:rPr kumimoji="0" lang="es-PE" sz="1600" b="0" i="0" u="none" strike="noStrike" kern="0" cap="none" spc="0" normalizeH="0" baseline="0" noProof="0">
                <a:ln>
                  <a:noFill/>
                </a:ln>
                <a:solidFill>
                  <a:srgbClr val="000000"/>
                </a:solidFill>
                <a:effectLst/>
                <a:uLnTx/>
                <a:uFillTx/>
                <a:latin typeface="Arial" charset="0"/>
              </a:rPr>
              <a:t>Consolidado de No</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a:ln>
                  <a:noFill/>
                </a:ln>
                <a:solidFill>
                  <a:srgbClr val="000000"/>
                </a:solidFill>
                <a:effectLst/>
                <a:uLnTx/>
                <a:uFillTx/>
                <a:latin typeface="Arial" charset="0"/>
              </a:rPr>
              <a:t>  Conformidades</a:t>
            </a:r>
            <a:endParaRPr kumimoji="0" lang="es-ES" sz="1600" b="0" i="0" u="none" strike="noStrike" kern="0" cap="none" spc="0" normalizeH="0" baseline="0" noProof="0">
              <a:ln>
                <a:noFill/>
              </a:ln>
              <a:solidFill>
                <a:srgbClr val="000000"/>
              </a:solidFill>
              <a:effectLst/>
              <a:uLnTx/>
              <a:uFillTx/>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66667E-6 4.50844E-6 L 0.31493 -0.00047 " pathEditMode="relative" rAng="0" ptsTypes="AA">
                                      <p:cBhvr>
                                        <p:cTn id="16" dur="2000" fill="hold"/>
                                        <p:tgtEl>
                                          <p:spTgt spid="14"/>
                                        </p:tgtEl>
                                        <p:attrNameLst>
                                          <p:attrName>ppt_x</p:attrName>
                                          <p:attrName>ppt_y</p:attrName>
                                        </p:attrNameLst>
                                      </p:cBhvr>
                                      <p:rCtr x="157" y="0"/>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5.55556E-7 1.48739E-6 L 1 -0.00625 " pathEditMode="relative" rAng="0" ptsTypes="AA">
                                      <p:cBhvr>
                                        <p:cTn id="20" dur="2000" fill="hold"/>
                                        <p:tgtEl>
                                          <p:spTgt spid="16"/>
                                        </p:tgtEl>
                                        <p:attrNameLst>
                                          <p:attrName>ppt_x</p:attrName>
                                          <p:attrName>ppt_y</p:attrName>
                                        </p:attrNameLst>
                                      </p:cBhvr>
                                      <p:rCtr x="50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933244"/>
            <a:ext cx="9144000" cy="2387600"/>
          </a:xfrm>
        </p:spPr>
        <p:txBody>
          <a:bodyPr>
            <a:normAutofit fontScale="90000"/>
          </a:bodyPr>
          <a:lstStyle/>
          <a:p>
            <a:r>
              <a:rPr lang="es-PE" b="1" dirty="0">
                <a:solidFill>
                  <a:schemeClr val="bg1"/>
                </a:solidFill>
                <a:effectLst>
                  <a:outerShdw blurRad="38100" dist="38100" dir="2700000" algn="tl">
                    <a:srgbClr val="000000">
                      <a:alpha val="43137"/>
                    </a:srgbClr>
                  </a:outerShdw>
                </a:effectLst>
              </a:rPr>
              <a:t>5. Descripción del Proceso</a:t>
            </a:r>
            <a:r>
              <a:rPr lang="es-ES" b="1" dirty="0">
                <a:solidFill>
                  <a:schemeClr val="bg1"/>
                </a:solidFill>
                <a:effectLst>
                  <a:outerShdw blurRad="38100" dist="38100" dir="2700000" algn="tl">
                    <a:srgbClr val="000000">
                      <a:alpha val="43137"/>
                    </a:srgbClr>
                  </a:outerShdw>
                </a:effectLst>
              </a:rPr>
              <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5.1 Subprocesos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11" name="Group 8">
            <a:extLst>
              <a:ext uri="{FF2B5EF4-FFF2-40B4-BE49-F238E27FC236}">
                <a16:creationId xmlns:a16="http://schemas.microsoft.com/office/drawing/2014/main" id="{BA0E93FD-9C30-4F50-A616-8F3BC0328016}"/>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D879D58C-239D-447A-B293-8897FAA12232}"/>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56FF61DA-A3AB-4C45-A474-7D9588D0F46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05C02A8-4B4C-4209-A3D3-E54D5F90F5A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D12CC01D-FB9E-45E6-990B-D542CC20225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A4F18806-1B2B-4998-BBC5-9D24CA84DB0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5399BE9A-7F8F-4A8E-B42D-A34997F4D57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7C2B51E0-E795-4EE4-93F4-9FF2C4C6A46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12342925-BF37-40CB-9153-579E06E1183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2D39595D-6309-4B6F-9843-3D4CC8CB091F}"/>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DD2AE03D-4323-48BE-BB0A-12E0EA5B1AD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6A9627BA-D401-4427-AE0E-9BCABF35C778}"/>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BB359560-25E6-4C4A-B988-2B12B0576EF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AA2BDCE6-A402-45CF-804B-8BE5BE5B4FB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E98A7891-BA7D-48E6-9EDF-C7427A91EED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85B40DED-0AB0-47B1-84C1-E168BE976A0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DC0DE774-D8F9-4B38-88BD-A8B9973005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3C38A4C6-62D6-4E53-9111-F2CB012C9D4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0E8B831B-B809-4929-B0AE-6580A0D9D74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C28EFA98-9E96-439C-8375-3801CEAC03A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06A52363-B043-41CB-928D-006CD70BB4C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A5389EF-96D4-43E6-8CDC-6E15AA9D456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CF342414-4A6E-4F22-8F29-CDA9A59E501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EC528906-5560-41B6-AEE1-C096828F496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F062A32C-077C-45D3-A267-2B9D9168C00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FE6E53C1-2F47-4BD1-A39D-6FA987639B1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F59EF027-3899-40EA-ACAC-076ED1CE9F4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902BEB50-726D-4971-BE1E-C4567A5D22A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A9345F82-6FCE-4DD1-A987-A055909C042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271F06CD-EDB6-400E-B8B4-B268B643D19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B30F37A5-B283-42C1-9FE4-AD449F91A13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88CF74F9-A2C6-4E15-AE4E-0D301EA937CF}"/>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68CF5527-08C3-45B1-8880-2E52F220168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294D6E60-7406-4D4E-8198-E19871A9DF9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09D85461-EC0D-461B-8088-EF0795D9B41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CE48D85-8EE7-4232-AB26-51A9906AA70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7E1F061F-2D3D-42F4-89DB-6C83B77A3D7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E6A4050B-6A56-467B-9E44-CDCF50224CD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91745BAB-C47F-453B-B4CF-0A88BB11DF6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90EA4962-CD9E-4B06-A007-B6F492F31BD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F71C9D70-EA02-47F7-8087-E7CDE03C6C9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C14059A8-D068-42FF-9C16-EA36154967E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5525E8F9-3668-48D1-987D-434DD8D2EFF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4EAD34F7-505E-49CB-9735-6F5184977C9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B4E6638E-5217-4505-8D6E-D27A0CF2D79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285B9DC5-86D8-4E94-8BC2-67D027326D1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941A9C4F-37CD-444D-9422-E659B4586E0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23FA3C92-EDAC-4E00-BBFB-E5349232CC2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B4022056-EA40-4EEF-A8A1-FBC7AB9E05E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7B5108D7-2977-42BE-A65C-2E8B45EC3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AD2EA345-55F9-4282-A377-F1B20318F81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C1A8C590-E531-44FF-8E67-CE1E5EEA703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6A4474F1-FA0E-4FB9-8851-0E8ACEEE915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D986720C-0909-431A-BC37-39C2672B2D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3E9D305B-7D83-4449-8683-7AB6D7A3CFD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F2C4A377-BE01-42FE-9793-77F888DDFDC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1EAD4C88-3669-404B-9916-1FF297F5210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7EDD9C9B-95D0-4368-AAF9-88E2BE475FE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60E56D30-F21B-4E9C-A9E6-F300B5A119F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51FFEF9F-2821-4098-9341-474F1D4A8CB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AEF073BC-17EF-4193-B0D6-60BA081EAD4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932222EB-4F9E-417D-9CFF-4D1BA9951C8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05122CF3-B14A-4CC6-B264-19DB07CC184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2654C51D-00B0-4563-AAC3-B87B355B27E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9CA6034B-57C9-4B73-BB25-2E75301B0E6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20341D01-639B-4037-927E-60697C32CBD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1230608E-1812-4453-9911-B38F0246013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9DC049F1-6E83-4EE0-92B8-CB48D7EB6C3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73E2CEB5-EC83-474B-BABB-F3726F2E40F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646D256A-A59E-400B-8F67-16C67C8CEBB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F8C71B24-A41E-4DFB-AA9A-41C58850412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D5A82FE5-166D-4582-B0A9-95195E6BBE1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A9F0A4ED-07A5-43D9-AFBC-F0A04F5F2E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21911733-C541-4C0D-B572-CE022A9AC92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180CF5D6-5F63-4553-A227-0A018BEFB4C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8EBBED4A-ADA2-43A2-84A7-170DCC7AFEE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F88A340C-DE65-4BD2-A4CE-082BCEC3EA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6C279E0E-E8E6-41B7-A302-27ECA0B28F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6C631E64-62F9-43DA-A14A-2C310D37601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C7C4C139-4034-4E43-B52C-D28DF2A7A74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B3F935AE-5C7D-4BE9-9972-C960A0FD733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8D1A5C6F-C40C-435B-A7C4-1218D75419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74871912-FE41-451F-843A-8FDC4F7800C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4BFB629B-6F41-41AE-BEBE-D56207A4A68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95EF33B2-08ED-4ABC-902F-4A49763CCA2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E2BAE8C4-9905-400F-BB54-49D4AC667B2F}"/>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79FA50E6-49A0-4A5D-AABC-DABB0092FCF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9F5B4C87-E0D4-4CE7-A957-3C60EDAED6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F3BCC50C-C9AF-47C6-8122-CC149F41EFE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C77A38B4-EC47-4684-B7B0-A7DF8069600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5C9648F-B832-4CD9-B385-A53E1F1F1A3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8E29AEB5-9E97-4474-83E1-5CEEE595B36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6C4B7080-80BF-4C15-AA72-620C716D45A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EC5F0962-36BE-4EF8-8520-B9DFF58F73B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0A548E2A-473D-4B1B-A5C1-0AEC4FB9D6D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C420E141-C18C-46DB-8420-E40C80B4F76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1B40FB-E8C5-4392-93B2-1FA9F185D5F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545503F8-DCDC-49CD-A6FA-C47186176EC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56A47189-3A29-4DA9-BCF4-041484C1452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A96C5303-C8A2-4023-8D97-AB56D61D469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42524638-CE1E-4AEF-B77C-0F785BE38E3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4D2646FD-A5B2-4A7F-96C9-3802A4D8C29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37BF33C9-D77C-4093-9D0C-A52581D3E4D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2194570F-AACA-49A8-BC2E-763F6329130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992408D3-13F2-491D-A2C2-8636661267DD}"/>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29D31195-3290-4CC7-8C80-F1277EA10EA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B08E61F9-8859-42D5-B6C7-0860C9E98E8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96F2E083-5BBF-491E-A823-CABD57DB561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EA6B9EE4-738B-4368-9BD0-14C29E7264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6C8F6CA6-B29B-4C23-B0BD-0673FC36556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96C09ABB-8844-4945-BF10-B4DE6B70D43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D8508165-7E75-4C41-9658-C3C13CE04E4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85D3EF4A-C27F-46A3-90E2-8A87B3340DC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515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grpSp>
        <p:nvGrpSpPr>
          <p:cNvPr id="58" name="Group 142">
            <a:extLst>
              <a:ext uri="{FF2B5EF4-FFF2-40B4-BE49-F238E27FC236}">
                <a16:creationId xmlns:a16="http://schemas.microsoft.com/office/drawing/2014/main" id="{2D75C5D4-45A3-4603-8D42-A04D51A72BE9}"/>
              </a:ext>
            </a:extLst>
          </p:cNvPr>
          <p:cNvGrpSpPr>
            <a:grpSpLocks/>
          </p:cNvGrpSpPr>
          <p:nvPr/>
        </p:nvGrpSpPr>
        <p:grpSpPr bwMode="auto">
          <a:xfrm>
            <a:off x="5046665" y="2384425"/>
            <a:ext cx="1498600" cy="2089150"/>
            <a:chOff x="1807" y="1594"/>
            <a:chExt cx="607" cy="726"/>
          </a:xfrm>
        </p:grpSpPr>
        <p:sp>
          <p:nvSpPr>
            <p:cNvPr id="89" name="Rectangle 66">
              <a:extLst>
                <a:ext uri="{FF2B5EF4-FFF2-40B4-BE49-F238E27FC236}">
                  <a16:creationId xmlns:a16="http://schemas.microsoft.com/office/drawing/2014/main" id="{84418BD3-0C82-4AE3-A246-CA2AD9B5B5B0}"/>
                </a:ext>
              </a:extLst>
            </p:cNvPr>
            <p:cNvSpPr>
              <a:spLocks noChangeArrowheads="1"/>
            </p:cNvSpPr>
            <p:nvPr/>
          </p:nvSpPr>
          <p:spPr bwMode="auto">
            <a:xfrm>
              <a:off x="1807" y="1751"/>
              <a:ext cx="607" cy="413"/>
            </a:xfrm>
            <a:prstGeom prst="rect">
              <a:avLst/>
            </a:prstGeom>
            <a:noFill/>
            <a:ln w="9525">
              <a:solidFill>
                <a:srgbClr val="FF99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5" action="ppaction://hlinksldjump"/>
                </a:rPr>
                <a:t>Ejecución de Plan de QA</a:t>
              </a:r>
              <a:endParaRPr lang="es-ES" sz="1200">
                <a:solidFill>
                  <a:srgbClr val="000066"/>
                </a:solidFill>
              </a:endParaRPr>
            </a:p>
          </p:txBody>
        </p:sp>
        <p:sp>
          <p:nvSpPr>
            <p:cNvPr id="90" name="Rectangle 67">
              <a:extLst>
                <a:ext uri="{FF2B5EF4-FFF2-40B4-BE49-F238E27FC236}">
                  <a16:creationId xmlns:a16="http://schemas.microsoft.com/office/drawing/2014/main" id="{E656DDBF-1A71-424B-895F-28728C633956}"/>
                </a:ext>
              </a:extLst>
            </p:cNvPr>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91" name="Rectangle 68">
              <a:extLst>
                <a:ext uri="{FF2B5EF4-FFF2-40B4-BE49-F238E27FC236}">
                  <a16:creationId xmlns:a16="http://schemas.microsoft.com/office/drawing/2014/main" id="{CC867177-FCD0-4D0C-9B4B-A59497E17AA0}"/>
                </a:ext>
              </a:extLst>
            </p:cNvPr>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p:txBody>
        </p:sp>
      </p:grpSp>
      <p:grpSp>
        <p:nvGrpSpPr>
          <p:cNvPr id="94" name="Group 143">
            <a:extLst>
              <a:ext uri="{FF2B5EF4-FFF2-40B4-BE49-F238E27FC236}">
                <a16:creationId xmlns:a16="http://schemas.microsoft.com/office/drawing/2014/main" id="{6AE79DED-1A10-41EB-9E4C-7D6535F8BE90}"/>
              </a:ext>
            </a:extLst>
          </p:cNvPr>
          <p:cNvGrpSpPr>
            <a:grpSpLocks/>
          </p:cNvGrpSpPr>
          <p:nvPr/>
        </p:nvGrpSpPr>
        <p:grpSpPr bwMode="auto">
          <a:xfrm>
            <a:off x="6977065" y="2346325"/>
            <a:ext cx="1512888" cy="2154237"/>
            <a:chOff x="3819" y="1594"/>
            <a:chExt cx="607" cy="726"/>
          </a:xfrm>
        </p:grpSpPr>
        <p:sp>
          <p:nvSpPr>
            <p:cNvPr id="95" name="Rectangle 70">
              <a:extLst>
                <a:ext uri="{FF2B5EF4-FFF2-40B4-BE49-F238E27FC236}">
                  <a16:creationId xmlns:a16="http://schemas.microsoft.com/office/drawing/2014/main" id="{3A927E20-3DAF-4E3F-83C4-7B8BBB4D4064}"/>
                </a:ext>
              </a:extLst>
            </p:cNvPr>
            <p:cNvSpPr>
              <a:spLocks noChangeArrowheads="1"/>
            </p:cNvSpPr>
            <p:nvPr/>
          </p:nvSpPr>
          <p:spPr bwMode="auto">
            <a:xfrm>
              <a:off x="3819" y="1751"/>
              <a:ext cx="607" cy="413"/>
            </a:xfrm>
            <a:prstGeom prst="rect">
              <a:avLst/>
            </a:prstGeom>
            <a:noFill/>
            <a:ln w="9525">
              <a:solidFill>
                <a:srgbClr val="FF9900"/>
              </a:solidFill>
              <a:miter lim="800000"/>
              <a:headEnd/>
              <a:tailEnd/>
            </a:ln>
          </p:spPr>
          <p:txBody>
            <a:bodyPr wrap="none" lIns="0" tIns="0" rIns="0" bIns="0" anchor="ctr"/>
            <a:lstStyle/>
            <a:p>
              <a:pPr algn="ctr">
                <a:lnSpc>
                  <a:spcPct val="110000"/>
                </a:lnSpc>
                <a:spcBef>
                  <a:spcPct val="0"/>
                </a:spcBef>
                <a:spcAft>
                  <a:spcPct val="0"/>
                </a:spcAft>
                <a:buFontTx/>
                <a:buNone/>
              </a:pPr>
              <a:r>
                <a:rPr lang="es-ES" sz="1200">
                  <a:solidFill>
                    <a:srgbClr val="000066"/>
                  </a:solidFill>
                  <a:hlinkClick r:id="" action="ppaction://noaction"/>
                </a:rPr>
                <a:t>Elaboración de Informe</a:t>
              </a:r>
            </a:p>
            <a:p>
              <a:pPr algn="ctr">
                <a:lnSpc>
                  <a:spcPct val="110000"/>
                </a:lnSpc>
                <a:spcBef>
                  <a:spcPct val="0"/>
                </a:spcBef>
                <a:spcAft>
                  <a:spcPct val="0"/>
                </a:spcAft>
                <a:buFontTx/>
                <a:buNone/>
              </a:pPr>
              <a:r>
                <a:rPr lang="es-ES" sz="1200">
                  <a:solidFill>
                    <a:srgbClr val="000066"/>
                  </a:solidFill>
                  <a:hlinkClick r:id="" action="ppaction://noaction"/>
                </a:rPr>
                <a:t>de Resultados QA</a:t>
              </a:r>
              <a:endParaRPr lang="es-ES" sz="1200">
                <a:solidFill>
                  <a:srgbClr val="000066"/>
                </a:solidFill>
              </a:endParaRPr>
            </a:p>
          </p:txBody>
        </p:sp>
        <p:sp>
          <p:nvSpPr>
            <p:cNvPr id="96" name="Rectangle 71">
              <a:extLst>
                <a:ext uri="{FF2B5EF4-FFF2-40B4-BE49-F238E27FC236}">
                  <a16:creationId xmlns:a16="http://schemas.microsoft.com/office/drawing/2014/main" id="{8E170867-5305-4ADA-B4E0-3A6C14545139}"/>
                </a:ext>
              </a:extLst>
            </p:cNvPr>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(3) Analista de Calidad</a:t>
              </a:r>
              <a:endParaRPr lang="es-ES" sz="1200" b="1">
                <a:solidFill>
                  <a:srgbClr val="000066"/>
                </a:solidFill>
              </a:endParaRPr>
            </a:p>
          </p:txBody>
        </p:sp>
        <p:sp>
          <p:nvSpPr>
            <p:cNvPr id="97" name="Rectangle 72">
              <a:extLst>
                <a:ext uri="{FF2B5EF4-FFF2-40B4-BE49-F238E27FC236}">
                  <a16:creationId xmlns:a16="http://schemas.microsoft.com/office/drawing/2014/main" id="{892B571A-679A-4A75-BFC5-A9A405A3DE53}"/>
                </a:ext>
              </a:extLst>
            </p:cNvPr>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grpSp>
      <p:cxnSp>
        <p:nvCxnSpPr>
          <p:cNvPr id="98" name="AutoShape 79">
            <a:extLst>
              <a:ext uri="{FF2B5EF4-FFF2-40B4-BE49-F238E27FC236}">
                <a16:creationId xmlns:a16="http://schemas.microsoft.com/office/drawing/2014/main" id="{D412923D-11ED-42CD-A398-2950DFDF4B2D}"/>
              </a:ext>
            </a:extLst>
          </p:cNvPr>
          <p:cNvCxnSpPr>
            <a:cxnSpLocks noChangeShapeType="1"/>
            <a:stCxn id="89" idx="3"/>
            <a:endCxn id="95" idx="1"/>
          </p:cNvCxnSpPr>
          <p:nvPr/>
        </p:nvCxnSpPr>
        <p:spPr bwMode="auto">
          <a:xfrm flipV="1">
            <a:off x="6545265" y="3424237"/>
            <a:ext cx="431800" cy="6350"/>
          </a:xfrm>
          <a:prstGeom prst="straightConnector1">
            <a:avLst/>
          </a:prstGeom>
          <a:noFill/>
          <a:ln w="9525">
            <a:solidFill>
              <a:srgbClr val="FF9900"/>
            </a:solidFill>
            <a:round/>
            <a:headEnd/>
            <a:tailEnd type="triangle" w="med" len="med"/>
          </a:ln>
        </p:spPr>
      </p:cxnSp>
      <p:cxnSp>
        <p:nvCxnSpPr>
          <p:cNvPr id="99" name="AutoShape 82">
            <a:extLst>
              <a:ext uri="{FF2B5EF4-FFF2-40B4-BE49-F238E27FC236}">
                <a16:creationId xmlns:a16="http://schemas.microsoft.com/office/drawing/2014/main" id="{172D1539-8937-4717-848D-4A4CCDAB505F}"/>
              </a:ext>
            </a:extLst>
          </p:cNvPr>
          <p:cNvCxnSpPr>
            <a:cxnSpLocks noChangeShapeType="1"/>
            <a:stCxn id="116" idx="3"/>
            <a:endCxn id="89" idx="1"/>
          </p:cNvCxnSpPr>
          <p:nvPr/>
        </p:nvCxnSpPr>
        <p:spPr bwMode="auto">
          <a:xfrm>
            <a:off x="4600578" y="3430587"/>
            <a:ext cx="446087" cy="0"/>
          </a:xfrm>
          <a:prstGeom prst="straightConnector1">
            <a:avLst/>
          </a:prstGeom>
          <a:noFill/>
          <a:ln w="9525">
            <a:solidFill>
              <a:srgbClr val="FF9900"/>
            </a:solidFill>
            <a:round/>
            <a:headEnd/>
            <a:tailEnd type="triangle" w="med" len="med"/>
          </a:ln>
        </p:spPr>
      </p:cxnSp>
      <p:cxnSp>
        <p:nvCxnSpPr>
          <p:cNvPr id="100" name="AutoShape 103">
            <a:extLst>
              <a:ext uri="{FF2B5EF4-FFF2-40B4-BE49-F238E27FC236}">
                <a16:creationId xmlns:a16="http://schemas.microsoft.com/office/drawing/2014/main" id="{017D1034-814E-4F0A-A13C-6A5D707CD75E}"/>
              </a:ext>
            </a:extLst>
          </p:cNvPr>
          <p:cNvCxnSpPr>
            <a:cxnSpLocks noChangeShapeType="1"/>
            <a:stCxn id="106" idx="2"/>
          </p:cNvCxnSpPr>
          <p:nvPr/>
        </p:nvCxnSpPr>
        <p:spPr bwMode="auto">
          <a:xfrm flipH="1">
            <a:off x="2108203" y="2800350"/>
            <a:ext cx="1587" cy="431800"/>
          </a:xfrm>
          <a:prstGeom prst="straightConnector1">
            <a:avLst/>
          </a:prstGeom>
          <a:noFill/>
          <a:ln w="9525">
            <a:solidFill>
              <a:schemeClr val="tx1"/>
            </a:solidFill>
            <a:round/>
            <a:headEnd/>
            <a:tailEnd type="triangle" w="med" len="med"/>
          </a:ln>
        </p:spPr>
      </p:cxnSp>
      <p:grpSp>
        <p:nvGrpSpPr>
          <p:cNvPr id="101" name="Group 104">
            <a:extLst>
              <a:ext uri="{FF2B5EF4-FFF2-40B4-BE49-F238E27FC236}">
                <a16:creationId xmlns:a16="http://schemas.microsoft.com/office/drawing/2014/main" id="{6174940C-467B-4F40-9246-D959B1EFEF82}"/>
              </a:ext>
            </a:extLst>
          </p:cNvPr>
          <p:cNvGrpSpPr>
            <a:grpSpLocks/>
          </p:cNvGrpSpPr>
          <p:nvPr/>
        </p:nvGrpSpPr>
        <p:grpSpPr bwMode="auto">
          <a:xfrm>
            <a:off x="1568453" y="3232150"/>
            <a:ext cx="1104900" cy="801687"/>
            <a:chOff x="-23" y="1776"/>
            <a:chExt cx="696" cy="505"/>
          </a:xfrm>
        </p:grpSpPr>
        <p:sp>
          <p:nvSpPr>
            <p:cNvPr id="102" name="Rectangle 105">
              <a:extLst>
                <a:ext uri="{FF2B5EF4-FFF2-40B4-BE49-F238E27FC236}">
                  <a16:creationId xmlns:a16="http://schemas.microsoft.com/office/drawing/2014/main" id="{D046C9FD-7AC5-4966-8C9B-16F26705342F}"/>
                </a:ext>
              </a:extLst>
            </p:cNvPr>
            <p:cNvSpPr>
              <a:spLocks noChangeArrowheads="1"/>
            </p:cNvSpPr>
            <p:nvPr/>
          </p:nvSpPr>
          <p:spPr bwMode="auto">
            <a:xfrm>
              <a:off x="-23" y="2039"/>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Actividades de QA</a:t>
              </a:r>
              <a:endParaRPr lang="es-ES" sz="1200" b="1" dirty="0">
                <a:solidFill>
                  <a:srgbClr val="000066"/>
                </a:solidFill>
              </a:endParaRPr>
            </a:p>
          </p:txBody>
        </p:sp>
        <p:pic>
          <p:nvPicPr>
            <p:cNvPr id="103" name="Picture 106">
              <a:extLst>
                <a:ext uri="{FF2B5EF4-FFF2-40B4-BE49-F238E27FC236}">
                  <a16:creationId xmlns:a16="http://schemas.microsoft.com/office/drawing/2014/main" id="{720295D9-1B73-49F7-96E6-AD1E568FC81E}"/>
                </a:ext>
              </a:extLst>
            </p:cNvPr>
            <p:cNvPicPr>
              <a:picLocks noChangeAspect="1" noChangeArrowheads="1"/>
            </p:cNvPicPr>
            <p:nvPr/>
          </p:nvPicPr>
          <p:blipFill>
            <a:blip r:embed="rId6" cstate="print"/>
            <a:srcRect/>
            <a:stretch>
              <a:fillRect/>
            </a:stretch>
          </p:blipFill>
          <p:spPr bwMode="auto">
            <a:xfrm>
              <a:off x="152" y="1776"/>
              <a:ext cx="330" cy="266"/>
            </a:xfrm>
            <a:prstGeom prst="rect">
              <a:avLst/>
            </a:prstGeom>
            <a:noFill/>
            <a:ln w="9525">
              <a:noFill/>
              <a:miter lim="800000"/>
              <a:headEnd/>
              <a:tailEnd/>
            </a:ln>
          </p:spPr>
        </p:pic>
      </p:grpSp>
      <p:grpSp>
        <p:nvGrpSpPr>
          <p:cNvPr id="104" name="Group 107">
            <a:extLst>
              <a:ext uri="{FF2B5EF4-FFF2-40B4-BE49-F238E27FC236}">
                <a16:creationId xmlns:a16="http://schemas.microsoft.com/office/drawing/2014/main" id="{93405428-236D-432F-ACA8-6E7FED26667C}"/>
              </a:ext>
            </a:extLst>
          </p:cNvPr>
          <p:cNvGrpSpPr>
            <a:grpSpLocks/>
          </p:cNvGrpSpPr>
          <p:nvPr/>
        </p:nvGrpSpPr>
        <p:grpSpPr bwMode="auto">
          <a:xfrm>
            <a:off x="1557340" y="1887537"/>
            <a:ext cx="1104900" cy="912813"/>
            <a:chOff x="-23" y="1117"/>
            <a:chExt cx="696" cy="575"/>
          </a:xfrm>
        </p:grpSpPr>
        <p:pic>
          <p:nvPicPr>
            <p:cNvPr id="105" name="Picture 108">
              <a:extLst>
                <a:ext uri="{FF2B5EF4-FFF2-40B4-BE49-F238E27FC236}">
                  <a16:creationId xmlns:a16="http://schemas.microsoft.com/office/drawing/2014/main" id="{37EFB305-7EF1-4D28-B21B-55B71D39A13C}"/>
                </a:ext>
              </a:extLst>
            </p:cNvPr>
            <p:cNvPicPr>
              <a:picLocks noChangeAspect="1" noChangeArrowheads="1"/>
            </p:cNvPicPr>
            <p:nvPr/>
          </p:nvPicPr>
          <p:blipFill>
            <a:blip r:embed="rId7" cstate="print"/>
            <a:srcRect/>
            <a:stretch>
              <a:fillRect/>
            </a:stretch>
          </p:blipFill>
          <p:spPr bwMode="auto">
            <a:xfrm>
              <a:off x="126" y="1117"/>
              <a:ext cx="397" cy="341"/>
            </a:xfrm>
            <a:prstGeom prst="rect">
              <a:avLst/>
            </a:prstGeom>
            <a:noFill/>
            <a:ln w="9525" algn="ctr">
              <a:noFill/>
              <a:miter lim="800000"/>
              <a:headEnd/>
              <a:tailEnd/>
            </a:ln>
          </p:spPr>
        </p:pic>
        <p:sp>
          <p:nvSpPr>
            <p:cNvPr id="106" name="Rectangle 109">
              <a:extLst>
                <a:ext uri="{FF2B5EF4-FFF2-40B4-BE49-F238E27FC236}">
                  <a16:creationId xmlns:a16="http://schemas.microsoft.com/office/drawing/2014/main" id="{DECAD047-9461-441D-A762-3AFD063148DA}"/>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107" name="AutoShape 110">
            <a:extLst>
              <a:ext uri="{FF2B5EF4-FFF2-40B4-BE49-F238E27FC236}">
                <a16:creationId xmlns:a16="http://schemas.microsoft.com/office/drawing/2014/main" id="{75FA09F8-CE1D-44B2-B4B8-367C7518FC63}"/>
              </a:ext>
            </a:extLst>
          </p:cNvPr>
          <p:cNvCxnSpPr>
            <a:cxnSpLocks noChangeShapeType="1"/>
            <a:endCxn id="116" idx="1"/>
          </p:cNvCxnSpPr>
          <p:nvPr/>
        </p:nvCxnSpPr>
        <p:spPr bwMode="auto">
          <a:xfrm flipV="1">
            <a:off x="2370140" y="3430587"/>
            <a:ext cx="712788" cy="12700"/>
          </a:xfrm>
          <a:prstGeom prst="straightConnector1">
            <a:avLst/>
          </a:prstGeom>
          <a:noFill/>
          <a:ln w="9525">
            <a:solidFill>
              <a:srgbClr val="FF9900"/>
            </a:solidFill>
            <a:round/>
            <a:headEnd/>
            <a:tailEnd type="triangle" w="med" len="med"/>
          </a:ln>
        </p:spPr>
      </p:cxnSp>
      <p:grpSp>
        <p:nvGrpSpPr>
          <p:cNvPr id="108" name="Group 113">
            <a:extLst>
              <a:ext uri="{FF2B5EF4-FFF2-40B4-BE49-F238E27FC236}">
                <a16:creationId xmlns:a16="http://schemas.microsoft.com/office/drawing/2014/main" id="{5416EA32-2C3F-4900-A5E3-B1FFB15D2D42}"/>
              </a:ext>
            </a:extLst>
          </p:cNvPr>
          <p:cNvGrpSpPr>
            <a:grpSpLocks/>
          </p:cNvGrpSpPr>
          <p:nvPr/>
        </p:nvGrpSpPr>
        <p:grpSpPr bwMode="auto">
          <a:xfrm>
            <a:off x="9066215" y="3209925"/>
            <a:ext cx="1295400" cy="942975"/>
            <a:chOff x="2776" y="542"/>
            <a:chExt cx="696" cy="601"/>
          </a:xfrm>
        </p:grpSpPr>
        <p:sp>
          <p:nvSpPr>
            <p:cNvPr id="109" name="Rectangle 114">
              <a:extLst>
                <a:ext uri="{FF2B5EF4-FFF2-40B4-BE49-F238E27FC236}">
                  <a16:creationId xmlns:a16="http://schemas.microsoft.com/office/drawing/2014/main" id="{3DF5309D-52E9-4CB7-8B02-74B4548280ED}"/>
                </a:ext>
              </a:extLst>
            </p:cNvPr>
            <p:cNvSpPr>
              <a:spLocks noChangeArrowheads="1"/>
            </p:cNvSpPr>
            <p:nvPr/>
          </p:nvSpPr>
          <p:spPr bwMode="auto">
            <a:xfrm>
              <a:off x="2776" y="805"/>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Registro de las revisiones realizadas</a:t>
              </a:r>
              <a:endParaRPr lang="es-ES" sz="1200" b="1" dirty="0">
                <a:solidFill>
                  <a:srgbClr val="000066"/>
                </a:solidFill>
              </a:endParaRPr>
            </a:p>
          </p:txBody>
        </p:sp>
        <p:pic>
          <p:nvPicPr>
            <p:cNvPr id="110" name="Picture 115">
              <a:extLst>
                <a:ext uri="{FF2B5EF4-FFF2-40B4-BE49-F238E27FC236}">
                  <a16:creationId xmlns:a16="http://schemas.microsoft.com/office/drawing/2014/main" id="{D5E980B9-A777-4E6C-9565-A53799187AAB}"/>
                </a:ext>
              </a:extLst>
            </p:cNvPr>
            <p:cNvPicPr>
              <a:picLocks noChangeAspect="1" noChangeArrowheads="1"/>
            </p:cNvPicPr>
            <p:nvPr/>
          </p:nvPicPr>
          <p:blipFill>
            <a:blip r:embed="rId6" cstate="print"/>
            <a:srcRect/>
            <a:stretch>
              <a:fillRect/>
            </a:stretch>
          </p:blipFill>
          <p:spPr bwMode="auto">
            <a:xfrm>
              <a:off x="2951" y="542"/>
              <a:ext cx="330" cy="266"/>
            </a:xfrm>
            <a:prstGeom prst="rect">
              <a:avLst/>
            </a:prstGeom>
            <a:noFill/>
            <a:ln w="9525">
              <a:noFill/>
              <a:miter lim="800000"/>
              <a:headEnd/>
              <a:tailEnd/>
            </a:ln>
          </p:spPr>
        </p:pic>
      </p:grpSp>
      <p:grpSp>
        <p:nvGrpSpPr>
          <p:cNvPr id="111" name="Group 116">
            <a:extLst>
              <a:ext uri="{FF2B5EF4-FFF2-40B4-BE49-F238E27FC236}">
                <a16:creationId xmlns:a16="http://schemas.microsoft.com/office/drawing/2014/main" id="{270B5378-5FEC-4480-8E5F-E9BDB907D5DF}"/>
              </a:ext>
            </a:extLst>
          </p:cNvPr>
          <p:cNvGrpSpPr>
            <a:grpSpLocks/>
          </p:cNvGrpSpPr>
          <p:nvPr/>
        </p:nvGrpSpPr>
        <p:grpSpPr bwMode="auto">
          <a:xfrm>
            <a:off x="9170990" y="4673601"/>
            <a:ext cx="1104900" cy="915988"/>
            <a:chOff x="-23" y="1117"/>
            <a:chExt cx="696" cy="577"/>
          </a:xfrm>
        </p:grpSpPr>
        <p:pic>
          <p:nvPicPr>
            <p:cNvPr id="112" name="Picture 117">
              <a:extLst>
                <a:ext uri="{FF2B5EF4-FFF2-40B4-BE49-F238E27FC236}">
                  <a16:creationId xmlns:a16="http://schemas.microsoft.com/office/drawing/2014/main" id="{EAE508E0-95BE-4F87-997E-A4CFE3DDFFE5}"/>
                </a:ext>
              </a:extLst>
            </p:cNvPr>
            <p:cNvPicPr>
              <a:picLocks noChangeAspect="1" noChangeArrowheads="1"/>
            </p:cNvPicPr>
            <p:nvPr/>
          </p:nvPicPr>
          <p:blipFill>
            <a:blip r:embed="rId7" cstate="print"/>
            <a:srcRect/>
            <a:stretch>
              <a:fillRect/>
            </a:stretch>
          </p:blipFill>
          <p:spPr bwMode="auto">
            <a:xfrm>
              <a:off x="126" y="1117"/>
              <a:ext cx="397" cy="341"/>
            </a:xfrm>
            <a:prstGeom prst="rect">
              <a:avLst/>
            </a:prstGeom>
            <a:noFill/>
            <a:ln w="9525" algn="ctr">
              <a:noFill/>
              <a:miter lim="800000"/>
              <a:headEnd/>
              <a:tailEnd/>
            </a:ln>
          </p:spPr>
        </p:pic>
        <p:sp>
          <p:nvSpPr>
            <p:cNvPr id="113" name="Rectangle 118">
              <a:extLst>
                <a:ext uri="{FF2B5EF4-FFF2-40B4-BE49-F238E27FC236}">
                  <a16:creationId xmlns:a16="http://schemas.microsoft.com/office/drawing/2014/main" id="{2408D465-9563-4341-BBDE-7A700BFB3EC3}"/>
                </a:ext>
              </a:extLst>
            </p:cNvPr>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14" name="AutoShape 119">
            <a:extLst>
              <a:ext uri="{FF2B5EF4-FFF2-40B4-BE49-F238E27FC236}">
                <a16:creationId xmlns:a16="http://schemas.microsoft.com/office/drawing/2014/main" id="{19F248A7-9191-4958-BCEF-436C98AEABEB}"/>
              </a:ext>
            </a:extLst>
          </p:cNvPr>
          <p:cNvCxnSpPr>
            <a:cxnSpLocks noChangeShapeType="1"/>
            <a:stCxn id="109" idx="2"/>
          </p:cNvCxnSpPr>
          <p:nvPr/>
        </p:nvCxnSpPr>
        <p:spPr bwMode="auto">
          <a:xfrm>
            <a:off x="9713915" y="4152900"/>
            <a:ext cx="9525" cy="520700"/>
          </a:xfrm>
          <a:prstGeom prst="straightConnector1">
            <a:avLst/>
          </a:prstGeom>
          <a:noFill/>
          <a:ln w="9525">
            <a:solidFill>
              <a:schemeClr val="tx1"/>
            </a:solidFill>
            <a:round/>
            <a:headEnd/>
            <a:tailEnd type="triangle" w="med" len="med"/>
          </a:ln>
        </p:spPr>
      </p:cxnSp>
      <p:grpSp>
        <p:nvGrpSpPr>
          <p:cNvPr id="115" name="Group 141">
            <a:extLst>
              <a:ext uri="{FF2B5EF4-FFF2-40B4-BE49-F238E27FC236}">
                <a16:creationId xmlns:a16="http://schemas.microsoft.com/office/drawing/2014/main" id="{AF202EB0-9C52-4917-89B2-94ABC09B27F2}"/>
              </a:ext>
            </a:extLst>
          </p:cNvPr>
          <p:cNvGrpSpPr>
            <a:grpSpLocks/>
          </p:cNvGrpSpPr>
          <p:nvPr/>
        </p:nvGrpSpPr>
        <p:grpSpPr bwMode="auto">
          <a:xfrm>
            <a:off x="3082928" y="2384425"/>
            <a:ext cx="1517650" cy="2089150"/>
            <a:chOff x="940" y="1594"/>
            <a:chExt cx="607" cy="726"/>
          </a:xfrm>
        </p:grpSpPr>
        <p:sp>
          <p:nvSpPr>
            <p:cNvPr id="116" name="Rectangle 125">
              <a:extLst>
                <a:ext uri="{FF2B5EF4-FFF2-40B4-BE49-F238E27FC236}">
                  <a16:creationId xmlns:a16="http://schemas.microsoft.com/office/drawing/2014/main" id="{225F7680-3387-4F06-A4FB-F0354DE69ED4}"/>
                </a:ext>
              </a:extLst>
            </p:cNvPr>
            <p:cNvSpPr>
              <a:spLocks noChangeArrowheads="1"/>
            </p:cNvSpPr>
            <p:nvPr/>
          </p:nvSpPr>
          <p:spPr bwMode="auto">
            <a:xfrm>
              <a:off x="940" y="1751"/>
              <a:ext cx="607" cy="413"/>
            </a:xfrm>
            <a:prstGeom prst="rect">
              <a:avLst/>
            </a:prstGeom>
            <a:noFill/>
            <a:ln w="9525">
              <a:solidFill>
                <a:srgbClr val="FF9900"/>
              </a:solidFill>
              <a:miter lim="800000"/>
              <a:headEnd/>
              <a:tailEnd/>
            </a:ln>
          </p:spPr>
          <p:txBody>
            <a:bodyPr lIns="0" tIns="0" rIns="0" bIns="0" anchor="ctr"/>
            <a:lstStyle/>
            <a:p>
              <a:pPr algn="ctr">
                <a:spcBef>
                  <a:spcPct val="0"/>
                </a:spcBef>
                <a:spcAft>
                  <a:spcPct val="0"/>
                </a:spcAft>
                <a:buFontTx/>
                <a:buNone/>
              </a:pPr>
              <a:r>
                <a:rPr lang="es-PE" sz="1200" dirty="0">
                  <a:solidFill>
                    <a:srgbClr val="000066"/>
                  </a:solidFill>
                </a:rPr>
                <a:t>Planificación de Actividades de QA</a:t>
              </a:r>
              <a:endParaRPr lang="es-ES" sz="1200" dirty="0">
                <a:solidFill>
                  <a:srgbClr val="000066"/>
                </a:solidFill>
              </a:endParaRPr>
            </a:p>
          </p:txBody>
        </p:sp>
        <p:sp>
          <p:nvSpPr>
            <p:cNvPr id="117" name="Rectangle 126">
              <a:extLst>
                <a:ext uri="{FF2B5EF4-FFF2-40B4-BE49-F238E27FC236}">
                  <a16:creationId xmlns:a16="http://schemas.microsoft.com/office/drawing/2014/main" id="{15971260-8EC7-4D35-A7AA-D91A009CB864}"/>
                </a:ext>
              </a:extLst>
            </p:cNvPr>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Calidad</a:t>
              </a:r>
              <a:endParaRPr lang="es-ES" sz="1200" b="1" dirty="0">
                <a:solidFill>
                  <a:srgbClr val="000066"/>
                </a:solidFill>
              </a:endParaRPr>
            </a:p>
          </p:txBody>
        </p:sp>
        <p:sp>
          <p:nvSpPr>
            <p:cNvPr id="118" name="Rectangle 127">
              <a:extLst>
                <a:ext uri="{FF2B5EF4-FFF2-40B4-BE49-F238E27FC236}">
                  <a16:creationId xmlns:a16="http://schemas.microsoft.com/office/drawing/2014/main" id="{E465CE44-7DE5-48AC-8F10-9837F7E65AB7}"/>
                </a:ext>
              </a:extLst>
            </p:cNvPr>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dirty="0">
                  <a:solidFill>
                    <a:srgbClr val="000066"/>
                  </a:solidFill>
                  <a:latin typeface="TheSansCorrespondence" pitchFamily="34" charset="0"/>
                </a:rPr>
                <a:t>Herramienta Gestión</a:t>
              </a:r>
            </a:p>
            <a:p>
              <a:pPr algn="ctr">
                <a:spcBef>
                  <a:spcPct val="0"/>
                </a:spcBef>
                <a:spcAft>
                  <a:spcPct val="0"/>
                </a:spcAft>
                <a:buFontTx/>
                <a:buNone/>
              </a:pPr>
              <a:r>
                <a:rPr lang="es-PE" sz="1200" b="1" dirty="0">
                  <a:solidFill>
                    <a:srgbClr val="000066"/>
                  </a:solidFill>
                  <a:latin typeface="TheSansCorrespondence" pitchFamily="34" charset="0"/>
                </a:rPr>
                <a:t>QA‑Producto</a:t>
              </a:r>
            </a:p>
          </p:txBody>
        </p:sp>
      </p:grpSp>
      <p:cxnSp>
        <p:nvCxnSpPr>
          <p:cNvPr id="119" name="AutoShape 139">
            <a:extLst>
              <a:ext uri="{FF2B5EF4-FFF2-40B4-BE49-F238E27FC236}">
                <a16:creationId xmlns:a16="http://schemas.microsoft.com/office/drawing/2014/main" id="{6A308802-822F-4715-A447-C91C698432FC}"/>
              </a:ext>
            </a:extLst>
          </p:cNvPr>
          <p:cNvCxnSpPr>
            <a:cxnSpLocks noChangeShapeType="1"/>
            <a:stCxn id="95" idx="3"/>
          </p:cNvCxnSpPr>
          <p:nvPr/>
        </p:nvCxnSpPr>
        <p:spPr bwMode="auto">
          <a:xfrm flipV="1">
            <a:off x="8489953" y="3419475"/>
            <a:ext cx="901700" cy="4762"/>
          </a:xfrm>
          <a:prstGeom prst="straightConnector1">
            <a:avLst/>
          </a:prstGeom>
          <a:noFill/>
          <a:ln w="9525">
            <a:solidFill>
              <a:srgbClr val="FF9900"/>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3" name="Tabla 3">
            <a:extLst>
              <a:ext uri="{FF2B5EF4-FFF2-40B4-BE49-F238E27FC236}">
                <a16:creationId xmlns:a16="http://schemas.microsoft.com/office/drawing/2014/main" id="{246D255B-C063-42FF-8D1E-03E87093224D}"/>
              </a:ext>
            </a:extLst>
          </p:cNvPr>
          <p:cNvGraphicFramePr>
            <a:graphicFrameLocks noGrp="1"/>
          </p:cNvGraphicFramePr>
          <p:nvPr>
            <p:extLst>
              <p:ext uri="{D42A27DB-BD31-4B8C-83A1-F6EECF244321}">
                <p14:modId xmlns:p14="http://schemas.microsoft.com/office/powerpoint/2010/main" val="3935770433"/>
              </p:ext>
            </p:extLst>
          </p:nvPr>
        </p:nvGraphicFramePr>
        <p:xfrm>
          <a:off x="461964" y="1388686"/>
          <a:ext cx="11268070" cy="4626864"/>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185959">
                  <a:extLst>
                    <a:ext uri="{9D8B030D-6E8A-4147-A177-3AD203B41FA5}">
                      <a16:colId xmlns:a16="http://schemas.microsoft.com/office/drawing/2014/main" val="3310918115"/>
                    </a:ext>
                  </a:extLst>
                </a:gridCol>
                <a:gridCol w="1441063">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Herramientas</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1</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Planificación de  Actividades de QA</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Cada vez que se inicia una fase de seguimiento y control se debe elaborar la hoja  “Planificación” de la herramienta </a:t>
                      </a:r>
                      <a:r>
                        <a:rPr kumimoji="0" lang="es-PE" sz="1400" b="0" i="0" u="none" strike="noStrike" kern="1200" cap="none" normalizeH="0" baseline="0" noProof="1">
                          <a:ln>
                            <a:noFill/>
                          </a:ln>
                          <a:solidFill>
                            <a:srgbClr val="000066"/>
                          </a:solidFill>
                          <a:effectLst/>
                          <a:latin typeface="Arial" charset="0"/>
                          <a:ea typeface="+mn-ea"/>
                          <a:cs typeface="+mn-cs"/>
                        </a:rPr>
                        <a:t> “</a:t>
                      </a:r>
                      <a:r>
                        <a:rPr kumimoji="0" lang="es-PE" sz="1400" b="0" i="0" u="none" strike="noStrike" kern="1200" cap="none" normalizeH="0" baseline="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a:t>
                      </a:r>
                      <a:r>
                        <a:rPr kumimoji="0" lang="es-PE" sz="1400" b="0" i="0" u="none" strike="noStrike" kern="1200" cap="none" normalizeH="0" baseline="0" dirty="0" err="1">
                          <a:ln>
                            <a:noFill/>
                          </a:ln>
                          <a:solidFill>
                            <a:srgbClr val="000066"/>
                          </a:solidFill>
                          <a:effectLst/>
                          <a:latin typeface="Arial" charset="0"/>
                          <a:ea typeface="+mn-ea"/>
                          <a:cs typeface="+mn-cs"/>
                        </a:rPr>
                        <a:t>QA</a:t>
                      </a:r>
                      <a:r>
                        <a:rPr kumimoji="0" lang="es-PE" sz="1400" b="0" i="0" u="none" strike="noStrike" kern="1200" cap="none" normalizeH="0" baseline="0" dirty="0">
                          <a:ln>
                            <a:noFill/>
                          </a:ln>
                          <a:solidFill>
                            <a:srgbClr val="000066"/>
                          </a:solidFill>
                          <a:effectLst/>
                          <a:latin typeface="Arial" charset="0"/>
                          <a:ea typeface="+mn-ea"/>
                          <a:cs typeface="+mn-cs"/>
                        </a:rPr>
                        <a:t>-Producto </a:t>
                      </a:r>
                      <a:r>
                        <a:rPr kumimoji="0" lang="es-PE" sz="1400" b="0" i="0" u="none" strike="noStrike" kern="1200" cap="none" normalizeH="0" baseline="0" dirty="0" err="1">
                          <a:ln>
                            <a:noFill/>
                          </a:ln>
                          <a:solidFill>
                            <a:srgbClr val="000066"/>
                          </a:solidFill>
                          <a:effectLst/>
                          <a:latin typeface="Arial" charset="0"/>
                          <a:ea typeface="+mn-ea"/>
                          <a:cs typeface="+mn-cs"/>
                        </a:rPr>
                        <a:t>PPQA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400" b="0" i="0" u="none" strike="noStrike" kern="1200" cap="none" normalizeH="0" baseline="0" dirty="0" smtClean="0">
                          <a:ln>
                            <a:noFill/>
                          </a:ln>
                          <a:solidFill>
                            <a:srgbClr val="000066"/>
                          </a:solidFill>
                          <a:effectLst/>
                          <a:latin typeface="Arial" charset="0"/>
                          <a:ea typeface="+mn-ea"/>
                          <a:cs typeface="+mn-cs"/>
                        </a:rPr>
                        <a:t>Hoja de Planificación elaborada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r h="302547">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2</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Ejecución de Plan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400" b="0" i="0" u="none" strike="noStrike" kern="1200" cap="none" normalizeH="0" baseline="0" dirty="0">
                          <a:ln>
                            <a:noFill/>
                          </a:ln>
                          <a:solidFill>
                            <a:srgbClr val="000066"/>
                          </a:solidFill>
                          <a:effectLst/>
                          <a:latin typeface="Arial" charset="0"/>
                          <a:ea typeface="+mn-ea"/>
                          <a:cs typeface="+mn-cs"/>
                        </a:rPr>
                        <a:t>El Analista de Calidad es el responsable de la ejecución de las Revisiones de QA planificadas. Adicionalmente, el Analista de Calidad realizará la auditoría de Gestión de Configuración al entregable utilizando la herramienta </a:t>
                      </a:r>
                      <a:r>
                        <a:rPr kumimoji="0" lang="es-PE" sz="1400" b="0" i="0" u="none" strike="noStrike" kern="1200" cap="none" normalizeH="0" baseline="0" dirty="0" err="1">
                          <a:ln>
                            <a:noFill/>
                          </a:ln>
                          <a:solidFill>
                            <a:srgbClr val="000066"/>
                          </a:solidFill>
                          <a:effectLst/>
                          <a:latin typeface="Arial" charset="0"/>
                          <a:ea typeface="+mn-ea"/>
                          <a:cs typeface="+mn-cs"/>
                        </a:rPr>
                        <a:t>Checklist</a:t>
                      </a:r>
                      <a:r>
                        <a:rPr kumimoji="0" lang="es-PE" sz="1400" b="0" i="0" u="none" strike="noStrike" kern="1200" cap="none" normalizeH="0" baseline="0" dirty="0">
                          <a:ln>
                            <a:noFill/>
                          </a:ln>
                          <a:solidFill>
                            <a:srgbClr val="000066"/>
                          </a:solidFill>
                          <a:effectLst/>
                          <a:latin typeface="Arial" charset="0"/>
                          <a:ea typeface="+mn-ea"/>
                          <a:cs typeface="+mn-cs"/>
                        </a:rPr>
                        <a:t> Proyecto </a:t>
                      </a:r>
                      <a:r>
                        <a:rPr kumimoji="0" lang="es-PE" sz="1400" b="0" i="0" u="none" strike="noStrike" kern="1200" cap="none" normalizeH="0" baseline="0" dirty="0" err="1">
                          <a:ln>
                            <a:noFill/>
                          </a:ln>
                          <a:solidFill>
                            <a:srgbClr val="000066"/>
                          </a:solidFill>
                          <a:effectLst/>
                          <a:latin typeface="Arial" charset="0"/>
                          <a:ea typeface="+mn-ea"/>
                          <a:cs typeface="+mn-cs"/>
                        </a:rPr>
                        <a:t>PPQA</a:t>
                      </a:r>
                      <a:r>
                        <a:rPr kumimoji="0" lang="es-PE" sz="1400" b="0" i="0" u="none" strike="noStrike" kern="1200" cap="none" normalizeH="0" baseline="0" dirty="0">
                          <a:ln>
                            <a:noFill/>
                          </a:ln>
                          <a:solidFill>
                            <a:srgbClr val="000066"/>
                          </a:solidFill>
                          <a:effectLst/>
                          <a:latin typeface="Arial" charset="0"/>
                          <a:ea typeface="+mn-ea"/>
                          <a:cs typeface="+mn-cs"/>
                        </a:rPr>
                        <a:t>.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es el responsable de verificar el cumplimiento del Plan de QA (Revisiones de QA)</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a:t>
                      </a:r>
                      <a:r>
                        <a:rPr kumimoji="0" lang="es-PE" sz="1400" b="0" i="0" u="none" strike="noStrike" kern="1200" cap="none" normalizeH="0" baseline="0" dirty="0" err="1">
                          <a:ln>
                            <a:noFill/>
                          </a:ln>
                          <a:solidFill>
                            <a:srgbClr val="000066"/>
                          </a:solidFill>
                          <a:effectLst/>
                          <a:latin typeface="Arial" charset="0"/>
                          <a:ea typeface="+mn-ea"/>
                          <a:cs typeface="+mn-cs"/>
                        </a:rPr>
                        <a:t>QA</a:t>
                      </a:r>
                      <a:r>
                        <a:rPr kumimoji="0" lang="es-PE" sz="1400" b="0" i="0" u="none" strike="noStrike" kern="1200" cap="none" normalizeH="0" baseline="0" dirty="0">
                          <a:ln>
                            <a:noFill/>
                          </a:ln>
                          <a:solidFill>
                            <a:srgbClr val="000066"/>
                          </a:solidFill>
                          <a:effectLst/>
                          <a:latin typeface="Arial" charset="0"/>
                          <a:ea typeface="+mn-ea"/>
                          <a:cs typeface="+mn-cs"/>
                        </a:rPr>
                        <a:t>-Producto </a:t>
                      </a:r>
                      <a:r>
                        <a:rPr kumimoji="0" lang="es-PE" sz="1400" b="0" i="0" u="none" strike="noStrike" kern="1200" cap="none" normalizeH="0" baseline="0" dirty="0" err="1">
                          <a:ln>
                            <a:noFill/>
                          </a:ln>
                          <a:solidFill>
                            <a:srgbClr val="000066"/>
                          </a:solidFill>
                          <a:effectLst/>
                          <a:latin typeface="Arial" charset="0"/>
                          <a:ea typeface="+mn-ea"/>
                          <a:cs typeface="+mn-cs"/>
                        </a:rPr>
                        <a:t>PPQA</a:t>
                      </a:r>
                      <a:endParaRPr kumimoji="0" lang="es-PE" sz="1400" b="0" i="0" u="none" strike="noStrike" kern="1200" cap="none" normalizeH="0" baseline="0" dirty="0">
                        <a:ln>
                          <a:noFill/>
                        </a:ln>
                        <a:solidFill>
                          <a:srgbClr val="000066"/>
                        </a:solidFill>
                        <a:effectLst/>
                        <a:latin typeface="Arial" charset="0"/>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400" b="0" i="0" u="none" strike="noStrike" kern="1200" cap="none" normalizeH="0" baseline="0" dirty="0">
                        <a:ln>
                          <a:noFill/>
                        </a:ln>
                        <a:solidFill>
                          <a:srgbClr val="000066"/>
                        </a:solidFill>
                        <a:effectLst/>
                        <a:latin typeface="Arial" charset="0"/>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err="1">
                          <a:ln>
                            <a:noFill/>
                          </a:ln>
                          <a:solidFill>
                            <a:srgbClr val="000066"/>
                          </a:solidFill>
                          <a:effectLst/>
                          <a:latin typeface="Arial" charset="0"/>
                          <a:ea typeface="+mn-ea"/>
                          <a:cs typeface="+mn-cs"/>
                        </a:rPr>
                        <a:t>Checklist</a:t>
                      </a:r>
                      <a:r>
                        <a:rPr kumimoji="0" lang="es-PE" sz="1400" b="0" i="0" u="none" strike="noStrike" kern="1200" cap="none" normalizeH="0" baseline="0" dirty="0">
                          <a:ln>
                            <a:noFill/>
                          </a:ln>
                          <a:solidFill>
                            <a:srgbClr val="000066"/>
                          </a:solidFill>
                          <a:effectLst/>
                          <a:latin typeface="Arial" charset="0"/>
                          <a:ea typeface="+mn-ea"/>
                          <a:cs typeface="+mn-cs"/>
                        </a:rPr>
                        <a:t> Proyecto </a:t>
                      </a:r>
                      <a:r>
                        <a:rPr kumimoji="0" lang="es-PE" sz="1400" b="0" i="0" u="none" strike="noStrike" kern="1200" cap="none" normalizeH="0" baseline="0" dirty="0" err="1">
                          <a:ln>
                            <a:noFill/>
                          </a:ln>
                          <a:solidFill>
                            <a:srgbClr val="000066"/>
                          </a:solidFill>
                          <a:effectLst/>
                          <a:latin typeface="Arial" charset="0"/>
                          <a:ea typeface="+mn-ea"/>
                          <a:cs typeface="+mn-cs"/>
                        </a:rPr>
                        <a:t>PPQA</a:t>
                      </a:r>
                      <a:r>
                        <a:rPr kumimoji="0" lang="es-PE" sz="1400" b="0" i="0" u="none" strike="noStrike" kern="1200" cap="none" normalizeH="0" baseline="0" dirty="0">
                          <a:ln>
                            <a:noFill/>
                          </a:ln>
                          <a:solidFill>
                            <a:srgbClr val="000066"/>
                          </a:solidFill>
                          <a:effectLst/>
                          <a:latin typeface="Arial" charset="0"/>
                          <a:ea typeface="+mn-ea"/>
                          <a:cs typeface="+mn-cs"/>
                        </a:rPr>
                        <a:t>. </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Resultado de las Revisiones</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1097125689"/>
                  </a:ext>
                </a:extLst>
              </a:tr>
            </a:tbl>
          </a:graphicData>
        </a:graphic>
      </p:graphicFrame>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3"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endParaRPr lang="es-ES" sz="2800" dirty="0">
              <a:solidFill>
                <a:schemeClr val="tx1">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endParaRPr lang="es-ES" sz="2800" dirty="0">
              <a:solidFill>
                <a:schemeClr val="tx1">
                  <a:lumMod val="75000"/>
                  <a:lumOff val="25000"/>
                </a:schemeClr>
              </a:solidFill>
            </a:endParaRPr>
          </a:p>
        </p:txBody>
      </p:sp>
      <p:graphicFrame>
        <p:nvGraphicFramePr>
          <p:cNvPr id="12" name="Tabla 3">
            <a:extLst>
              <a:ext uri="{FF2B5EF4-FFF2-40B4-BE49-F238E27FC236}">
                <a16:creationId xmlns:a16="http://schemas.microsoft.com/office/drawing/2014/main" id="{21B8F15D-E545-4E0D-A02B-AD97BD3E8551}"/>
              </a:ext>
            </a:extLst>
          </p:cNvPr>
          <p:cNvGraphicFramePr>
            <a:graphicFrameLocks noGrp="1"/>
          </p:cNvGraphicFramePr>
          <p:nvPr>
            <p:extLst>
              <p:ext uri="{D42A27DB-BD31-4B8C-83A1-F6EECF244321}">
                <p14:modId xmlns:p14="http://schemas.microsoft.com/office/powerpoint/2010/main" val="2968950919"/>
              </p:ext>
            </p:extLst>
          </p:nvPr>
        </p:nvGraphicFramePr>
        <p:xfrm>
          <a:off x="461964" y="1388686"/>
          <a:ext cx="11268070" cy="146306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3</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Elaboración de Informe de Resultados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elabora los Informes de  las Revisiones de QA y comunica al Jefe de Proyecto y a los Analistas.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Herramienta de Gestión </a:t>
                      </a:r>
                      <a:r>
                        <a:rPr kumimoji="0" lang="es-PE" altLang="es-ES_tradnl" sz="1400" b="0" i="0" u="none" strike="noStrike" kern="1200" cap="none" normalizeH="0" baseline="0" dirty="0" err="1">
                          <a:ln>
                            <a:noFill/>
                          </a:ln>
                          <a:solidFill>
                            <a:srgbClr val="000066"/>
                          </a:solidFill>
                          <a:effectLst/>
                          <a:latin typeface="Arial" charset="0"/>
                          <a:ea typeface="+mn-ea"/>
                          <a:cs typeface="+mn-cs"/>
                        </a:rPr>
                        <a:t>QA</a:t>
                      </a:r>
                      <a:r>
                        <a:rPr kumimoji="0" lang="es-PE" altLang="es-ES_tradnl" sz="1400" b="0" i="0" u="none" strike="noStrike" kern="1200" cap="none" normalizeH="0" baseline="0" dirty="0">
                          <a:ln>
                            <a:noFill/>
                          </a:ln>
                          <a:solidFill>
                            <a:srgbClr val="000066"/>
                          </a:solidFill>
                          <a:effectLst/>
                          <a:latin typeface="Arial" charset="0"/>
                          <a:ea typeface="+mn-ea"/>
                          <a:cs typeface="+mn-cs"/>
                        </a:rPr>
                        <a:t>-Producto </a:t>
                      </a:r>
                      <a:r>
                        <a:rPr kumimoji="0" lang="es-PE" altLang="es-ES_tradnl" sz="1400" b="0" i="0" u="none" strike="noStrike" kern="1200" cap="none" normalizeH="0" baseline="0" dirty="0" err="1">
                          <a:ln>
                            <a:noFill/>
                          </a:ln>
                          <a:solidFill>
                            <a:srgbClr val="000066"/>
                          </a:solidFill>
                          <a:effectLst/>
                          <a:latin typeface="Arial" charset="0"/>
                          <a:ea typeface="+mn-ea"/>
                          <a:cs typeface="+mn-cs"/>
                        </a:rPr>
                        <a:t>PPQA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Informe de las Revisiones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extLst>
                  <a:ext uri="{0D108BD9-81ED-4DB2-BD59-A6C34878D82A}">
                    <a16:rowId xmlns:a16="http://schemas.microsoft.com/office/drawing/2014/main" val="60445529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MX" b="1" dirty="0">
                <a:solidFill>
                  <a:schemeClr val="bg1"/>
                </a:solidFill>
                <a:effectLst>
                  <a:outerShdw blurRad="38100" dist="38100" dir="2700000" algn="tl">
                    <a:srgbClr val="000000">
                      <a:alpha val="43137"/>
                    </a:srgbClr>
                  </a:outerShdw>
                </a:effectLst>
              </a:rPr>
              <a:t>5. Descripción del Proceso</a:t>
            </a:r>
            <a:br>
              <a:rPr lang="es-MX" b="1" dirty="0">
                <a:solidFill>
                  <a:schemeClr val="bg1"/>
                </a:solidFill>
                <a:effectLst>
                  <a:outerShdw blurRad="38100" dist="38100" dir="2700000" algn="tl">
                    <a:srgbClr val="000000">
                      <a:alpha val="43137"/>
                    </a:srgbClr>
                  </a:outerShdw>
                </a:effectLst>
              </a:rPr>
            </a:br>
            <a:r>
              <a:rPr lang="es-MX" b="1" dirty="0">
                <a:solidFill>
                  <a:schemeClr val="bg1"/>
                </a:solidFill>
                <a:effectLst>
                  <a:outerShdw blurRad="38100" dist="38100" dir="2700000" algn="tl">
                    <a:srgbClr val="000000">
                      <a:alpha val="43137"/>
                    </a:srgbClr>
                  </a:outerShdw>
                </a:effectLst>
              </a:rPr>
              <a:t>	5.2 Actividades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cxnSp>
        <p:nvCxnSpPr>
          <p:cNvPr id="39" name="AutoShape 32">
            <a:extLst>
              <a:ext uri="{FF2B5EF4-FFF2-40B4-BE49-F238E27FC236}">
                <a16:creationId xmlns:a16="http://schemas.microsoft.com/office/drawing/2014/main" id="{A7A5996F-1141-4D2C-8BC7-EEF6347DEECB}"/>
              </a:ext>
            </a:extLst>
          </p:cNvPr>
          <p:cNvCxnSpPr>
            <a:cxnSpLocks noChangeShapeType="1"/>
            <a:stCxn id="49" idx="3"/>
            <a:endCxn id="62" idx="1"/>
          </p:cNvCxnSpPr>
          <p:nvPr/>
        </p:nvCxnSpPr>
        <p:spPr bwMode="auto">
          <a:xfrm flipV="1">
            <a:off x="5853112" y="3631430"/>
            <a:ext cx="485775" cy="14287"/>
          </a:xfrm>
          <a:prstGeom prst="straightConnector1">
            <a:avLst/>
          </a:prstGeom>
          <a:noFill/>
          <a:ln w="9525">
            <a:solidFill>
              <a:srgbClr val="99CC00"/>
            </a:solidFill>
            <a:round/>
            <a:headEnd/>
            <a:tailEnd type="triangle" w="med" len="med"/>
          </a:ln>
        </p:spPr>
      </p:cxnSp>
      <p:grpSp>
        <p:nvGrpSpPr>
          <p:cNvPr id="40" name="Group 64">
            <a:extLst>
              <a:ext uri="{FF2B5EF4-FFF2-40B4-BE49-F238E27FC236}">
                <a16:creationId xmlns:a16="http://schemas.microsoft.com/office/drawing/2014/main" id="{E8D37D87-38EF-4EC9-9FA5-B9F049EADF20}"/>
              </a:ext>
            </a:extLst>
          </p:cNvPr>
          <p:cNvGrpSpPr>
            <a:grpSpLocks/>
          </p:cNvGrpSpPr>
          <p:nvPr/>
        </p:nvGrpSpPr>
        <p:grpSpPr bwMode="auto">
          <a:xfrm>
            <a:off x="2771775" y="3439342"/>
            <a:ext cx="1104900" cy="655638"/>
            <a:chOff x="-23" y="1776"/>
            <a:chExt cx="696" cy="413"/>
          </a:xfrm>
        </p:grpSpPr>
        <p:sp>
          <p:nvSpPr>
            <p:cNvPr id="41" name="Rectangle 65">
              <a:extLst>
                <a:ext uri="{FF2B5EF4-FFF2-40B4-BE49-F238E27FC236}">
                  <a16:creationId xmlns:a16="http://schemas.microsoft.com/office/drawing/2014/main" id="{D3CFC01F-4FEB-4FD9-8136-7C8FB1B06B7A}"/>
                </a:ext>
              </a:extLst>
            </p:cNvPr>
            <p:cNvSpPr>
              <a:spLocks noChangeArrowheads="1"/>
            </p:cNvSpPr>
            <p:nvPr/>
          </p:nvSpPr>
          <p:spPr bwMode="auto">
            <a:xfrm>
              <a:off x="-23" y="2039"/>
              <a:ext cx="696" cy="15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42" name="Picture 66">
              <a:extLst>
                <a:ext uri="{FF2B5EF4-FFF2-40B4-BE49-F238E27FC236}">
                  <a16:creationId xmlns:a16="http://schemas.microsoft.com/office/drawing/2014/main" id="{AC478E0E-EC3A-40B5-802B-8FD43206DEB0}"/>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43" name="Group 67">
            <a:extLst>
              <a:ext uri="{FF2B5EF4-FFF2-40B4-BE49-F238E27FC236}">
                <a16:creationId xmlns:a16="http://schemas.microsoft.com/office/drawing/2014/main" id="{495B2394-0ED3-4A0D-91EF-419639DB0A08}"/>
              </a:ext>
            </a:extLst>
          </p:cNvPr>
          <p:cNvGrpSpPr>
            <a:grpSpLocks/>
          </p:cNvGrpSpPr>
          <p:nvPr/>
        </p:nvGrpSpPr>
        <p:grpSpPr bwMode="auto">
          <a:xfrm>
            <a:off x="2757487" y="2074092"/>
            <a:ext cx="1104900" cy="912813"/>
            <a:chOff x="-23" y="1117"/>
            <a:chExt cx="696" cy="575"/>
          </a:xfrm>
        </p:grpSpPr>
        <p:pic>
          <p:nvPicPr>
            <p:cNvPr id="44" name="Picture 68">
              <a:extLst>
                <a:ext uri="{FF2B5EF4-FFF2-40B4-BE49-F238E27FC236}">
                  <a16:creationId xmlns:a16="http://schemas.microsoft.com/office/drawing/2014/main" id="{560FF5A5-E0AB-41A5-91A1-4B29FC605E33}"/>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45" name="Rectangle 69">
              <a:extLst>
                <a:ext uri="{FF2B5EF4-FFF2-40B4-BE49-F238E27FC236}">
                  <a16:creationId xmlns:a16="http://schemas.microsoft.com/office/drawing/2014/main" id="{D6C5DFB3-8099-4FC9-8797-CA2F07CB83E3}"/>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46" name="AutoShape 82">
            <a:extLst>
              <a:ext uri="{FF2B5EF4-FFF2-40B4-BE49-F238E27FC236}">
                <a16:creationId xmlns:a16="http://schemas.microsoft.com/office/drawing/2014/main" id="{F43C4F9A-7DEF-4B6C-8619-A0E36CBE4602}"/>
              </a:ext>
            </a:extLst>
          </p:cNvPr>
          <p:cNvCxnSpPr>
            <a:cxnSpLocks noChangeShapeType="1"/>
            <a:endCxn id="49" idx="1"/>
          </p:cNvCxnSpPr>
          <p:nvPr/>
        </p:nvCxnSpPr>
        <p:spPr bwMode="auto">
          <a:xfrm flipV="1">
            <a:off x="3573462" y="3645717"/>
            <a:ext cx="735013" cy="4763"/>
          </a:xfrm>
          <a:prstGeom prst="straightConnector1">
            <a:avLst/>
          </a:prstGeom>
          <a:noFill/>
          <a:ln w="9525">
            <a:solidFill>
              <a:schemeClr val="folHlink"/>
            </a:solidFill>
            <a:round/>
            <a:headEnd/>
            <a:tailEnd type="triangle" w="med" len="med"/>
          </a:ln>
        </p:spPr>
      </p:cxnSp>
      <p:cxnSp>
        <p:nvCxnSpPr>
          <p:cNvPr id="47" name="AutoShape 83">
            <a:extLst>
              <a:ext uri="{FF2B5EF4-FFF2-40B4-BE49-F238E27FC236}">
                <a16:creationId xmlns:a16="http://schemas.microsoft.com/office/drawing/2014/main" id="{34F34F67-7A2A-4806-A475-09860E69E273}"/>
              </a:ext>
            </a:extLst>
          </p:cNvPr>
          <p:cNvCxnSpPr>
            <a:cxnSpLocks noChangeShapeType="1"/>
            <a:stCxn id="45" idx="2"/>
          </p:cNvCxnSpPr>
          <p:nvPr/>
        </p:nvCxnSpPr>
        <p:spPr bwMode="auto">
          <a:xfrm>
            <a:off x="3309937" y="2986905"/>
            <a:ext cx="1588" cy="452437"/>
          </a:xfrm>
          <a:prstGeom prst="straightConnector1">
            <a:avLst/>
          </a:prstGeom>
          <a:noFill/>
          <a:ln w="9525">
            <a:solidFill>
              <a:schemeClr val="folHlink"/>
            </a:solidFill>
            <a:round/>
            <a:headEnd/>
            <a:tailEnd type="triangle" w="med" len="med"/>
          </a:ln>
        </p:spPr>
      </p:cxnSp>
      <p:grpSp>
        <p:nvGrpSpPr>
          <p:cNvPr id="48" name="Group 101">
            <a:extLst>
              <a:ext uri="{FF2B5EF4-FFF2-40B4-BE49-F238E27FC236}">
                <a16:creationId xmlns:a16="http://schemas.microsoft.com/office/drawing/2014/main" id="{1827394F-B404-4C6A-A551-26031ED4306C}"/>
              </a:ext>
            </a:extLst>
          </p:cNvPr>
          <p:cNvGrpSpPr>
            <a:grpSpLocks/>
          </p:cNvGrpSpPr>
          <p:nvPr/>
        </p:nvGrpSpPr>
        <p:grpSpPr bwMode="auto">
          <a:xfrm>
            <a:off x="4308475" y="2821805"/>
            <a:ext cx="1544637" cy="1644650"/>
            <a:chOff x="1532" y="1539"/>
            <a:chExt cx="635" cy="907"/>
          </a:xfrm>
        </p:grpSpPr>
        <p:sp>
          <p:nvSpPr>
            <p:cNvPr id="49" name="Rectangle 85">
              <a:extLst>
                <a:ext uri="{FF2B5EF4-FFF2-40B4-BE49-F238E27FC236}">
                  <a16:creationId xmlns:a16="http://schemas.microsoft.com/office/drawing/2014/main" id="{C5A1AB3F-BC8E-4CE1-87FF-C3B26FD315A8}"/>
                </a:ext>
              </a:extLst>
            </p:cNvPr>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7" action="ppaction://hlinksldjump"/>
                </a:rPr>
                <a:t>Realizar las Revisiones de QA</a:t>
              </a:r>
              <a:endParaRPr lang="es-ES" sz="1200">
                <a:solidFill>
                  <a:srgbClr val="000066"/>
                </a:solidFill>
              </a:endParaRPr>
            </a:p>
          </p:txBody>
        </p:sp>
        <p:sp>
          <p:nvSpPr>
            <p:cNvPr id="50" name="Rectangle 86">
              <a:extLst>
                <a:ext uri="{FF2B5EF4-FFF2-40B4-BE49-F238E27FC236}">
                  <a16:creationId xmlns:a16="http://schemas.microsoft.com/office/drawing/2014/main" id="{339D3920-88FB-48EA-8A5F-988ADB483E26}"/>
                </a:ext>
              </a:extLst>
            </p:cNvPr>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51" name="Rectangle 87">
              <a:extLst>
                <a:ext uri="{FF2B5EF4-FFF2-40B4-BE49-F238E27FC236}">
                  <a16:creationId xmlns:a16="http://schemas.microsoft.com/office/drawing/2014/main" id="{DB1BDC1E-58A6-43B5-9797-D966B0BBA7B2}"/>
                </a:ext>
              </a:extLst>
            </p:cNvPr>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grpSp>
        <p:nvGrpSpPr>
          <p:cNvPr id="52" name="Group 93">
            <a:extLst>
              <a:ext uri="{FF2B5EF4-FFF2-40B4-BE49-F238E27FC236}">
                <a16:creationId xmlns:a16="http://schemas.microsoft.com/office/drawing/2014/main" id="{7D5D01E3-482E-47E4-9936-27EAB13D45B8}"/>
              </a:ext>
            </a:extLst>
          </p:cNvPr>
          <p:cNvGrpSpPr>
            <a:grpSpLocks/>
          </p:cNvGrpSpPr>
          <p:nvPr/>
        </p:nvGrpSpPr>
        <p:grpSpPr bwMode="auto">
          <a:xfrm>
            <a:off x="7996237" y="3418705"/>
            <a:ext cx="1104900" cy="801687"/>
            <a:chOff x="2776" y="542"/>
            <a:chExt cx="696" cy="505"/>
          </a:xfrm>
        </p:grpSpPr>
        <p:sp>
          <p:nvSpPr>
            <p:cNvPr id="53" name="Rectangle 94">
              <a:extLst>
                <a:ext uri="{FF2B5EF4-FFF2-40B4-BE49-F238E27FC236}">
                  <a16:creationId xmlns:a16="http://schemas.microsoft.com/office/drawing/2014/main" id="{7A7106C1-75B4-4E89-9C5E-5FF72E2DF039}"/>
                </a:ext>
              </a:extLst>
            </p:cNvPr>
            <p:cNvSpPr>
              <a:spLocks noChangeArrowheads="1"/>
            </p:cNvSpPr>
            <p:nvPr/>
          </p:nvSpPr>
          <p:spPr bwMode="auto">
            <a:xfrm>
              <a:off x="2776" y="805"/>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54" name="Picture 95">
              <a:extLst>
                <a:ext uri="{FF2B5EF4-FFF2-40B4-BE49-F238E27FC236}">
                  <a16:creationId xmlns:a16="http://schemas.microsoft.com/office/drawing/2014/main" id="{21726304-0ABB-499B-971B-47DAAC01981A}"/>
                </a:ext>
              </a:extLst>
            </p:cNvPr>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55" name="Group 96">
            <a:extLst>
              <a:ext uri="{FF2B5EF4-FFF2-40B4-BE49-F238E27FC236}">
                <a16:creationId xmlns:a16="http://schemas.microsoft.com/office/drawing/2014/main" id="{58CE6C18-6C42-40A7-8595-6A17855C523F}"/>
              </a:ext>
            </a:extLst>
          </p:cNvPr>
          <p:cNvGrpSpPr>
            <a:grpSpLocks/>
          </p:cNvGrpSpPr>
          <p:nvPr/>
        </p:nvGrpSpPr>
        <p:grpSpPr bwMode="auto">
          <a:xfrm>
            <a:off x="7996237" y="4395017"/>
            <a:ext cx="1104900" cy="912813"/>
            <a:chOff x="-23" y="1117"/>
            <a:chExt cx="696" cy="575"/>
          </a:xfrm>
        </p:grpSpPr>
        <p:pic>
          <p:nvPicPr>
            <p:cNvPr id="56" name="Picture 97">
              <a:extLst>
                <a:ext uri="{FF2B5EF4-FFF2-40B4-BE49-F238E27FC236}">
                  <a16:creationId xmlns:a16="http://schemas.microsoft.com/office/drawing/2014/main" id="{CCD61062-E052-47D4-A59D-18084D50ECDE}"/>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57" name="Rectangle 98">
              <a:extLst>
                <a:ext uri="{FF2B5EF4-FFF2-40B4-BE49-F238E27FC236}">
                  <a16:creationId xmlns:a16="http://schemas.microsoft.com/office/drawing/2014/main" id="{747B4A24-39F2-40FC-B33D-F1537CB73D43}"/>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59" name="AutoShape 99">
            <a:extLst>
              <a:ext uri="{FF2B5EF4-FFF2-40B4-BE49-F238E27FC236}">
                <a16:creationId xmlns:a16="http://schemas.microsoft.com/office/drawing/2014/main" id="{470E75BC-2E59-4413-B323-CA562A175F96}"/>
              </a:ext>
            </a:extLst>
          </p:cNvPr>
          <p:cNvCxnSpPr>
            <a:cxnSpLocks noChangeShapeType="1"/>
            <a:stCxn id="53" idx="2"/>
          </p:cNvCxnSpPr>
          <p:nvPr/>
        </p:nvCxnSpPr>
        <p:spPr bwMode="auto">
          <a:xfrm>
            <a:off x="8548687" y="4220392"/>
            <a:ext cx="0" cy="174625"/>
          </a:xfrm>
          <a:prstGeom prst="straightConnector1">
            <a:avLst/>
          </a:prstGeom>
          <a:noFill/>
          <a:ln w="9525">
            <a:solidFill>
              <a:schemeClr val="folHlink"/>
            </a:solidFill>
            <a:round/>
            <a:headEnd/>
            <a:tailEnd type="triangle" w="med" len="med"/>
          </a:ln>
        </p:spPr>
      </p:cxnSp>
      <p:cxnSp>
        <p:nvCxnSpPr>
          <p:cNvPr id="60" name="AutoShape 100">
            <a:extLst>
              <a:ext uri="{FF2B5EF4-FFF2-40B4-BE49-F238E27FC236}">
                <a16:creationId xmlns:a16="http://schemas.microsoft.com/office/drawing/2014/main" id="{5BCC3C54-09CC-4655-B355-1605039A2368}"/>
              </a:ext>
            </a:extLst>
          </p:cNvPr>
          <p:cNvCxnSpPr>
            <a:cxnSpLocks noChangeShapeType="1"/>
            <a:stCxn id="62" idx="3"/>
          </p:cNvCxnSpPr>
          <p:nvPr/>
        </p:nvCxnSpPr>
        <p:spPr bwMode="auto">
          <a:xfrm flipV="1">
            <a:off x="7942262" y="3629842"/>
            <a:ext cx="331788" cy="1588"/>
          </a:xfrm>
          <a:prstGeom prst="straightConnector1">
            <a:avLst/>
          </a:prstGeom>
          <a:noFill/>
          <a:ln w="9525">
            <a:solidFill>
              <a:schemeClr val="folHlink"/>
            </a:solidFill>
            <a:round/>
            <a:headEnd/>
            <a:tailEnd type="triangle" w="med" len="med"/>
          </a:ln>
        </p:spPr>
      </p:cxnSp>
      <p:grpSp>
        <p:nvGrpSpPr>
          <p:cNvPr id="61" name="Group 106">
            <a:extLst>
              <a:ext uri="{FF2B5EF4-FFF2-40B4-BE49-F238E27FC236}">
                <a16:creationId xmlns:a16="http://schemas.microsoft.com/office/drawing/2014/main" id="{69D67E1C-F6BA-40BB-845B-593DC98C3DFD}"/>
              </a:ext>
            </a:extLst>
          </p:cNvPr>
          <p:cNvGrpSpPr>
            <a:grpSpLocks/>
          </p:cNvGrpSpPr>
          <p:nvPr/>
        </p:nvGrpSpPr>
        <p:grpSpPr bwMode="auto">
          <a:xfrm>
            <a:off x="6338887" y="2793230"/>
            <a:ext cx="1603375" cy="1673225"/>
            <a:chOff x="1532" y="1539"/>
            <a:chExt cx="635" cy="907"/>
          </a:xfrm>
        </p:grpSpPr>
        <p:sp>
          <p:nvSpPr>
            <p:cNvPr id="62" name="Rectangle 107">
              <a:extLst>
                <a:ext uri="{FF2B5EF4-FFF2-40B4-BE49-F238E27FC236}">
                  <a16:creationId xmlns:a16="http://schemas.microsoft.com/office/drawing/2014/main" id="{989B5E9D-89E1-4E7D-B028-1614BA21BFBE}"/>
                </a:ext>
              </a:extLst>
            </p:cNvPr>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63" name="Rectangle 108">
              <a:extLst>
                <a:ext uri="{FF2B5EF4-FFF2-40B4-BE49-F238E27FC236}">
                  <a16:creationId xmlns:a16="http://schemas.microsoft.com/office/drawing/2014/main" id="{AB78817F-64D7-47BB-906B-6CCF147C77A9}"/>
                </a:ext>
              </a:extLst>
            </p:cNvPr>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64" name="Rectangle 109">
              <a:extLst>
                <a:ext uri="{FF2B5EF4-FFF2-40B4-BE49-F238E27FC236}">
                  <a16:creationId xmlns:a16="http://schemas.microsoft.com/office/drawing/2014/main" id="{699E94FA-B5DF-40B8-A11F-6398C1B3B424}"/>
                </a:ext>
              </a:extLst>
            </p:cNvPr>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spTree>
    <p:extLst>
      <p:ext uri="{BB962C8B-B14F-4D97-AF65-F5344CB8AC3E}">
        <p14:creationId xmlns:p14="http://schemas.microsoft.com/office/powerpoint/2010/main" val="16161988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2337622783"/>
              </p:ext>
            </p:extLst>
          </p:nvPr>
        </p:nvGraphicFramePr>
        <p:xfrm>
          <a:off x="461964" y="1388686"/>
          <a:ext cx="11268070" cy="4622928"/>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Realizar las Revisiones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deberá revisar los entregables indicados en la hoja “Planificación” del libro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Las NC que no serán resueltas deberán ser justificadas y aprobadas por el Analista Funcional; y asimismo se  informará al Analista de Calidad.</a:t>
                      </a: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Hoja de Seguimiento de NC llenada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905719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400915364"/>
              </p:ext>
            </p:extLst>
          </p:nvPr>
        </p:nvGraphicFramePr>
        <p:xfrm>
          <a:off x="461964" y="1388686"/>
          <a:ext cx="11268070" cy="1934592"/>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2</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Elaborar y Comunicar los Informes de las Revisiones de QA</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Después de cada Revisión de QA, el Analista de Calidad deberá actualizar las duraciones reales de las revisiones en las hojas de Planificación de la herramienta: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Comunicar al Revisado de QA el Informe del producto vía correo electrónico.</a:t>
                      </a:r>
                      <a:endParaRPr kumimoji="0" lang="es-ES"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Informe de las Revisiones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872345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3923733" y="1384320"/>
            <a:ext cx="3960000" cy="39600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es-ES" dirty="0"/>
              <a:t>Diapositiva de análisis de proyecto 2</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Contenido.</a:t>
            </a:r>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4877733" y="2338320"/>
            <a:ext cx="2052000" cy="205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sz="1500" b="1" dirty="0">
                <a:latin typeface="+mj-lt"/>
              </a:rPr>
              <a:t>CACHIMBO A CRACK</a:t>
            </a:r>
          </a:p>
        </p:txBody>
      </p:sp>
      <p:grpSp>
        <p:nvGrpSpPr>
          <p:cNvPr id="18" name="Grupo 17">
            <a:extLst>
              <a:ext uri="{FF2B5EF4-FFF2-40B4-BE49-F238E27FC236}">
                <a16:creationId xmlns:a16="http://schemas.microsoft.com/office/drawing/2014/main" id="{57C74EDA-3931-4085-8898-1241AAC55004}"/>
              </a:ext>
            </a:extLst>
          </p:cNvPr>
          <p:cNvGrpSpPr/>
          <p:nvPr/>
        </p:nvGrpSpPr>
        <p:grpSpPr>
          <a:xfrm>
            <a:off x="6552467" y="966097"/>
            <a:ext cx="4901457" cy="972000"/>
            <a:chOff x="6741940" y="1302626"/>
            <a:chExt cx="4608222" cy="939800"/>
          </a:xfrm>
        </p:grpSpPr>
        <p:sp>
          <p:nvSpPr>
            <p:cNvPr id="16" name="Rectángulo: Esquinas redondeada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853065" y="1402028"/>
              <a:ext cx="449709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es-ES" sz="1600" dirty="0"/>
                <a:t>1. OBJETIVO Y ALCANCE DEL PROCESO</a:t>
              </a:r>
            </a:p>
          </p:txBody>
        </p:sp>
        <p:sp>
          <p:nvSpPr>
            <p:cNvPr id="15" name="E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741940" y="130262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grpSp>
        <p:nvGrpSpPr>
          <p:cNvPr id="51" name="Grupo 50">
            <a:extLst>
              <a:ext uri="{FF2B5EF4-FFF2-40B4-BE49-F238E27FC236}">
                <a16:creationId xmlns:a16="http://schemas.microsoft.com/office/drawing/2014/main" id="{13C9FDDD-76ED-486C-B4FB-79FA01F56F55}"/>
              </a:ext>
            </a:extLst>
          </p:cNvPr>
          <p:cNvGrpSpPr/>
          <p:nvPr/>
        </p:nvGrpSpPr>
        <p:grpSpPr>
          <a:xfrm>
            <a:off x="365331" y="2106303"/>
            <a:ext cx="4058496" cy="972000"/>
            <a:chOff x="817749" y="2418889"/>
            <a:chExt cx="3815692" cy="939800"/>
          </a:xfrm>
        </p:grpSpPr>
        <p:sp>
          <p:nvSpPr>
            <p:cNvPr id="25" name="Rectángulo: Esquinas redondeada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17749" y="2518291"/>
              <a:ext cx="37045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7. ARTEFACTOS DEL PROCESO</a:t>
              </a:r>
            </a:p>
          </p:txBody>
        </p:sp>
        <p:grpSp>
          <p:nvGrpSpPr>
            <p:cNvPr id="5" name="Grupo 4">
              <a:extLst>
                <a:ext uri="{FF2B5EF4-FFF2-40B4-BE49-F238E27FC236}">
                  <a16:creationId xmlns:a16="http://schemas.microsoft.com/office/drawing/2014/main" id="{14ACC35E-03A6-496F-B225-2F16903C3FAD}"/>
                </a:ext>
              </a:extLst>
            </p:cNvPr>
            <p:cNvGrpSpPr/>
            <p:nvPr/>
          </p:nvGrpSpPr>
          <p:grpSpPr>
            <a:xfrm>
              <a:off x="3693641" y="2418889"/>
              <a:ext cx="939800" cy="939800"/>
              <a:chOff x="3693641" y="2418889"/>
              <a:chExt cx="939800" cy="939800"/>
            </a:xfrm>
          </p:grpSpPr>
          <p:sp>
            <p:nvSpPr>
              <p:cNvPr id="26" name="E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3693641" y="24188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1" name="Grupo 30" descr="Iconos de gráfico de barras y gráfico de líneas.">
                <a:extLst>
                  <a:ext uri="{FF2B5EF4-FFF2-40B4-BE49-F238E27FC236}">
                    <a16:creationId xmlns:a16="http://schemas.microsoft.com/office/drawing/2014/main" id="{044C3643-8A0E-47C1-BEB8-C73203B5E58D}"/>
                  </a:ext>
                </a:extLst>
              </p:cNvPr>
              <p:cNvGrpSpPr/>
              <p:nvPr/>
            </p:nvGrpSpPr>
            <p:grpSpPr>
              <a:xfrm>
                <a:off x="3989702" y="2714950"/>
                <a:ext cx="347679" cy="347679"/>
                <a:chOff x="4319588" y="2492375"/>
                <a:chExt cx="287338" cy="287338"/>
              </a:xfrm>
              <a:solidFill>
                <a:schemeClr val="bg1"/>
              </a:solidFill>
            </p:grpSpPr>
            <p:sp>
              <p:nvSpPr>
                <p:cNvPr id="32" name="Forma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3" name="Forma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sp>
        <p:nvSpPr>
          <p:cNvPr id="34" name="Forma libre 1676" descr="Icono de casilla de verificación. ">
            <a:extLst>
              <a:ext uri="{FF2B5EF4-FFF2-40B4-BE49-F238E27FC236}">
                <a16:creationId xmlns:a16="http://schemas.microsoft.com/office/drawing/2014/main" id="{6FB02354-C73F-4DCF-8004-E9CCA66963EA}"/>
              </a:ext>
            </a:extLst>
          </p:cNvPr>
          <p:cNvSpPr>
            <a:spLocks noEditPoints="1"/>
          </p:cNvSpPr>
          <p:nvPr/>
        </p:nvSpPr>
        <p:spPr bwMode="auto">
          <a:xfrm>
            <a:off x="6851070" y="1263117"/>
            <a:ext cx="367760" cy="43179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nvGrpSpPr>
          <p:cNvPr id="45" name="Grupo 44">
            <a:extLst>
              <a:ext uri="{FF2B5EF4-FFF2-40B4-BE49-F238E27FC236}">
                <a16:creationId xmlns:a16="http://schemas.microsoft.com/office/drawing/2014/main" id="{A6ED2B5C-4069-45AA-9B58-C5343BEA49F7}"/>
              </a:ext>
            </a:extLst>
          </p:cNvPr>
          <p:cNvGrpSpPr/>
          <p:nvPr/>
        </p:nvGrpSpPr>
        <p:grpSpPr>
          <a:xfrm>
            <a:off x="7204050" y="2097432"/>
            <a:ext cx="4029208" cy="972000"/>
            <a:chOff x="7155946" y="2319599"/>
            <a:chExt cx="3788156" cy="939800"/>
          </a:xfrm>
        </p:grpSpPr>
        <p:sp>
          <p:nvSpPr>
            <p:cNvPr id="19" name="Rectángulo: Esquinas redondeada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358707" y="2419001"/>
              <a:ext cx="358539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2. TÉRMINOS Y DEFINICIONES</a:t>
              </a:r>
            </a:p>
          </p:txBody>
        </p:sp>
        <p:grpSp>
          <p:nvGrpSpPr>
            <p:cNvPr id="12" name="Grupo 11">
              <a:extLst>
                <a:ext uri="{FF2B5EF4-FFF2-40B4-BE49-F238E27FC236}">
                  <a16:creationId xmlns:a16="http://schemas.microsoft.com/office/drawing/2014/main" id="{8EE45E07-82D4-4B77-BA23-1B588C6F43D0}"/>
                </a:ext>
              </a:extLst>
            </p:cNvPr>
            <p:cNvGrpSpPr/>
            <p:nvPr/>
          </p:nvGrpSpPr>
          <p:grpSpPr>
            <a:xfrm>
              <a:off x="7155946" y="2319599"/>
              <a:ext cx="939800" cy="939800"/>
              <a:chOff x="7155946" y="2319599"/>
              <a:chExt cx="939800" cy="939800"/>
            </a:xfrm>
          </p:grpSpPr>
          <p:sp>
            <p:nvSpPr>
              <p:cNvPr id="20" name="E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155946" y="23195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35" name="Forma libre 4665" descr="Icono de gráfico ">
                <a:extLst>
                  <a:ext uri="{FF2B5EF4-FFF2-40B4-BE49-F238E27FC236}">
                    <a16:creationId xmlns:a16="http://schemas.microsoft.com/office/drawing/2014/main" id="{557E39B2-E017-4E5C-B53E-DDE3B9D4C92C}"/>
                  </a:ext>
                </a:extLst>
              </p:cNvPr>
              <p:cNvSpPr>
                <a:spLocks/>
              </p:cNvSpPr>
              <p:nvPr/>
            </p:nvSpPr>
            <p:spPr bwMode="auto">
              <a:xfrm>
                <a:off x="7452007" y="261566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52" name="Grupo 51">
            <a:extLst>
              <a:ext uri="{FF2B5EF4-FFF2-40B4-BE49-F238E27FC236}">
                <a16:creationId xmlns:a16="http://schemas.microsoft.com/office/drawing/2014/main" id="{2AB04FCD-4F3B-4362-B4D0-6BC85FD70B1E}"/>
              </a:ext>
            </a:extLst>
          </p:cNvPr>
          <p:cNvGrpSpPr/>
          <p:nvPr/>
        </p:nvGrpSpPr>
        <p:grpSpPr>
          <a:xfrm>
            <a:off x="518632" y="3522096"/>
            <a:ext cx="4011917" cy="972000"/>
            <a:chOff x="912886" y="3588185"/>
            <a:chExt cx="3771900" cy="939800"/>
          </a:xfrm>
        </p:grpSpPr>
        <p:sp>
          <p:nvSpPr>
            <p:cNvPr id="27" name="Rectángulo: Esquinas redondeada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912886" y="3687587"/>
              <a:ext cx="3660775" cy="7409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6. MÉTRICAS DE PROCESO</a:t>
              </a:r>
            </a:p>
          </p:txBody>
        </p:sp>
        <p:grpSp>
          <p:nvGrpSpPr>
            <p:cNvPr id="6" name="Grupo 5">
              <a:extLst>
                <a:ext uri="{FF2B5EF4-FFF2-40B4-BE49-F238E27FC236}">
                  <a16:creationId xmlns:a16="http://schemas.microsoft.com/office/drawing/2014/main" id="{4A050511-B551-48D6-9F44-DAB137B4357E}"/>
                </a:ext>
              </a:extLst>
            </p:cNvPr>
            <p:cNvGrpSpPr/>
            <p:nvPr/>
          </p:nvGrpSpPr>
          <p:grpSpPr>
            <a:xfrm>
              <a:off x="3744986" y="3588185"/>
              <a:ext cx="939800" cy="939800"/>
              <a:chOff x="3744986" y="3588185"/>
              <a:chExt cx="939800" cy="939800"/>
            </a:xfrm>
          </p:grpSpPr>
          <p:sp>
            <p:nvSpPr>
              <p:cNvPr id="28" name="E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744986" y="358818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2" name="Forma libre 4346" descr="Icono de gráfico de cajas y bigotes. ">
                <a:extLst>
                  <a:ext uri="{FF2B5EF4-FFF2-40B4-BE49-F238E27FC236}">
                    <a16:creationId xmlns:a16="http://schemas.microsoft.com/office/drawing/2014/main" id="{D131817A-5B27-4718-8BAC-45C9CEDA45D9}"/>
                  </a:ext>
                </a:extLst>
              </p:cNvPr>
              <p:cNvSpPr>
                <a:spLocks noEditPoints="1"/>
              </p:cNvSpPr>
              <p:nvPr/>
            </p:nvSpPr>
            <p:spPr bwMode="auto">
              <a:xfrm>
                <a:off x="4042007" y="38852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0" name="Grupo 49">
            <a:extLst>
              <a:ext uri="{FF2B5EF4-FFF2-40B4-BE49-F238E27FC236}">
                <a16:creationId xmlns:a16="http://schemas.microsoft.com/office/drawing/2014/main" id="{4B987B2D-5ABA-443E-B53C-E80F7DDBD72B}"/>
              </a:ext>
            </a:extLst>
          </p:cNvPr>
          <p:cNvGrpSpPr/>
          <p:nvPr/>
        </p:nvGrpSpPr>
        <p:grpSpPr>
          <a:xfrm>
            <a:off x="7276917" y="3522096"/>
            <a:ext cx="4221293" cy="972000"/>
            <a:chOff x="7459364" y="3588185"/>
            <a:chExt cx="3968750" cy="939800"/>
          </a:xfrm>
        </p:grpSpPr>
        <p:sp>
          <p:nvSpPr>
            <p:cNvPr id="43" name="Rectángulo: Esquinas redondeadas 15">
              <a:extLst>
                <a:ext uri="{FF2B5EF4-FFF2-40B4-BE49-F238E27FC236}">
                  <a16:creationId xmlns:a16="http://schemas.microsoft.com/office/drawing/2014/main" id="{EBF2A0D7-BFAC-4C9B-A589-4F0146FFC362}"/>
                </a:ext>
                <a:ext uri="{C183D7F6-B498-43B3-948B-1728B52AA6E4}">
                  <adec:decorative xmlns:adec="http://schemas.microsoft.com/office/drawing/2017/decorative" xmlns="" val="1"/>
                </a:ext>
              </a:extLst>
            </p:cNvPr>
            <p:cNvSpPr/>
            <p:nvPr/>
          </p:nvSpPr>
          <p:spPr>
            <a:xfrm>
              <a:off x="7570490" y="3687587"/>
              <a:ext cx="38576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3. ROLES Y RESPONSABILIDADES</a:t>
              </a:r>
            </a:p>
          </p:txBody>
        </p:sp>
        <p:grpSp>
          <p:nvGrpSpPr>
            <p:cNvPr id="10" name="Grupo 9">
              <a:extLst>
                <a:ext uri="{FF2B5EF4-FFF2-40B4-BE49-F238E27FC236}">
                  <a16:creationId xmlns:a16="http://schemas.microsoft.com/office/drawing/2014/main" id="{EBD0A331-33A4-4140-8E0A-942F73D509E6}"/>
                </a:ext>
              </a:extLst>
            </p:cNvPr>
            <p:cNvGrpSpPr/>
            <p:nvPr/>
          </p:nvGrpSpPr>
          <p:grpSpPr>
            <a:xfrm>
              <a:off x="7459364" y="3588185"/>
              <a:ext cx="829668" cy="939800"/>
              <a:chOff x="7459364" y="3588185"/>
              <a:chExt cx="829668" cy="939800"/>
            </a:xfrm>
          </p:grpSpPr>
          <p:sp>
            <p:nvSpPr>
              <p:cNvPr id="44" name="Elipse 43">
                <a:extLst>
                  <a:ext uri="{FF2B5EF4-FFF2-40B4-BE49-F238E27FC236}">
                    <a16:creationId xmlns:a16="http://schemas.microsoft.com/office/drawing/2014/main" id="{A03D42EC-B8DB-47E7-8A2B-CAAD08D23697}"/>
                  </a:ext>
                  <a:ext uri="{C183D7F6-B498-43B3-948B-1728B52AA6E4}">
                    <adec:decorative xmlns:adec="http://schemas.microsoft.com/office/drawing/2017/decorative" xmlns="" val="1"/>
                  </a:ext>
                </a:extLst>
              </p:cNvPr>
              <p:cNvSpPr/>
              <p:nvPr/>
            </p:nvSpPr>
            <p:spPr>
              <a:xfrm>
                <a:off x="7459364" y="3588185"/>
                <a:ext cx="829668"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nvGrpSpPr>
              <p:cNvPr id="36" name="Grupo 35" descr="Icono de ser humano y engranaje. ">
                <a:extLst>
                  <a:ext uri="{FF2B5EF4-FFF2-40B4-BE49-F238E27FC236}">
                    <a16:creationId xmlns:a16="http://schemas.microsoft.com/office/drawing/2014/main" id="{ECC5F635-1712-4572-A9EC-F94E2199DDBD}"/>
                  </a:ext>
                </a:extLst>
              </p:cNvPr>
              <p:cNvGrpSpPr/>
              <p:nvPr/>
            </p:nvGrpSpPr>
            <p:grpSpPr>
              <a:xfrm>
                <a:off x="7705162" y="3888087"/>
                <a:ext cx="338073" cy="339996"/>
                <a:chOff x="6450013" y="5349875"/>
                <a:chExt cx="279399" cy="280988"/>
              </a:xfrm>
              <a:solidFill>
                <a:schemeClr val="bg1"/>
              </a:solidFill>
            </p:grpSpPr>
            <p:sp>
              <p:nvSpPr>
                <p:cNvPr id="37" name="Forma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sp>
              <p:nvSpPr>
                <p:cNvPr id="38" name="Forma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grpSp>
        <p:nvGrpSpPr>
          <p:cNvPr id="24" name="Grupo 23">
            <a:extLst>
              <a:ext uri="{FF2B5EF4-FFF2-40B4-BE49-F238E27FC236}">
                <a16:creationId xmlns:a16="http://schemas.microsoft.com/office/drawing/2014/main" id="{67F39E9E-79F6-41F9-B25D-E48E44129131}"/>
              </a:ext>
            </a:extLst>
          </p:cNvPr>
          <p:cNvGrpSpPr/>
          <p:nvPr/>
        </p:nvGrpSpPr>
        <p:grpSpPr>
          <a:xfrm>
            <a:off x="6316627" y="4737270"/>
            <a:ext cx="4931012" cy="972000"/>
            <a:chOff x="6738779" y="4686845"/>
            <a:chExt cx="4636009" cy="939800"/>
          </a:xfrm>
        </p:grpSpPr>
        <p:sp>
          <p:nvSpPr>
            <p:cNvPr id="21" name="Rectángulo: Esquinas redondeada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7054850" y="4810491"/>
              <a:ext cx="4319938"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s-ES" sz="1600" dirty="0"/>
                <a:t>4. ENTRADAS Y SALIDAS DEL PROCESO</a:t>
              </a:r>
            </a:p>
          </p:txBody>
        </p:sp>
        <p:grpSp>
          <p:nvGrpSpPr>
            <p:cNvPr id="9" name="Grupo 8">
              <a:extLst>
                <a:ext uri="{FF2B5EF4-FFF2-40B4-BE49-F238E27FC236}">
                  <a16:creationId xmlns:a16="http://schemas.microsoft.com/office/drawing/2014/main" id="{410E32A3-6F27-462B-A6E2-AD96EA59C059}"/>
                </a:ext>
              </a:extLst>
            </p:cNvPr>
            <p:cNvGrpSpPr/>
            <p:nvPr/>
          </p:nvGrpSpPr>
          <p:grpSpPr>
            <a:xfrm>
              <a:off x="6738779" y="4686845"/>
              <a:ext cx="939800" cy="939800"/>
              <a:chOff x="6738779" y="4686845"/>
              <a:chExt cx="939800" cy="939800"/>
            </a:xfrm>
          </p:grpSpPr>
          <p:sp>
            <p:nvSpPr>
              <p:cNvPr id="22" name="E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738779" y="46868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46" name="Forma libre 1676" descr="Icono de casilla de verificación. ">
                <a:extLst>
                  <a:ext uri="{FF2B5EF4-FFF2-40B4-BE49-F238E27FC236}">
                    <a16:creationId xmlns:a16="http://schemas.microsoft.com/office/drawing/2014/main" id="{06DB646C-F948-4375-A120-F7569651486D}"/>
                  </a:ext>
                </a:extLst>
              </p:cNvPr>
              <p:cNvSpPr>
                <a:spLocks noEditPoints="1"/>
              </p:cNvSpPr>
              <p:nvPr/>
            </p:nvSpPr>
            <p:spPr bwMode="auto">
              <a:xfrm>
                <a:off x="7000498" y="4952676"/>
                <a:ext cx="416362" cy="408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2" name="Grupo 1">
            <a:extLst>
              <a:ext uri="{FF2B5EF4-FFF2-40B4-BE49-F238E27FC236}">
                <a16:creationId xmlns:a16="http://schemas.microsoft.com/office/drawing/2014/main" id="{1487F248-A68A-41AE-AA32-444A3B86C10D}"/>
              </a:ext>
            </a:extLst>
          </p:cNvPr>
          <p:cNvGrpSpPr/>
          <p:nvPr/>
        </p:nvGrpSpPr>
        <p:grpSpPr>
          <a:xfrm>
            <a:off x="1240447" y="986603"/>
            <a:ext cx="4011917" cy="972000"/>
            <a:chOff x="1778745" y="1323132"/>
            <a:chExt cx="3771900" cy="939800"/>
          </a:xfrm>
        </p:grpSpPr>
        <p:sp>
          <p:nvSpPr>
            <p:cNvPr id="47" name="Rectángulo: Esquinas redondeadas 26">
              <a:extLst>
                <a:ext uri="{FF2B5EF4-FFF2-40B4-BE49-F238E27FC236}">
                  <a16:creationId xmlns:a16="http://schemas.microsoft.com/office/drawing/2014/main" id="{D408FCB4-C6FD-4C43-BAED-CBC4E149FB84}"/>
                </a:ext>
                <a:ext uri="{C183D7F6-B498-43B3-948B-1728B52AA6E4}">
                  <adec:decorative xmlns:adec="http://schemas.microsoft.com/office/drawing/2017/decorative" xmlns="" val="1"/>
                </a:ext>
              </a:extLst>
            </p:cNvPr>
            <p:cNvSpPr/>
            <p:nvPr/>
          </p:nvSpPr>
          <p:spPr>
            <a:xfrm>
              <a:off x="1778745" y="14225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8. HISTORIAL DE REVISIONES</a:t>
              </a:r>
            </a:p>
          </p:txBody>
        </p:sp>
        <p:grpSp>
          <p:nvGrpSpPr>
            <p:cNvPr id="3" name="Grupo 2">
              <a:extLst>
                <a:ext uri="{FF2B5EF4-FFF2-40B4-BE49-F238E27FC236}">
                  <a16:creationId xmlns:a16="http://schemas.microsoft.com/office/drawing/2014/main" id="{AB569846-A448-441F-A902-ECF4B93323F1}"/>
                </a:ext>
              </a:extLst>
            </p:cNvPr>
            <p:cNvGrpSpPr/>
            <p:nvPr/>
          </p:nvGrpSpPr>
          <p:grpSpPr>
            <a:xfrm>
              <a:off x="4610845" y="1323132"/>
              <a:ext cx="939800" cy="939800"/>
              <a:chOff x="4610845" y="1323132"/>
              <a:chExt cx="939800" cy="939800"/>
            </a:xfrm>
          </p:grpSpPr>
          <p:sp>
            <p:nvSpPr>
              <p:cNvPr id="48" name="Elipse 47">
                <a:extLst>
                  <a:ext uri="{FF2B5EF4-FFF2-40B4-BE49-F238E27FC236}">
                    <a16:creationId xmlns:a16="http://schemas.microsoft.com/office/drawing/2014/main" id="{8DC9E70C-64F9-4108-AF56-58C439F7354C}"/>
                  </a:ext>
                  <a:ext uri="{C183D7F6-B498-43B3-948B-1728B52AA6E4}">
                    <adec:decorative xmlns:adec="http://schemas.microsoft.com/office/drawing/2017/decorative" xmlns="" val="1"/>
                  </a:ext>
                </a:extLst>
              </p:cNvPr>
              <p:cNvSpPr/>
              <p:nvPr/>
            </p:nvSpPr>
            <p:spPr>
              <a:xfrm>
                <a:off x="4610845" y="13231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9" name="Forma libre 4346" descr="Icono de gráfico de cajas y bigotes. ">
                <a:extLst>
                  <a:ext uri="{FF2B5EF4-FFF2-40B4-BE49-F238E27FC236}">
                    <a16:creationId xmlns:a16="http://schemas.microsoft.com/office/drawing/2014/main" id="{05540E29-FF8F-40EC-AA00-126CDFD161A8}"/>
                  </a:ext>
                </a:extLst>
              </p:cNvPr>
              <p:cNvSpPr>
                <a:spLocks noEditPoints="1"/>
              </p:cNvSpPr>
              <p:nvPr/>
            </p:nvSpPr>
            <p:spPr bwMode="auto">
              <a:xfrm>
                <a:off x="4907866" y="162015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8" name="Grupo 57">
            <a:extLst>
              <a:ext uri="{FF2B5EF4-FFF2-40B4-BE49-F238E27FC236}">
                <a16:creationId xmlns:a16="http://schemas.microsoft.com/office/drawing/2014/main" id="{F4B6AF59-99F7-4E8F-9637-76FBBE2DE188}"/>
              </a:ext>
            </a:extLst>
          </p:cNvPr>
          <p:cNvGrpSpPr/>
          <p:nvPr/>
        </p:nvGrpSpPr>
        <p:grpSpPr>
          <a:xfrm>
            <a:off x="912876" y="4770037"/>
            <a:ext cx="4339488" cy="1966323"/>
            <a:chOff x="832088" y="4493633"/>
            <a:chExt cx="4339488" cy="1966323"/>
          </a:xfrm>
        </p:grpSpPr>
        <p:grpSp>
          <p:nvGrpSpPr>
            <p:cNvPr id="17" name="Grupo 16">
              <a:extLst>
                <a:ext uri="{FF2B5EF4-FFF2-40B4-BE49-F238E27FC236}">
                  <a16:creationId xmlns:a16="http://schemas.microsoft.com/office/drawing/2014/main" id="{FA049C39-B6E7-4EFF-AF9D-689CCAE2EFEC}"/>
                </a:ext>
              </a:extLst>
            </p:cNvPr>
            <p:cNvGrpSpPr/>
            <p:nvPr/>
          </p:nvGrpSpPr>
          <p:grpSpPr>
            <a:xfrm>
              <a:off x="832088" y="4493633"/>
              <a:ext cx="4339488" cy="972000"/>
              <a:chOff x="1581896" y="4774222"/>
              <a:chExt cx="4079874" cy="939800"/>
            </a:xfrm>
          </p:grpSpPr>
          <p:sp>
            <p:nvSpPr>
              <p:cNvPr id="29" name="Rectángulo: Esquinas redondeada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1896" y="4873624"/>
                <a:ext cx="396874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5. DESCRIPCIÓN DEL PROCESO</a:t>
                </a:r>
              </a:p>
            </p:txBody>
          </p:sp>
          <p:grpSp>
            <p:nvGrpSpPr>
              <p:cNvPr id="7" name="Grupo 6">
                <a:extLst>
                  <a:ext uri="{FF2B5EF4-FFF2-40B4-BE49-F238E27FC236}">
                    <a16:creationId xmlns:a16="http://schemas.microsoft.com/office/drawing/2014/main" id="{ACB87095-2A58-4ACA-919E-64454F1DA377}"/>
                  </a:ext>
                </a:extLst>
              </p:cNvPr>
              <p:cNvGrpSpPr/>
              <p:nvPr/>
            </p:nvGrpSpPr>
            <p:grpSpPr>
              <a:xfrm>
                <a:off x="4721970" y="4774222"/>
                <a:ext cx="939800" cy="939800"/>
                <a:chOff x="4721970" y="4774222"/>
                <a:chExt cx="939800" cy="939800"/>
              </a:xfrm>
            </p:grpSpPr>
            <p:sp>
              <p:nvSpPr>
                <p:cNvPr id="30" name="E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721970" y="47742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9" name="Grupo 38" descr="Icono de engranajes. ">
                  <a:extLst>
                    <a:ext uri="{FF2B5EF4-FFF2-40B4-BE49-F238E27FC236}">
                      <a16:creationId xmlns:a16="http://schemas.microsoft.com/office/drawing/2014/main" id="{5BC0E3F0-447D-4721-AB1F-C8243BA36671}"/>
                    </a:ext>
                  </a:extLst>
                </p:cNvPr>
                <p:cNvGrpSpPr/>
                <p:nvPr/>
              </p:nvGrpSpPr>
              <p:grpSpPr>
                <a:xfrm>
                  <a:off x="5019952" y="5072204"/>
                  <a:ext cx="343837" cy="343837"/>
                  <a:chOff x="7613650" y="1387475"/>
                  <a:chExt cx="284163" cy="284163"/>
                </a:xfrm>
                <a:solidFill>
                  <a:schemeClr val="bg1"/>
                </a:solidFill>
              </p:grpSpPr>
              <p:sp>
                <p:nvSpPr>
                  <p:cNvPr id="40" name="Forma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1" name="Forma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grpSp>
          <p:nvGrpSpPr>
            <p:cNvPr id="57" name="Grupo 56">
              <a:extLst>
                <a:ext uri="{FF2B5EF4-FFF2-40B4-BE49-F238E27FC236}">
                  <a16:creationId xmlns:a16="http://schemas.microsoft.com/office/drawing/2014/main" id="{AA2F9321-9ADE-435F-923F-F9645E6D631D}"/>
                </a:ext>
              </a:extLst>
            </p:cNvPr>
            <p:cNvGrpSpPr/>
            <p:nvPr/>
          </p:nvGrpSpPr>
          <p:grpSpPr>
            <a:xfrm>
              <a:off x="1615296" y="5179458"/>
              <a:ext cx="3239227" cy="1280498"/>
              <a:chOff x="1615296" y="5179458"/>
              <a:chExt cx="3239227" cy="1280498"/>
            </a:xfrm>
          </p:grpSpPr>
          <p:sp>
            <p:nvSpPr>
              <p:cNvPr id="53" name="Rectángulo: Esquinas redondeadas 28">
                <a:extLst>
                  <a:ext uri="{FF2B5EF4-FFF2-40B4-BE49-F238E27FC236}">
                    <a16:creationId xmlns:a16="http://schemas.microsoft.com/office/drawing/2014/main" id="{4ADA10BE-AE9F-41B3-8B5A-D9F32DA958A3}"/>
                  </a:ext>
                  <a:ext uri="{C183D7F6-B498-43B3-948B-1728B52AA6E4}">
                    <adec:decorative xmlns:adec="http://schemas.microsoft.com/office/drawing/2017/decorative" xmlns="" val="1"/>
                  </a:ext>
                </a:extLst>
              </p:cNvPr>
              <p:cNvSpPr/>
              <p:nvPr/>
            </p:nvSpPr>
            <p:spPr>
              <a:xfrm>
                <a:off x="1615296" y="5179458"/>
                <a:ext cx="2848447" cy="539999"/>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SUBPROCESOS</a:t>
                </a:r>
              </a:p>
            </p:txBody>
          </p:sp>
          <p:sp>
            <p:nvSpPr>
              <p:cNvPr id="54" name="Rectángulo: Esquinas redondeadas 28">
                <a:extLst>
                  <a:ext uri="{FF2B5EF4-FFF2-40B4-BE49-F238E27FC236}">
                    <a16:creationId xmlns:a16="http://schemas.microsoft.com/office/drawing/2014/main" id="{46C095E6-755F-42BF-ADE7-2121946E0D78}"/>
                  </a:ext>
                  <a:ext uri="{C183D7F6-B498-43B3-948B-1728B52AA6E4}">
                    <adec:decorative xmlns:adec="http://schemas.microsoft.com/office/drawing/2017/decorative" xmlns="" val="1"/>
                  </a:ext>
                </a:extLst>
              </p:cNvPr>
              <p:cNvSpPr/>
              <p:nvPr/>
            </p:nvSpPr>
            <p:spPr>
              <a:xfrm>
                <a:off x="1832945" y="5544007"/>
                <a:ext cx="2833518"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ACTIVIDADES</a:t>
                </a:r>
              </a:p>
            </p:txBody>
          </p:sp>
          <p:sp>
            <p:nvSpPr>
              <p:cNvPr id="55" name="Rectángulo: Esquinas redondeadas 28">
                <a:extLst>
                  <a:ext uri="{FF2B5EF4-FFF2-40B4-BE49-F238E27FC236}">
                    <a16:creationId xmlns:a16="http://schemas.microsoft.com/office/drawing/2014/main" id="{DB41C147-E236-4BEE-A07A-930DC995C267}"/>
                  </a:ext>
                  <a:ext uri="{C183D7F6-B498-43B3-948B-1728B52AA6E4}">
                    <adec:decorative xmlns:adec="http://schemas.microsoft.com/office/drawing/2017/decorative" xmlns="" val="1"/>
                  </a:ext>
                </a:extLst>
              </p:cNvPr>
              <p:cNvSpPr/>
              <p:nvPr/>
            </p:nvSpPr>
            <p:spPr>
              <a:xfrm>
                <a:off x="2097586" y="5920456"/>
                <a:ext cx="2756937"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TAREAS</a:t>
                </a:r>
              </a:p>
            </p:txBody>
          </p:sp>
        </p:grpSp>
      </p:grpSp>
      <p:pic>
        <p:nvPicPr>
          <p:cNvPr id="59" name="Imagen 58">
            <a:extLst>
              <a:ext uri="{FF2B5EF4-FFF2-40B4-BE49-F238E27FC236}">
                <a16:creationId xmlns:a16="http://schemas.microsoft.com/office/drawing/2014/main" id="{4C59FD2D-10C1-4C61-86AC-3C09EAB197A2}"/>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938992"/>
            <a:chOff x="0" y="190500"/>
            <a:chExt cx="12192000" cy="1938992"/>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938992"/>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sp>
        <p:nvSpPr>
          <p:cNvPr id="84" name="Rectangle 4">
            <a:extLst>
              <a:ext uri="{FF2B5EF4-FFF2-40B4-BE49-F238E27FC236}">
                <a16:creationId xmlns:a16="http://schemas.microsoft.com/office/drawing/2014/main" id="{18258BB8-4927-4D99-BD23-69EBF725F164}"/>
              </a:ext>
            </a:extLst>
          </p:cNvPr>
          <p:cNvSpPr>
            <a:spLocks noChangeArrowheads="1"/>
          </p:cNvSpPr>
          <p:nvPr/>
        </p:nvSpPr>
        <p:spPr bwMode="auto">
          <a:xfrm>
            <a:off x="6243987" y="2843560"/>
            <a:ext cx="1544638" cy="191611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Informar las actividades y resultados de QA a la Gerencia</a:t>
            </a:r>
            <a:endParaRPr lang="es-ES" sz="1200">
              <a:solidFill>
                <a:srgbClr val="000066"/>
              </a:solidFill>
            </a:endParaRPr>
          </a:p>
        </p:txBody>
      </p:sp>
      <p:sp>
        <p:nvSpPr>
          <p:cNvPr id="85" name="Rectangle 5">
            <a:extLst>
              <a:ext uri="{FF2B5EF4-FFF2-40B4-BE49-F238E27FC236}">
                <a16:creationId xmlns:a16="http://schemas.microsoft.com/office/drawing/2014/main" id="{CB6CFB32-AF43-406B-BA6A-38080B1E4150}"/>
              </a:ext>
            </a:extLst>
          </p:cNvPr>
          <p:cNvSpPr>
            <a:spLocks noChangeArrowheads="1"/>
          </p:cNvSpPr>
          <p:nvPr/>
        </p:nvSpPr>
        <p:spPr bwMode="auto">
          <a:xfrm>
            <a:off x="6243987" y="2857848"/>
            <a:ext cx="1544638" cy="514350"/>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86" name="Rectangle 6">
            <a:extLst>
              <a:ext uri="{FF2B5EF4-FFF2-40B4-BE49-F238E27FC236}">
                <a16:creationId xmlns:a16="http://schemas.microsoft.com/office/drawing/2014/main" id="{840F982D-83F0-4A5D-8386-886C9F61222F}"/>
              </a:ext>
            </a:extLst>
          </p:cNvPr>
          <p:cNvSpPr>
            <a:spLocks noChangeArrowheads="1"/>
          </p:cNvSpPr>
          <p:nvPr/>
        </p:nvSpPr>
        <p:spPr bwMode="auto">
          <a:xfrm>
            <a:off x="6234462" y="4278660"/>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cxnSp>
        <p:nvCxnSpPr>
          <p:cNvPr id="87" name="AutoShape 7">
            <a:extLst>
              <a:ext uri="{FF2B5EF4-FFF2-40B4-BE49-F238E27FC236}">
                <a16:creationId xmlns:a16="http://schemas.microsoft.com/office/drawing/2014/main" id="{2E651B74-703F-407C-969A-5B74721F47BC}"/>
              </a:ext>
            </a:extLst>
          </p:cNvPr>
          <p:cNvCxnSpPr>
            <a:cxnSpLocks noChangeShapeType="1"/>
            <a:stCxn id="99" idx="3"/>
            <a:endCxn id="84" idx="1"/>
          </p:cNvCxnSpPr>
          <p:nvPr/>
        </p:nvCxnSpPr>
        <p:spPr bwMode="auto">
          <a:xfrm flipV="1">
            <a:off x="5915375" y="3802410"/>
            <a:ext cx="328612" cy="6350"/>
          </a:xfrm>
          <a:prstGeom prst="straightConnector1">
            <a:avLst/>
          </a:prstGeom>
          <a:noFill/>
          <a:ln w="9525">
            <a:solidFill>
              <a:srgbClr val="99CC00"/>
            </a:solidFill>
            <a:round/>
            <a:headEnd/>
            <a:tailEnd type="triangle" w="med" len="med"/>
          </a:ln>
        </p:spPr>
      </p:cxnSp>
      <p:grpSp>
        <p:nvGrpSpPr>
          <p:cNvPr id="89" name="Group 9">
            <a:extLst>
              <a:ext uri="{FF2B5EF4-FFF2-40B4-BE49-F238E27FC236}">
                <a16:creationId xmlns:a16="http://schemas.microsoft.com/office/drawing/2014/main" id="{754BAD84-15DB-45AC-9877-F9F3010129DA}"/>
              </a:ext>
            </a:extLst>
          </p:cNvPr>
          <p:cNvGrpSpPr>
            <a:grpSpLocks/>
          </p:cNvGrpSpPr>
          <p:nvPr/>
        </p:nvGrpSpPr>
        <p:grpSpPr bwMode="auto">
          <a:xfrm>
            <a:off x="2713387" y="3602385"/>
            <a:ext cx="1393825" cy="942975"/>
            <a:chOff x="-23" y="1776"/>
            <a:chExt cx="696" cy="601"/>
          </a:xfrm>
        </p:grpSpPr>
        <p:sp>
          <p:nvSpPr>
            <p:cNvPr id="90" name="Rectangle 10">
              <a:extLst>
                <a:ext uri="{FF2B5EF4-FFF2-40B4-BE49-F238E27FC236}">
                  <a16:creationId xmlns:a16="http://schemas.microsoft.com/office/drawing/2014/main" id="{7A824AEA-4942-4CDA-8429-5A83AC603F19}"/>
                </a:ext>
              </a:extLst>
            </p:cNvPr>
            <p:cNvSpPr>
              <a:spLocks noChangeArrowheads="1"/>
            </p:cNvSpPr>
            <p:nvPr/>
          </p:nvSpPr>
          <p:spPr bwMode="auto">
            <a:xfrm>
              <a:off x="-23" y="2039"/>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Resultado de revisiones de QA</a:t>
              </a:r>
              <a:endParaRPr lang="es-ES" sz="1200" b="1">
                <a:solidFill>
                  <a:srgbClr val="000066"/>
                </a:solidFill>
              </a:endParaRPr>
            </a:p>
          </p:txBody>
        </p:sp>
        <p:pic>
          <p:nvPicPr>
            <p:cNvPr id="91" name="Picture 11">
              <a:extLst>
                <a:ext uri="{FF2B5EF4-FFF2-40B4-BE49-F238E27FC236}">
                  <a16:creationId xmlns:a16="http://schemas.microsoft.com/office/drawing/2014/main" id="{54138644-8100-4812-BC6E-B6565C017AF6}"/>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94" name="Group 12">
            <a:extLst>
              <a:ext uri="{FF2B5EF4-FFF2-40B4-BE49-F238E27FC236}">
                <a16:creationId xmlns:a16="http://schemas.microsoft.com/office/drawing/2014/main" id="{C573C8D2-CEFB-48AD-9645-D28AD2F5679F}"/>
              </a:ext>
            </a:extLst>
          </p:cNvPr>
          <p:cNvGrpSpPr>
            <a:grpSpLocks/>
          </p:cNvGrpSpPr>
          <p:nvPr/>
        </p:nvGrpSpPr>
        <p:grpSpPr bwMode="auto">
          <a:xfrm>
            <a:off x="2846737" y="2294285"/>
            <a:ext cx="1104900" cy="912813"/>
            <a:chOff x="-23" y="1117"/>
            <a:chExt cx="696" cy="575"/>
          </a:xfrm>
        </p:grpSpPr>
        <p:pic>
          <p:nvPicPr>
            <p:cNvPr id="95" name="Picture 13">
              <a:extLst>
                <a:ext uri="{FF2B5EF4-FFF2-40B4-BE49-F238E27FC236}">
                  <a16:creationId xmlns:a16="http://schemas.microsoft.com/office/drawing/2014/main" id="{13C6328D-D122-4196-ABA4-0C832AA1B749}"/>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96" name="Rectangle 14">
              <a:extLst>
                <a:ext uri="{FF2B5EF4-FFF2-40B4-BE49-F238E27FC236}">
                  <a16:creationId xmlns:a16="http://schemas.microsoft.com/office/drawing/2014/main" id="{AAC6A7C5-0300-47C3-A7A7-6032073ABFF7}"/>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97" name="AutoShape 15">
            <a:extLst>
              <a:ext uri="{FF2B5EF4-FFF2-40B4-BE49-F238E27FC236}">
                <a16:creationId xmlns:a16="http://schemas.microsoft.com/office/drawing/2014/main" id="{B2B7ABDB-0919-40CE-88B7-58AB0A3EBFF6}"/>
              </a:ext>
            </a:extLst>
          </p:cNvPr>
          <p:cNvCxnSpPr>
            <a:cxnSpLocks noChangeShapeType="1"/>
            <a:endCxn id="99" idx="1"/>
          </p:cNvCxnSpPr>
          <p:nvPr/>
        </p:nvCxnSpPr>
        <p:spPr bwMode="auto">
          <a:xfrm flipV="1">
            <a:off x="3724625" y="3808760"/>
            <a:ext cx="606425" cy="3175"/>
          </a:xfrm>
          <a:prstGeom prst="straightConnector1">
            <a:avLst/>
          </a:prstGeom>
          <a:noFill/>
          <a:ln w="9525">
            <a:solidFill>
              <a:schemeClr val="folHlink"/>
            </a:solidFill>
            <a:round/>
            <a:headEnd/>
            <a:tailEnd type="triangle" w="med" len="med"/>
          </a:ln>
        </p:spPr>
      </p:cxnSp>
      <p:cxnSp>
        <p:nvCxnSpPr>
          <p:cNvPr id="98" name="AutoShape 16">
            <a:extLst>
              <a:ext uri="{FF2B5EF4-FFF2-40B4-BE49-F238E27FC236}">
                <a16:creationId xmlns:a16="http://schemas.microsoft.com/office/drawing/2014/main" id="{4B50A72E-94E3-4B8C-907D-F8B9A43B7640}"/>
              </a:ext>
            </a:extLst>
          </p:cNvPr>
          <p:cNvCxnSpPr>
            <a:cxnSpLocks noChangeShapeType="1"/>
            <a:stCxn id="96" idx="2"/>
          </p:cNvCxnSpPr>
          <p:nvPr/>
        </p:nvCxnSpPr>
        <p:spPr bwMode="auto">
          <a:xfrm flipH="1">
            <a:off x="3394425" y="3207098"/>
            <a:ext cx="4762" cy="395287"/>
          </a:xfrm>
          <a:prstGeom prst="straightConnector1">
            <a:avLst/>
          </a:prstGeom>
          <a:noFill/>
          <a:ln w="9525">
            <a:solidFill>
              <a:schemeClr val="folHlink"/>
            </a:solidFill>
            <a:round/>
            <a:headEnd/>
            <a:tailEnd type="triangle" w="med" len="med"/>
          </a:ln>
        </p:spPr>
      </p:cxnSp>
      <p:sp>
        <p:nvSpPr>
          <p:cNvPr id="99" name="Rectangle 18">
            <a:extLst>
              <a:ext uri="{FF2B5EF4-FFF2-40B4-BE49-F238E27FC236}">
                <a16:creationId xmlns:a16="http://schemas.microsoft.com/office/drawing/2014/main" id="{DC2C3DB9-9403-4895-A1C9-D3F292DA8F99}"/>
              </a:ext>
            </a:extLst>
          </p:cNvPr>
          <p:cNvSpPr>
            <a:spLocks noChangeArrowheads="1"/>
          </p:cNvSpPr>
          <p:nvPr/>
        </p:nvSpPr>
        <p:spPr bwMode="auto">
          <a:xfrm>
            <a:off x="4331050" y="2872135"/>
            <a:ext cx="1584325" cy="187166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el Informe Gerencial de QA</a:t>
            </a:r>
            <a:endParaRPr lang="es-ES" sz="1200">
              <a:solidFill>
                <a:srgbClr val="000066"/>
              </a:solidFill>
            </a:endParaRPr>
          </a:p>
        </p:txBody>
      </p:sp>
      <p:sp>
        <p:nvSpPr>
          <p:cNvPr id="100" name="Rectangle 19">
            <a:extLst>
              <a:ext uri="{FF2B5EF4-FFF2-40B4-BE49-F238E27FC236}">
                <a16:creationId xmlns:a16="http://schemas.microsoft.com/office/drawing/2014/main" id="{0EA8750E-9E2B-4937-B65E-8855CB0D0791}"/>
              </a:ext>
            </a:extLst>
          </p:cNvPr>
          <p:cNvSpPr>
            <a:spLocks noChangeArrowheads="1"/>
          </p:cNvSpPr>
          <p:nvPr/>
        </p:nvSpPr>
        <p:spPr bwMode="auto">
          <a:xfrm>
            <a:off x="4331050" y="2876898"/>
            <a:ext cx="1584325" cy="498475"/>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01" name="Rectangle 20">
            <a:extLst>
              <a:ext uri="{FF2B5EF4-FFF2-40B4-BE49-F238E27FC236}">
                <a16:creationId xmlns:a16="http://schemas.microsoft.com/office/drawing/2014/main" id="{A8D1036A-1EF0-4CD8-AA8B-ED53AA052AA2}"/>
              </a:ext>
            </a:extLst>
          </p:cNvPr>
          <p:cNvSpPr>
            <a:spLocks noChangeArrowheads="1"/>
          </p:cNvSpPr>
          <p:nvPr/>
        </p:nvSpPr>
        <p:spPr bwMode="auto">
          <a:xfrm>
            <a:off x="4331050" y="4240560"/>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sp>
        <p:nvSpPr>
          <p:cNvPr id="102" name="Rectangle 23">
            <a:extLst>
              <a:ext uri="{FF2B5EF4-FFF2-40B4-BE49-F238E27FC236}">
                <a16:creationId xmlns:a16="http://schemas.microsoft.com/office/drawing/2014/main" id="{C75AF4A9-1AFA-460E-B07B-BB1E1A5C231E}"/>
              </a:ext>
            </a:extLst>
          </p:cNvPr>
          <p:cNvSpPr>
            <a:spLocks noChangeArrowheads="1"/>
          </p:cNvSpPr>
          <p:nvPr/>
        </p:nvSpPr>
        <p:spPr bwMode="auto">
          <a:xfrm>
            <a:off x="8055325" y="4077048"/>
            <a:ext cx="1460500" cy="238125"/>
          </a:xfrm>
          <a:prstGeom prst="rect">
            <a:avLst/>
          </a:prstGeom>
          <a:noFill/>
          <a:ln w="9525">
            <a:noFill/>
            <a:miter lim="800000"/>
            <a:headEnd/>
            <a:tailEnd/>
          </a:ln>
        </p:spPr>
        <p:txBody>
          <a:bodyPr>
            <a:spAutoFit/>
          </a:bodyPr>
          <a:lstStyle/>
          <a:p>
            <a:pPr algn="l">
              <a:lnSpc>
                <a:spcPct val="80000"/>
              </a:lnSpc>
              <a:spcBef>
                <a:spcPct val="50000"/>
              </a:spcBef>
              <a:spcAft>
                <a:spcPct val="0"/>
              </a:spcAft>
              <a:buFontTx/>
              <a:buNone/>
            </a:pPr>
            <a:r>
              <a:rPr lang="es-PE" sz="1200" b="1">
                <a:solidFill>
                  <a:srgbClr val="000066"/>
                </a:solidFill>
              </a:rPr>
              <a:t>Resultado de QA</a:t>
            </a:r>
            <a:endParaRPr lang="es-ES" sz="1200" b="1">
              <a:solidFill>
                <a:srgbClr val="000066"/>
              </a:solidFill>
            </a:endParaRPr>
          </a:p>
        </p:txBody>
      </p:sp>
      <p:pic>
        <p:nvPicPr>
          <p:cNvPr id="103" name="Picture 24">
            <a:extLst>
              <a:ext uri="{FF2B5EF4-FFF2-40B4-BE49-F238E27FC236}">
                <a16:creationId xmlns:a16="http://schemas.microsoft.com/office/drawing/2014/main" id="{2D225D95-6A84-44BC-93CF-B541E068D5C7}"/>
              </a:ext>
            </a:extLst>
          </p:cNvPr>
          <p:cNvPicPr>
            <a:picLocks noChangeAspect="1" noChangeArrowheads="1"/>
          </p:cNvPicPr>
          <p:nvPr/>
        </p:nvPicPr>
        <p:blipFill>
          <a:blip r:embed="rId5" cstate="print"/>
          <a:srcRect/>
          <a:stretch>
            <a:fillRect/>
          </a:stretch>
        </p:blipFill>
        <p:spPr bwMode="auto">
          <a:xfrm>
            <a:off x="8504587" y="3580160"/>
            <a:ext cx="523875" cy="422275"/>
          </a:xfrm>
          <a:prstGeom prst="rect">
            <a:avLst/>
          </a:prstGeom>
          <a:noFill/>
          <a:ln w="9525">
            <a:noFill/>
            <a:miter lim="800000"/>
            <a:headEnd/>
            <a:tailEnd/>
          </a:ln>
        </p:spPr>
      </p:pic>
      <p:grpSp>
        <p:nvGrpSpPr>
          <p:cNvPr id="104" name="Group 25">
            <a:extLst>
              <a:ext uri="{FF2B5EF4-FFF2-40B4-BE49-F238E27FC236}">
                <a16:creationId xmlns:a16="http://schemas.microsoft.com/office/drawing/2014/main" id="{64E04175-A4DD-4EF9-B522-403FD0D68FEB}"/>
              </a:ext>
            </a:extLst>
          </p:cNvPr>
          <p:cNvGrpSpPr>
            <a:grpSpLocks/>
          </p:cNvGrpSpPr>
          <p:nvPr/>
        </p:nvGrpSpPr>
        <p:grpSpPr bwMode="auto">
          <a:xfrm>
            <a:off x="8249000" y="4672360"/>
            <a:ext cx="1104900" cy="915988"/>
            <a:chOff x="-23" y="1117"/>
            <a:chExt cx="696" cy="577"/>
          </a:xfrm>
        </p:grpSpPr>
        <p:pic>
          <p:nvPicPr>
            <p:cNvPr id="105" name="Picture 26">
              <a:extLst>
                <a:ext uri="{FF2B5EF4-FFF2-40B4-BE49-F238E27FC236}">
                  <a16:creationId xmlns:a16="http://schemas.microsoft.com/office/drawing/2014/main" id="{6DF9FF7F-2852-432D-BD65-96232280B371}"/>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06" name="Rectangle 27">
              <a:extLst>
                <a:ext uri="{FF2B5EF4-FFF2-40B4-BE49-F238E27FC236}">
                  <a16:creationId xmlns:a16="http://schemas.microsoft.com/office/drawing/2014/main" id="{46914444-6024-45D9-AF8E-6B70474B843A}"/>
                </a:ext>
              </a:extLst>
            </p:cNvPr>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07" name="AutoShape 28">
            <a:extLst>
              <a:ext uri="{FF2B5EF4-FFF2-40B4-BE49-F238E27FC236}">
                <a16:creationId xmlns:a16="http://schemas.microsoft.com/office/drawing/2014/main" id="{6B52143B-E97C-45B5-8783-E9874355FCDF}"/>
              </a:ext>
            </a:extLst>
          </p:cNvPr>
          <p:cNvCxnSpPr>
            <a:cxnSpLocks noChangeShapeType="1"/>
            <a:stCxn id="102" idx="2"/>
          </p:cNvCxnSpPr>
          <p:nvPr/>
        </p:nvCxnSpPr>
        <p:spPr bwMode="auto">
          <a:xfrm>
            <a:off x="8785575" y="4315173"/>
            <a:ext cx="15875" cy="357187"/>
          </a:xfrm>
          <a:prstGeom prst="straightConnector1">
            <a:avLst/>
          </a:prstGeom>
          <a:noFill/>
          <a:ln w="9525">
            <a:solidFill>
              <a:schemeClr val="folHlink"/>
            </a:solidFill>
            <a:round/>
            <a:headEnd/>
            <a:tailEnd type="triangle" w="med" len="med"/>
          </a:ln>
        </p:spPr>
      </p:cxnSp>
      <p:cxnSp>
        <p:nvCxnSpPr>
          <p:cNvPr id="108" name="AutoShape 29">
            <a:extLst>
              <a:ext uri="{FF2B5EF4-FFF2-40B4-BE49-F238E27FC236}">
                <a16:creationId xmlns:a16="http://schemas.microsoft.com/office/drawing/2014/main" id="{A740E35C-0875-4ECE-AEA4-B0E3347BDBF4}"/>
              </a:ext>
            </a:extLst>
          </p:cNvPr>
          <p:cNvCxnSpPr>
            <a:cxnSpLocks noChangeShapeType="1"/>
            <a:stCxn id="84" idx="3"/>
          </p:cNvCxnSpPr>
          <p:nvPr/>
        </p:nvCxnSpPr>
        <p:spPr bwMode="auto">
          <a:xfrm flipV="1">
            <a:off x="7788625" y="3791298"/>
            <a:ext cx="715962" cy="11112"/>
          </a:xfrm>
          <a:prstGeom prst="straightConnector1">
            <a:avLst/>
          </a:prstGeom>
          <a:noFill/>
          <a:ln w="9525">
            <a:solidFill>
              <a:schemeClr val="folHlink"/>
            </a:solidFill>
            <a:round/>
            <a:headEnd/>
            <a:tailEnd type="triangle" w="med" len="med"/>
          </a:ln>
        </p:spPr>
      </p:cxnSp>
    </p:spTree>
    <p:extLst>
      <p:ext uri="{BB962C8B-B14F-4D97-AF65-F5344CB8AC3E}">
        <p14:creationId xmlns:p14="http://schemas.microsoft.com/office/powerpoint/2010/main" val="986737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1605901375"/>
              </p:ext>
            </p:extLst>
          </p:nvPr>
        </p:nvGraphicFramePr>
        <p:xfrm>
          <a:off x="461964" y="1388686"/>
          <a:ext cx="11268070" cy="359880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Elaborar el Informe Gerencial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informará el resultado de las Revisiones de QA del Proyecto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Para las revisiones de QA del Proyecto,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Esfuerzo invertido en revisiones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Informe Gerencial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2654794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549218264"/>
              </p:ext>
            </p:extLst>
          </p:nvPr>
        </p:nvGraphicFramePr>
        <p:xfrm>
          <a:off x="461964" y="1388686"/>
          <a:ext cx="11268070" cy="167856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2</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Informar las actividades y resultados de QA a la Gerencia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informará el estado de las revisiones, en reuniones mensuales, al Jefe de Proyecto. Las recomendaciones aprobadas o sugeridas por la Gerencia se transformarán en Oportunidades de Mejora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Resultados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2003051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MX" b="1" dirty="0">
                <a:solidFill>
                  <a:schemeClr val="bg1"/>
                </a:solidFill>
                <a:effectLst>
                  <a:outerShdw blurRad="38100" dist="38100" dir="2700000" algn="tl">
                    <a:srgbClr val="000000">
                      <a:alpha val="43137"/>
                    </a:srgbClr>
                  </a:outerShdw>
                </a:effectLst>
              </a:rPr>
              <a:t>5. Descripción del Proceso</a:t>
            </a:r>
            <a:br>
              <a:rPr lang="es-MX" b="1" dirty="0">
                <a:solidFill>
                  <a:schemeClr val="bg1"/>
                </a:solidFill>
                <a:effectLst>
                  <a:outerShdw blurRad="38100" dist="38100" dir="2700000" algn="tl">
                    <a:srgbClr val="000000">
                      <a:alpha val="43137"/>
                    </a:srgbClr>
                  </a:outerShdw>
                </a:effectLst>
              </a:rPr>
            </a:br>
            <a:r>
              <a:rPr lang="es-MX" b="1" dirty="0">
                <a:solidFill>
                  <a:schemeClr val="bg1"/>
                </a:solidFill>
                <a:effectLst>
                  <a:outerShdw blurRad="38100" dist="38100" dir="2700000" algn="tl">
                    <a:srgbClr val="000000">
                      <a:alpha val="43137"/>
                    </a:srgbClr>
                  </a:outerShdw>
                </a:effectLst>
              </a:rPr>
              <a:t>	5.3 Tareas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11305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163395"/>
            <a:chOff x="0" y="190500"/>
            <a:chExt cx="12192000" cy="1163395"/>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sp>
        <p:nvSpPr>
          <p:cNvPr id="31" name="Rectangle 50">
            <a:extLst>
              <a:ext uri="{FF2B5EF4-FFF2-40B4-BE49-F238E27FC236}">
                <a16:creationId xmlns:a16="http://schemas.microsoft.com/office/drawing/2014/main" id="{6D7F37E1-5850-4800-86F9-3466392912B7}"/>
              </a:ext>
            </a:extLst>
          </p:cNvPr>
          <p:cNvSpPr>
            <a:spLocks noChangeArrowheads="1"/>
          </p:cNvSpPr>
          <p:nvPr/>
        </p:nvSpPr>
        <p:spPr bwMode="auto">
          <a:xfrm>
            <a:off x="4237038" y="1910417"/>
            <a:ext cx="1023937" cy="165100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Revisión General</a:t>
            </a:r>
            <a:endParaRPr lang="es-ES" sz="1200">
              <a:solidFill>
                <a:srgbClr val="000066"/>
              </a:solidFill>
            </a:endParaRPr>
          </a:p>
        </p:txBody>
      </p:sp>
      <p:sp>
        <p:nvSpPr>
          <p:cNvPr id="32" name="Rectangle 51">
            <a:extLst>
              <a:ext uri="{FF2B5EF4-FFF2-40B4-BE49-F238E27FC236}">
                <a16:creationId xmlns:a16="http://schemas.microsoft.com/office/drawing/2014/main" id="{058E04F2-B27C-4562-BF32-49F0FE0755DF}"/>
              </a:ext>
            </a:extLst>
          </p:cNvPr>
          <p:cNvSpPr>
            <a:spLocks noChangeArrowheads="1"/>
          </p:cNvSpPr>
          <p:nvPr/>
        </p:nvSpPr>
        <p:spPr bwMode="auto">
          <a:xfrm>
            <a:off x="4237038" y="1910417"/>
            <a:ext cx="1023937"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(2) Analista de Calidad</a:t>
            </a:r>
            <a:endParaRPr lang="es-ES" sz="800" b="1">
              <a:solidFill>
                <a:srgbClr val="000066"/>
              </a:solidFill>
            </a:endParaRPr>
          </a:p>
        </p:txBody>
      </p:sp>
      <p:sp>
        <p:nvSpPr>
          <p:cNvPr id="37" name="Rectangle 52">
            <a:extLst>
              <a:ext uri="{FF2B5EF4-FFF2-40B4-BE49-F238E27FC236}">
                <a16:creationId xmlns:a16="http://schemas.microsoft.com/office/drawing/2014/main" id="{B4DD5F9B-9EDB-4FE0-BF50-3C4BFDBB9ADC}"/>
              </a:ext>
            </a:extLst>
          </p:cNvPr>
          <p:cNvSpPr>
            <a:spLocks noChangeArrowheads="1"/>
          </p:cNvSpPr>
          <p:nvPr/>
        </p:nvSpPr>
        <p:spPr bwMode="auto">
          <a:xfrm>
            <a:off x="4237038" y="3116917"/>
            <a:ext cx="1023937" cy="4445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OneDrive</a:t>
            </a:r>
          </a:p>
        </p:txBody>
      </p:sp>
      <p:cxnSp>
        <p:nvCxnSpPr>
          <p:cNvPr id="38" name="AutoShape 53">
            <a:extLst>
              <a:ext uri="{FF2B5EF4-FFF2-40B4-BE49-F238E27FC236}">
                <a16:creationId xmlns:a16="http://schemas.microsoft.com/office/drawing/2014/main" id="{98E28D66-A708-4562-A257-6E9AECD110BE}"/>
              </a:ext>
            </a:extLst>
          </p:cNvPr>
          <p:cNvCxnSpPr>
            <a:cxnSpLocks noChangeShapeType="1"/>
            <a:stCxn id="49" idx="3"/>
            <a:endCxn id="31" idx="1"/>
          </p:cNvCxnSpPr>
          <p:nvPr/>
        </p:nvCxnSpPr>
        <p:spPr bwMode="auto">
          <a:xfrm>
            <a:off x="4037013" y="2734330"/>
            <a:ext cx="200025" cy="1587"/>
          </a:xfrm>
          <a:prstGeom prst="straightConnector1">
            <a:avLst/>
          </a:prstGeom>
          <a:noFill/>
          <a:ln w="9525">
            <a:solidFill>
              <a:schemeClr val="tx1"/>
            </a:solidFill>
            <a:round/>
            <a:headEnd/>
            <a:tailEnd type="triangle" w="med" len="med"/>
          </a:ln>
        </p:spPr>
      </p:cxnSp>
      <p:cxnSp>
        <p:nvCxnSpPr>
          <p:cNvPr id="39" name="AutoShape 54">
            <a:extLst>
              <a:ext uri="{FF2B5EF4-FFF2-40B4-BE49-F238E27FC236}">
                <a16:creationId xmlns:a16="http://schemas.microsoft.com/office/drawing/2014/main" id="{23D6A714-C191-45E0-B0A7-3207F3785D00}"/>
              </a:ext>
            </a:extLst>
          </p:cNvPr>
          <p:cNvCxnSpPr>
            <a:cxnSpLocks noChangeShapeType="1"/>
            <a:stCxn id="31" idx="3"/>
            <a:endCxn id="52" idx="1"/>
          </p:cNvCxnSpPr>
          <p:nvPr/>
        </p:nvCxnSpPr>
        <p:spPr bwMode="auto">
          <a:xfrm>
            <a:off x="5260975" y="2735917"/>
            <a:ext cx="206375" cy="17463"/>
          </a:xfrm>
          <a:prstGeom prst="straightConnector1">
            <a:avLst/>
          </a:prstGeom>
          <a:noFill/>
          <a:ln w="9525">
            <a:solidFill>
              <a:schemeClr val="tx1"/>
            </a:solidFill>
            <a:round/>
            <a:headEnd/>
            <a:tailEnd type="triangle" w="med" len="med"/>
          </a:ln>
        </p:spPr>
      </p:cxnSp>
      <p:sp>
        <p:nvSpPr>
          <p:cNvPr id="40" name="Text Box 55">
            <a:extLst>
              <a:ext uri="{FF2B5EF4-FFF2-40B4-BE49-F238E27FC236}">
                <a16:creationId xmlns:a16="http://schemas.microsoft.com/office/drawing/2014/main" id="{250FB70B-3CF4-45D3-8A68-B0007B982561}"/>
              </a:ext>
            </a:extLst>
          </p:cNvPr>
          <p:cNvSpPr txBox="1">
            <a:spLocks noChangeArrowheads="1"/>
          </p:cNvSpPr>
          <p:nvPr/>
        </p:nvSpPr>
        <p:spPr bwMode="auto">
          <a:xfrm>
            <a:off x="5910263" y="3921780"/>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grpSp>
        <p:nvGrpSpPr>
          <p:cNvPr id="41" name="Group 56">
            <a:extLst>
              <a:ext uri="{FF2B5EF4-FFF2-40B4-BE49-F238E27FC236}">
                <a16:creationId xmlns:a16="http://schemas.microsoft.com/office/drawing/2014/main" id="{CFE76888-F393-40DA-BB30-54BD59837287}"/>
              </a:ext>
            </a:extLst>
          </p:cNvPr>
          <p:cNvGrpSpPr>
            <a:grpSpLocks/>
          </p:cNvGrpSpPr>
          <p:nvPr/>
        </p:nvGrpSpPr>
        <p:grpSpPr bwMode="auto">
          <a:xfrm>
            <a:off x="1806575" y="2537480"/>
            <a:ext cx="1104900" cy="1239837"/>
            <a:chOff x="-23" y="1776"/>
            <a:chExt cx="696" cy="781"/>
          </a:xfrm>
        </p:grpSpPr>
        <p:sp>
          <p:nvSpPr>
            <p:cNvPr id="42" name="Rectangle 57">
              <a:extLst>
                <a:ext uri="{FF2B5EF4-FFF2-40B4-BE49-F238E27FC236}">
                  <a16:creationId xmlns:a16="http://schemas.microsoft.com/office/drawing/2014/main" id="{A2B59319-BB33-4396-8438-915C324A1460}"/>
                </a:ext>
              </a:extLst>
            </p:cNvPr>
            <p:cNvSpPr>
              <a:spLocks noChangeArrowheads="1"/>
            </p:cNvSpPr>
            <p:nvPr/>
          </p:nvSpPr>
          <p:spPr bwMode="auto">
            <a:xfrm>
              <a:off x="-23" y="2039"/>
              <a:ext cx="696" cy="518"/>
            </a:xfrm>
            <a:prstGeom prst="rect">
              <a:avLst/>
            </a:prstGeom>
            <a:noFill/>
            <a:ln w="9525">
              <a:noFill/>
              <a:miter lim="800000"/>
              <a:headEnd/>
              <a:tailEnd/>
            </a:ln>
          </p:spPr>
          <p:txBody>
            <a:bodyPr>
              <a:spAutoFit/>
            </a:bodyPr>
            <a:lstStyle/>
            <a:p>
              <a:pPr algn="ctr">
                <a:spcBef>
                  <a:spcPct val="0"/>
                </a:spcBef>
                <a:spcAft>
                  <a:spcPct val="0"/>
                </a:spcAft>
                <a:buFontTx/>
                <a:buNone/>
              </a:pPr>
              <a:r>
                <a:rPr lang="es-PE" sz="1200" b="1">
                  <a:solidFill>
                    <a:srgbClr val="000066"/>
                  </a:solidFill>
                </a:rPr>
                <a:t>Solicitud de control de </a:t>
              </a:r>
            </a:p>
            <a:p>
              <a:pPr algn="ctr">
                <a:spcBef>
                  <a:spcPct val="0"/>
                </a:spcBef>
                <a:spcAft>
                  <a:spcPct val="0"/>
                </a:spcAft>
                <a:buFontTx/>
                <a:buNone/>
              </a:pPr>
              <a:r>
                <a:rPr lang="es-PE" sz="1200" b="1">
                  <a:solidFill>
                    <a:srgbClr val="000066"/>
                  </a:solidFill>
                </a:rPr>
                <a:t>Calidad del producto</a:t>
              </a:r>
              <a:endParaRPr lang="es-ES" sz="1200" b="1">
                <a:solidFill>
                  <a:srgbClr val="000066"/>
                </a:solidFill>
              </a:endParaRPr>
            </a:p>
          </p:txBody>
        </p:sp>
        <p:pic>
          <p:nvPicPr>
            <p:cNvPr id="43" name="Picture 58">
              <a:extLst>
                <a:ext uri="{FF2B5EF4-FFF2-40B4-BE49-F238E27FC236}">
                  <a16:creationId xmlns:a16="http://schemas.microsoft.com/office/drawing/2014/main" id="{11C8F286-5113-489C-9EB8-EDFA6F51A846}"/>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44" name="Group 59">
            <a:extLst>
              <a:ext uri="{FF2B5EF4-FFF2-40B4-BE49-F238E27FC236}">
                <a16:creationId xmlns:a16="http://schemas.microsoft.com/office/drawing/2014/main" id="{8E5DFB2D-7812-44FE-B26B-9192F5094447}"/>
              </a:ext>
            </a:extLst>
          </p:cNvPr>
          <p:cNvGrpSpPr>
            <a:grpSpLocks/>
          </p:cNvGrpSpPr>
          <p:nvPr/>
        </p:nvGrpSpPr>
        <p:grpSpPr bwMode="auto">
          <a:xfrm>
            <a:off x="1784350" y="1169055"/>
            <a:ext cx="1104900" cy="912812"/>
            <a:chOff x="-23" y="1117"/>
            <a:chExt cx="696" cy="575"/>
          </a:xfrm>
        </p:grpSpPr>
        <p:pic>
          <p:nvPicPr>
            <p:cNvPr id="45" name="Picture 60">
              <a:extLst>
                <a:ext uri="{FF2B5EF4-FFF2-40B4-BE49-F238E27FC236}">
                  <a16:creationId xmlns:a16="http://schemas.microsoft.com/office/drawing/2014/main" id="{7805318E-E08F-4960-A420-9E021C722D7C}"/>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46" name="Rectangle 61">
              <a:extLst>
                <a:ext uri="{FF2B5EF4-FFF2-40B4-BE49-F238E27FC236}">
                  <a16:creationId xmlns:a16="http://schemas.microsoft.com/office/drawing/2014/main" id="{B9589E75-C3FA-4040-86A4-AB45540A899D}"/>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47" name="AutoShape 62">
            <a:extLst>
              <a:ext uri="{FF2B5EF4-FFF2-40B4-BE49-F238E27FC236}">
                <a16:creationId xmlns:a16="http://schemas.microsoft.com/office/drawing/2014/main" id="{C9BE4729-C451-4F8E-BDC4-EF0D6A1F6B03}"/>
              </a:ext>
            </a:extLst>
          </p:cNvPr>
          <p:cNvCxnSpPr>
            <a:cxnSpLocks noChangeShapeType="1"/>
            <a:endCxn id="49" idx="1"/>
          </p:cNvCxnSpPr>
          <p:nvPr/>
        </p:nvCxnSpPr>
        <p:spPr bwMode="auto">
          <a:xfrm flipV="1">
            <a:off x="2608263" y="2734330"/>
            <a:ext cx="422275" cy="14287"/>
          </a:xfrm>
          <a:prstGeom prst="straightConnector1">
            <a:avLst/>
          </a:prstGeom>
          <a:noFill/>
          <a:ln w="9525">
            <a:solidFill>
              <a:schemeClr val="tx1"/>
            </a:solidFill>
            <a:round/>
            <a:headEnd/>
            <a:tailEnd type="triangle" w="med" len="med"/>
          </a:ln>
        </p:spPr>
      </p:cxnSp>
      <p:cxnSp>
        <p:nvCxnSpPr>
          <p:cNvPr id="48" name="AutoShape 63">
            <a:extLst>
              <a:ext uri="{FF2B5EF4-FFF2-40B4-BE49-F238E27FC236}">
                <a16:creationId xmlns:a16="http://schemas.microsoft.com/office/drawing/2014/main" id="{8BC79E38-AF52-4020-BE0C-C91EA7435866}"/>
              </a:ext>
            </a:extLst>
          </p:cNvPr>
          <p:cNvCxnSpPr>
            <a:cxnSpLocks noChangeShapeType="1"/>
            <a:stCxn id="46" idx="2"/>
          </p:cNvCxnSpPr>
          <p:nvPr/>
        </p:nvCxnSpPr>
        <p:spPr bwMode="auto">
          <a:xfrm>
            <a:off x="2336800" y="2081867"/>
            <a:ext cx="9525" cy="455613"/>
          </a:xfrm>
          <a:prstGeom prst="straightConnector1">
            <a:avLst/>
          </a:prstGeom>
          <a:noFill/>
          <a:ln w="9525">
            <a:solidFill>
              <a:schemeClr val="tx1"/>
            </a:solidFill>
            <a:round/>
            <a:headEnd/>
            <a:tailEnd type="triangle" w="med" len="med"/>
          </a:ln>
        </p:spPr>
      </p:cxnSp>
      <p:sp>
        <p:nvSpPr>
          <p:cNvPr id="49" name="Rectangle 64">
            <a:extLst>
              <a:ext uri="{FF2B5EF4-FFF2-40B4-BE49-F238E27FC236}">
                <a16:creationId xmlns:a16="http://schemas.microsoft.com/office/drawing/2014/main" id="{F46D3FB3-D7D1-465D-94C1-2BEB02D51F6C}"/>
              </a:ext>
            </a:extLst>
          </p:cNvPr>
          <p:cNvSpPr>
            <a:spLocks noChangeArrowheads="1"/>
          </p:cNvSpPr>
          <p:nvPr/>
        </p:nvSpPr>
        <p:spPr bwMode="auto">
          <a:xfrm>
            <a:off x="3030538" y="1905655"/>
            <a:ext cx="1006475" cy="1655762"/>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Recepción  de Solicitud de Control de QA</a:t>
            </a:r>
            <a:endParaRPr lang="es-ES" sz="1200">
              <a:solidFill>
                <a:srgbClr val="000066"/>
              </a:solidFill>
            </a:endParaRPr>
          </a:p>
        </p:txBody>
      </p:sp>
      <p:sp>
        <p:nvSpPr>
          <p:cNvPr id="50" name="Rectangle 65">
            <a:extLst>
              <a:ext uri="{FF2B5EF4-FFF2-40B4-BE49-F238E27FC236}">
                <a16:creationId xmlns:a16="http://schemas.microsoft.com/office/drawing/2014/main" id="{696C1F13-1220-4AA9-A096-D0377C2D4224}"/>
              </a:ext>
            </a:extLst>
          </p:cNvPr>
          <p:cNvSpPr>
            <a:spLocks noChangeArrowheads="1"/>
          </p:cNvSpPr>
          <p:nvPr/>
        </p:nvSpPr>
        <p:spPr bwMode="auto">
          <a:xfrm>
            <a:off x="3030538" y="1910417"/>
            <a:ext cx="1008062"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(1) Analista de Calidad</a:t>
            </a:r>
            <a:endParaRPr lang="es-ES" sz="800" b="1">
              <a:solidFill>
                <a:srgbClr val="000066"/>
              </a:solidFill>
            </a:endParaRPr>
          </a:p>
        </p:txBody>
      </p:sp>
      <p:sp>
        <p:nvSpPr>
          <p:cNvPr id="51" name="Rectangle 66">
            <a:extLst>
              <a:ext uri="{FF2B5EF4-FFF2-40B4-BE49-F238E27FC236}">
                <a16:creationId xmlns:a16="http://schemas.microsoft.com/office/drawing/2014/main" id="{4824DC44-6E02-4FEB-A0E4-20FC601A87F1}"/>
              </a:ext>
            </a:extLst>
          </p:cNvPr>
          <p:cNvSpPr>
            <a:spLocks noChangeArrowheads="1"/>
          </p:cNvSpPr>
          <p:nvPr/>
        </p:nvSpPr>
        <p:spPr bwMode="auto">
          <a:xfrm>
            <a:off x="3030538" y="3105805"/>
            <a:ext cx="1008062" cy="455612"/>
          </a:xfrm>
          <a:prstGeom prst="rect">
            <a:avLst/>
          </a:prstGeom>
          <a:solidFill>
            <a:srgbClr val="FFFF00"/>
          </a:solidFill>
          <a:ln w="9525" algn="ctr">
            <a:solidFill>
              <a:schemeClr val="tx1"/>
            </a:solidFill>
            <a:miter lim="800000"/>
            <a:headEnd/>
            <a:tailEnd/>
          </a:ln>
        </p:spPr>
        <p:txBody>
          <a:bodyPr lIns="0" tIns="0" rIns="0" bIns="0" anchor="ctr"/>
          <a:lstStyle/>
          <a:p>
            <a:pPr algn="ctr">
              <a:spcBef>
                <a:spcPct val="0"/>
              </a:spcBef>
              <a:spcAft>
                <a:spcPct val="0"/>
              </a:spcAft>
              <a:buFontTx/>
              <a:buNone/>
            </a:pPr>
            <a:r>
              <a:rPr lang="es-PE" sz="800" b="1" dirty="0">
                <a:solidFill>
                  <a:srgbClr val="000066"/>
                </a:solidFill>
              </a:rPr>
              <a:t>OneDrive</a:t>
            </a:r>
          </a:p>
        </p:txBody>
      </p:sp>
      <p:sp>
        <p:nvSpPr>
          <p:cNvPr id="52" name="AutoShape 68">
            <a:extLst>
              <a:ext uri="{FF2B5EF4-FFF2-40B4-BE49-F238E27FC236}">
                <a16:creationId xmlns:a16="http://schemas.microsoft.com/office/drawing/2014/main" id="{D5AFDF49-0854-4705-86D0-5A8C2FF60AB6}"/>
              </a:ext>
            </a:extLst>
          </p:cNvPr>
          <p:cNvSpPr>
            <a:spLocks noChangeArrowheads="1"/>
          </p:cNvSpPr>
          <p:nvPr/>
        </p:nvSpPr>
        <p:spPr bwMode="auto">
          <a:xfrm>
            <a:off x="5467350" y="2177117"/>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Es Conforme?</a:t>
            </a:r>
            <a:endParaRPr lang="es-ES" sz="1200">
              <a:solidFill>
                <a:srgbClr val="000066"/>
              </a:solidFill>
            </a:endParaRPr>
          </a:p>
        </p:txBody>
      </p:sp>
      <p:cxnSp>
        <p:nvCxnSpPr>
          <p:cNvPr id="53" name="AutoShape 69">
            <a:extLst>
              <a:ext uri="{FF2B5EF4-FFF2-40B4-BE49-F238E27FC236}">
                <a16:creationId xmlns:a16="http://schemas.microsoft.com/office/drawing/2014/main" id="{9C522E9C-DFF2-41F3-A223-8453FD8E9BA9}"/>
              </a:ext>
            </a:extLst>
          </p:cNvPr>
          <p:cNvCxnSpPr>
            <a:cxnSpLocks noChangeShapeType="1"/>
            <a:stCxn id="52" idx="3"/>
            <a:endCxn id="55" idx="1"/>
          </p:cNvCxnSpPr>
          <p:nvPr/>
        </p:nvCxnSpPr>
        <p:spPr bwMode="auto">
          <a:xfrm flipV="1">
            <a:off x="7051675" y="2696230"/>
            <a:ext cx="153988" cy="57150"/>
          </a:xfrm>
          <a:prstGeom prst="straightConnector1">
            <a:avLst/>
          </a:prstGeom>
          <a:noFill/>
          <a:ln w="9525">
            <a:solidFill>
              <a:schemeClr val="tx1"/>
            </a:solidFill>
            <a:round/>
            <a:headEnd/>
            <a:tailEnd type="triangle" w="med" len="med"/>
          </a:ln>
        </p:spPr>
      </p:cxnSp>
      <p:cxnSp>
        <p:nvCxnSpPr>
          <p:cNvPr id="54" name="AutoShape 70">
            <a:extLst>
              <a:ext uri="{FF2B5EF4-FFF2-40B4-BE49-F238E27FC236}">
                <a16:creationId xmlns:a16="http://schemas.microsoft.com/office/drawing/2014/main" id="{553625F7-9351-4315-A829-39CAB3425107}"/>
              </a:ext>
            </a:extLst>
          </p:cNvPr>
          <p:cNvCxnSpPr>
            <a:cxnSpLocks noChangeShapeType="1"/>
            <a:stCxn id="52" idx="2"/>
            <a:endCxn id="82" idx="3"/>
          </p:cNvCxnSpPr>
          <p:nvPr/>
        </p:nvCxnSpPr>
        <p:spPr bwMode="auto">
          <a:xfrm rot="5400000">
            <a:off x="5409407" y="3828911"/>
            <a:ext cx="1350962" cy="349250"/>
          </a:xfrm>
          <a:prstGeom prst="bentConnector2">
            <a:avLst/>
          </a:prstGeom>
          <a:noFill/>
          <a:ln w="9525">
            <a:solidFill>
              <a:schemeClr val="tx1"/>
            </a:solidFill>
            <a:miter lim="800000"/>
            <a:headEnd/>
            <a:tailEnd type="triangle" w="med" len="med"/>
          </a:ln>
        </p:spPr>
      </p:cxnSp>
      <p:sp>
        <p:nvSpPr>
          <p:cNvPr id="55" name="Rectangle 71">
            <a:extLst>
              <a:ext uri="{FF2B5EF4-FFF2-40B4-BE49-F238E27FC236}">
                <a16:creationId xmlns:a16="http://schemas.microsoft.com/office/drawing/2014/main" id="{F0C6FBCC-C7C7-44C7-BDB9-6E97E74C3AC6}"/>
              </a:ext>
            </a:extLst>
          </p:cNvPr>
          <p:cNvSpPr>
            <a:spLocks noChangeArrowheads="1"/>
          </p:cNvSpPr>
          <p:nvPr/>
        </p:nvSpPr>
        <p:spPr bwMode="auto">
          <a:xfrm>
            <a:off x="7205663" y="1834217"/>
            <a:ext cx="1223962" cy="1724025"/>
          </a:xfrm>
          <a:prstGeom prst="rect">
            <a:avLst/>
          </a:prstGeom>
          <a:noFill/>
          <a:ln w="9525" algn="ctr">
            <a:solidFill>
              <a:schemeClr val="tx1"/>
            </a:solidFill>
            <a:miter lim="800000"/>
            <a:headEnd/>
            <a:tailEnd/>
          </a:ln>
        </p:spPr>
        <p:txBody>
          <a:bodyPr/>
          <a:lstStyle/>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r>
              <a:rPr lang="es-PE" sz="1200">
                <a:solidFill>
                  <a:srgbClr val="000066"/>
                </a:solidFill>
              </a:rPr>
              <a:t>Revisar Documentos vs. Checklist</a:t>
            </a:r>
            <a:endParaRPr lang="es-ES" sz="1200">
              <a:solidFill>
                <a:srgbClr val="000066"/>
              </a:solidFill>
            </a:endParaRPr>
          </a:p>
        </p:txBody>
      </p:sp>
      <p:sp>
        <p:nvSpPr>
          <p:cNvPr id="56" name="Rectangle 72">
            <a:extLst>
              <a:ext uri="{FF2B5EF4-FFF2-40B4-BE49-F238E27FC236}">
                <a16:creationId xmlns:a16="http://schemas.microsoft.com/office/drawing/2014/main" id="{7CAB544A-C062-43F9-AE59-299658C0E659}"/>
              </a:ext>
            </a:extLst>
          </p:cNvPr>
          <p:cNvSpPr>
            <a:spLocks noChangeArrowheads="1"/>
          </p:cNvSpPr>
          <p:nvPr/>
        </p:nvSpPr>
        <p:spPr bwMode="auto">
          <a:xfrm>
            <a:off x="7205663" y="1834217"/>
            <a:ext cx="1223962" cy="54768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(5) Analista de Calidad</a:t>
            </a:r>
            <a:endParaRPr lang="es-ES" sz="800" b="1">
              <a:solidFill>
                <a:srgbClr val="000066"/>
              </a:solidFill>
            </a:endParaRPr>
          </a:p>
        </p:txBody>
      </p:sp>
      <p:sp>
        <p:nvSpPr>
          <p:cNvPr id="57" name="Rectangle 73">
            <a:extLst>
              <a:ext uri="{FF2B5EF4-FFF2-40B4-BE49-F238E27FC236}">
                <a16:creationId xmlns:a16="http://schemas.microsoft.com/office/drawing/2014/main" id="{542A4F7C-A390-4881-B9AA-5EDE3481E295}"/>
              </a:ext>
            </a:extLst>
          </p:cNvPr>
          <p:cNvSpPr>
            <a:spLocks noChangeArrowheads="1"/>
          </p:cNvSpPr>
          <p:nvPr/>
        </p:nvSpPr>
        <p:spPr bwMode="auto">
          <a:xfrm>
            <a:off x="7205663" y="3091517"/>
            <a:ext cx="1223962" cy="4699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Checklist de Aseguramiento de Calidad</a:t>
            </a:r>
          </a:p>
        </p:txBody>
      </p:sp>
      <p:cxnSp>
        <p:nvCxnSpPr>
          <p:cNvPr id="58" name="AutoShape 74">
            <a:extLst>
              <a:ext uri="{FF2B5EF4-FFF2-40B4-BE49-F238E27FC236}">
                <a16:creationId xmlns:a16="http://schemas.microsoft.com/office/drawing/2014/main" id="{079D2771-2D58-49E1-ABEC-8236C5181B30}"/>
              </a:ext>
            </a:extLst>
          </p:cNvPr>
          <p:cNvCxnSpPr>
            <a:cxnSpLocks noChangeShapeType="1"/>
            <a:stCxn id="55" idx="3"/>
            <a:endCxn id="60" idx="1"/>
          </p:cNvCxnSpPr>
          <p:nvPr/>
        </p:nvCxnSpPr>
        <p:spPr bwMode="auto">
          <a:xfrm>
            <a:off x="8429625" y="2696230"/>
            <a:ext cx="184150" cy="9525"/>
          </a:xfrm>
          <a:prstGeom prst="straightConnector1">
            <a:avLst/>
          </a:prstGeom>
          <a:noFill/>
          <a:ln w="9525">
            <a:solidFill>
              <a:schemeClr val="tx1"/>
            </a:solidFill>
            <a:round/>
            <a:headEnd/>
            <a:tailEnd type="triangle" w="med" len="med"/>
          </a:ln>
        </p:spPr>
      </p:cxnSp>
      <p:sp>
        <p:nvSpPr>
          <p:cNvPr id="59" name="Text Box 75">
            <a:extLst>
              <a:ext uri="{FF2B5EF4-FFF2-40B4-BE49-F238E27FC236}">
                <a16:creationId xmlns:a16="http://schemas.microsoft.com/office/drawing/2014/main" id="{0130581A-F4EF-40A9-B31E-733019DAA36F}"/>
              </a:ext>
            </a:extLst>
          </p:cNvPr>
          <p:cNvSpPr txBox="1">
            <a:spLocks noChangeArrowheads="1"/>
          </p:cNvSpPr>
          <p:nvPr/>
        </p:nvSpPr>
        <p:spPr bwMode="auto">
          <a:xfrm>
            <a:off x="6902450" y="2269192"/>
            <a:ext cx="354013"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60" name="AutoShape 76">
            <a:extLst>
              <a:ext uri="{FF2B5EF4-FFF2-40B4-BE49-F238E27FC236}">
                <a16:creationId xmlns:a16="http://schemas.microsoft.com/office/drawing/2014/main" id="{54551CCD-A18F-460C-B6FD-0AA3EFAC57C6}"/>
              </a:ext>
            </a:extLst>
          </p:cNvPr>
          <p:cNvSpPr>
            <a:spLocks noChangeArrowheads="1"/>
          </p:cNvSpPr>
          <p:nvPr/>
        </p:nvSpPr>
        <p:spPr bwMode="auto">
          <a:xfrm>
            <a:off x="8613775" y="2129492"/>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Producto Conforme?</a:t>
            </a:r>
            <a:endParaRPr lang="es-ES" sz="1200">
              <a:solidFill>
                <a:srgbClr val="000066"/>
              </a:solidFill>
            </a:endParaRPr>
          </a:p>
        </p:txBody>
      </p:sp>
      <p:sp>
        <p:nvSpPr>
          <p:cNvPr id="61" name="Rectangle 78">
            <a:extLst>
              <a:ext uri="{FF2B5EF4-FFF2-40B4-BE49-F238E27FC236}">
                <a16:creationId xmlns:a16="http://schemas.microsoft.com/office/drawing/2014/main" id="{9B604BC7-961B-4FC0-81E7-DB7499F6DA41}"/>
              </a:ext>
            </a:extLst>
          </p:cNvPr>
          <p:cNvSpPr>
            <a:spLocks noChangeArrowheads="1"/>
          </p:cNvSpPr>
          <p:nvPr/>
        </p:nvSpPr>
        <p:spPr bwMode="auto">
          <a:xfrm>
            <a:off x="7227888" y="3677305"/>
            <a:ext cx="1201737" cy="144145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Poner a disposición para entrega al cliente</a:t>
            </a:r>
            <a:endParaRPr lang="es-ES" sz="1200">
              <a:solidFill>
                <a:srgbClr val="000066"/>
              </a:solidFill>
            </a:endParaRPr>
          </a:p>
        </p:txBody>
      </p:sp>
      <p:sp>
        <p:nvSpPr>
          <p:cNvPr id="62" name="Rectangle 79">
            <a:extLst>
              <a:ext uri="{FF2B5EF4-FFF2-40B4-BE49-F238E27FC236}">
                <a16:creationId xmlns:a16="http://schemas.microsoft.com/office/drawing/2014/main" id="{2BB7E81D-DF1C-4364-BEEC-90C605C5683D}"/>
              </a:ext>
            </a:extLst>
          </p:cNvPr>
          <p:cNvSpPr>
            <a:spLocks noChangeArrowheads="1"/>
          </p:cNvSpPr>
          <p:nvPr/>
        </p:nvSpPr>
        <p:spPr bwMode="auto">
          <a:xfrm>
            <a:off x="7227888" y="3634442"/>
            <a:ext cx="1201737" cy="50323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(6) Analista de Calidad</a:t>
            </a:r>
            <a:endParaRPr lang="es-ES" sz="800" b="1">
              <a:solidFill>
                <a:srgbClr val="000066"/>
              </a:solidFill>
            </a:endParaRPr>
          </a:p>
        </p:txBody>
      </p:sp>
      <p:sp>
        <p:nvSpPr>
          <p:cNvPr id="63" name="Rectangle 80">
            <a:extLst>
              <a:ext uri="{FF2B5EF4-FFF2-40B4-BE49-F238E27FC236}">
                <a16:creationId xmlns:a16="http://schemas.microsoft.com/office/drawing/2014/main" id="{E9CBF1F4-DE79-4624-84C6-04EC8556FD62}"/>
              </a:ext>
            </a:extLst>
          </p:cNvPr>
          <p:cNvSpPr>
            <a:spLocks noChangeArrowheads="1"/>
          </p:cNvSpPr>
          <p:nvPr/>
        </p:nvSpPr>
        <p:spPr bwMode="auto">
          <a:xfrm>
            <a:off x="7227888" y="4793317"/>
            <a:ext cx="1201737" cy="35242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OneDrive</a:t>
            </a:r>
          </a:p>
        </p:txBody>
      </p:sp>
      <p:grpSp>
        <p:nvGrpSpPr>
          <p:cNvPr id="64" name="Group 81">
            <a:extLst>
              <a:ext uri="{FF2B5EF4-FFF2-40B4-BE49-F238E27FC236}">
                <a16:creationId xmlns:a16="http://schemas.microsoft.com/office/drawing/2014/main" id="{55BC708B-115E-404C-871D-C1837595D662}"/>
              </a:ext>
            </a:extLst>
          </p:cNvPr>
          <p:cNvGrpSpPr>
            <a:grpSpLocks/>
          </p:cNvGrpSpPr>
          <p:nvPr/>
        </p:nvGrpSpPr>
        <p:grpSpPr bwMode="auto">
          <a:xfrm>
            <a:off x="8774113" y="4159905"/>
            <a:ext cx="1104900" cy="608012"/>
            <a:chOff x="2776" y="542"/>
            <a:chExt cx="696" cy="383"/>
          </a:xfrm>
        </p:grpSpPr>
        <p:sp>
          <p:nvSpPr>
            <p:cNvPr id="65" name="Rectangle 82">
              <a:extLst>
                <a:ext uri="{FF2B5EF4-FFF2-40B4-BE49-F238E27FC236}">
                  <a16:creationId xmlns:a16="http://schemas.microsoft.com/office/drawing/2014/main" id="{FA4ED67A-17A1-4807-A067-10F52A1A9CCB}"/>
                </a:ext>
              </a:extLst>
            </p:cNvPr>
            <p:cNvSpPr>
              <a:spLocks noChangeArrowheads="1"/>
            </p:cNvSpPr>
            <p:nvPr/>
          </p:nvSpPr>
          <p:spPr bwMode="auto">
            <a:xfrm>
              <a:off x="2776" y="805"/>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endParaRPr lang="es-ES" sz="800" b="1">
                <a:solidFill>
                  <a:srgbClr val="000066"/>
                </a:solidFill>
              </a:endParaRPr>
            </a:p>
          </p:txBody>
        </p:sp>
        <p:pic>
          <p:nvPicPr>
            <p:cNvPr id="66" name="Picture 83">
              <a:extLst>
                <a:ext uri="{FF2B5EF4-FFF2-40B4-BE49-F238E27FC236}">
                  <a16:creationId xmlns:a16="http://schemas.microsoft.com/office/drawing/2014/main" id="{7A5951DD-865D-4FB3-85F1-456FFD28CC8B}"/>
                </a:ext>
              </a:extLst>
            </p:cNvPr>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67" name="Group 84">
            <a:extLst>
              <a:ext uri="{FF2B5EF4-FFF2-40B4-BE49-F238E27FC236}">
                <a16:creationId xmlns:a16="http://schemas.microsoft.com/office/drawing/2014/main" id="{B4D27F71-63B4-47A6-B6EE-C1FB95B8A425}"/>
              </a:ext>
            </a:extLst>
          </p:cNvPr>
          <p:cNvGrpSpPr>
            <a:grpSpLocks/>
          </p:cNvGrpSpPr>
          <p:nvPr/>
        </p:nvGrpSpPr>
        <p:grpSpPr bwMode="auto">
          <a:xfrm>
            <a:off x="8861425" y="5240992"/>
            <a:ext cx="1104900" cy="912813"/>
            <a:chOff x="-23" y="1117"/>
            <a:chExt cx="696" cy="575"/>
          </a:xfrm>
        </p:grpSpPr>
        <p:pic>
          <p:nvPicPr>
            <p:cNvPr id="68" name="Picture 85">
              <a:extLst>
                <a:ext uri="{FF2B5EF4-FFF2-40B4-BE49-F238E27FC236}">
                  <a16:creationId xmlns:a16="http://schemas.microsoft.com/office/drawing/2014/main" id="{73B36145-F9CD-4495-BC00-90515007F433}"/>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69" name="Rectangle 86">
              <a:extLst>
                <a:ext uri="{FF2B5EF4-FFF2-40B4-BE49-F238E27FC236}">
                  <a16:creationId xmlns:a16="http://schemas.microsoft.com/office/drawing/2014/main" id="{3F804961-49D3-4FF8-83B0-DFC1D07822DF}"/>
                </a:ext>
              </a:extLst>
            </p:cNvPr>
            <p:cNvSpPr>
              <a:spLocks noChangeArrowheads="1"/>
            </p:cNvSpPr>
            <p:nvPr/>
          </p:nvSpPr>
          <p:spPr bwMode="auto">
            <a:xfrm>
              <a:off x="-23" y="1450"/>
              <a:ext cx="696" cy="242"/>
            </a:xfrm>
            <a:prstGeom prst="rect">
              <a:avLst/>
            </a:prstGeom>
            <a:noFill/>
            <a:ln w="9525" algn="ctr">
              <a:noFill/>
              <a:miter lim="800000"/>
              <a:headEnd/>
              <a:tailEnd/>
            </a:ln>
          </p:spPr>
          <p:txBody>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70" name="AutoShape 87">
            <a:extLst>
              <a:ext uri="{FF2B5EF4-FFF2-40B4-BE49-F238E27FC236}">
                <a16:creationId xmlns:a16="http://schemas.microsoft.com/office/drawing/2014/main" id="{E5C0B202-E1D7-4A50-B4C9-867F33764ADB}"/>
              </a:ext>
            </a:extLst>
          </p:cNvPr>
          <p:cNvCxnSpPr>
            <a:cxnSpLocks noChangeShapeType="1"/>
            <a:stCxn id="74" idx="2"/>
          </p:cNvCxnSpPr>
          <p:nvPr/>
        </p:nvCxnSpPr>
        <p:spPr bwMode="auto">
          <a:xfrm>
            <a:off x="9374188" y="5142567"/>
            <a:ext cx="39687" cy="98425"/>
          </a:xfrm>
          <a:prstGeom prst="straightConnector1">
            <a:avLst/>
          </a:prstGeom>
          <a:noFill/>
          <a:ln w="9525">
            <a:solidFill>
              <a:srgbClr val="FFFF00"/>
            </a:solidFill>
            <a:round/>
            <a:headEnd/>
            <a:tailEnd type="triangle" w="med" len="med"/>
          </a:ln>
        </p:spPr>
      </p:cxnSp>
      <p:cxnSp>
        <p:nvCxnSpPr>
          <p:cNvPr id="71" name="AutoShape 88">
            <a:extLst>
              <a:ext uri="{FF2B5EF4-FFF2-40B4-BE49-F238E27FC236}">
                <a16:creationId xmlns:a16="http://schemas.microsoft.com/office/drawing/2014/main" id="{E80CD366-B6BE-48F9-B3C9-266D44A03836}"/>
              </a:ext>
            </a:extLst>
          </p:cNvPr>
          <p:cNvCxnSpPr>
            <a:cxnSpLocks noChangeShapeType="1"/>
            <a:stCxn id="61" idx="3"/>
          </p:cNvCxnSpPr>
          <p:nvPr/>
        </p:nvCxnSpPr>
        <p:spPr bwMode="auto">
          <a:xfrm flipV="1">
            <a:off x="8429625" y="4371042"/>
            <a:ext cx="622300" cy="26988"/>
          </a:xfrm>
          <a:prstGeom prst="straightConnector1">
            <a:avLst/>
          </a:prstGeom>
          <a:noFill/>
          <a:ln w="9525">
            <a:solidFill>
              <a:schemeClr val="tx1"/>
            </a:solidFill>
            <a:round/>
            <a:headEnd/>
            <a:tailEnd type="triangle" w="med" len="med"/>
          </a:ln>
        </p:spPr>
      </p:cxnSp>
      <p:cxnSp>
        <p:nvCxnSpPr>
          <p:cNvPr id="72" name="AutoShape 89">
            <a:extLst>
              <a:ext uri="{FF2B5EF4-FFF2-40B4-BE49-F238E27FC236}">
                <a16:creationId xmlns:a16="http://schemas.microsoft.com/office/drawing/2014/main" id="{4322185E-EA84-410D-AE53-598D0F869821}"/>
              </a:ext>
            </a:extLst>
          </p:cNvPr>
          <p:cNvCxnSpPr>
            <a:cxnSpLocks noChangeShapeType="1"/>
            <a:stCxn id="60" idx="3"/>
            <a:endCxn id="75" idx="2"/>
          </p:cNvCxnSpPr>
          <p:nvPr/>
        </p:nvCxnSpPr>
        <p:spPr bwMode="auto">
          <a:xfrm flipV="1">
            <a:off x="10198100" y="2697817"/>
            <a:ext cx="238125" cy="7938"/>
          </a:xfrm>
          <a:prstGeom prst="straightConnector1">
            <a:avLst/>
          </a:prstGeom>
          <a:noFill/>
          <a:ln w="9525">
            <a:solidFill>
              <a:schemeClr val="tx1"/>
            </a:solidFill>
            <a:round/>
            <a:headEnd/>
            <a:tailEnd type="triangle" w="med" len="med"/>
          </a:ln>
        </p:spPr>
      </p:cxnSp>
      <p:sp>
        <p:nvSpPr>
          <p:cNvPr id="73" name="Text Box 90">
            <a:extLst>
              <a:ext uri="{FF2B5EF4-FFF2-40B4-BE49-F238E27FC236}">
                <a16:creationId xmlns:a16="http://schemas.microsoft.com/office/drawing/2014/main" id="{245FB25D-5B47-44AE-B422-AD50E61895D2}"/>
              </a:ext>
            </a:extLst>
          </p:cNvPr>
          <p:cNvSpPr txBox="1">
            <a:spLocks noChangeArrowheads="1"/>
          </p:cNvSpPr>
          <p:nvPr/>
        </p:nvSpPr>
        <p:spPr bwMode="auto">
          <a:xfrm>
            <a:off x="10085388" y="2266017"/>
            <a:ext cx="3032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74" name="Rectangle 91">
            <a:extLst>
              <a:ext uri="{FF2B5EF4-FFF2-40B4-BE49-F238E27FC236}">
                <a16:creationId xmlns:a16="http://schemas.microsoft.com/office/drawing/2014/main" id="{89399373-BC48-4A74-8AC1-2FF3E8A865DD}"/>
              </a:ext>
            </a:extLst>
          </p:cNvPr>
          <p:cNvSpPr>
            <a:spLocks noChangeArrowheads="1"/>
          </p:cNvSpPr>
          <p:nvPr/>
        </p:nvSpPr>
        <p:spPr bwMode="auto">
          <a:xfrm rot="10800000" flipV="1">
            <a:off x="8645525" y="4502805"/>
            <a:ext cx="1457325" cy="639762"/>
          </a:xfrm>
          <a:prstGeom prst="rect">
            <a:avLst/>
          </a:prstGeom>
          <a:noFill/>
          <a:ln w="9525" algn="ctr">
            <a:noFill/>
            <a:miter lim="800000"/>
            <a:headEnd/>
            <a:tailEnd/>
          </a:ln>
        </p:spPr>
        <p:txBody>
          <a:bodyPr/>
          <a:lstStyle/>
          <a:p>
            <a:pPr algn="ctr">
              <a:spcBef>
                <a:spcPct val="0"/>
              </a:spcBef>
              <a:spcAft>
                <a:spcPct val="0"/>
              </a:spcAft>
              <a:buFontTx/>
              <a:buNone/>
            </a:pPr>
            <a:r>
              <a:rPr lang="es-PE" sz="1200" b="1">
                <a:solidFill>
                  <a:srgbClr val="000066"/>
                </a:solidFill>
              </a:rPr>
              <a:t>Conformidad de calidad </a:t>
            </a:r>
          </a:p>
          <a:p>
            <a:pPr algn="ctr">
              <a:spcBef>
                <a:spcPct val="0"/>
              </a:spcBef>
              <a:spcAft>
                <a:spcPct val="0"/>
              </a:spcAft>
              <a:buFontTx/>
              <a:buNone/>
            </a:pPr>
            <a:r>
              <a:rPr lang="es-PE" sz="1200" b="1">
                <a:solidFill>
                  <a:srgbClr val="000066"/>
                </a:solidFill>
              </a:rPr>
              <a:t>del producto</a:t>
            </a:r>
            <a:endParaRPr lang="es-ES" sz="1200" b="1">
              <a:solidFill>
                <a:srgbClr val="000066"/>
              </a:solidFill>
            </a:endParaRPr>
          </a:p>
        </p:txBody>
      </p:sp>
      <p:sp>
        <p:nvSpPr>
          <p:cNvPr id="75" name="Oval 92">
            <a:extLst>
              <a:ext uri="{FF2B5EF4-FFF2-40B4-BE49-F238E27FC236}">
                <a16:creationId xmlns:a16="http://schemas.microsoft.com/office/drawing/2014/main" id="{C2B94F37-4303-4321-9153-CAE110E3D949}"/>
              </a:ext>
            </a:extLst>
          </p:cNvPr>
          <p:cNvSpPr>
            <a:spLocks noChangeArrowheads="1"/>
          </p:cNvSpPr>
          <p:nvPr/>
        </p:nvSpPr>
        <p:spPr bwMode="auto">
          <a:xfrm>
            <a:off x="10436225" y="2553355"/>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76" name="Oval 93">
            <a:extLst>
              <a:ext uri="{FF2B5EF4-FFF2-40B4-BE49-F238E27FC236}">
                <a16:creationId xmlns:a16="http://schemas.microsoft.com/office/drawing/2014/main" id="{898478D3-FB53-492E-B866-AD47417EE728}"/>
              </a:ext>
            </a:extLst>
          </p:cNvPr>
          <p:cNvSpPr>
            <a:spLocks noChangeArrowheads="1"/>
          </p:cNvSpPr>
          <p:nvPr/>
        </p:nvSpPr>
        <p:spPr bwMode="auto">
          <a:xfrm>
            <a:off x="6702425" y="4282142"/>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77" name="AutoShape 94">
            <a:extLst>
              <a:ext uri="{FF2B5EF4-FFF2-40B4-BE49-F238E27FC236}">
                <a16:creationId xmlns:a16="http://schemas.microsoft.com/office/drawing/2014/main" id="{87356CC0-915D-48D6-9257-97058A1625D5}"/>
              </a:ext>
            </a:extLst>
          </p:cNvPr>
          <p:cNvCxnSpPr>
            <a:cxnSpLocks noChangeShapeType="1"/>
            <a:stCxn id="76" idx="6"/>
            <a:endCxn id="61" idx="1"/>
          </p:cNvCxnSpPr>
          <p:nvPr/>
        </p:nvCxnSpPr>
        <p:spPr bwMode="auto">
          <a:xfrm flipV="1">
            <a:off x="6918325" y="4398030"/>
            <a:ext cx="309563" cy="28575"/>
          </a:xfrm>
          <a:prstGeom prst="straightConnector1">
            <a:avLst/>
          </a:prstGeom>
          <a:noFill/>
          <a:ln w="9525">
            <a:solidFill>
              <a:schemeClr val="tx1"/>
            </a:solidFill>
            <a:round/>
            <a:headEnd/>
            <a:tailEnd type="triangle" w="med" len="med"/>
          </a:ln>
        </p:spPr>
      </p:cxnSp>
      <p:cxnSp>
        <p:nvCxnSpPr>
          <p:cNvPr id="78" name="AutoShape 95">
            <a:extLst>
              <a:ext uri="{FF2B5EF4-FFF2-40B4-BE49-F238E27FC236}">
                <a16:creationId xmlns:a16="http://schemas.microsoft.com/office/drawing/2014/main" id="{E3B95C26-5ED5-40B2-9A67-54B015A1955F}"/>
              </a:ext>
            </a:extLst>
          </p:cNvPr>
          <p:cNvCxnSpPr>
            <a:cxnSpLocks noChangeShapeType="1"/>
            <a:stCxn id="60" idx="0"/>
            <a:endCxn id="50" idx="0"/>
          </p:cNvCxnSpPr>
          <p:nvPr/>
        </p:nvCxnSpPr>
        <p:spPr bwMode="auto">
          <a:xfrm rot="5400000" flipH="1">
            <a:off x="6361113" y="-915333"/>
            <a:ext cx="219075" cy="5870575"/>
          </a:xfrm>
          <a:prstGeom prst="bentConnector3">
            <a:avLst>
              <a:gd name="adj1" fmla="val 204347"/>
            </a:avLst>
          </a:prstGeom>
          <a:noFill/>
          <a:ln w="9525">
            <a:solidFill>
              <a:schemeClr val="tx1"/>
            </a:solidFill>
            <a:miter lim="800000"/>
            <a:headEnd/>
            <a:tailEnd type="triangle" w="med" len="med"/>
          </a:ln>
        </p:spPr>
      </p:cxnSp>
      <p:sp>
        <p:nvSpPr>
          <p:cNvPr id="79" name="Text Box 96">
            <a:extLst>
              <a:ext uri="{FF2B5EF4-FFF2-40B4-BE49-F238E27FC236}">
                <a16:creationId xmlns:a16="http://schemas.microsoft.com/office/drawing/2014/main" id="{DEA21830-239D-4DB8-9D60-8D881EABBD6C}"/>
              </a:ext>
            </a:extLst>
          </p:cNvPr>
          <p:cNvSpPr txBox="1">
            <a:spLocks noChangeArrowheads="1"/>
          </p:cNvSpPr>
          <p:nvPr/>
        </p:nvSpPr>
        <p:spPr bwMode="auto">
          <a:xfrm>
            <a:off x="9005888" y="1400830"/>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cxnSp>
        <p:nvCxnSpPr>
          <p:cNvPr id="80" name="AutoShape 99">
            <a:extLst>
              <a:ext uri="{FF2B5EF4-FFF2-40B4-BE49-F238E27FC236}">
                <a16:creationId xmlns:a16="http://schemas.microsoft.com/office/drawing/2014/main" id="{D3A6A1AF-6B1A-4767-B7FC-8723502C0DBE}"/>
              </a:ext>
            </a:extLst>
          </p:cNvPr>
          <p:cNvCxnSpPr>
            <a:cxnSpLocks noChangeShapeType="1"/>
            <a:stCxn id="112" idx="0"/>
            <a:endCxn id="51" idx="2"/>
          </p:cNvCxnSpPr>
          <p:nvPr/>
        </p:nvCxnSpPr>
        <p:spPr bwMode="auto">
          <a:xfrm rot="-5400000">
            <a:off x="3354387" y="3740805"/>
            <a:ext cx="360363" cy="1588"/>
          </a:xfrm>
          <a:prstGeom prst="bentConnector3">
            <a:avLst>
              <a:gd name="adj1" fmla="val 50222"/>
            </a:avLst>
          </a:prstGeom>
          <a:noFill/>
          <a:ln w="9525">
            <a:solidFill>
              <a:schemeClr val="tx1"/>
            </a:solidFill>
            <a:miter lim="800000"/>
            <a:headEnd/>
            <a:tailEnd type="triangle" w="med" len="med"/>
          </a:ln>
        </p:spPr>
      </p:cxnSp>
      <p:grpSp>
        <p:nvGrpSpPr>
          <p:cNvPr id="81" name="Group 100">
            <a:extLst>
              <a:ext uri="{FF2B5EF4-FFF2-40B4-BE49-F238E27FC236}">
                <a16:creationId xmlns:a16="http://schemas.microsoft.com/office/drawing/2014/main" id="{589D953F-A8AC-4FC3-B580-141C425DA89F}"/>
              </a:ext>
            </a:extLst>
          </p:cNvPr>
          <p:cNvGrpSpPr>
            <a:grpSpLocks/>
          </p:cNvGrpSpPr>
          <p:nvPr/>
        </p:nvGrpSpPr>
        <p:grpSpPr bwMode="auto">
          <a:xfrm>
            <a:off x="4613275" y="3921780"/>
            <a:ext cx="1296988" cy="1512887"/>
            <a:chOff x="1807" y="1594"/>
            <a:chExt cx="607" cy="726"/>
          </a:xfrm>
        </p:grpSpPr>
        <p:sp>
          <p:nvSpPr>
            <p:cNvPr id="82" name="Rectangle 101">
              <a:extLst>
                <a:ext uri="{FF2B5EF4-FFF2-40B4-BE49-F238E27FC236}">
                  <a16:creationId xmlns:a16="http://schemas.microsoft.com/office/drawing/2014/main" id="{A70448F0-8E59-4050-9EA7-5970F213F091}"/>
                </a:ext>
              </a:extLst>
            </p:cNvPr>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Levantamiento de NC</a:t>
              </a:r>
              <a:endParaRPr lang="es-ES" sz="1200">
                <a:solidFill>
                  <a:srgbClr val="000066"/>
                </a:solidFill>
              </a:endParaRPr>
            </a:p>
          </p:txBody>
        </p:sp>
        <p:sp>
          <p:nvSpPr>
            <p:cNvPr id="83" name="Rectangle 102">
              <a:extLst>
                <a:ext uri="{FF2B5EF4-FFF2-40B4-BE49-F238E27FC236}">
                  <a16:creationId xmlns:a16="http://schemas.microsoft.com/office/drawing/2014/main" id="{EB50AFC1-21AF-451C-80EE-F73904AA07AA}"/>
                </a:ext>
              </a:extLst>
            </p:cNvPr>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(3) Revisado de QA</a:t>
              </a:r>
              <a:endParaRPr lang="es-ES" sz="800" b="1">
                <a:solidFill>
                  <a:srgbClr val="000066"/>
                </a:solidFill>
              </a:endParaRPr>
            </a:p>
          </p:txBody>
        </p:sp>
        <p:sp>
          <p:nvSpPr>
            <p:cNvPr id="109" name="Rectangle 103">
              <a:extLst>
                <a:ext uri="{FF2B5EF4-FFF2-40B4-BE49-F238E27FC236}">
                  <a16:creationId xmlns:a16="http://schemas.microsoft.com/office/drawing/2014/main" id="{D1F39A47-A4E9-45B4-8A13-31B90F8DFC7A}"/>
                </a:ext>
              </a:extLst>
            </p:cNvPr>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grpSp>
        <p:nvGrpSpPr>
          <p:cNvPr id="110" name="Group 104">
            <a:extLst>
              <a:ext uri="{FF2B5EF4-FFF2-40B4-BE49-F238E27FC236}">
                <a16:creationId xmlns:a16="http://schemas.microsoft.com/office/drawing/2014/main" id="{005598AE-28FC-460A-B837-657217EF23DB}"/>
              </a:ext>
            </a:extLst>
          </p:cNvPr>
          <p:cNvGrpSpPr>
            <a:grpSpLocks/>
          </p:cNvGrpSpPr>
          <p:nvPr/>
        </p:nvGrpSpPr>
        <p:grpSpPr bwMode="auto">
          <a:xfrm>
            <a:off x="2884488" y="3921780"/>
            <a:ext cx="1296987" cy="1512887"/>
            <a:chOff x="1807" y="1594"/>
            <a:chExt cx="607" cy="726"/>
          </a:xfrm>
        </p:grpSpPr>
        <p:sp>
          <p:nvSpPr>
            <p:cNvPr id="111" name="Rectangle 105">
              <a:extLst>
                <a:ext uri="{FF2B5EF4-FFF2-40B4-BE49-F238E27FC236}">
                  <a16:creationId xmlns:a16="http://schemas.microsoft.com/office/drawing/2014/main" id="{E746BCBA-DF7C-4CF0-8BA7-65D90E673832}"/>
                </a:ext>
              </a:extLst>
            </p:cNvPr>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Seguimiento</a:t>
              </a:r>
              <a:endParaRPr lang="es-ES" sz="1200">
                <a:solidFill>
                  <a:srgbClr val="000066"/>
                </a:solidFill>
              </a:endParaRPr>
            </a:p>
          </p:txBody>
        </p:sp>
        <p:sp>
          <p:nvSpPr>
            <p:cNvPr id="112" name="Rectangle 106">
              <a:extLst>
                <a:ext uri="{FF2B5EF4-FFF2-40B4-BE49-F238E27FC236}">
                  <a16:creationId xmlns:a16="http://schemas.microsoft.com/office/drawing/2014/main" id="{B6A325BA-80E0-4994-95C3-E1C8081B826A}"/>
                </a:ext>
              </a:extLst>
            </p:cNvPr>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(4) Analista de Calidad</a:t>
              </a:r>
              <a:endParaRPr lang="es-ES" sz="800" b="1">
                <a:solidFill>
                  <a:srgbClr val="000066"/>
                </a:solidFill>
              </a:endParaRPr>
            </a:p>
          </p:txBody>
        </p:sp>
        <p:sp>
          <p:nvSpPr>
            <p:cNvPr id="113" name="Rectangle 107">
              <a:extLst>
                <a:ext uri="{FF2B5EF4-FFF2-40B4-BE49-F238E27FC236}">
                  <a16:creationId xmlns:a16="http://schemas.microsoft.com/office/drawing/2014/main" id="{62B8E149-4F3B-4BD8-8C85-971FB18C1E1F}"/>
                </a:ext>
              </a:extLst>
            </p:cNvPr>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cxnSp>
        <p:nvCxnSpPr>
          <p:cNvPr id="114" name="AutoShape 108">
            <a:extLst>
              <a:ext uri="{FF2B5EF4-FFF2-40B4-BE49-F238E27FC236}">
                <a16:creationId xmlns:a16="http://schemas.microsoft.com/office/drawing/2014/main" id="{4EA36D49-30CA-44CD-BC72-D1443F70FFC6}"/>
              </a:ext>
            </a:extLst>
          </p:cNvPr>
          <p:cNvCxnSpPr>
            <a:cxnSpLocks noChangeShapeType="1"/>
            <a:stCxn id="82" idx="1"/>
            <a:endCxn id="111" idx="3"/>
          </p:cNvCxnSpPr>
          <p:nvPr/>
        </p:nvCxnSpPr>
        <p:spPr bwMode="auto">
          <a:xfrm flipH="1">
            <a:off x="4181475" y="4679017"/>
            <a:ext cx="431800" cy="0"/>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val="2415446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4126662743"/>
              </p:ext>
            </p:extLst>
          </p:nvPr>
        </p:nvGraphicFramePr>
        <p:xfrm>
          <a:off x="461964" y="1388686"/>
          <a:ext cx="11268070" cy="382203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Analista de Calidad</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Recepción de Solicitud de Control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El Analista de Calidad cada vez que recibe por e-mail una solicitud de control de calidad de producto (entregable), toma control de la versión del producto</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604455296"/>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2</a:t>
                      </a: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Revisión General</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realizará una Revisión General para verificar si se han entregado todos los componentes del proyecto (entregable).</a:t>
                      </a:r>
                      <a:br>
                        <a:rPr kumimoji="0" lang="es-PE" altLang="es-ES_tradnl" sz="1400" b="0" i="0" u="none" strike="noStrike" kern="1200" cap="none" normalizeH="0" baseline="0" dirty="0">
                          <a:ln>
                            <a:noFill/>
                          </a:ln>
                          <a:solidFill>
                            <a:srgbClr val="000066"/>
                          </a:solidFill>
                          <a:effectLst/>
                          <a:latin typeface="Arial" charset="0"/>
                          <a:ea typeface="+mn-ea"/>
                          <a:cs typeface="+mn-cs"/>
                        </a:rPr>
                      </a:br>
                      <a:endParaRPr kumimoji="0" lang="es-PE" altLang="es-ES_tradnl" sz="1400" b="0" i="0" u="none" strike="noStrike" kern="1200" cap="none" normalizeH="0" baseline="0" dirty="0">
                        <a:ln>
                          <a:noFill/>
                        </a:ln>
                        <a:solidFill>
                          <a:srgbClr val="000066"/>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De haber No Conformidades, se comunica al responsable del producto mediante correo electrónico para que levante las no conformidades.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ES_tradnl" altLang="es-ES_tradnl" sz="1400" b="0" i="0" u="none" strike="noStrike" kern="1200" cap="none" normalizeH="0" baseline="0">
                          <a:ln>
                            <a:noFill/>
                          </a:ln>
                          <a:solidFill>
                            <a:srgbClr val="000066"/>
                          </a:solidFill>
                          <a:effectLst/>
                          <a:latin typeface="Arial" charset="0"/>
                          <a:ea typeface="+mn-ea"/>
                          <a:cs typeface="+mn-cs"/>
                        </a:rPr>
                        <a:t>Resultado de la Revisión General</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9423905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3</a:t>
                      </a: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Revisado de QA</a:t>
                      </a: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Levantamiento de NC</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Revisado de QA levanta las No Conformidades y comunica al Analista de Calidad vía correo electrónico.</a:t>
                      </a: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No Conformidades subsanadas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2604146271"/>
                  </a:ext>
                </a:extLst>
              </a:tr>
            </a:tbl>
          </a:graphicData>
        </a:graphic>
      </p:graphicFrame>
      <p:sp>
        <p:nvSpPr>
          <p:cNvPr id="13" name="Título 1">
            <a:extLst>
              <a:ext uri="{FF2B5EF4-FFF2-40B4-BE49-F238E27FC236}">
                <a16:creationId xmlns:a16="http://schemas.microsoft.com/office/drawing/2014/main" id="{B563890D-D258-4725-A29F-8909B32C38C6}"/>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318302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820796366"/>
              </p:ext>
            </p:extLst>
          </p:nvPr>
        </p:nvGraphicFramePr>
        <p:xfrm>
          <a:off x="461964" y="1388686"/>
          <a:ext cx="11268070" cy="315849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4</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Seguimiento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Luego ir al paso 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400" b="0" i="0" u="none" strike="noStrike" kern="1200" cap="none" normalizeH="0" baseline="0" dirty="0">
                          <a:ln>
                            <a:noFill/>
                          </a:ln>
                          <a:solidFill>
                            <a:srgbClr val="000066"/>
                          </a:solidFill>
                          <a:effectLst/>
                          <a:latin typeface="Arial" charset="0"/>
                          <a:ea typeface="+mn-ea"/>
                          <a:cs typeface="+mn-cs"/>
                        </a:rPr>
                        <a:t>Seguimiento de No Conformidades</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
        <p:nvSpPr>
          <p:cNvPr id="13" name="Título 1">
            <a:extLst>
              <a:ext uri="{FF2B5EF4-FFF2-40B4-BE49-F238E27FC236}">
                <a16:creationId xmlns:a16="http://schemas.microsoft.com/office/drawing/2014/main" id="{40C4F49F-9177-406E-A40D-4C243D09CDAD}"/>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22850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1469277688"/>
              </p:ext>
            </p:extLst>
          </p:nvPr>
        </p:nvGraphicFramePr>
        <p:xfrm>
          <a:off x="461964" y="1388686"/>
          <a:ext cx="11268070" cy="2621296"/>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5</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Revisar Documentos vs. </a:t>
                      </a:r>
                      <a:r>
                        <a:rPr kumimoji="0" lang="es-PE" altLang="es-ES_tradnl" sz="1400" b="0" i="0" u="none" strike="noStrike" kern="1200" cap="none" normalizeH="0" baseline="0" dirty="0" err="1">
                          <a:ln>
                            <a:noFill/>
                          </a:ln>
                          <a:solidFill>
                            <a:srgbClr val="000066"/>
                          </a:solidFill>
                          <a:effectLst/>
                          <a:latin typeface="Arial" charset="0"/>
                          <a:ea typeface="+mn-ea"/>
                          <a:cs typeface="+mn-cs"/>
                        </a:rPr>
                        <a:t>Checklist</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El Analista de Calidad revisará los documentos utilizando el Checklist de Aseguramiento de Calidad</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Checklist de Aseguramiento de Calidad</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ES_tradnl" altLang="es-ES_tradnl" sz="1400" b="0" i="0" u="none" strike="noStrike" kern="1200" cap="none" normalizeH="0" baseline="0">
                          <a:ln>
                            <a:noFill/>
                          </a:ln>
                          <a:solidFill>
                            <a:srgbClr val="000066"/>
                          </a:solidFill>
                          <a:effectLst/>
                          <a:latin typeface="Arial" charset="0"/>
                          <a:ea typeface="+mn-ea"/>
                          <a:cs typeface="+mn-cs"/>
                        </a:rPr>
                        <a:t>Entregables revisados</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extLst>
                  <a:ext uri="{0D108BD9-81ED-4DB2-BD59-A6C34878D82A}">
                    <a16:rowId xmlns:a16="http://schemas.microsoft.com/office/drawing/2014/main" val="604455296"/>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6</a:t>
                      </a:r>
                    </a:p>
                  </a:txBody>
                  <a:tcP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Poner a disposición para entrega al cliente</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altLang="es-ES_tradnl" sz="1400" b="0" i="0" u="none" strike="noStrike" kern="1200" cap="none" normalizeH="0" baseline="0" dirty="0">
                          <a:ln>
                            <a:noFill/>
                          </a:ln>
                          <a:solidFill>
                            <a:srgbClr val="000066"/>
                          </a:solidFill>
                          <a:effectLst/>
                          <a:latin typeface="Arial" charset="0"/>
                          <a:ea typeface="+mn-ea"/>
                          <a:cs typeface="+mn-cs"/>
                        </a:rPr>
                        <a:t> </a:t>
                      </a: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Entregables conformes.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extLst>
                  <a:ext uri="{0D108BD9-81ED-4DB2-BD59-A6C34878D82A}">
                    <a16:rowId xmlns:a16="http://schemas.microsoft.com/office/drawing/2014/main" val="3186090954"/>
                  </a:ext>
                </a:extLst>
              </a:tr>
            </a:tbl>
          </a:graphicData>
        </a:graphic>
      </p:graphicFrame>
      <p:sp>
        <p:nvSpPr>
          <p:cNvPr id="12" name="Título 1">
            <a:extLst>
              <a:ext uri="{FF2B5EF4-FFF2-40B4-BE49-F238E27FC236}">
                <a16:creationId xmlns:a16="http://schemas.microsoft.com/office/drawing/2014/main" id="{F2CBAE6B-1DCA-4640-8167-0C425A44BD9F}"/>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804357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6. Métricas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6681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49968721-EC76-4D84-B96F-7EDD6E079B76}"/>
              </a:ext>
            </a:extLst>
          </p:cNvPr>
          <p:cNvGrpSpPr/>
          <p:nvPr/>
        </p:nvGrpSpPr>
        <p:grpSpPr>
          <a:xfrm>
            <a:off x="0" y="340812"/>
            <a:ext cx="12192000" cy="387798"/>
            <a:chOff x="0" y="190500"/>
            <a:chExt cx="12192000" cy="387798"/>
          </a:xfrm>
        </p:grpSpPr>
        <p:cxnSp>
          <p:nvCxnSpPr>
            <p:cNvPr id="10" name="Conector recto 9">
              <a:extLst>
                <a:ext uri="{FF2B5EF4-FFF2-40B4-BE49-F238E27FC236}">
                  <a16:creationId xmlns:a16="http://schemas.microsoft.com/office/drawing/2014/main" id="{CF7F97EA-2C81-40C1-B1A1-D95144954024}"/>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061F53D1-2EEC-47B7-9EA4-473A1EE6BE1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Métricas del proceso</a:t>
              </a:r>
            </a:p>
          </p:txBody>
        </p:sp>
        <p:cxnSp>
          <p:nvCxnSpPr>
            <p:cNvPr id="12" name="Conector recto 11">
              <a:extLst>
                <a:ext uri="{FF2B5EF4-FFF2-40B4-BE49-F238E27FC236}">
                  <a16:creationId xmlns:a16="http://schemas.microsoft.com/office/drawing/2014/main" id="{5ABFBE83-7A2A-4CD3-B18E-3D12745D0619}"/>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4" name="Imagen 13">
            <a:extLst>
              <a:ext uri="{FF2B5EF4-FFF2-40B4-BE49-F238E27FC236}">
                <a16:creationId xmlns:a16="http://schemas.microsoft.com/office/drawing/2014/main" id="{29FCAC48-3FD1-42B2-A9E1-912175B14E1F}"/>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6" name="Rectangle 155">
            <a:extLst>
              <a:ext uri="{FF2B5EF4-FFF2-40B4-BE49-F238E27FC236}">
                <a16:creationId xmlns:a16="http://schemas.microsoft.com/office/drawing/2014/main" id="{8A21D726-7E9A-4909-B733-D51A4E72278B}"/>
              </a:ext>
            </a:extLst>
          </p:cNvPr>
          <p:cNvSpPr>
            <a:spLocks noChangeArrowheads="1"/>
          </p:cNvSpPr>
          <p:nvPr/>
        </p:nvSpPr>
        <p:spPr bwMode="auto">
          <a:xfrm>
            <a:off x="3756025" y="2024856"/>
            <a:ext cx="4679950" cy="2808288"/>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17" name="AutoShape 156">
            <a:hlinkClick r:id="rId3"/>
            <a:extLst>
              <a:ext uri="{FF2B5EF4-FFF2-40B4-BE49-F238E27FC236}">
                <a16:creationId xmlns:a16="http://schemas.microsoft.com/office/drawing/2014/main" id="{B199D861-9FCE-44B2-928E-39A6DE065E33}"/>
              </a:ext>
            </a:extLst>
          </p:cNvPr>
          <p:cNvSpPr>
            <a:spLocks noChangeArrowheads="1"/>
          </p:cNvSpPr>
          <p:nvPr/>
        </p:nvSpPr>
        <p:spPr bwMode="auto">
          <a:xfrm>
            <a:off x="4366418" y="2717076"/>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dirty="0">
                <a:solidFill>
                  <a:srgbClr val="A50021"/>
                </a:solidFill>
                <a:hlinkClick r:id="rId3"/>
              </a:rPr>
              <a:t>Ficha de </a:t>
            </a:r>
            <a:r>
              <a:rPr lang="es-ES" b="1" dirty="0" err="1">
                <a:solidFill>
                  <a:srgbClr val="A50021"/>
                </a:solidFill>
                <a:hlinkClick r:id="rId3"/>
              </a:rPr>
              <a:t>Num</a:t>
            </a:r>
            <a:r>
              <a:rPr lang="es-ES" b="1" dirty="0">
                <a:solidFill>
                  <a:srgbClr val="A50021"/>
                </a:solidFill>
                <a:hlinkClick r:id="rId3"/>
              </a:rPr>
              <a:t> de </a:t>
            </a:r>
            <a:r>
              <a:rPr lang="es-ES" b="1" dirty="0" err="1">
                <a:solidFill>
                  <a:srgbClr val="A50021"/>
                </a:solidFill>
                <a:hlinkClick r:id="rId3"/>
              </a:rPr>
              <a:t>NConformidades</a:t>
            </a:r>
            <a:r>
              <a:rPr lang="es-ES" b="1" dirty="0">
                <a:solidFill>
                  <a:srgbClr val="A50021"/>
                </a:solidFill>
                <a:hlinkClick r:id="rId3"/>
              </a:rPr>
              <a:t> QA del Producto</a:t>
            </a:r>
            <a:endParaRPr lang="es-ES" b="1" dirty="0">
              <a:solidFill>
                <a:srgbClr val="A5002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Objetivo y alcance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6FE26430-FEDD-40FB-A288-7FBFFF2AAF5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748161C4-8B8F-4B75-B551-84C4E291134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8F042E-4907-49D0-A0B0-1B7EA1515AD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DFD1872F-A35A-4867-9E9E-B5A8474D76D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B00D6A3-58F5-4804-A298-3B47AC2523A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03A02389-F9EC-4BAB-A928-830B7526810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448BAF6A-61D8-4E76-A777-EE6A989E928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75FB25C-A4F5-41A7-87A2-39E30B232E3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2D55F536-5CD0-4BD6-9E30-B84C202A86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05D7E31F-059A-4191-A09C-A4D255560E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AC22ED2-661C-463B-8044-78206E73BD7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5338C03D-F04C-4A8D-B875-C295ED33E4CF}"/>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9DD050F-D93A-4476-818F-E69C9826BAE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9B841A52-D937-4345-9920-E4E026AC92B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84E80021-87A2-4339-831E-BB874592586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D3035176-1EDD-4170-9DBF-7E939298098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36191E2-A9EC-4F9D-826B-80682D989C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6B53279-3990-4775-8CFE-93E75D7357A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0A3C4F-6FB7-494A-A8A0-C0F48FFCB91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C85D568-D6D1-4327-92B5-13A887A135F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98628223-0B89-4D52-924A-2C9E0A813C6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E576FCF-1E8C-429C-8AFB-078C031611D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992A7F61-F1EE-48D5-91A5-E66A16D2B62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7520D03-340F-4F11-827F-B774F765CD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43998AB-C419-4642-A7CA-335769EEB19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FAD5BEE-4093-4AF8-AA98-CEAA13AB113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3C22E9B0-CD18-42F3-8A46-419DEB02EF7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FC1E584-0AEB-41C3-B7A1-BE6B8922C6A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A78D5702-04A5-47C9-B60E-7408115EDCC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EA3BF7CE-761C-4738-9B57-0F1E7402B6F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8DA94A8-B1EA-495C-9360-C42D08B1C34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255564D-91FB-4E3C-9FBA-349047B7293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062097C4-EAE7-4427-A2DE-86B1F2F70D6A}"/>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D26C451-E233-4A9E-9375-65231F4C03C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4AF36EFD-72A4-4408-AC22-9258B2DA6A3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9212861-A86B-4124-8C60-A52FC1851E2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CC0986D-8089-484C-A52D-EA7D33C0493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8F820652-30FD-40BA-A214-F0AA180777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E43D7BA-1196-411A-A4B9-E9C884E1636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DB5405B-0802-45FE-B511-CF68D6155F9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3CF12013-4713-4949-A976-6EAB806B9EF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895960D-2351-464C-B4F4-B7F9E33082E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4C88614A-803A-4AF0-88D3-B97B2DE11AE8}"/>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D436E86D-9096-4C94-84DD-B4048ABCC7E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481A4EA-ED84-49C5-81E8-2E30B45D547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46DF280-B38D-464A-B401-B210D47F3F3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D6E8899-F7FD-48E9-B883-29E86B6B8BF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6BFEEF7E-BDB3-4AFE-A1C1-E41ADA50662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4BBCF7D-88A1-4A3B-BC81-DDDEFB944AC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BEDC756-536C-4A7A-A1A8-0F7F4303665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9BAA46EC-F2D0-41DC-A1C0-A9573C91178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EFA7752E-2667-4E23-980E-6F7C3442D72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21F3C9C-EB0A-4B08-9E4C-C2F535A679F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7561B595-F79E-4338-811A-6FDED8C7B457}"/>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AEB12D0-5DA3-4E82-8C37-AAAFF58888D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0EC076-E177-4607-ABAD-277BEFC5589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A49E70A-149A-4422-9BAD-56BC8FD190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16A5724-749E-4C30-B92F-FCA34BF8E7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56B897A2-9DCB-4A6D-AF62-9DB90C00D1F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3E4678D-40CD-44A3-824A-BAD32300793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AC33F13-35BF-4269-A7EF-654402D11D5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2BD6659-7AF2-4B0D-9434-D07052F34CB6}"/>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2FBFC5-F29C-4E30-9DB9-86A67F920B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5F835B-0D3E-483C-B1F0-DE568DEAF3B2}"/>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A00023-18FA-44E4-B944-DC14EA1A1992}"/>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5218A8D-B56F-4ADA-B2A9-0275BC6D4D9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EC7F914F-E622-4ACD-92F8-38CDA58E1F9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8381ADAC-AEBE-44A4-9D70-F50A86A90B0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3637E675-5536-4611-9C0F-FD91461EF67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FBDFC71-323B-4FA0-93FE-145ABA28052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B1383FF-765C-4271-BCE2-CFFA8A94D84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E128417-1155-4F71-A9F9-BFF4155602F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55883425-1121-4D1E-A22D-8C72E088DA8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4331A713-D89A-496A-86EE-09F365FE013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7CC3D7B1-9C67-4DE6-926D-CD2821E10D7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ADB04BF9-E4A5-4EBA-9762-D5CB333FD3E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E4871982-3CE3-4F64-A216-5DE390DEF8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11BAC6D8-CCC8-4AC7-86DE-BBAD0775EF8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1B42EE1B-55BF-4D1E-9A7C-5A20B949672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F33F3C5C-A282-4306-BAC1-7C1BD58F2D0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8220C61-3093-4C01-8D50-50E8A6EA873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83C472A-156F-4545-AFD0-120F64446E9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AD99A77-7071-418D-A257-F360EA7B5C8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7859C0A-3FCA-4A04-BD40-D26AA8DACE2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E97410A6-E868-42FE-B9E5-E047A6AA943F}"/>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0FE626FE-2AA6-41E1-ABF1-2DF467F9420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D8771E4-E2BD-406D-8509-61264C1AB50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6E3265F-943C-4EF2-A078-89D993FF85B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BAE3BB6-4C5D-407A-8523-0DCC56CDBDA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93519033-C6D4-4A83-87D5-3B1AAE61885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22D2B40E-8241-4CC3-A704-685727EE078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D72162C-D9E6-44CF-8114-363EA1B1F2F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0390858-281D-492C-A0E6-133B3667D1D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22081874-B1B4-4B24-B429-0CF33732697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5A4110B1-CF14-4753-BA1A-C6116C13D01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F911CBE-DB8E-4E8B-ADF7-0868012C9BB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A28863A-0CD4-434A-8EA2-86BFAE156F3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2C0D2ED0-896C-4F38-8B2B-A57AC8F375A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56E938C1-BC18-4590-B490-B13569E9555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1484E6-F4AB-4E72-9D86-BCDDD35ED73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6A95B63-4AEF-4B4B-A677-FEBF9984A4D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50B4051-AF62-4696-B53F-D614FC5B6BE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5EF74BD-A576-4072-9D47-0B6237D0A58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060FBB8-B246-4E21-BCA9-60D04C673F6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085550E-5A12-46E2-8A76-924E3C182BD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AE195C67-CC92-4394-BDBA-9906383A5CF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876C100-43AC-45B9-825E-84787CE3D44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21A3E7F8-3849-4074-BEAA-FE51BB6A889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5F7CAD7-A47B-4C54-90F6-963F9BE62A9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378AD5A6-2A85-43C7-9F15-A1A4DB11281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8B0288B-1640-4A7C-93E4-848789C4A1AF}"/>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3ABCFA76-4ED1-4AD8-9638-DA9A28F9883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227410A-F4A9-4B40-A629-13CE04F2746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71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7. Artefactos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03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78A18039-A6BB-4128-8FA4-306C17C09E5C}"/>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AB0E9EC2-148A-4925-82FD-AD48C03FFE1A}"/>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8D5A2E6-EF3F-41A4-9323-17DAF5AD80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D747C505-8AD4-4365-991F-120E0E05C513}"/>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2FD04C93-1BD2-4B91-BCAE-A2234C46C81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Group 345">
            <a:extLst>
              <a:ext uri="{FF2B5EF4-FFF2-40B4-BE49-F238E27FC236}">
                <a16:creationId xmlns:a16="http://schemas.microsoft.com/office/drawing/2014/main" id="{A7F5F488-FC75-461B-96C6-382938817976}"/>
              </a:ext>
            </a:extLst>
          </p:cNvPr>
          <p:cNvGraphicFramePr>
            <a:graphicFrameLocks/>
          </p:cNvGraphicFramePr>
          <p:nvPr>
            <p:extLst>
              <p:ext uri="{D42A27DB-BD31-4B8C-83A1-F6EECF244321}">
                <p14:modId xmlns:p14="http://schemas.microsoft.com/office/powerpoint/2010/main" val="3337253398"/>
              </p:ext>
            </p:extLst>
          </p:nvPr>
        </p:nvGraphicFramePr>
        <p:xfrm>
          <a:off x="1837531" y="1363663"/>
          <a:ext cx="8516937" cy="3685079"/>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Subproceso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1</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Herramienta de Gestión QA-Producto</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Planificación de Actividades de QA</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000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2</a:t>
                      </a:r>
                      <a:endParaRPr kumimoji="0" lang="es-ES" sz="1500" b="0" i="0" u="none" strike="noStrike" cap="none" normalizeH="0" baseline="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Herramienta de Gestión QA-Producto</a:t>
                      </a: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Ejecución de Plan de QA</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dirty="0">
                          <a:ln>
                            <a:noFill/>
                          </a:ln>
                          <a:solidFill>
                            <a:srgbClr val="000066"/>
                          </a:solidFill>
                          <a:effectLst/>
                          <a:latin typeface="Arial" panose="020B0604020202020204" pitchFamily="34" charset="0"/>
                        </a:rPr>
                        <a:t>Todas las Actividades del Subproceso</a:t>
                      </a:r>
                      <a:endParaRPr kumimoji="0" lang="es-ES" altLang="es-ES_tradnl" sz="1500" b="0" i="0" u="none" strike="noStrike" cap="none" normalizeH="0" baseline="0" dirty="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Seguimiento</a:t>
                      </a:r>
                      <a:endParaRPr kumimoji="0" lang="es-ES_tradnl"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00050">
                <a:tc v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Checklist de Aseguramiento de Calidad</a:t>
                      </a:r>
                      <a:endParaRPr kumimoji="0" lang="es-ES"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dirty="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Revisar Documentos vs. </a:t>
                      </a:r>
                      <a:r>
                        <a:rPr kumimoji="0" lang="es-PE" altLang="es-ES_tradnl" sz="1500" b="0" i="0" u="none" strike="noStrike" cap="none" normalizeH="0" baseline="0" dirty="0" err="1">
                          <a:ln>
                            <a:noFill/>
                          </a:ln>
                          <a:solidFill>
                            <a:srgbClr val="000066"/>
                          </a:solidFill>
                          <a:effectLst/>
                          <a:latin typeface="Arial" panose="020B0604020202020204" pitchFamily="34" charset="0"/>
                          <a:cs typeface="Arial" panose="020B0604020202020204" pitchFamily="34" charset="0"/>
                        </a:rPr>
                        <a:t>Checklist</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3</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Herramienta de Gestión QA-Producto</a:t>
                      </a:r>
                      <a:endParaRPr kumimoji="0" lang="es-ES"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Elaboración de Informe de Resultados QA</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rPr>
                        <a:t>Todas las Actividades del Subproceso</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8. Historial de Revisiones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2894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33" name="Group 157">
            <a:extLst>
              <a:ext uri="{FF2B5EF4-FFF2-40B4-BE49-F238E27FC236}">
                <a16:creationId xmlns:a16="http://schemas.microsoft.com/office/drawing/2014/main" id="{B17679B9-7284-4C26-93C3-1AD0A7853CCC}"/>
              </a:ext>
            </a:extLst>
          </p:cNvPr>
          <p:cNvGraphicFramePr>
            <a:graphicFrameLocks noGrp="1"/>
          </p:cNvGraphicFramePr>
          <p:nvPr>
            <p:ph/>
            <p:extLst>
              <p:ext uri="{D42A27DB-BD31-4B8C-83A1-F6EECF244321}">
                <p14:modId xmlns:p14="http://schemas.microsoft.com/office/powerpoint/2010/main" val="667953238"/>
              </p:ext>
            </p:extLst>
          </p:nvPr>
        </p:nvGraphicFramePr>
        <p:xfrm>
          <a:off x="1846264" y="1497566"/>
          <a:ext cx="8497887" cy="4078136"/>
        </p:xfrm>
        <a:graphic>
          <a:graphicData uri="http://schemas.openxmlformats.org/drawingml/2006/table">
            <a:tbl>
              <a:tblPr firstRow="1"/>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16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Versión</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Fecha</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Autor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Estado</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Responsable de revisión y/o aprobación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extLst>
                  <a:ext uri="{0D108BD9-81ED-4DB2-BD59-A6C34878D82A}">
                    <a16:rowId xmlns:a16="http://schemas.microsoft.com/office/drawing/2014/main" val="10000"/>
                  </a:ext>
                </a:extLst>
              </a:tr>
              <a:tr h="76702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1</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1.0</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03-02-2020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funcional/programador)</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En revisión</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err="1">
                          <a:ln>
                            <a:noFill/>
                          </a:ln>
                          <a:solidFill>
                            <a:srgbClr val="000066"/>
                          </a:solidFill>
                          <a:effectLst/>
                          <a:latin typeface="Arial" pitchFamily="34" charset="0"/>
                        </a:rPr>
                        <a:t>Acsafkineret</a:t>
                      </a:r>
                      <a:r>
                        <a:rPr kumimoji="0" lang="es-PE" sz="1600" b="0" i="0" u="none" strike="noStrike" cap="none" normalizeH="0" baseline="0" dirty="0">
                          <a:ln>
                            <a:noFill/>
                          </a:ln>
                          <a:solidFill>
                            <a:srgbClr val="000066"/>
                          </a:solidFill>
                          <a:effectLst/>
                          <a:latin typeface="Arial" pitchFamily="34" charset="0"/>
                        </a:rPr>
                        <a:t> </a:t>
                      </a:r>
                      <a:r>
                        <a:rPr kumimoji="0" lang="es-PE" sz="1600" b="0" i="0" u="none" strike="noStrike" cap="none" normalizeH="0" baseline="0" dirty="0" err="1">
                          <a:ln>
                            <a:noFill/>
                          </a:ln>
                          <a:solidFill>
                            <a:srgbClr val="000066"/>
                          </a:solidFill>
                          <a:effectLst/>
                          <a:latin typeface="Arial" pitchFamily="34" charset="0"/>
                        </a:rPr>
                        <a:t>Yonamine</a:t>
                      </a:r>
                      <a:r>
                        <a:rPr kumimoji="0" lang="es-PE" sz="1600" b="0" i="0" u="none" strike="noStrike" cap="none" normalizeH="0" baseline="0" dirty="0">
                          <a:ln>
                            <a:noFill/>
                          </a:ln>
                          <a:solidFill>
                            <a:srgbClr val="000066"/>
                          </a:solidFill>
                          <a:effectLst/>
                          <a:latin typeface="Arial" pitchFamily="34" charset="0"/>
                        </a:rPr>
                        <a:t>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smtClean="0">
                          <a:ln>
                            <a:noFill/>
                          </a:ln>
                          <a:solidFill>
                            <a:srgbClr val="000066"/>
                          </a:solidFill>
                          <a:effectLst/>
                          <a:latin typeface="Arial" pitchFamily="34" charset="0"/>
                        </a:rPr>
                        <a:t>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smtClean="0">
                          <a:ln>
                            <a:noFill/>
                          </a:ln>
                          <a:solidFill>
                            <a:srgbClr val="000066"/>
                          </a:solidFill>
                          <a:effectLst/>
                          <a:latin typeface="Arial" pitchFamily="34" charset="0"/>
                        </a:rPr>
                        <a:t>10-02-2020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funcional/programador)</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dirty="0" smtClean="0">
                          <a:ln>
                            <a:noFill/>
                          </a:ln>
                          <a:solidFill>
                            <a:srgbClr val="000066"/>
                          </a:solidFill>
                          <a:effectLst/>
                          <a:latin typeface="Arial" pitchFamily="34" charset="0"/>
                        </a:rPr>
                        <a:t>Aprobado</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err="1">
                          <a:ln>
                            <a:noFill/>
                          </a:ln>
                          <a:solidFill>
                            <a:srgbClr val="000066"/>
                          </a:solidFill>
                          <a:effectLst/>
                          <a:latin typeface="Arial" pitchFamily="34" charset="0"/>
                        </a:rPr>
                        <a:t>Acsafkineret</a:t>
                      </a:r>
                      <a:r>
                        <a:rPr kumimoji="0" lang="es-PE" sz="1600" b="0" i="0" u="none" strike="noStrike" cap="none" normalizeH="0" baseline="0" dirty="0">
                          <a:ln>
                            <a:noFill/>
                          </a:ln>
                          <a:solidFill>
                            <a:srgbClr val="000066"/>
                          </a:solidFill>
                          <a:effectLst/>
                          <a:latin typeface="Arial" pitchFamily="34" charset="0"/>
                        </a:rPr>
                        <a:t> </a:t>
                      </a:r>
                      <a:r>
                        <a:rPr kumimoji="0" lang="es-PE" sz="1600" b="0" i="0" u="none" strike="noStrike" cap="none" normalizeH="0" baseline="0" dirty="0" err="1">
                          <a:ln>
                            <a:noFill/>
                          </a:ln>
                          <a:solidFill>
                            <a:srgbClr val="000066"/>
                          </a:solidFill>
                          <a:effectLst/>
                          <a:latin typeface="Arial" pitchFamily="34" charset="0"/>
                        </a:rPr>
                        <a:t>Yonamine</a:t>
                      </a:r>
                      <a:r>
                        <a:rPr kumimoji="0" lang="es-PE" sz="1600" b="0" i="0" u="none" strike="noStrike" cap="none" normalizeH="0" baseline="0" dirty="0">
                          <a:ln>
                            <a:noFill/>
                          </a:ln>
                          <a:solidFill>
                            <a:srgbClr val="000066"/>
                          </a:solidFill>
                          <a:effectLst/>
                          <a:latin typeface="Arial" pitchFamily="34" charset="0"/>
                        </a:rPr>
                        <a:t>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3</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9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4</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5</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54">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6</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Historial de revisiones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Anexo</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Paleta de Íconos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10271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Paleta de Íconos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0" name="Text Box 54">
            <a:extLst>
              <a:ext uri="{FF2B5EF4-FFF2-40B4-BE49-F238E27FC236}">
                <a16:creationId xmlns:a16="http://schemas.microsoft.com/office/drawing/2014/main" id="{BA9AE2B2-92B7-42BE-B39E-999BCE79A89B}"/>
              </a:ext>
            </a:extLst>
          </p:cNvPr>
          <p:cNvSpPr txBox="1">
            <a:spLocks noChangeArrowheads="1"/>
          </p:cNvSpPr>
          <p:nvPr/>
        </p:nvSpPr>
        <p:spPr bwMode="auto">
          <a:xfrm>
            <a:off x="1990561" y="1247019"/>
            <a:ext cx="1395413"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Proveedor</a:t>
            </a:r>
            <a:endParaRPr lang="es-ES" sz="1800" b="1">
              <a:solidFill>
                <a:srgbClr val="CC0000"/>
              </a:solidFill>
            </a:endParaRPr>
          </a:p>
        </p:txBody>
      </p:sp>
      <p:sp>
        <p:nvSpPr>
          <p:cNvPr id="11" name="Text Box 55">
            <a:extLst>
              <a:ext uri="{FF2B5EF4-FFF2-40B4-BE49-F238E27FC236}">
                <a16:creationId xmlns:a16="http://schemas.microsoft.com/office/drawing/2014/main" id="{DF697852-9687-4F63-97F8-D0C85FF402E3}"/>
              </a:ext>
            </a:extLst>
          </p:cNvPr>
          <p:cNvSpPr txBox="1">
            <a:spLocks noChangeArrowheads="1"/>
          </p:cNvSpPr>
          <p:nvPr/>
        </p:nvSpPr>
        <p:spPr bwMode="auto">
          <a:xfrm>
            <a:off x="4294024" y="1247019"/>
            <a:ext cx="23764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Entradas / Salidas</a:t>
            </a:r>
            <a:endParaRPr lang="es-ES" sz="1800" b="1">
              <a:solidFill>
                <a:srgbClr val="CC0000"/>
              </a:solidFill>
            </a:endParaRPr>
          </a:p>
        </p:txBody>
      </p:sp>
      <p:grpSp>
        <p:nvGrpSpPr>
          <p:cNvPr id="12" name="Group 56">
            <a:extLst>
              <a:ext uri="{FF2B5EF4-FFF2-40B4-BE49-F238E27FC236}">
                <a16:creationId xmlns:a16="http://schemas.microsoft.com/office/drawing/2014/main" id="{642B324F-0477-49E6-9B72-05127E08D7FC}"/>
              </a:ext>
            </a:extLst>
          </p:cNvPr>
          <p:cNvGrpSpPr>
            <a:grpSpLocks/>
          </p:cNvGrpSpPr>
          <p:nvPr/>
        </p:nvGrpSpPr>
        <p:grpSpPr bwMode="auto">
          <a:xfrm>
            <a:off x="2090574" y="1685169"/>
            <a:ext cx="1104900" cy="719138"/>
            <a:chOff x="431" y="1207"/>
            <a:chExt cx="696" cy="453"/>
          </a:xfrm>
        </p:grpSpPr>
        <p:pic>
          <p:nvPicPr>
            <p:cNvPr id="13" name="Picture 57">
              <a:extLst>
                <a:ext uri="{FF2B5EF4-FFF2-40B4-BE49-F238E27FC236}">
                  <a16:creationId xmlns:a16="http://schemas.microsoft.com/office/drawing/2014/main" id="{8F34D42F-385E-4883-91C1-1D84ABA99F33}"/>
                </a:ext>
              </a:extLst>
            </p:cNvPr>
            <p:cNvPicPr>
              <a:picLocks noChangeAspect="1" noChangeArrowheads="1"/>
            </p:cNvPicPr>
            <p:nvPr/>
          </p:nvPicPr>
          <p:blipFill>
            <a:blip r:embed="rId3" cstate="print"/>
            <a:srcRect/>
            <a:stretch>
              <a:fillRect/>
            </a:stretch>
          </p:blipFill>
          <p:spPr bwMode="auto">
            <a:xfrm>
              <a:off x="580" y="1207"/>
              <a:ext cx="397" cy="341"/>
            </a:xfrm>
            <a:prstGeom prst="rect">
              <a:avLst/>
            </a:prstGeom>
            <a:noFill/>
            <a:ln w="9525" algn="ctr">
              <a:noFill/>
              <a:miter lim="800000"/>
              <a:headEnd/>
              <a:tailEnd/>
            </a:ln>
          </p:spPr>
        </p:pic>
        <p:sp>
          <p:nvSpPr>
            <p:cNvPr id="14" name="Rectangle 58">
              <a:extLst>
                <a:ext uri="{FF2B5EF4-FFF2-40B4-BE49-F238E27FC236}">
                  <a16:creationId xmlns:a16="http://schemas.microsoft.com/office/drawing/2014/main" id="{B4D3027B-615B-4D35-BBFF-12C58CBA1F63}"/>
                </a:ext>
              </a:extLst>
            </p:cNvPr>
            <p:cNvSpPr>
              <a:spLocks noChangeArrowheads="1"/>
            </p:cNvSpPr>
            <p:nvPr/>
          </p:nvSpPr>
          <p:spPr bwMode="auto">
            <a:xfrm>
              <a:off x="431" y="1540"/>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grpSp>
        <p:nvGrpSpPr>
          <p:cNvPr id="15" name="Group 59">
            <a:extLst>
              <a:ext uri="{FF2B5EF4-FFF2-40B4-BE49-F238E27FC236}">
                <a16:creationId xmlns:a16="http://schemas.microsoft.com/office/drawing/2014/main" id="{88FCC97E-C83A-4B2C-A72C-502065607772}"/>
              </a:ext>
            </a:extLst>
          </p:cNvPr>
          <p:cNvGrpSpPr>
            <a:grpSpLocks/>
          </p:cNvGrpSpPr>
          <p:nvPr/>
        </p:nvGrpSpPr>
        <p:grpSpPr bwMode="auto">
          <a:xfrm>
            <a:off x="2169949" y="3772732"/>
            <a:ext cx="935037" cy="809625"/>
            <a:chOff x="453" y="2421"/>
            <a:chExt cx="589" cy="510"/>
          </a:xfrm>
        </p:grpSpPr>
        <p:pic>
          <p:nvPicPr>
            <p:cNvPr id="16" name="Picture 60">
              <a:extLst>
                <a:ext uri="{FF2B5EF4-FFF2-40B4-BE49-F238E27FC236}">
                  <a16:creationId xmlns:a16="http://schemas.microsoft.com/office/drawing/2014/main" id="{D12142B5-CD88-4B61-B8A4-5D47E8C098E9}"/>
                </a:ext>
              </a:extLst>
            </p:cNvPr>
            <p:cNvPicPr>
              <a:picLocks noChangeAspect="1" noChangeArrowheads="1"/>
            </p:cNvPicPr>
            <p:nvPr/>
          </p:nvPicPr>
          <p:blipFill>
            <a:blip r:embed="rId4" cstate="print"/>
            <a:srcRect/>
            <a:stretch>
              <a:fillRect/>
            </a:stretch>
          </p:blipFill>
          <p:spPr bwMode="auto">
            <a:xfrm>
              <a:off x="476" y="2421"/>
              <a:ext cx="544" cy="362"/>
            </a:xfrm>
            <a:prstGeom prst="rect">
              <a:avLst/>
            </a:prstGeom>
            <a:noFill/>
            <a:ln w="9525">
              <a:noFill/>
              <a:miter lim="800000"/>
              <a:headEnd/>
              <a:tailEnd/>
            </a:ln>
          </p:spPr>
        </p:pic>
        <p:sp>
          <p:nvSpPr>
            <p:cNvPr id="17" name="Rectangle 61">
              <a:extLst>
                <a:ext uri="{FF2B5EF4-FFF2-40B4-BE49-F238E27FC236}">
                  <a16:creationId xmlns:a16="http://schemas.microsoft.com/office/drawing/2014/main" id="{3D94F4A4-0037-4382-A16E-07AD39D9DD53}"/>
                </a:ext>
              </a:extLst>
            </p:cNvPr>
            <p:cNvSpPr>
              <a:spLocks noChangeArrowheads="1"/>
            </p:cNvSpPr>
            <p:nvPr/>
          </p:nvSpPr>
          <p:spPr bwMode="auto">
            <a:xfrm>
              <a:off x="453" y="2811"/>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18" name="Group 62">
            <a:extLst>
              <a:ext uri="{FF2B5EF4-FFF2-40B4-BE49-F238E27FC236}">
                <a16:creationId xmlns:a16="http://schemas.microsoft.com/office/drawing/2014/main" id="{C9F08161-DFF1-4AAE-979C-20FB12730E92}"/>
              </a:ext>
            </a:extLst>
          </p:cNvPr>
          <p:cNvGrpSpPr>
            <a:grpSpLocks/>
          </p:cNvGrpSpPr>
          <p:nvPr/>
        </p:nvGrpSpPr>
        <p:grpSpPr bwMode="auto">
          <a:xfrm>
            <a:off x="2182649" y="2637669"/>
            <a:ext cx="935037" cy="839788"/>
            <a:chOff x="461" y="1706"/>
            <a:chExt cx="589" cy="529"/>
          </a:xfrm>
        </p:grpSpPr>
        <p:sp>
          <p:nvSpPr>
            <p:cNvPr id="19" name="Rectangle 63">
              <a:extLst>
                <a:ext uri="{FF2B5EF4-FFF2-40B4-BE49-F238E27FC236}">
                  <a16:creationId xmlns:a16="http://schemas.microsoft.com/office/drawing/2014/main" id="{6B7C0ADD-34E1-4C9F-82DD-B37BC97DB963}"/>
                </a:ext>
              </a:extLst>
            </p:cNvPr>
            <p:cNvSpPr>
              <a:spLocks noChangeArrowheads="1"/>
            </p:cNvSpPr>
            <p:nvPr/>
          </p:nvSpPr>
          <p:spPr bwMode="auto">
            <a:xfrm>
              <a:off x="461" y="2115"/>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20" name="Picture 64">
              <a:extLst>
                <a:ext uri="{FF2B5EF4-FFF2-40B4-BE49-F238E27FC236}">
                  <a16:creationId xmlns:a16="http://schemas.microsoft.com/office/drawing/2014/main" id="{9D3B8AC0-E4B4-4337-A6CC-8A4C1A440C4E}"/>
                </a:ext>
              </a:extLst>
            </p:cNvPr>
            <p:cNvPicPr>
              <a:picLocks noChangeAspect="1" noChangeArrowheads="1"/>
            </p:cNvPicPr>
            <p:nvPr/>
          </p:nvPicPr>
          <p:blipFill>
            <a:blip r:embed="rId5" cstate="print"/>
            <a:srcRect/>
            <a:stretch>
              <a:fillRect/>
            </a:stretch>
          </p:blipFill>
          <p:spPr bwMode="auto">
            <a:xfrm>
              <a:off x="476" y="1706"/>
              <a:ext cx="544" cy="398"/>
            </a:xfrm>
            <a:prstGeom prst="rect">
              <a:avLst/>
            </a:prstGeom>
            <a:noFill/>
            <a:ln w="9525">
              <a:noFill/>
              <a:miter lim="800000"/>
              <a:headEnd/>
              <a:tailEnd/>
            </a:ln>
          </p:spPr>
        </p:pic>
      </p:grpSp>
      <p:grpSp>
        <p:nvGrpSpPr>
          <p:cNvPr id="21" name="Group 65">
            <a:extLst>
              <a:ext uri="{FF2B5EF4-FFF2-40B4-BE49-F238E27FC236}">
                <a16:creationId xmlns:a16="http://schemas.microsoft.com/office/drawing/2014/main" id="{10805B58-9FDB-48A7-846D-7F9D9A72DF5E}"/>
              </a:ext>
            </a:extLst>
          </p:cNvPr>
          <p:cNvGrpSpPr>
            <a:grpSpLocks/>
          </p:cNvGrpSpPr>
          <p:nvPr/>
        </p:nvGrpSpPr>
        <p:grpSpPr bwMode="auto">
          <a:xfrm>
            <a:off x="5303674" y="1683582"/>
            <a:ext cx="935037" cy="712787"/>
            <a:chOff x="2427" y="1105"/>
            <a:chExt cx="589" cy="449"/>
          </a:xfrm>
        </p:grpSpPr>
        <p:pic>
          <p:nvPicPr>
            <p:cNvPr id="22" name="Picture 66">
              <a:extLst>
                <a:ext uri="{FF2B5EF4-FFF2-40B4-BE49-F238E27FC236}">
                  <a16:creationId xmlns:a16="http://schemas.microsoft.com/office/drawing/2014/main" id="{756589D5-5A4C-43A8-AED1-E849159C7625}"/>
                </a:ext>
              </a:extLst>
            </p:cNvPr>
            <p:cNvPicPr>
              <a:picLocks noChangeAspect="1" noChangeArrowheads="1"/>
            </p:cNvPicPr>
            <p:nvPr/>
          </p:nvPicPr>
          <p:blipFill>
            <a:blip r:embed="rId6" cstate="print"/>
            <a:srcRect/>
            <a:stretch>
              <a:fillRect/>
            </a:stretch>
          </p:blipFill>
          <p:spPr bwMode="auto">
            <a:xfrm>
              <a:off x="2480" y="1105"/>
              <a:ext cx="454" cy="346"/>
            </a:xfrm>
            <a:prstGeom prst="rect">
              <a:avLst/>
            </a:prstGeom>
            <a:noFill/>
            <a:ln w="9525">
              <a:noFill/>
              <a:miter lim="800000"/>
              <a:headEnd/>
              <a:tailEnd/>
            </a:ln>
          </p:spPr>
        </p:pic>
        <p:sp>
          <p:nvSpPr>
            <p:cNvPr id="23" name="Rectangle 67">
              <a:extLst>
                <a:ext uri="{FF2B5EF4-FFF2-40B4-BE49-F238E27FC236}">
                  <a16:creationId xmlns:a16="http://schemas.microsoft.com/office/drawing/2014/main" id="{9E5985D3-7105-4E89-8D0C-966B3E24249C}"/>
                </a:ext>
              </a:extLst>
            </p:cNvPr>
            <p:cNvSpPr>
              <a:spLocks noChangeArrowheads="1"/>
            </p:cNvSpPr>
            <p:nvPr/>
          </p:nvSpPr>
          <p:spPr bwMode="auto">
            <a:xfrm>
              <a:off x="2427" y="143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24" name="Group 68">
            <a:extLst>
              <a:ext uri="{FF2B5EF4-FFF2-40B4-BE49-F238E27FC236}">
                <a16:creationId xmlns:a16="http://schemas.microsoft.com/office/drawing/2014/main" id="{DE91E274-4D0A-4C44-B1AD-B355F00AD3C3}"/>
              </a:ext>
            </a:extLst>
          </p:cNvPr>
          <p:cNvGrpSpPr>
            <a:grpSpLocks/>
          </p:cNvGrpSpPr>
          <p:nvPr/>
        </p:nvGrpSpPr>
        <p:grpSpPr bwMode="auto">
          <a:xfrm>
            <a:off x="5303674" y="2566232"/>
            <a:ext cx="935037" cy="720725"/>
            <a:chOff x="3508" y="1842"/>
            <a:chExt cx="589" cy="454"/>
          </a:xfrm>
        </p:grpSpPr>
        <p:sp>
          <p:nvSpPr>
            <p:cNvPr id="25" name="Rectangle 69">
              <a:extLst>
                <a:ext uri="{FF2B5EF4-FFF2-40B4-BE49-F238E27FC236}">
                  <a16:creationId xmlns:a16="http://schemas.microsoft.com/office/drawing/2014/main" id="{C50C3CE6-4504-4704-8E9C-F285EBCE16C2}"/>
                </a:ext>
              </a:extLst>
            </p:cNvPr>
            <p:cNvSpPr>
              <a:spLocks noChangeArrowheads="1"/>
            </p:cNvSpPr>
            <p:nvPr/>
          </p:nvSpPr>
          <p:spPr bwMode="auto">
            <a:xfrm>
              <a:off x="3508" y="217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26" name="Picture 70">
              <a:extLst>
                <a:ext uri="{FF2B5EF4-FFF2-40B4-BE49-F238E27FC236}">
                  <a16:creationId xmlns:a16="http://schemas.microsoft.com/office/drawing/2014/main" id="{94ED88F3-5697-4C76-8D9D-044F03CA2082}"/>
                </a:ext>
              </a:extLst>
            </p:cNvPr>
            <p:cNvPicPr>
              <a:picLocks noChangeAspect="1" noChangeArrowheads="1"/>
            </p:cNvPicPr>
            <p:nvPr/>
          </p:nvPicPr>
          <p:blipFill>
            <a:blip r:embed="rId7" cstate="print"/>
            <a:srcRect/>
            <a:stretch>
              <a:fillRect/>
            </a:stretch>
          </p:blipFill>
          <p:spPr bwMode="auto">
            <a:xfrm>
              <a:off x="3560" y="1842"/>
              <a:ext cx="453" cy="329"/>
            </a:xfrm>
            <a:prstGeom prst="rect">
              <a:avLst/>
            </a:prstGeom>
            <a:noFill/>
            <a:ln w="9525">
              <a:noFill/>
              <a:miter lim="800000"/>
              <a:headEnd/>
              <a:tailEnd/>
            </a:ln>
          </p:spPr>
        </p:pic>
      </p:grpSp>
      <p:sp>
        <p:nvSpPr>
          <p:cNvPr id="27" name="Rectangle 71">
            <a:extLst>
              <a:ext uri="{FF2B5EF4-FFF2-40B4-BE49-F238E27FC236}">
                <a16:creationId xmlns:a16="http://schemas.microsoft.com/office/drawing/2014/main" id="{2277026E-25B5-4E94-AACF-160325234E0E}"/>
              </a:ext>
            </a:extLst>
          </p:cNvPr>
          <p:cNvSpPr>
            <a:spLocks noChangeArrowheads="1"/>
          </p:cNvSpPr>
          <p:nvPr/>
        </p:nvSpPr>
        <p:spPr bwMode="auto">
          <a:xfrm>
            <a:off x="7175336" y="1702632"/>
            <a:ext cx="1149350"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Bifurcación:</a:t>
            </a:r>
            <a:endParaRPr lang="es-ES" sz="1200" b="1">
              <a:solidFill>
                <a:srgbClr val="CC0000"/>
              </a:solidFill>
            </a:endParaRPr>
          </a:p>
        </p:txBody>
      </p:sp>
      <p:grpSp>
        <p:nvGrpSpPr>
          <p:cNvPr id="28" name="Group 72">
            <a:extLst>
              <a:ext uri="{FF2B5EF4-FFF2-40B4-BE49-F238E27FC236}">
                <a16:creationId xmlns:a16="http://schemas.microsoft.com/office/drawing/2014/main" id="{7072A261-BF2A-45C9-BFDC-504F61F7BE50}"/>
              </a:ext>
            </a:extLst>
          </p:cNvPr>
          <p:cNvGrpSpPr>
            <a:grpSpLocks/>
          </p:cNvGrpSpPr>
          <p:nvPr/>
        </p:nvGrpSpPr>
        <p:grpSpPr bwMode="auto">
          <a:xfrm>
            <a:off x="5270336" y="3431419"/>
            <a:ext cx="935038" cy="731838"/>
            <a:chOff x="2406" y="2206"/>
            <a:chExt cx="589" cy="461"/>
          </a:xfrm>
        </p:grpSpPr>
        <p:pic>
          <p:nvPicPr>
            <p:cNvPr id="29" name="Picture 73">
              <a:extLst>
                <a:ext uri="{FF2B5EF4-FFF2-40B4-BE49-F238E27FC236}">
                  <a16:creationId xmlns:a16="http://schemas.microsoft.com/office/drawing/2014/main" id="{F3DD2D3D-70E6-406A-96B1-D04ACD18BDC8}"/>
                </a:ext>
              </a:extLst>
            </p:cNvPr>
            <p:cNvPicPr>
              <a:picLocks noChangeAspect="1" noChangeArrowheads="1"/>
            </p:cNvPicPr>
            <p:nvPr/>
          </p:nvPicPr>
          <p:blipFill>
            <a:blip r:embed="rId8" cstate="print"/>
            <a:srcRect/>
            <a:stretch>
              <a:fillRect/>
            </a:stretch>
          </p:blipFill>
          <p:spPr bwMode="auto">
            <a:xfrm>
              <a:off x="2450" y="2206"/>
              <a:ext cx="499" cy="354"/>
            </a:xfrm>
            <a:prstGeom prst="rect">
              <a:avLst/>
            </a:prstGeom>
            <a:noFill/>
            <a:ln w="9525">
              <a:noFill/>
              <a:miter lim="800000"/>
              <a:headEnd/>
              <a:tailEnd/>
            </a:ln>
          </p:spPr>
        </p:pic>
        <p:sp>
          <p:nvSpPr>
            <p:cNvPr id="30" name="Rectangle 74">
              <a:extLst>
                <a:ext uri="{FF2B5EF4-FFF2-40B4-BE49-F238E27FC236}">
                  <a16:creationId xmlns:a16="http://schemas.microsoft.com/office/drawing/2014/main" id="{A9A3FFD5-F5E2-4DDF-B677-01107C4CFC67}"/>
                </a:ext>
              </a:extLst>
            </p:cNvPr>
            <p:cNvSpPr>
              <a:spLocks noChangeArrowheads="1"/>
            </p:cNvSpPr>
            <p:nvPr/>
          </p:nvSpPr>
          <p:spPr bwMode="auto">
            <a:xfrm>
              <a:off x="2406" y="2547"/>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sp>
        <p:nvSpPr>
          <p:cNvPr id="31" name="Rectangle 75">
            <a:extLst>
              <a:ext uri="{FF2B5EF4-FFF2-40B4-BE49-F238E27FC236}">
                <a16:creationId xmlns:a16="http://schemas.microsoft.com/office/drawing/2014/main" id="{C77242A6-F23C-4BA2-B5EE-3BA231D5C8C3}"/>
              </a:ext>
            </a:extLst>
          </p:cNvPr>
          <p:cNvSpPr>
            <a:spLocks noChangeArrowheads="1"/>
          </p:cNvSpPr>
          <p:nvPr/>
        </p:nvSpPr>
        <p:spPr bwMode="auto">
          <a:xfrm>
            <a:off x="4224174" y="4439482"/>
            <a:ext cx="11509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Información / datos</a:t>
            </a:r>
            <a:endParaRPr lang="es-ES" sz="1200" b="1">
              <a:solidFill>
                <a:srgbClr val="CC0000"/>
              </a:solidFill>
            </a:endParaRPr>
          </a:p>
        </p:txBody>
      </p:sp>
      <p:grpSp>
        <p:nvGrpSpPr>
          <p:cNvPr id="32" name="Group 76">
            <a:extLst>
              <a:ext uri="{FF2B5EF4-FFF2-40B4-BE49-F238E27FC236}">
                <a16:creationId xmlns:a16="http://schemas.microsoft.com/office/drawing/2014/main" id="{1DEDF62D-1717-4512-916E-CE89EE27D262}"/>
              </a:ext>
            </a:extLst>
          </p:cNvPr>
          <p:cNvGrpSpPr>
            <a:grpSpLocks/>
          </p:cNvGrpSpPr>
          <p:nvPr/>
        </p:nvGrpSpPr>
        <p:grpSpPr bwMode="auto">
          <a:xfrm>
            <a:off x="5270336" y="4295019"/>
            <a:ext cx="935038" cy="693738"/>
            <a:chOff x="3515" y="3022"/>
            <a:chExt cx="589" cy="437"/>
          </a:xfrm>
        </p:grpSpPr>
        <p:pic>
          <p:nvPicPr>
            <p:cNvPr id="33" name="Picture 77">
              <a:extLst>
                <a:ext uri="{FF2B5EF4-FFF2-40B4-BE49-F238E27FC236}">
                  <a16:creationId xmlns:a16="http://schemas.microsoft.com/office/drawing/2014/main" id="{E9B076F1-0A62-4336-BD73-5E14FF255FFA}"/>
                </a:ext>
              </a:extLst>
            </p:cNvPr>
            <p:cNvPicPr>
              <a:picLocks noChangeAspect="1" noChangeArrowheads="1"/>
            </p:cNvPicPr>
            <p:nvPr/>
          </p:nvPicPr>
          <p:blipFill>
            <a:blip r:embed="rId9" cstate="print"/>
            <a:srcRect/>
            <a:stretch>
              <a:fillRect/>
            </a:stretch>
          </p:blipFill>
          <p:spPr bwMode="auto">
            <a:xfrm>
              <a:off x="3560" y="3022"/>
              <a:ext cx="463" cy="337"/>
            </a:xfrm>
            <a:prstGeom prst="rect">
              <a:avLst/>
            </a:prstGeom>
            <a:noFill/>
            <a:ln w="9525">
              <a:noFill/>
              <a:miter lim="800000"/>
              <a:headEnd/>
              <a:tailEnd/>
            </a:ln>
          </p:spPr>
        </p:pic>
        <p:sp>
          <p:nvSpPr>
            <p:cNvPr id="34" name="Rectangle 78">
              <a:extLst>
                <a:ext uri="{FF2B5EF4-FFF2-40B4-BE49-F238E27FC236}">
                  <a16:creationId xmlns:a16="http://schemas.microsoft.com/office/drawing/2014/main" id="{515FA945-FFE8-4B19-A6CE-5A2BA2F902B8}"/>
                </a:ext>
              </a:extLst>
            </p:cNvPr>
            <p:cNvSpPr>
              <a:spLocks noChangeArrowheads="1"/>
            </p:cNvSpPr>
            <p:nvPr/>
          </p:nvSpPr>
          <p:spPr bwMode="auto">
            <a:xfrm>
              <a:off x="3515" y="3339"/>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5" name="Rectangle 79">
            <a:extLst>
              <a:ext uri="{FF2B5EF4-FFF2-40B4-BE49-F238E27FC236}">
                <a16:creationId xmlns:a16="http://schemas.microsoft.com/office/drawing/2014/main" id="{ADB71F70-684B-4C13-A763-A59E308FF306}"/>
              </a:ext>
            </a:extLst>
          </p:cNvPr>
          <p:cNvSpPr>
            <a:spLocks noChangeArrowheads="1"/>
          </p:cNvSpPr>
          <p:nvPr/>
        </p:nvSpPr>
        <p:spPr bwMode="auto">
          <a:xfrm>
            <a:off x="4122574" y="3593344"/>
            <a:ext cx="12525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Documento</a:t>
            </a:r>
            <a:endParaRPr lang="es-ES" sz="1200" b="1">
              <a:solidFill>
                <a:srgbClr val="CC0000"/>
              </a:solidFill>
            </a:endParaRPr>
          </a:p>
        </p:txBody>
      </p:sp>
      <p:grpSp>
        <p:nvGrpSpPr>
          <p:cNvPr id="36" name="Group 80">
            <a:extLst>
              <a:ext uri="{FF2B5EF4-FFF2-40B4-BE49-F238E27FC236}">
                <a16:creationId xmlns:a16="http://schemas.microsoft.com/office/drawing/2014/main" id="{105087EE-C08D-4842-B653-2A71936E9786}"/>
              </a:ext>
            </a:extLst>
          </p:cNvPr>
          <p:cNvGrpSpPr>
            <a:grpSpLocks/>
          </p:cNvGrpSpPr>
          <p:nvPr/>
        </p:nvGrpSpPr>
        <p:grpSpPr bwMode="auto">
          <a:xfrm>
            <a:off x="5270336" y="5980944"/>
            <a:ext cx="935038" cy="709613"/>
            <a:chOff x="3516" y="3557"/>
            <a:chExt cx="589" cy="447"/>
          </a:xfrm>
        </p:grpSpPr>
        <p:pic>
          <p:nvPicPr>
            <p:cNvPr id="37" name="Picture 81">
              <a:extLst>
                <a:ext uri="{FF2B5EF4-FFF2-40B4-BE49-F238E27FC236}">
                  <a16:creationId xmlns:a16="http://schemas.microsoft.com/office/drawing/2014/main" id="{3CA5DE03-8387-4B4C-B9BF-D16FEDB10402}"/>
                </a:ext>
              </a:extLst>
            </p:cNvPr>
            <p:cNvPicPr>
              <a:picLocks noChangeAspect="1" noChangeArrowheads="1"/>
            </p:cNvPicPr>
            <p:nvPr/>
          </p:nvPicPr>
          <p:blipFill>
            <a:blip r:embed="rId10" cstate="print"/>
            <a:srcRect/>
            <a:stretch>
              <a:fillRect/>
            </a:stretch>
          </p:blipFill>
          <p:spPr bwMode="auto">
            <a:xfrm>
              <a:off x="3560" y="3557"/>
              <a:ext cx="454" cy="327"/>
            </a:xfrm>
            <a:prstGeom prst="rect">
              <a:avLst/>
            </a:prstGeom>
            <a:noFill/>
            <a:ln w="9525">
              <a:noFill/>
              <a:miter lim="800000"/>
              <a:headEnd/>
              <a:tailEnd/>
            </a:ln>
          </p:spPr>
        </p:pic>
        <p:sp>
          <p:nvSpPr>
            <p:cNvPr id="38" name="Rectangle 82">
              <a:extLst>
                <a:ext uri="{FF2B5EF4-FFF2-40B4-BE49-F238E27FC236}">
                  <a16:creationId xmlns:a16="http://schemas.microsoft.com/office/drawing/2014/main" id="{F734443A-E3CB-4429-AE79-A1DEC0A2BA98}"/>
                </a:ext>
              </a:extLst>
            </p:cNvPr>
            <p:cNvSpPr>
              <a:spLocks noChangeArrowheads="1"/>
            </p:cNvSpPr>
            <p:nvPr/>
          </p:nvSpPr>
          <p:spPr bwMode="auto">
            <a:xfrm>
              <a:off x="3516" y="388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9" name="Rectangle 83">
            <a:extLst>
              <a:ext uri="{FF2B5EF4-FFF2-40B4-BE49-F238E27FC236}">
                <a16:creationId xmlns:a16="http://schemas.microsoft.com/office/drawing/2014/main" id="{3080A46B-14A1-4AAE-BE23-2E6F20A95A3D}"/>
              </a:ext>
            </a:extLst>
          </p:cNvPr>
          <p:cNvSpPr>
            <a:spLocks noChangeArrowheads="1"/>
          </p:cNvSpPr>
          <p:nvPr/>
        </p:nvSpPr>
        <p:spPr bwMode="auto">
          <a:xfrm>
            <a:off x="4151149" y="6211132"/>
            <a:ext cx="9350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Sistema</a:t>
            </a:r>
            <a:endParaRPr lang="es-ES" sz="1200" b="1">
              <a:solidFill>
                <a:srgbClr val="CC0000"/>
              </a:solidFill>
            </a:endParaRPr>
          </a:p>
        </p:txBody>
      </p:sp>
      <p:grpSp>
        <p:nvGrpSpPr>
          <p:cNvPr id="40" name="Group 84">
            <a:extLst>
              <a:ext uri="{FF2B5EF4-FFF2-40B4-BE49-F238E27FC236}">
                <a16:creationId xmlns:a16="http://schemas.microsoft.com/office/drawing/2014/main" id="{AC857C34-6954-4684-8D76-735427596981}"/>
              </a:ext>
            </a:extLst>
          </p:cNvPr>
          <p:cNvGrpSpPr>
            <a:grpSpLocks/>
          </p:cNvGrpSpPr>
          <p:nvPr/>
        </p:nvGrpSpPr>
        <p:grpSpPr bwMode="auto">
          <a:xfrm>
            <a:off x="5270336" y="5131632"/>
            <a:ext cx="935038" cy="695325"/>
            <a:chOff x="3560" y="3294"/>
            <a:chExt cx="589" cy="438"/>
          </a:xfrm>
        </p:grpSpPr>
        <p:pic>
          <p:nvPicPr>
            <p:cNvPr id="41" name="Picture 85">
              <a:extLst>
                <a:ext uri="{FF2B5EF4-FFF2-40B4-BE49-F238E27FC236}">
                  <a16:creationId xmlns:a16="http://schemas.microsoft.com/office/drawing/2014/main" id="{1810E0A7-3B24-401D-AADB-FB7E6921BA34}"/>
                </a:ext>
              </a:extLst>
            </p:cNvPr>
            <p:cNvPicPr>
              <a:picLocks noChangeAspect="1" noChangeArrowheads="1"/>
            </p:cNvPicPr>
            <p:nvPr/>
          </p:nvPicPr>
          <p:blipFill>
            <a:blip r:embed="rId11" cstate="print"/>
            <a:srcRect/>
            <a:stretch>
              <a:fillRect/>
            </a:stretch>
          </p:blipFill>
          <p:spPr bwMode="auto">
            <a:xfrm>
              <a:off x="3606" y="3294"/>
              <a:ext cx="453" cy="320"/>
            </a:xfrm>
            <a:prstGeom prst="rect">
              <a:avLst/>
            </a:prstGeom>
            <a:noFill/>
            <a:ln w="9525">
              <a:noFill/>
              <a:miter lim="800000"/>
              <a:headEnd/>
              <a:tailEnd/>
            </a:ln>
          </p:spPr>
        </p:pic>
        <p:sp>
          <p:nvSpPr>
            <p:cNvPr id="42" name="Rectangle 86">
              <a:extLst>
                <a:ext uri="{FF2B5EF4-FFF2-40B4-BE49-F238E27FC236}">
                  <a16:creationId xmlns:a16="http://schemas.microsoft.com/office/drawing/2014/main" id="{6D1106E9-938C-4026-BAD0-5D171B5335D2}"/>
                </a:ext>
              </a:extLst>
            </p:cNvPr>
            <p:cNvSpPr>
              <a:spLocks noChangeArrowheads="1"/>
            </p:cNvSpPr>
            <p:nvPr/>
          </p:nvSpPr>
          <p:spPr bwMode="auto">
            <a:xfrm>
              <a:off x="3560" y="3612"/>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43" name="Rectangle 87">
            <a:extLst>
              <a:ext uri="{FF2B5EF4-FFF2-40B4-BE49-F238E27FC236}">
                <a16:creationId xmlns:a16="http://schemas.microsoft.com/office/drawing/2014/main" id="{40BE64A1-845F-4C91-9EE9-D04F1EDDB28C}"/>
              </a:ext>
            </a:extLst>
          </p:cNvPr>
          <p:cNvSpPr>
            <a:spLocks noChangeArrowheads="1"/>
          </p:cNvSpPr>
          <p:nvPr/>
        </p:nvSpPr>
        <p:spPr bwMode="auto">
          <a:xfrm>
            <a:off x="4189249" y="5250694"/>
            <a:ext cx="9350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Producto / servicio</a:t>
            </a:r>
            <a:endParaRPr lang="es-ES" sz="1200" b="1">
              <a:solidFill>
                <a:srgbClr val="CC0000"/>
              </a:solidFill>
            </a:endParaRPr>
          </a:p>
        </p:txBody>
      </p:sp>
      <p:grpSp>
        <p:nvGrpSpPr>
          <p:cNvPr id="44" name="Group 88">
            <a:extLst>
              <a:ext uri="{FF2B5EF4-FFF2-40B4-BE49-F238E27FC236}">
                <a16:creationId xmlns:a16="http://schemas.microsoft.com/office/drawing/2014/main" id="{6BDBE25E-0AA9-4208-8DD7-F00897F0A760}"/>
              </a:ext>
            </a:extLst>
          </p:cNvPr>
          <p:cNvGrpSpPr>
            <a:grpSpLocks/>
          </p:cNvGrpSpPr>
          <p:nvPr/>
        </p:nvGrpSpPr>
        <p:grpSpPr bwMode="auto">
          <a:xfrm>
            <a:off x="2206461" y="5184019"/>
            <a:ext cx="935038" cy="622300"/>
            <a:chOff x="476" y="3294"/>
            <a:chExt cx="589" cy="392"/>
          </a:xfrm>
        </p:grpSpPr>
        <p:pic>
          <p:nvPicPr>
            <p:cNvPr id="45" name="Picture 89">
              <a:extLst>
                <a:ext uri="{FF2B5EF4-FFF2-40B4-BE49-F238E27FC236}">
                  <a16:creationId xmlns:a16="http://schemas.microsoft.com/office/drawing/2014/main" id="{1646AE99-2539-4074-976A-8CF87240C332}"/>
                </a:ext>
              </a:extLst>
            </p:cNvPr>
            <p:cNvPicPr>
              <a:picLocks noChangeAspect="1" noChangeArrowheads="1"/>
            </p:cNvPicPr>
            <p:nvPr/>
          </p:nvPicPr>
          <p:blipFill>
            <a:blip r:embed="rId12" cstate="print"/>
            <a:srcRect/>
            <a:stretch>
              <a:fillRect/>
            </a:stretch>
          </p:blipFill>
          <p:spPr bwMode="auto">
            <a:xfrm>
              <a:off x="521" y="3294"/>
              <a:ext cx="499" cy="288"/>
            </a:xfrm>
            <a:prstGeom prst="rect">
              <a:avLst/>
            </a:prstGeom>
            <a:noFill/>
            <a:ln w="9525">
              <a:noFill/>
              <a:miter lim="800000"/>
              <a:headEnd/>
              <a:tailEnd/>
            </a:ln>
          </p:spPr>
        </p:pic>
        <p:sp>
          <p:nvSpPr>
            <p:cNvPr id="46" name="Rectangle 90">
              <a:extLst>
                <a:ext uri="{FF2B5EF4-FFF2-40B4-BE49-F238E27FC236}">
                  <a16:creationId xmlns:a16="http://schemas.microsoft.com/office/drawing/2014/main" id="{5761289E-9296-4432-8255-5FC668BBC52E}"/>
                </a:ext>
              </a:extLst>
            </p:cNvPr>
            <p:cNvSpPr>
              <a:spLocks noChangeArrowheads="1"/>
            </p:cNvSpPr>
            <p:nvPr/>
          </p:nvSpPr>
          <p:spPr bwMode="auto">
            <a:xfrm>
              <a:off x="476" y="356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pic>
        <p:nvPicPr>
          <p:cNvPr id="47" name="Picture 91">
            <a:extLst>
              <a:ext uri="{FF2B5EF4-FFF2-40B4-BE49-F238E27FC236}">
                <a16:creationId xmlns:a16="http://schemas.microsoft.com/office/drawing/2014/main" id="{72D93AF5-F9E9-4044-922A-E1C938F4D7A0}"/>
              </a:ext>
            </a:extLst>
          </p:cNvPr>
          <p:cNvPicPr>
            <a:picLocks noChangeAspect="1" noChangeArrowheads="1"/>
          </p:cNvPicPr>
          <p:nvPr/>
        </p:nvPicPr>
        <p:blipFill>
          <a:blip r:embed="rId13" cstate="print"/>
          <a:srcRect/>
          <a:stretch>
            <a:fillRect/>
          </a:stretch>
        </p:blipFill>
        <p:spPr bwMode="auto">
          <a:xfrm>
            <a:off x="8472324" y="5850769"/>
            <a:ext cx="576262" cy="531813"/>
          </a:xfrm>
          <a:prstGeom prst="rect">
            <a:avLst/>
          </a:prstGeom>
          <a:noFill/>
          <a:ln w="9525">
            <a:noFill/>
            <a:miter lim="800000"/>
            <a:headEnd/>
            <a:tailEnd/>
          </a:ln>
        </p:spPr>
      </p:pic>
      <p:sp>
        <p:nvSpPr>
          <p:cNvPr id="48" name="Rectangle 92">
            <a:extLst>
              <a:ext uri="{FF2B5EF4-FFF2-40B4-BE49-F238E27FC236}">
                <a16:creationId xmlns:a16="http://schemas.microsoft.com/office/drawing/2014/main" id="{C660CFD1-A0FB-49FD-B948-AE74EBC26CD2}"/>
              </a:ext>
            </a:extLst>
          </p:cNvPr>
          <p:cNvSpPr>
            <a:spLocks noChangeArrowheads="1"/>
          </p:cNvSpPr>
          <p:nvPr/>
        </p:nvSpPr>
        <p:spPr bwMode="auto">
          <a:xfrm>
            <a:off x="7173749" y="5879344"/>
            <a:ext cx="1225550" cy="53022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Paralelismo condicionado (bifurcación)</a:t>
            </a:r>
            <a:endParaRPr lang="es-ES" sz="1200" b="1">
              <a:solidFill>
                <a:srgbClr val="CC0000"/>
              </a:solidFill>
            </a:endParaRPr>
          </a:p>
        </p:txBody>
      </p:sp>
      <p:sp>
        <p:nvSpPr>
          <p:cNvPr id="49" name="Rectangle 93">
            <a:extLst>
              <a:ext uri="{FF2B5EF4-FFF2-40B4-BE49-F238E27FC236}">
                <a16:creationId xmlns:a16="http://schemas.microsoft.com/office/drawing/2014/main" id="{94D36D59-1CAA-4EC6-979F-73BBFC64E670}"/>
              </a:ext>
            </a:extLst>
          </p:cNvPr>
          <p:cNvSpPr>
            <a:spLocks noChangeArrowheads="1"/>
          </p:cNvSpPr>
          <p:nvPr/>
        </p:nvSpPr>
        <p:spPr bwMode="auto">
          <a:xfrm>
            <a:off x="7175336" y="5223707"/>
            <a:ext cx="1077913"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Paralelismo</a:t>
            </a:r>
            <a:endParaRPr lang="es-ES" sz="1200" b="1">
              <a:solidFill>
                <a:srgbClr val="CC0000"/>
              </a:solidFill>
            </a:endParaRPr>
          </a:p>
        </p:txBody>
      </p:sp>
      <p:sp>
        <p:nvSpPr>
          <p:cNvPr id="50" name="Text Box 94">
            <a:extLst>
              <a:ext uri="{FF2B5EF4-FFF2-40B4-BE49-F238E27FC236}">
                <a16:creationId xmlns:a16="http://schemas.microsoft.com/office/drawing/2014/main" id="{C540C089-0818-43D4-847D-B920E02C1199}"/>
              </a:ext>
            </a:extLst>
          </p:cNvPr>
          <p:cNvSpPr txBox="1">
            <a:spLocks noChangeArrowheads="1"/>
          </p:cNvSpPr>
          <p:nvPr/>
        </p:nvSpPr>
        <p:spPr bwMode="auto">
          <a:xfrm>
            <a:off x="7192799" y="1245432"/>
            <a:ext cx="31511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Bifurcación y Paralelismo</a:t>
            </a:r>
            <a:endParaRPr lang="es-ES" sz="1800" b="1">
              <a:solidFill>
                <a:srgbClr val="CC0000"/>
              </a:solidFill>
            </a:endParaRPr>
          </a:p>
        </p:txBody>
      </p:sp>
      <p:sp>
        <p:nvSpPr>
          <p:cNvPr id="51" name="Rectangle 95">
            <a:extLst>
              <a:ext uri="{FF2B5EF4-FFF2-40B4-BE49-F238E27FC236}">
                <a16:creationId xmlns:a16="http://schemas.microsoft.com/office/drawing/2014/main" id="{93A7372C-C953-4FAA-B79D-ECC12BC1A54C}"/>
              </a:ext>
            </a:extLst>
          </p:cNvPr>
          <p:cNvSpPr>
            <a:spLocks noChangeArrowheads="1"/>
          </p:cNvSpPr>
          <p:nvPr/>
        </p:nvSpPr>
        <p:spPr bwMode="auto">
          <a:xfrm>
            <a:off x="4201949" y="2729744"/>
            <a:ext cx="12906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Comunicación</a:t>
            </a:r>
            <a:endParaRPr lang="es-ES" sz="1200" b="1">
              <a:solidFill>
                <a:srgbClr val="CC0000"/>
              </a:solidFill>
            </a:endParaRPr>
          </a:p>
        </p:txBody>
      </p:sp>
      <p:sp>
        <p:nvSpPr>
          <p:cNvPr id="52" name="Rectangle 96">
            <a:extLst>
              <a:ext uri="{FF2B5EF4-FFF2-40B4-BE49-F238E27FC236}">
                <a16:creationId xmlns:a16="http://schemas.microsoft.com/office/drawing/2014/main" id="{D490A88E-30A3-4134-977E-934DEA48FE64}"/>
              </a:ext>
            </a:extLst>
          </p:cNvPr>
          <p:cNvSpPr>
            <a:spLocks noChangeArrowheads="1"/>
          </p:cNvSpPr>
          <p:nvPr/>
        </p:nvSpPr>
        <p:spPr bwMode="auto">
          <a:xfrm>
            <a:off x="4222586" y="1918532"/>
            <a:ext cx="1039813" cy="238125"/>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Calendario</a:t>
            </a:r>
            <a:endParaRPr lang="es-ES" sz="1200" b="1">
              <a:solidFill>
                <a:srgbClr val="CC0000"/>
              </a:solidFill>
            </a:endParaRPr>
          </a:p>
        </p:txBody>
      </p:sp>
      <p:sp>
        <p:nvSpPr>
          <p:cNvPr id="53" name="Rectangle 97">
            <a:extLst>
              <a:ext uri="{FF2B5EF4-FFF2-40B4-BE49-F238E27FC236}">
                <a16:creationId xmlns:a16="http://schemas.microsoft.com/office/drawing/2014/main" id="{E27E332E-7170-4E56-B24F-43DA6674E72D}"/>
              </a:ext>
            </a:extLst>
          </p:cNvPr>
          <p:cNvSpPr>
            <a:spLocks noChangeArrowheads="1"/>
          </p:cNvSpPr>
          <p:nvPr/>
        </p:nvSpPr>
        <p:spPr bwMode="auto">
          <a:xfrm>
            <a:off x="2206461" y="4942719"/>
            <a:ext cx="935038"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Proceso</a:t>
            </a:r>
            <a:endParaRPr lang="es-ES" sz="1200" b="1">
              <a:solidFill>
                <a:srgbClr val="CC0000"/>
              </a:solidFill>
            </a:endParaRPr>
          </a:p>
        </p:txBody>
      </p:sp>
      <p:sp>
        <p:nvSpPr>
          <p:cNvPr id="54" name="AutoShape 98">
            <a:extLst>
              <a:ext uri="{FF2B5EF4-FFF2-40B4-BE49-F238E27FC236}">
                <a16:creationId xmlns:a16="http://schemas.microsoft.com/office/drawing/2014/main" id="{50FD0CBB-5398-408B-A2B4-857708F99572}"/>
              </a:ext>
            </a:extLst>
          </p:cNvPr>
          <p:cNvSpPr>
            <a:spLocks noChangeArrowheads="1"/>
          </p:cNvSpPr>
          <p:nvPr/>
        </p:nvSpPr>
        <p:spPr bwMode="auto">
          <a:xfrm rot="2791213">
            <a:off x="8470736" y="5085594"/>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55" name="AutoShape 99">
            <a:extLst>
              <a:ext uri="{FF2B5EF4-FFF2-40B4-BE49-F238E27FC236}">
                <a16:creationId xmlns:a16="http://schemas.microsoft.com/office/drawing/2014/main" id="{3974E23E-4C65-4D1F-811A-BA442B29FE6F}"/>
              </a:ext>
            </a:extLst>
          </p:cNvPr>
          <p:cNvSpPr>
            <a:spLocks noChangeArrowheads="1"/>
          </p:cNvSpPr>
          <p:nvPr/>
        </p:nvSpPr>
        <p:spPr bwMode="auto">
          <a:xfrm rot="-8008787">
            <a:off x="8686636" y="5085594"/>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56" name="AutoShape 100">
            <a:extLst>
              <a:ext uri="{FF2B5EF4-FFF2-40B4-BE49-F238E27FC236}">
                <a16:creationId xmlns:a16="http://schemas.microsoft.com/office/drawing/2014/main" id="{C061CEDC-AECA-4EA5-8904-C6964E73AF5B}"/>
              </a:ext>
            </a:extLst>
          </p:cNvPr>
          <p:cNvSpPr>
            <a:spLocks noChangeArrowheads="1"/>
          </p:cNvSpPr>
          <p:nvPr/>
        </p:nvSpPr>
        <p:spPr bwMode="auto">
          <a:xfrm>
            <a:off x="8759661" y="2205869"/>
            <a:ext cx="1079500" cy="863600"/>
          </a:xfrm>
          <a:prstGeom prst="diamond">
            <a:avLst/>
          </a:prstGeom>
          <a:noFill/>
          <a:ln w="25400">
            <a:solidFill>
              <a:srgbClr val="99CC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7" name="AutoShape 101">
            <a:extLst>
              <a:ext uri="{FF2B5EF4-FFF2-40B4-BE49-F238E27FC236}">
                <a16:creationId xmlns:a16="http://schemas.microsoft.com/office/drawing/2014/main" id="{2CB7B180-7F49-4BB7-8AC2-58AC54D17CC4}"/>
              </a:ext>
            </a:extLst>
          </p:cNvPr>
          <p:cNvSpPr>
            <a:spLocks noChangeArrowheads="1"/>
          </p:cNvSpPr>
          <p:nvPr/>
        </p:nvSpPr>
        <p:spPr bwMode="auto">
          <a:xfrm>
            <a:off x="8038936" y="3431419"/>
            <a:ext cx="1079500" cy="863600"/>
          </a:xfrm>
          <a:prstGeom prst="diamond">
            <a:avLst/>
          </a:prstGeom>
          <a:noFill/>
          <a:ln w="25400">
            <a:solidFill>
              <a:srgbClr val="FFFF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8" name="AutoShape 102">
            <a:extLst>
              <a:ext uri="{FF2B5EF4-FFF2-40B4-BE49-F238E27FC236}">
                <a16:creationId xmlns:a16="http://schemas.microsoft.com/office/drawing/2014/main" id="{9CCED02E-B5FB-4E65-BEC7-C56E3DD95D04}"/>
              </a:ext>
            </a:extLst>
          </p:cNvPr>
          <p:cNvSpPr>
            <a:spLocks noChangeArrowheads="1"/>
          </p:cNvSpPr>
          <p:nvPr/>
        </p:nvSpPr>
        <p:spPr bwMode="auto">
          <a:xfrm>
            <a:off x="7246774" y="2205869"/>
            <a:ext cx="1079500" cy="863600"/>
          </a:xfrm>
          <a:prstGeom prst="diamond">
            <a:avLst/>
          </a:prstGeom>
          <a:noFill/>
          <a:ln w="25400">
            <a:solidFill>
              <a:srgbClr val="FF99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9" name="Rectangle 103">
            <a:extLst>
              <a:ext uri="{FF2B5EF4-FFF2-40B4-BE49-F238E27FC236}">
                <a16:creationId xmlns:a16="http://schemas.microsoft.com/office/drawing/2014/main" id="{CE3A9C7C-8BA8-41EB-95FF-31901D785993}"/>
              </a:ext>
            </a:extLst>
          </p:cNvPr>
          <p:cNvSpPr>
            <a:spLocks noChangeArrowheads="1"/>
          </p:cNvSpPr>
          <p:nvPr/>
        </p:nvSpPr>
        <p:spPr bwMode="auto">
          <a:xfrm>
            <a:off x="7318211" y="3071057"/>
            <a:ext cx="935038"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Subproceso</a:t>
            </a:r>
            <a:endParaRPr lang="es-ES" sz="1000" b="1">
              <a:solidFill>
                <a:srgbClr val="CC0000"/>
              </a:solidFill>
            </a:endParaRPr>
          </a:p>
        </p:txBody>
      </p:sp>
      <p:sp>
        <p:nvSpPr>
          <p:cNvPr id="60" name="Rectangle 104">
            <a:extLst>
              <a:ext uri="{FF2B5EF4-FFF2-40B4-BE49-F238E27FC236}">
                <a16:creationId xmlns:a16="http://schemas.microsoft.com/office/drawing/2014/main" id="{6FDFC253-5F90-42F4-8906-C5FA7E1F53FA}"/>
              </a:ext>
            </a:extLst>
          </p:cNvPr>
          <p:cNvSpPr>
            <a:spLocks noChangeArrowheads="1"/>
          </p:cNvSpPr>
          <p:nvPr/>
        </p:nvSpPr>
        <p:spPr bwMode="auto">
          <a:xfrm>
            <a:off x="8831099" y="3071057"/>
            <a:ext cx="935037"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Actividades</a:t>
            </a:r>
            <a:endParaRPr lang="es-ES" sz="1000" b="1">
              <a:solidFill>
                <a:srgbClr val="CC0000"/>
              </a:solidFill>
            </a:endParaRPr>
          </a:p>
        </p:txBody>
      </p:sp>
      <p:sp>
        <p:nvSpPr>
          <p:cNvPr id="61" name="Rectangle 105">
            <a:extLst>
              <a:ext uri="{FF2B5EF4-FFF2-40B4-BE49-F238E27FC236}">
                <a16:creationId xmlns:a16="http://schemas.microsoft.com/office/drawing/2014/main" id="{28326EC5-A0BF-470D-92C5-1F4902717F3F}"/>
              </a:ext>
            </a:extLst>
          </p:cNvPr>
          <p:cNvSpPr>
            <a:spLocks noChangeArrowheads="1"/>
          </p:cNvSpPr>
          <p:nvPr/>
        </p:nvSpPr>
        <p:spPr bwMode="auto">
          <a:xfrm>
            <a:off x="8110374" y="4295019"/>
            <a:ext cx="935037" cy="214313"/>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Tareas</a:t>
            </a:r>
            <a:endParaRPr lang="es-ES" sz="1000" b="1">
              <a:solidFill>
                <a:srgbClr val="CC0000"/>
              </a:solidFill>
            </a:endParaRPr>
          </a:p>
        </p:txBody>
      </p:sp>
    </p:spTree>
    <p:extLst>
      <p:ext uri="{BB962C8B-B14F-4D97-AF65-F5344CB8AC3E}">
        <p14:creationId xmlns:p14="http://schemas.microsoft.com/office/powerpoint/2010/main" val="3935982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pic>
        <p:nvPicPr>
          <p:cNvPr id="7" name="Imagen 6">
            <a:extLst>
              <a:ext uri="{FF2B5EF4-FFF2-40B4-BE49-F238E27FC236}">
                <a16:creationId xmlns:a16="http://schemas.microsoft.com/office/drawing/2014/main" id="{29FBC830-C34E-4A9E-A66C-CB1EBA947A1A}"/>
              </a:ext>
            </a:extLst>
          </p:cNvPr>
          <p:cNvPicPr/>
          <p:nvPr/>
        </p:nvPicPr>
        <p:blipFill>
          <a:blip r:embed="rId3">
            <a:extLst>
              <a:ext uri="{28A0092B-C50C-407E-A947-70E740481C1C}">
                <a14:useLocalDpi xmlns:a14="http://schemas.microsoft.com/office/drawing/2010/main" val="0"/>
              </a:ext>
            </a:extLst>
          </a:blip>
          <a:stretch>
            <a:fillRect/>
          </a:stretch>
        </p:blipFill>
        <p:spPr>
          <a:xfrm>
            <a:off x="5366067" y="5798475"/>
            <a:ext cx="1459865" cy="44958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es-ES" dirty="0"/>
              <a:t>Diapositiva de análisis de proyecto 3</a:t>
            </a:r>
          </a:p>
        </p:txBody>
      </p:sp>
      <p:grpSp>
        <p:nvGrpSpPr>
          <p:cNvPr id="13" name="Grupo 12">
            <a:extLst>
              <a:ext uri="{FF2B5EF4-FFF2-40B4-BE49-F238E27FC236}">
                <a16:creationId xmlns:a16="http://schemas.microsoft.com/office/drawing/2014/main" id="{C2506C26-C265-40A3-8C29-56B469A680A1}"/>
              </a:ext>
            </a:extLst>
          </p:cNvPr>
          <p:cNvGrpSpPr/>
          <p:nvPr/>
        </p:nvGrpSpPr>
        <p:grpSpPr>
          <a:xfrm>
            <a:off x="0" y="156238"/>
            <a:ext cx="12192000" cy="1163395"/>
            <a:chOff x="0" y="156238"/>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5623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Objetivo y alcance </a:t>
              </a:r>
            </a:p>
            <a:p>
              <a:pPr algn="ctr"/>
              <a:r>
                <a:rPr lang="es-ES" sz="2800" b="1" dirty="0">
                  <a:solidFill>
                    <a:schemeClr val="tx1">
                      <a:lumMod val="75000"/>
                      <a:lumOff val="25000"/>
                    </a:schemeClr>
                  </a:solidFill>
                </a:rPr>
                <a:t>del proceso</a:t>
              </a:r>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26" name="Picture 2" descr="Grupo de compañeros de trabajo poniendo las manos juntas Foto gratis">
            <a:extLst>
              <a:ext uri="{FF2B5EF4-FFF2-40B4-BE49-F238E27FC236}">
                <a16:creationId xmlns:a16="http://schemas.microsoft.com/office/drawing/2014/main" id="{DDAAE71A-256E-4976-B7F4-E55E41DB2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55" y="1267494"/>
            <a:ext cx="7702313" cy="513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741490FD-8AE4-4FFC-B0C8-E35468B478F9}"/>
              </a:ext>
            </a:extLst>
          </p:cNvPr>
          <p:cNvGrpSpPr/>
          <p:nvPr/>
        </p:nvGrpSpPr>
        <p:grpSpPr>
          <a:xfrm>
            <a:off x="4891357" y="3962400"/>
            <a:ext cx="7002085" cy="1926000"/>
            <a:chOff x="4891357" y="3962400"/>
            <a:chExt cx="7002085" cy="1926000"/>
          </a:xfrm>
          <a:solidFill>
            <a:srgbClr val="CB7A09"/>
          </a:solidFill>
        </p:grpSpPr>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7429400" y="1424357"/>
              <a:ext cx="1926000" cy="70020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7" name="Rectángulo 46">
              <a:extLst>
                <a:ext uri="{FF2B5EF4-FFF2-40B4-BE49-F238E27FC236}">
                  <a16:creationId xmlns:a16="http://schemas.microsoft.com/office/drawing/2014/main" id="{1751D31D-3535-411D-8BAC-95CCC90AB185}"/>
                </a:ext>
              </a:extLst>
            </p:cNvPr>
            <p:cNvSpPr/>
            <p:nvPr/>
          </p:nvSpPr>
          <p:spPr>
            <a:xfrm>
              <a:off x="5165926" y="5116680"/>
              <a:ext cx="1917398" cy="369332"/>
            </a:xfrm>
            <a:prstGeom prst="rect">
              <a:avLst/>
            </a:prstGeom>
            <a:grpFill/>
          </p:spPr>
          <p:txBody>
            <a:bodyPr wrap="square" lIns="0" tIns="0" rIns="0" bIns="0" rtlCol="0">
              <a:spAutoFit/>
            </a:bodyPr>
            <a:lstStyle/>
            <a:p>
              <a:pPr algn="ctr"/>
              <a:r>
                <a:rPr lang="es-ES" sz="2400" b="1" dirty="0">
                  <a:solidFill>
                    <a:schemeClr val="bg1"/>
                  </a:solidFill>
                  <a:effectLst>
                    <a:outerShdw blurRad="38100" dist="38100" dir="2700000" algn="tl">
                      <a:srgbClr val="000000">
                        <a:alpha val="43137"/>
                      </a:srgbClr>
                    </a:outerShdw>
                  </a:effectLst>
                </a:rPr>
                <a:t>ALCANCE</a:t>
              </a:r>
            </a:p>
          </p:txBody>
        </p:sp>
        <p:sp>
          <p:nvSpPr>
            <p:cNvPr id="52" name="Rectángulo 51">
              <a:extLst>
                <a:ext uri="{FF2B5EF4-FFF2-40B4-BE49-F238E27FC236}">
                  <a16:creationId xmlns:a16="http://schemas.microsoft.com/office/drawing/2014/main" id="{A8534162-B6E2-4579-9DAD-AD8DE07459BC}"/>
                </a:ext>
              </a:extLst>
            </p:cNvPr>
            <p:cNvSpPr/>
            <p:nvPr/>
          </p:nvSpPr>
          <p:spPr>
            <a:xfrm>
              <a:off x="6970644" y="4037089"/>
              <a:ext cx="4825695" cy="1231106"/>
            </a:xfrm>
            <a:prstGeom prst="rect">
              <a:avLst/>
            </a:prstGeom>
            <a:grpFill/>
          </p:spPr>
          <p:txBody>
            <a:bodyPr wrap="square" lIns="0" tIns="0" rIns="0" bIns="0" rtlCol="0" anchor="t">
              <a:spAutoFit/>
            </a:bodyPr>
            <a:lstStyle/>
            <a:p>
              <a:pPr algn="just"/>
              <a:r>
                <a:rPr lang="es-ES" sz="2000" dirty="0">
                  <a:solidFill>
                    <a:schemeClr val="bg1"/>
                  </a:solidFill>
                  <a:cs typeface="Segoe UI" panose="020B0502040204020203" pitchFamily="34" charset="0"/>
                </a:rPr>
                <a:t>Este proceso aplica para los proyectos impulsados por la empresa BASE2 para el cliente Manuel Sáenz, para el proyecto “Cachimbo a Crack”</a:t>
              </a:r>
            </a:p>
          </p:txBody>
        </p:sp>
        <p:sp>
          <p:nvSpPr>
            <p:cNvPr id="57" name="Forma libre 4344" descr="Icono de llave inglesa. ">
              <a:extLst>
                <a:ext uri="{FF2B5EF4-FFF2-40B4-BE49-F238E27FC236}">
                  <a16:creationId xmlns:a16="http://schemas.microsoft.com/office/drawing/2014/main" id="{C131659B-1A41-4821-9349-1E69BBBB560E}"/>
                </a:ext>
              </a:extLst>
            </p:cNvPr>
            <p:cNvSpPr>
              <a:spLocks/>
            </p:cNvSpPr>
            <p:nvPr/>
          </p:nvSpPr>
          <p:spPr bwMode="auto">
            <a:xfrm>
              <a:off x="5727316" y="4205398"/>
              <a:ext cx="720000" cy="7200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7" name="Grupo 6">
            <a:extLst>
              <a:ext uri="{FF2B5EF4-FFF2-40B4-BE49-F238E27FC236}">
                <a16:creationId xmlns:a16="http://schemas.microsoft.com/office/drawing/2014/main" id="{EAE24875-AE1A-4ECD-905D-C069DF3F5B05}"/>
              </a:ext>
            </a:extLst>
          </p:cNvPr>
          <p:cNvGrpSpPr/>
          <p:nvPr/>
        </p:nvGrpSpPr>
        <p:grpSpPr>
          <a:xfrm>
            <a:off x="4891360" y="1620253"/>
            <a:ext cx="7002084" cy="1925055"/>
            <a:chOff x="4891360" y="1620253"/>
            <a:chExt cx="7002084" cy="1925055"/>
          </a:xfrm>
        </p:grpSpPr>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7429874" y="-918261"/>
              <a:ext cx="1925055" cy="70020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Rectángulo 3">
              <a:extLst>
                <a:ext uri="{FF2B5EF4-FFF2-40B4-BE49-F238E27FC236}">
                  <a16:creationId xmlns:a16="http://schemas.microsoft.com/office/drawing/2014/main" id="{3F19BFA5-D0CA-4CF0-8499-504D956B6563}"/>
                </a:ext>
              </a:extLst>
            </p:cNvPr>
            <p:cNvSpPr/>
            <p:nvPr/>
          </p:nvSpPr>
          <p:spPr>
            <a:xfrm>
              <a:off x="5256919" y="2791917"/>
              <a:ext cx="1917398" cy="369332"/>
            </a:xfrm>
            <a:prstGeom prst="rect">
              <a:avLst/>
            </a:prstGeom>
          </p:spPr>
          <p:txBody>
            <a:bodyPr wrap="square" lIns="0" tIns="0" rIns="0" bIns="0" rtlCol="0">
              <a:spAutoFit/>
            </a:bodyPr>
            <a:lstStyle/>
            <a:p>
              <a:pPr algn="ctr" rtl="0"/>
              <a:r>
                <a:rPr lang="es-ES" sz="2400" b="1" dirty="0">
                  <a:solidFill>
                    <a:schemeClr val="bg1"/>
                  </a:solidFill>
                  <a:effectLst>
                    <a:outerShdw blurRad="38100" dist="38100" dir="2700000" algn="tl">
                      <a:srgbClr val="000000">
                        <a:alpha val="43137"/>
                      </a:srgbClr>
                    </a:outerShdw>
                  </a:effectLst>
                </a:rPr>
                <a:t>OBJETIVO</a:t>
              </a:r>
            </a:p>
          </p:txBody>
        </p:sp>
        <p:sp>
          <p:nvSpPr>
            <p:cNvPr id="51" name="Rectángulo 50">
              <a:extLst>
                <a:ext uri="{FF2B5EF4-FFF2-40B4-BE49-F238E27FC236}">
                  <a16:creationId xmlns:a16="http://schemas.microsoft.com/office/drawing/2014/main" id="{8AA18108-5B8B-4147-84A7-D30A16BEC4EA}"/>
                </a:ext>
              </a:extLst>
            </p:cNvPr>
            <p:cNvSpPr/>
            <p:nvPr/>
          </p:nvSpPr>
          <p:spPr>
            <a:xfrm>
              <a:off x="6970644" y="1686293"/>
              <a:ext cx="4922800" cy="1846659"/>
            </a:xfrm>
            <a:prstGeom prst="rect">
              <a:avLst/>
            </a:prstGeom>
          </p:spPr>
          <p:txBody>
            <a:bodyPr wrap="square" lIns="0" tIns="0" rIns="0" bIns="0" rtlCol="0" anchor="t">
              <a:spAutoFit/>
            </a:bodyPr>
            <a:lstStyle/>
            <a:p>
              <a:pPr algn="just"/>
              <a:r>
                <a:rPr lang="es-MX" sz="2000" dirty="0">
                  <a:solidFill>
                    <a:schemeClr val="bg1"/>
                  </a:solidFill>
                  <a:cs typeface="Segoe UI" panose="020B0502040204020203" pitchFamily="34" charset="0"/>
                </a:rPr>
                <a:t>Definir y establecer las actividades de aseguramiento de calidad a realizar, que aseguren los productos y procesos de trabajo del proyecto Cachimbo a Crack, para que cumplan con los Tiempos y estándares de calidad establecidos.</a:t>
              </a:r>
            </a:p>
          </p:txBody>
        </p:sp>
        <p:sp>
          <p:nvSpPr>
            <p:cNvPr id="38" name="Forma libre 1676" descr="Icono de casilla de verificación. ">
              <a:extLst>
                <a:ext uri="{FF2B5EF4-FFF2-40B4-BE49-F238E27FC236}">
                  <a16:creationId xmlns:a16="http://schemas.microsoft.com/office/drawing/2014/main" id="{5188D9C1-32D3-4179-B343-41DDE3EFEED7}"/>
                </a:ext>
              </a:extLst>
            </p:cNvPr>
            <p:cNvSpPr>
              <a:spLocks noEditPoints="1"/>
            </p:cNvSpPr>
            <p:nvPr/>
          </p:nvSpPr>
          <p:spPr bwMode="auto">
            <a:xfrm>
              <a:off x="5727316" y="1989937"/>
              <a:ext cx="720000" cy="720000"/>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9" name="Imagen 18">
            <a:extLst>
              <a:ext uri="{FF2B5EF4-FFF2-40B4-BE49-F238E27FC236}">
                <a16:creationId xmlns:a16="http://schemas.microsoft.com/office/drawing/2014/main" id="{5245D5AA-7DF5-4AD8-A084-F975AEA9C435}"/>
              </a:ext>
            </a:extLst>
          </p:cNvPr>
          <p:cNvPicPr/>
          <p:nvPr/>
        </p:nvPicPr>
        <p:blipFill>
          <a:blip r:embed="rId4">
            <a:extLst>
              <a:ext uri="{28A0092B-C50C-407E-A947-70E740481C1C}">
                <a14:useLocalDpi xmlns:a14="http://schemas.microsoft.com/office/drawing/2010/main" val="0"/>
              </a:ext>
            </a:extLst>
          </a:blip>
          <a:stretch>
            <a:fillRect/>
          </a:stretch>
        </p:blipFill>
        <p:spPr>
          <a:xfrm>
            <a:off x="10303346" y="6458067"/>
            <a:ext cx="1154224" cy="355455"/>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Términos y definiciones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422585E7-83C7-4622-B00F-7512D83D769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FAB22CD7-139B-425D-9C3C-B7054AC07CE4}"/>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E9664442-D7FC-4029-B5C9-4B6B27561FA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93928FD-5D03-4A81-9370-B5FC4C70B2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B34817B-3212-4F81-9B1A-84ED61E197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13C6F0A0-D508-49A4-A1C1-FB50E167102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3A89BA5-BF16-43BA-9736-7110A5926AE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C13A57C3-4615-4BD4-8440-D2857C415D7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A2AD28B3-4E82-4FCA-BACB-6EA6581DE22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C85B6584-DC80-48F7-B5BB-9D5231ECDBC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80F93AC-98CF-40B2-905D-EAD396D112C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E4E2C4-D247-4AC9-AED4-86F892A792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F06A078-4510-4032-AB64-036B007F81D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0233CD9-372D-4BC6-9C7D-D47F09C465E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AE1076E9-6BBF-47EA-8F12-B47CF033A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9FD6CC4A-5B62-4483-826D-B5F80A590E1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3FD594F-9C01-4319-B337-0C99F62C937F}"/>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58920784-24DE-4CC8-8543-3A5186FAA03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3421BDEF-8288-4F4D-BD52-CCE1B486025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744BCB2-2774-4CE8-A424-4BA3CF53F5E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467C821-A1EB-49BB-BF3D-B4E19C262F5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09BC7622-8572-4DDA-B6B4-4931EA385FB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606990A9-1902-4B7C-9F0A-AE487FFFD4B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10DD5A3-C49F-428E-9EE3-B2FEA1B3FA3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53B3E42F-6982-467A-9F08-E7F570A7E57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AECCE8EF-3924-49D1-A815-CDAB940DEBD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8AB9356B-20FE-4DA5-819E-445B11FF1E5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A21AD7EF-9202-4DAC-BC7D-D25268DDF9B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ADDA1F4-A463-4A11-9A31-4E1A8CA849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221C05-F603-4E90-8A76-02BE449EE145}"/>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FAE3070-D901-4545-92E1-67122ED5645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E3E13337-88CB-456F-B545-82D64C58555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3B5E7B46-E9C6-4917-BC0A-590568F38FD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A295603-DCBB-45AF-B2D0-62A294F2D61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D0E1A7E2-8184-4D5D-8399-A341BAE40E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F8101FBC-9501-4378-9E23-8EC891B41A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9E0EB3F-1DC1-4E64-880F-CCF7DD620A0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D991DBE-A029-419C-86AF-417FAD67289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0E32F189-2E66-4C0F-99D8-7EAA070C02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F5666E3-EE3F-47FE-AE03-3CB9F763106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AC44A0DF-586E-4D7C-BD3E-73477F4E5FB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1B0F2C7-FA82-42DD-8363-3FF9E372BCB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9F4AF218-5ED3-4D33-8D86-DE98FE22D3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2065E02-6432-4862-A201-1E148D00F284}"/>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89703E3E-0FB7-492B-BDF4-63D8660F3CD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C41276C9-3DC2-4091-B0B1-7AA85F20C8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B4905350-7DA5-4B72-82E0-C10A9058771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42EC2341-B4AC-4F15-A79A-5034F9DE251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B7B5069-EB12-4FFE-AFCF-F7CA8319DAC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05B612B9-B599-461C-8822-D3BE6BB629A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F17DDB1-A744-4709-BCF0-8C52874014A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BC63294-146A-46A7-9537-A70D6145EC5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2B519E-4FF9-4193-806E-335CF248802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FC7D9555-0F59-4A09-9353-B351EEC0532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A46C0BBA-5152-4A56-A043-FB75009ACAE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8AB302-2BC6-4806-8B43-9B532513814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AB1FA9FD-9521-470E-90E2-2FC25659F5C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474CCD0-E28C-413A-98A7-59FA8B3E73E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42840D78-0568-4AF5-AE3A-754B5A36512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1D86EEB-29F1-4DC9-8DDE-377821A724F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6ED3FF1C-B643-4253-8D48-5CF22AD1D84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E87A4D7-51DC-458F-A5CB-015121999E0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BE6CE5AE-FAFC-4622-B130-4BDCAD16770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2F5AA70C-F245-405D-A90F-5725B6F8383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1D5DA2F-5B98-4093-82F1-32397DD06DDB}"/>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AFDA296-69CD-4E6D-B48B-B4637D700EE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6EE67E61-640B-4CAE-9D46-C34C34B3AD7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A9A927F8-6F7D-420C-9372-CAC67B3755A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A2C1479-24F2-493B-A413-66F80FED73F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75E39B3-19F0-4769-933C-BFACCE25BD6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5F7D2C0-52D3-487B-A705-6B90CDBD21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CC91D44F-4764-4524-B085-F5BA17B81AE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C98B00-EF12-4FB7-BE34-A9C5DE255B4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7B1FC0F-B888-46CF-AFB8-9DD985B254D1}"/>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043078B7-1673-414D-84F5-538C55233EEF}"/>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83C3309-9514-4034-80DE-0E28167F2B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9C1C758D-736E-479F-A965-9CB9F53DC1B5}"/>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BA4456A-A251-4D76-9EE6-8E516DE5248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82C03A25-0264-40FF-A09A-A8BED0B5C18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D3553B84-211E-482D-977D-DFB62D4EE57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B5B3EA5-3B1F-4776-A6F1-D99ECCAADF8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544425F4-065C-4C3F-9692-51B95AE56E8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6DE1CAB1-1650-4523-935D-0D9B9693A2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913C0D9-CABE-46AB-BD53-522AA0781C6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AF24D5A8-BD80-4FD3-AE95-7334B89F567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E47EC790-775C-4F7B-937F-97151E70498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6A2A31C-9A7C-4988-A65E-8EF230BCFCD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0C0267A-8D1C-45AC-AB79-2952E8A30E8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F6EF9F97-B8A7-43F5-8917-5E318872C515}"/>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662A4FF-5451-43B9-B1E9-B03E613E382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A08A286D-F1D7-4421-AC94-D7EBFDC002A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BE2345FE-8074-498D-B487-7F96A20EE45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A73061A0-9BCD-4485-9395-313141F3B9B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BA78BC4-7E53-42AA-8E19-D4F472D1083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FC4746D-41CE-4FA4-9DC9-AD5FB8BB55C3}"/>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00E8C6B-D788-4CA4-8E1E-B62C7F206F8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5C1CB60-CF0B-4F86-8239-6B06CAEA4DE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71F3AB2-0195-4D50-875A-77C31CE91FE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4FD76C9-BD21-495E-867D-42F974751D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164819FB-1768-4E9D-95C1-3042BE8D3A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B823B9B-528D-4EB9-B397-77E2DC0B773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89C0773E-E390-4FA0-9993-A79B3ACE7D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0593359-0495-41C7-96BF-F71C17956CB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B727414D-90CC-430E-9301-4036F1BF358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6A9107A-0426-4FC2-B94B-A048EF4E10A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45613F-F524-4AB6-AB5E-5205E2BD743E}"/>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0DC2CEF8-BFC0-4A22-A65A-4C561A84017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530ADEC-CDCC-4320-8593-A07210D978D9}"/>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CBD0C7-390F-4684-BFFF-A4CC77524D7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C1903E5-9AA9-486E-B6C9-67DB0A6ECDFA}"/>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5B53900-FB83-4A5F-B5BA-88032315C5D5}"/>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6B8F54CB-ED8C-4BAE-9536-14AB06F2C68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E0D7BA70-C53B-4806-8160-D57DDDD53FA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420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64A885AE-96DF-409B-A622-7443A10362E5}"/>
              </a:ext>
            </a:extLst>
          </p:cNvPr>
          <p:cNvGrpSpPr/>
          <p:nvPr/>
        </p:nvGrpSpPr>
        <p:grpSpPr>
          <a:xfrm>
            <a:off x="0" y="190500"/>
            <a:ext cx="12192000" cy="1163395"/>
            <a:chOff x="0" y="190500"/>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Términos y </a:t>
              </a:r>
            </a:p>
            <a:p>
              <a:pPr algn="ctr"/>
              <a:r>
                <a:rPr lang="es-ES" sz="2800" b="1" dirty="0">
                  <a:solidFill>
                    <a:schemeClr val="tx1">
                      <a:lumMod val="75000"/>
                      <a:lumOff val="25000"/>
                    </a:schemeClr>
                  </a:solidFill>
                </a:rPr>
                <a:t>definiciones</a:t>
              </a:r>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Tabla 4">
            <a:extLst>
              <a:ext uri="{FF2B5EF4-FFF2-40B4-BE49-F238E27FC236}">
                <a16:creationId xmlns:a16="http://schemas.microsoft.com/office/drawing/2014/main" id="{DFAD7998-4797-40B2-9690-77EEEF79F729}"/>
              </a:ext>
            </a:extLst>
          </p:cNvPr>
          <p:cNvGraphicFramePr>
            <a:graphicFrameLocks noGrp="1"/>
          </p:cNvGraphicFramePr>
          <p:nvPr>
            <p:extLst>
              <p:ext uri="{D42A27DB-BD31-4B8C-83A1-F6EECF244321}">
                <p14:modId xmlns:p14="http://schemas.microsoft.com/office/powerpoint/2010/main" val="743780560"/>
              </p:ext>
            </p:extLst>
          </p:nvPr>
        </p:nvGraphicFramePr>
        <p:xfrm>
          <a:off x="228600" y="972785"/>
          <a:ext cx="11734800" cy="4594791"/>
        </p:xfrm>
        <a:graphic>
          <a:graphicData uri="http://schemas.openxmlformats.org/drawingml/2006/table">
            <a:tbl>
              <a:tblPr firstRow="1" bandRow="1">
                <a:tableStyleId>{F5AB1C69-6EDB-4FF4-983F-18BD219EF322}</a:tableStyleId>
              </a:tblPr>
              <a:tblGrid>
                <a:gridCol w="514350">
                  <a:extLst>
                    <a:ext uri="{9D8B030D-6E8A-4147-A177-3AD203B41FA5}">
                      <a16:colId xmlns:a16="http://schemas.microsoft.com/office/drawing/2014/main" val="2135594884"/>
                    </a:ext>
                  </a:extLst>
                </a:gridCol>
                <a:gridCol w="2971800">
                  <a:extLst>
                    <a:ext uri="{9D8B030D-6E8A-4147-A177-3AD203B41FA5}">
                      <a16:colId xmlns:a16="http://schemas.microsoft.com/office/drawing/2014/main" val="3489953311"/>
                    </a:ext>
                  </a:extLst>
                </a:gridCol>
                <a:gridCol w="8248650">
                  <a:extLst>
                    <a:ext uri="{9D8B030D-6E8A-4147-A177-3AD203B41FA5}">
                      <a16:colId xmlns:a16="http://schemas.microsoft.com/office/drawing/2014/main" val="1895310466"/>
                    </a:ext>
                  </a:extLst>
                </a:gridCol>
              </a:tblGrid>
              <a:tr h="423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Términos</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Definiciones</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extLst>
                  <a:ext uri="{0D108BD9-81ED-4DB2-BD59-A6C34878D82A}">
                    <a16:rowId xmlns:a16="http://schemas.microsoft.com/office/drawing/2014/main" val="1585714958"/>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ES_tradnl" sz="1600" b="0" i="0" u="none" strike="noStrike" cap="none" normalizeH="0" baseline="0" dirty="0">
                          <a:ln>
                            <a:noFill/>
                          </a:ln>
                          <a:solidFill>
                            <a:srgbClr val="000066"/>
                          </a:solidFill>
                          <a:effectLst/>
                          <a:latin typeface="Arial" charset="0"/>
                        </a:rPr>
                        <a:t>Gerencia de Desarrollo de la empresa Base2 SA</a:t>
                      </a: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ES_tradnl" sz="1600" b="0" i="0" u="none" strike="noStrike" cap="none" normalizeH="0" baseline="0" dirty="0">
                          <a:ln>
                            <a:noFill/>
                          </a:ln>
                          <a:solidFill>
                            <a:srgbClr val="000066"/>
                          </a:solidFill>
                          <a:effectLst/>
                          <a:latin typeface="Arial" charset="0"/>
                          <a:ea typeface="Times New Roman" charset="0"/>
                          <a:cs typeface="Times New Roman" charset="0"/>
                        </a:rPr>
                        <a:t>La gerencia de desarrollo de la empresa Base2 SA es la encargada de desarrollar el proyecto Cachimbo a Crack</a:t>
                      </a:r>
                    </a:p>
                  </a:txBody>
                  <a:tcPr marT="45701" marB="45701" anchor="ctr" horzOverflow="overflow"/>
                </a:tc>
                <a:extLst>
                  <a:ext uri="{0D108BD9-81ED-4DB2-BD59-A6C34878D82A}">
                    <a16:rowId xmlns:a16="http://schemas.microsoft.com/office/drawing/2014/main" val="2028402743"/>
                  </a:ext>
                </a:extLst>
              </a:tr>
              <a:tr h="524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ea typeface="Times New Roman" charset="0"/>
                          <a:cs typeface="Times New Roman" charset="0"/>
                        </a:rPr>
                        <a:t>Proceso</a:t>
                      </a:r>
                      <a:r>
                        <a:rPr kumimoji="0" lang="es-ES" altLang="es-ES_tradnl" sz="1600" b="0" i="0" u="none" strike="noStrike" cap="none" normalizeH="0" baseline="0" dirty="0">
                          <a:ln>
                            <a:noFill/>
                          </a:ln>
                          <a:solidFill>
                            <a:srgbClr val="000066"/>
                          </a:solidFill>
                          <a:effectLst/>
                          <a:latin typeface="Arial" charset="0"/>
                        </a:rPr>
                        <a:t> </a:t>
                      </a: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a:ln>
                            <a:noFill/>
                          </a:ln>
                          <a:solidFill>
                            <a:srgbClr val="000066"/>
                          </a:solidFill>
                          <a:effectLst/>
                          <a:latin typeface="Arial" charset="0"/>
                          <a:ea typeface="Times New Roman" charset="0"/>
                          <a:cs typeface="Times New Roman" charset="0"/>
                        </a:rPr>
                        <a:t>Conjunto de actividades, métodos, prácticas y transformaciones que las personas usan con un propósito específico, y que a partir de ciertas entradas generan productos o servicios de salida.</a:t>
                      </a:r>
                      <a:endParaRPr kumimoji="0" lang="es-ES" altLang="es-ES_tradnl" sz="1600" b="0" i="0" u="none" strike="noStrike" cap="none" normalizeH="0" baseline="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387683676"/>
                  </a:ext>
                </a:extLst>
              </a:tr>
              <a:tr h="507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3</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Proyecto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ES_tradnl" sz="1600" b="0" i="0" u="none" strike="noStrike" cap="none" normalizeH="0" baseline="0" dirty="0">
                          <a:ln>
                            <a:noFill/>
                          </a:ln>
                          <a:solidFill>
                            <a:srgbClr val="000066"/>
                          </a:solidFill>
                          <a:effectLst/>
                          <a:latin typeface="Arial" charset="0"/>
                        </a:rPr>
                        <a:t>Es un esfuerzo temporal que se lleva a cabo para crear un producto, servicio o resultado único.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05562521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4</a:t>
                      </a: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Revisión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ES_tradnl" sz="1600" b="0" i="0" u="none" strike="noStrike" cap="none" normalizeH="0" baseline="0" dirty="0">
                          <a:ln>
                            <a:noFill/>
                          </a:ln>
                          <a:solidFill>
                            <a:srgbClr val="000066"/>
                          </a:solidFill>
                          <a:effectLst/>
                          <a:latin typeface="Arial" charset="0"/>
                        </a:rPr>
                        <a:t>Análisis o examen atento y cuidadoso de la calidad. </a:t>
                      </a:r>
                      <a:r>
                        <a:rPr kumimoji="0" lang="es-PE" altLang="es-ES_tradnl" sz="1600" b="0" i="0" u="none" strike="noStrike" cap="none" normalizeH="0" baseline="0" dirty="0">
                          <a:ln>
                            <a:noFill/>
                          </a:ln>
                          <a:solidFill>
                            <a:srgbClr val="000066"/>
                          </a:solidFill>
                          <a:effectLst/>
                          <a:latin typeface="Arial" charset="0"/>
                        </a:rPr>
                        <a:t>El proyecto esta sujetos a Revisiones de QA, las cuales son ejecutadas por el analista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136151123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5</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QA</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Aseguramiento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55666127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6</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a:ln>
                            <a:noFill/>
                          </a:ln>
                          <a:solidFill>
                            <a:srgbClr val="000066"/>
                          </a:solidFill>
                          <a:effectLst/>
                          <a:latin typeface="Arial" charset="0"/>
                        </a:rPr>
                        <a:t>NC</a:t>
                      </a:r>
                      <a:endParaRPr kumimoji="0" lang="es-ES" altLang="es-ES_tradnl" sz="1600" b="0" i="0" u="none" strike="noStrike" cap="none" normalizeH="0" baseline="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No Conformidades encontradas en la Revisión de Calidad de los artefactos y entregables del proyecto.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2885456979"/>
                  </a:ext>
                </a:extLst>
              </a:tr>
            </a:tbl>
          </a:graphicData>
        </a:graphic>
      </p:graphicFrame>
      <p:pic>
        <p:nvPicPr>
          <p:cNvPr id="9" name="Imagen 8">
            <a:extLst>
              <a:ext uri="{FF2B5EF4-FFF2-40B4-BE49-F238E27FC236}">
                <a16:creationId xmlns:a16="http://schemas.microsoft.com/office/drawing/2014/main" id="{DFEBB895-27C7-4740-82AF-47DC9726227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Roles y responsabilidades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F1B9309-115C-48C0-BCF4-A73577BECC6E}"/>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49179139-96A8-4C57-ADCF-63CA9E125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49CDAFD-106B-472F-8782-956A147397C3}"/>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7B2F564-BBC9-445C-B905-4ED75E6CF33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F5D9035-CAE5-4A82-BE6B-D0CA3DE5782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836C1EB0-9FD4-431C-8389-236BAECFEC4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6DFFEF7-A53F-447B-9D42-D0A104838C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E2FB62B-7F59-4D4B-9FFC-C71FEEEE60F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4CC07E1-A2DC-438D-BB73-49F67AF508B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1488F04C-263F-40BF-9A07-AA13C634FEA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357CC777-0AE5-40B8-AF04-F15349551A3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0FF3144-B615-4428-A48F-0722FECD4DB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D84187E-7D47-490B-9921-78FFF8B1DDA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10838018-5F2E-4E1C-9036-B4AA0D398FF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6D6C281D-A951-49A9-AD9B-1023B426511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92C2BD-F1DF-40E1-B6A1-A58D4B27D17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7D58405-7F9C-470B-89D1-89075DBA9D7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C5938591-8C1C-4E69-84AF-BA6B8EE04E7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269ABB-5FB3-403B-85D8-B9984FF994C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67FB328-8538-42FB-8127-237A0755B4C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1D694D2-69C1-44C1-B2E7-8C4694EB8D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D1D0431-AFFE-4445-8AE2-73A591F6211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31CC359-A18D-4DB1-BE0D-05E1E264B85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AD7A17C2-FF22-4852-B47D-43D2A003B40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EFB670D-E647-4E6D-9B5C-2B19409A05F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738D58D5-D1F3-4C49-A841-26030E85D20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BFE7F7C4-2269-448E-8EDC-495EB0735FC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253E7167-55B6-40BF-BEB1-52E6851C452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7F95E717-1205-42EE-8AF2-46EBC86DFE3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2E678D3-9FC1-416B-B01A-5444AE3D9C4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0D783B15-A543-4BE5-8323-0450FB4FCC8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2A42407E-6D3B-4B8A-945D-EF70B184557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779354D-019F-451F-8FE5-FAE7E7C6638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5AA76E2-2179-4AAC-96E4-6C9DA093B9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E075C8D-2E22-4ED8-B8B8-680A1A29A4F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482ECD61-ADCB-445B-9FD3-F87C25C2884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AAB53494-C83D-4233-A205-43CD8C257B7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448B749-9297-4262-93C7-BB9B0CCFB6F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86B2725-4374-4797-BF17-06007A81F70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446FABAD-EB2C-49A7-A413-4787BF007EE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9BD463C-9388-427B-8481-6640D209F39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F70C532-6B31-49AA-9503-E3278F6E23F9}"/>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7ECA2C6D-1BA3-4249-9B73-3883A72E8A9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867E61B-5175-4AC4-B8D5-0E1A795B207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ED528D9-79A0-4249-A8F9-E27F70FBC88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A68C7CF9-ACC3-4CE8-858F-9253738564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43742E9-8CAB-4F3C-84FE-588117FD7B7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32DCA321-353F-42DD-8AE6-A5BA2E7F181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151F9E05-2F2A-4E88-AF3D-203EA7B0967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EEA85059-CE6F-4CDE-97BC-6A061C467A3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F72435E5-4382-4B4D-AD6E-3099BFC7D92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B4BB0091-1B27-4B27-9BA8-B62DA3C8FB8D}"/>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4FEAB71-0074-4FAC-98CB-C8AF6583592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53252245-1BE5-42E7-8255-2C9B52EC0D5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E5B61E-5E77-451D-9791-0CB49C4947D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13477AA-FCAB-44B7-8B4C-A5D79A59C86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7DB28409-EFD8-4D0B-995D-9AA1C13D6768}"/>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B24E490-EB98-409D-A6BA-285E924752E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C62546B0-3ABB-4B4B-BC3E-3BFFD1C8DD9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F308E3D-0DD7-429F-AA10-81380E9A44C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0E1D924-7C24-48FA-B299-2855FA7C3DF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B814447-430E-47BA-A4D9-D04FE3763BF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28BA9AD2-704B-47D8-9CA3-DF9DE14915B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15F34A4-0876-426D-A332-22A8D59536D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1766B80D-F371-4D68-9906-A58CA250BC0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FD88114A-F9C8-4663-8835-A57BDC386A8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5D88B1C2-D3B2-4582-B5D8-BB7410E42FB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C0ACF02-ACE5-4216-8014-05A02395197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2C8E0E8-5CF7-4B4F-B386-0E0C1440B82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911DA4E-152F-4AB0-86EA-9800A151ED3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CA13FF14-F6AC-40D3-AF79-6EACFC9867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8DCE5EF6-7993-471D-879E-42EBEAAB16D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E1292E4D-F599-4B86-8F86-C6C649CCEE9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0AE33849-12A9-44B8-A973-8AF152B637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210C321-3156-4692-8CEC-D7156922CB35}"/>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793EED1-7A5B-42C9-AC36-EDD263B1D8B1}"/>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2D39C41-2C58-4C08-9E4C-8B6C1AC7278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276DF81-AF1E-4A5A-9C43-FF6058CB81A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C786726B-405E-499A-A56E-BF9759D4A15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59EE2571-2C7E-4E5A-995C-0E308629AB8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1156F51-6102-418A-9BD0-65B5DF202A5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AF6F9684-6CAE-423A-A342-C1EC7D9019D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D2F37FE0-AC10-44D8-870C-8A747767897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AAB90AF0-2A80-4A2E-84C6-13D10938082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3859226A-8832-43AB-95B5-5D00CC95245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CD4A0-EBC7-478D-AB9D-5BECAC6D17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AC319263-4AAF-47BB-B352-EEB76884406B}"/>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C89327AD-A0B9-41D6-BEC8-18202D91D7D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7BC521B-5A9B-4A67-86AA-BEEB75B67FF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AC182C-436E-48CF-88B8-C12D380A4E9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DE53017-2677-4577-9E02-73DC8277CC0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68E2AF63-6C68-4503-B7E2-A5A2828B16F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EE1688F-E5D1-4861-993E-ADBB6AE71B5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02D291EC-5E3C-4489-9A48-5F829944C75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6548277-B655-41FA-A70E-3450027789B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FDCD45D8-DBB5-424B-8380-F9745EB1499C}"/>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35D16B8-03B5-446F-A50B-734639F3CBF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B596D4C9-AA84-452C-85E3-B83013E1AD1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F3D765F-D137-4E91-84A6-08F74EB516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35CB98B4-63B1-470F-84C8-9C58337B66B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849506B0-1D5F-429D-8B2F-2380185E9FB8}"/>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4DAEAD47-E871-46A3-81A4-32EAC81B585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F4C2536-C756-4E39-B574-6802EF98225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7B98D75-97F8-4748-B050-6A7DD573FC6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AF8E7BB-4E8A-4CD1-B167-E0660118600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0EBC0E9-D465-484F-BEA3-4A05B417FE7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FA9ECB9D-8906-4A2A-B36B-9C3D6339DCD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9AF0F0F-1E7F-49F1-AEB1-691B2F9B9E0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4469D22-4DDE-4B55-AE27-CE257B2CE26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4D95378-EF03-43F4-AB4F-B65D54B71BE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8986872B-BB8B-4F78-9A08-B84775C425B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790B029-4B88-45C5-80F3-2CE3003B68D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BF30218-552D-4B2E-8984-A6CAAB1D5A0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8102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7976BA70-1C76-4ED0-A6B3-B987BF4FB2A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Diagrama 11">
            <a:extLst>
              <a:ext uri="{FF2B5EF4-FFF2-40B4-BE49-F238E27FC236}">
                <a16:creationId xmlns:a16="http://schemas.microsoft.com/office/drawing/2014/main" id="{553CB092-451F-49D1-80D0-A55E088EB6B4}"/>
              </a:ext>
            </a:extLst>
          </p:cNvPr>
          <p:cNvGraphicFramePr/>
          <p:nvPr>
            <p:extLst>
              <p:ext uri="{D42A27DB-BD31-4B8C-83A1-F6EECF244321}">
                <p14:modId xmlns:p14="http://schemas.microsoft.com/office/powerpoint/2010/main" val="901524171"/>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40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r>
                <a:rPr lang="es-ES" sz="2800" dirty="0">
                  <a:solidFill>
                    <a:schemeClr val="tx1">
                      <a:lumMod val="75000"/>
                      <a:lumOff val="25000"/>
                    </a:schemeClr>
                  </a:solidFill>
                </a:rPr>
                <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7976BA70-1C76-4ED0-A6B3-B987BF4FB2A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0" name="Diagrama 9">
            <a:extLst>
              <a:ext uri="{FF2B5EF4-FFF2-40B4-BE49-F238E27FC236}">
                <a16:creationId xmlns:a16="http://schemas.microsoft.com/office/drawing/2014/main" id="{7512421B-81F1-4BAB-856A-6EC3F7C86006}"/>
              </a:ext>
            </a:extLst>
          </p:cNvPr>
          <p:cNvGraphicFramePr/>
          <p:nvPr>
            <p:extLst>
              <p:ext uri="{D42A27DB-BD31-4B8C-83A1-F6EECF244321}">
                <p14:modId xmlns:p14="http://schemas.microsoft.com/office/powerpoint/2010/main" val="1323569624"/>
              </p:ext>
            </p:extLst>
          </p:nvPr>
        </p:nvGraphicFramePr>
        <p:xfrm>
          <a:off x="1365337" y="1209907"/>
          <a:ext cx="9167660" cy="53604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14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0</TotalTime>
  <Words>2135</Words>
  <Application>Microsoft Office PowerPoint</Application>
  <PresentationFormat>Panorámica</PresentationFormat>
  <Paragraphs>461</Paragraphs>
  <Slides>36</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36</vt:i4>
      </vt:variant>
    </vt:vector>
  </HeadingPairs>
  <TitlesOfParts>
    <vt:vector size="45" baseType="lpstr">
      <vt:lpstr>Arial</vt:lpstr>
      <vt:lpstr>Calibri</vt:lpstr>
      <vt:lpstr>Century Gothic</vt:lpstr>
      <vt:lpstr>Courier New</vt:lpstr>
      <vt:lpstr>Segoe UI</vt:lpstr>
      <vt:lpstr>Segoe UI Light</vt:lpstr>
      <vt:lpstr>TheSansCorrespondence</vt:lpstr>
      <vt:lpstr>Times New Roman</vt:lpstr>
      <vt:lpstr>Tema de Office</vt:lpstr>
      <vt:lpstr>Proceso de Aseguramiento de la Calidad CACHIMBO A CRACK</vt:lpstr>
      <vt:lpstr>Diapositiva de análisis de proyecto 2</vt:lpstr>
      <vt:lpstr>1. Objetivo y alcance del proceso</vt:lpstr>
      <vt:lpstr>Diapositiva de análisis de proyecto 3</vt:lpstr>
      <vt:lpstr>2. Términos y definiciones</vt:lpstr>
      <vt:lpstr>Diapositiva de análisis de proyecto 4</vt:lpstr>
      <vt:lpstr>3. Roles y responsabilidades</vt:lpstr>
      <vt:lpstr>Diapositiva de análisis de proyecto 4</vt:lpstr>
      <vt:lpstr>Diapositiva de análisis de proyecto 4</vt:lpstr>
      <vt:lpstr>4. Entradas y salidas del proceso</vt:lpstr>
      <vt:lpstr>Presentación de PowerPoint</vt:lpstr>
      <vt:lpstr>5. Descripción del Proceso 5.1 Subprocesos</vt:lpstr>
      <vt:lpstr>Presentación de PowerPoint</vt:lpstr>
      <vt:lpstr>Presentación de PowerPoint</vt:lpstr>
      <vt:lpstr>Presentación de PowerPoint</vt:lpstr>
      <vt:lpstr>5. Descripción del Proceso  5.2 Actividades</vt:lpstr>
      <vt:lpstr>Presentación de PowerPoint</vt:lpstr>
      <vt:lpstr>Presentación de PowerPoint</vt:lpstr>
      <vt:lpstr>Presentación de PowerPoint</vt:lpstr>
      <vt:lpstr>Presentación de PowerPoint</vt:lpstr>
      <vt:lpstr>Presentación de PowerPoint</vt:lpstr>
      <vt:lpstr>Presentación de PowerPoint</vt:lpstr>
      <vt:lpstr>5. Descripción del Proceso  5.3 Tareas</vt:lpstr>
      <vt:lpstr>Presentación de PowerPoint</vt:lpstr>
      <vt:lpstr>Presentación de PowerPoint</vt:lpstr>
      <vt:lpstr>Presentación de PowerPoint</vt:lpstr>
      <vt:lpstr>Presentación de PowerPoint</vt:lpstr>
      <vt:lpstr>6. Métricas del Proceso</vt:lpstr>
      <vt:lpstr>Presentación de PowerPoint</vt:lpstr>
      <vt:lpstr>7. Artefactos del proceso</vt:lpstr>
      <vt:lpstr>Presentación de PowerPoint</vt:lpstr>
      <vt:lpstr>8. Historial de Revisiones</vt:lpstr>
      <vt:lpstr>Presentación de PowerPoint</vt:lpstr>
      <vt:lpstr>Anexo Paleta de Íconos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CAMBIO DE REQUERIMIENTOS CACHIMBO A CRACK</dc:title>
  <dc:creator/>
  <cp:lastModifiedBy/>
  <cp:revision>11</cp:revision>
  <dcterms:created xsi:type="dcterms:W3CDTF">2020-01-18T17:51:57Z</dcterms:created>
  <dcterms:modified xsi:type="dcterms:W3CDTF">2020-02-10T22:46:31Z</dcterms:modified>
</cp:coreProperties>
</file>