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78" r:id="rId5"/>
    <p:sldId id="279" r:id="rId6"/>
    <p:sldId id="280" r:id="rId7"/>
    <p:sldId id="290" r:id="rId8"/>
    <p:sldId id="292" r:id="rId9"/>
    <p:sldId id="291" r:id="rId10"/>
    <p:sldId id="288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DDE7F6"/>
    <a:srgbClr val="F5CDCE"/>
    <a:srgbClr val="AAC3E8"/>
    <a:srgbClr val="D2D592"/>
    <a:srgbClr val="202C8F"/>
    <a:srgbClr val="FDFBF6"/>
    <a:srgbClr val="AAC4E9"/>
    <a:srgbClr val="DF8C8C"/>
    <a:srgbClr val="D4D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98" d="100"/>
          <a:sy n="98" d="100"/>
        </p:scale>
        <p:origin x="387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BAJAJ" userId="16b63bf7-7790-4f0b-8f4e-cd50c8f4d9cd" providerId="ADAL" clId="{E2E9FD00-06B3-4D06-9361-3422F6707D9E}"/>
    <pc:docChg chg="modSld sldOrd">
      <pc:chgData name="MAYANK BAJAJ" userId="16b63bf7-7790-4f0b-8f4e-cd50c8f4d9cd" providerId="ADAL" clId="{E2E9FD00-06B3-4D06-9361-3422F6707D9E}" dt="2023-11-09T04:32:27.776" v="1"/>
      <pc:docMkLst>
        <pc:docMk/>
      </pc:docMkLst>
      <pc:sldChg chg="ord">
        <pc:chgData name="MAYANK BAJAJ" userId="16b63bf7-7790-4f0b-8f4e-cd50c8f4d9cd" providerId="ADAL" clId="{E2E9FD00-06B3-4D06-9361-3422F6707D9E}" dt="2023-11-09T04:32:27.776" v="1"/>
        <pc:sldMkLst>
          <pc:docMk/>
          <pc:sldMk cId="249904479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892" y="-2419587"/>
            <a:ext cx="5385816" cy="1225296"/>
          </a:xfrm>
        </p:spPr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6131" y="4168077"/>
            <a:ext cx="3493008" cy="878908"/>
          </a:xfrm>
        </p:spPr>
        <p:txBody>
          <a:bodyPr/>
          <a:lstStyle/>
          <a:p>
            <a:r>
              <a:rPr lang="en-US" dirty="0"/>
              <a:t>Made by Mayank Bajaj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B09400-7757-A548-390B-735F67E748FE}"/>
              </a:ext>
            </a:extLst>
          </p:cNvPr>
          <p:cNvSpPr txBox="1">
            <a:spLocks/>
          </p:cNvSpPr>
          <p:nvPr/>
        </p:nvSpPr>
        <p:spPr>
          <a:xfrm>
            <a:off x="2719666" y="611278"/>
            <a:ext cx="7025938" cy="1379655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600" dirty="0"/>
              <a:t>YouTube data analyzer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044" y="1386945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266136"/>
            <a:ext cx="5693664" cy="3122168"/>
          </a:xfrm>
        </p:spPr>
        <p:txBody>
          <a:bodyPr/>
          <a:lstStyle/>
          <a:p>
            <a:r>
              <a:rPr lang="en-US" dirty="0"/>
              <a:t>Aim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​Programming Language</a:t>
            </a:r>
          </a:p>
          <a:p>
            <a:r>
              <a:rPr lang="en-US" dirty="0"/>
              <a:t>Dataset​s used in the Project</a:t>
            </a:r>
          </a:p>
          <a:p>
            <a:r>
              <a:rPr lang="en-US" dirty="0"/>
              <a:t>Method of Solution for the Problem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C8F"/>
                </a:solidFill>
                <a:effectLst/>
                <a:latin typeface="Söhne"/>
              </a:rPr>
              <a:t>To create a user-friendly Python GUI software for analyzing, comparing, and downloading audio/video content from YouTube channels, allowing users to gain insights and make informed decisions.</a:t>
            </a:r>
            <a:endParaRPr lang="en-US" dirty="0">
              <a:solidFill>
                <a:srgbClr val="202C8F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Data Analyzer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951687"/>
            <a:ext cx="8165592" cy="768096"/>
          </a:xfrm>
        </p:spPr>
        <p:txBody>
          <a:bodyPr/>
          <a:lstStyle/>
          <a:p>
            <a:r>
              <a:rPr lang="en-US" dirty="0"/>
              <a:t>Problem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18168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6784" y="2877311"/>
            <a:ext cx="7488043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YouTube-centric digital landscape, the problem lies in efficiently analyzing a single channel, comparing up to five channels, and downloading audio/video content. This project seeks to simplify these tasks through a user-friendly Python GUI software, making YouTube data management and content access more accessible and convenient.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F338C6-A632-841A-7721-F5132AD8FAAF}"/>
              </a:ext>
            </a:extLst>
          </p:cNvPr>
          <p:cNvSpPr txBox="1">
            <a:spLocks/>
          </p:cNvSpPr>
          <p:nvPr/>
        </p:nvSpPr>
        <p:spPr>
          <a:xfrm>
            <a:off x="3593602" y="353494"/>
            <a:ext cx="32004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202C8F"/>
                </a:solidFill>
              </a:rPr>
              <a:t>YouTube Data Analyzer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YouTube Data Analyzer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289312"/>
            <a:ext cx="5879592" cy="2700528"/>
          </a:xfrm>
        </p:spPr>
        <p:txBody>
          <a:bodyPr/>
          <a:lstStyle/>
          <a:p>
            <a:r>
              <a:rPr lang="en-US" dirty="0"/>
              <a:t>We have used Python as an interpreter to code the project,  tkinter to create the GUI for the project and MySQL as the Database Management system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DATASETS USED IN THE PROJECT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Data Analyzer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YouTube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 managed to get an API for YouTube’s whole Video statistics Database.</a:t>
            </a:r>
          </a:p>
          <a:p>
            <a:r>
              <a:rPr lang="en-US" dirty="0"/>
              <a:t>This in an External Database to fetch statistics from YouTube.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Accounts 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“Accounts” is a MySQL Table i.e. and internal dataset.</a:t>
            </a:r>
          </a:p>
          <a:p>
            <a:r>
              <a:rPr lang="en-US" dirty="0"/>
              <a:t>This table is used to store the account information (Full Name, Date of Birth, Username, Password and Remember Me) of the registered users.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altLang="zh-CN" dirty="0"/>
              <a:t>Personalised datasets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Every registered user has its own table containing its saved channels (Channel ID’s and Channel Names). The table name goes like the username of the user and ‘_yda’ at the end.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5F4593-7051-EDFC-1A99-24FE51016D2A}"/>
              </a:ext>
            </a:extLst>
          </p:cNvPr>
          <p:cNvSpPr/>
          <p:nvPr/>
        </p:nvSpPr>
        <p:spPr>
          <a:xfrm>
            <a:off x="9266998" y="2211956"/>
            <a:ext cx="997588" cy="997588"/>
          </a:xfrm>
          <a:prstGeom prst="ellipse">
            <a:avLst/>
          </a:prstGeom>
          <a:solidFill>
            <a:srgbClr val="D2D5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80F3BA10-E5D0-3DC5-5F2A-77921F16C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8592" y="2199132"/>
            <a:ext cx="914400" cy="914400"/>
          </a:xfrm>
          <a:prstGeom prst="rect">
            <a:avLst/>
          </a:prstGeom>
        </p:spPr>
      </p:pic>
      <p:pic>
        <p:nvPicPr>
          <p:cNvPr id="17" name="Picture Placeholder 16" descr="User outline">
            <a:extLst>
              <a:ext uri="{FF2B5EF4-FFF2-40B4-BE49-F238E27FC236}">
                <a16:creationId xmlns:a16="http://schemas.microsoft.com/office/drawing/2014/main" id="{9449B52F-917A-4667-C449-C50DCB673006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5" b="85"/>
          <a:stretch>
            <a:fillRect/>
          </a:stretch>
        </p:blipFill>
        <p:spPr>
          <a:xfrm>
            <a:off x="9307032" y="2230688"/>
            <a:ext cx="932688" cy="932688"/>
          </a:xfr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9CA3181-E3D0-DCC3-791F-F1D3A967B9CD}"/>
              </a:ext>
            </a:extLst>
          </p:cNvPr>
          <p:cNvSpPr/>
          <p:nvPr/>
        </p:nvSpPr>
        <p:spPr>
          <a:xfrm>
            <a:off x="5617733" y="2225865"/>
            <a:ext cx="953485" cy="9534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" name="Graphic 19" descr="Employee badge outline">
            <a:extLst>
              <a:ext uri="{FF2B5EF4-FFF2-40B4-BE49-F238E27FC236}">
                <a16:creationId xmlns:a16="http://schemas.microsoft.com/office/drawing/2014/main" id="{C24F4EEB-0141-9877-6A0D-8BAD33254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5710" y="2256850"/>
            <a:ext cx="798576" cy="79857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E1CB03F-4F48-7A86-4A98-A920A2120858}"/>
              </a:ext>
            </a:extLst>
          </p:cNvPr>
          <p:cNvSpPr/>
          <p:nvPr/>
        </p:nvSpPr>
        <p:spPr>
          <a:xfrm>
            <a:off x="1900697" y="2266457"/>
            <a:ext cx="953485" cy="953485"/>
          </a:xfrm>
          <a:prstGeom prst="ellipse">
            <a:avLst/>
          </a:prstGeom>
          <a:solidFill>
            <a:srgbClr val="AAC3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Graphic 26" descr="Play outline">
            <a:extLst>
              <a:ext uri="{FF2B5EF4-FFF2-40B4-BE49-F238E27FC236}">
                <a16:creationId xmlns:a16="http://schemas.microsoft.com/office/drawing/2014/main" id="{08A1F7BA-A6EA-7228-BF95-E7D555268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3603" y="22951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solution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Data Analyzer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database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Code searches MySQL for the database ‘yda’. If found, it proceeds.</a:t>
            </a:r>
          </a:p>
          <a:p>
            <a:pPr lvl="0"/>
            <a:r>
              <a:rPr lang="en-US" dirty="0"/>
              <a:t>If not found it creates one.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tables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</p:spPr>
        <p:txBody>
          <a:bodyPr/>
          <a:lstStyle/>
          <a:p>
            <a:pPr lvl="0"/>
            <a:r>
              <a:rPr lang="en-US" sz="1400" dirty="0"/>
              <a:t>Code Searches for a table named ‘accounts’ in the</a:t>
            </a:r>
          </a:p>
          <a:p>
            <a:pPr lvl="0"/>
            <a:r>
              <a:rPr lang="en-US" sz="1400" dirty="0"/>
              <a:t>database ‘yda’. If found, it proceeds. If not found, it creates one.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GUI</a:t>
            </a:r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sz="1400" dirty="0"/>
              <a:t>Now a GUI intro Window comes in front </a:t>
            </a:r>
            <a:r>
              <a:rPr lang="en-US" sz="1000" dirty="0"/>
              <a:t>saying</a:t>
            </a:r>
            <a:r>
              <a:rPr lang="en-US" sz="1400" dirty="0"/>
              <a:t> ‘Welcome to</a:t>
            </a:r>
          </a:p>
          <a:p>
            <a:pPr lvl="0"/>
            <a:r>
              <a:rPr lang="en-US" sz="1400" dirty="0"/>
              <a:t>YouTube Data Analyzer’ and a button ‘Get Started =&gt;’ 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sz="1200" dirty="0"/>
              <a:t>When you press the button it requires registration and login</a:t>
            </a:r>
          </a:p>
          <a:p>
            <a:pPr lvl="0"/>
            <a:r>
              <a:rPr lang="en-US" sz="1200" dirty="0"/>
              <a:t>(only for the first time or if you haven’t checked the ‘remember</a:t>
            </a:r>
          </a:p>
          <a:p>
            <a:pPr lvl="0"/>
            <a:r>
              <a:rPr lang="en-US" sz="1200" dirty="0"/>
              <a:t>me’ check box)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02565"/>
            <a:ext cx="1920240" cy="1514291"/>
          </a:xfrm>
        </p:spPr>
        <p:txBody>
          <a:bodyPr/>
          <a:lstStyle/>
          <a:p>
            <a:pPr lvl="0"/>
            <a:r>
              <a:rPr lang="en-US" sz="900" dirty="0"/>
              <a:t>Now the main window opens having 4 Options:</a:t>
            </a:r>
          </a:p>
          <a:p>
            <a:pPr lvl="0"/>
            <a:r>
              <a:rPr lang="en-US" sz="900" dirty="0"/>
              <a:t>1) Single Channel States: to analyze a single channel</a:t>
            </a:r>
          </a:p>
          <a:p>
            <a:pPr lvl="0"/>
            <a:r>
              <a:rPr lang="en-US" sz="900" dirty="0"/>
              <a:t>2) Compare channels: to compare upto 5 channels</a:t>
            </a:r>
          </a:p>
          <a:p>
            <a:pPr lvl="0"/>
            <a:r>
              <a:rPr lang="en-US" sz="900" dirty="0"/>
              <a:t>3) Download Video/Audio: to download an Audio/ Video</a:t>
            </a:r>
          </a:p>
          <a:p>
            <a:pPr lvl="0"/>
            <a:r>
              <a:rPr lang="en-US" sz="900" dirty="0"/>
              <a:t>from YouTube.</a:t>
            </a:r>
          </a:p>
          <a:p>
            <a:pPr lvl="0"/>
            <a:r>
              <a:rPr lang="en-US" sz="900" dirty="0"/>
              <a:t>4) Sign Out: to sign out of the account.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DEF43C-6D58-6A20-9A6B-0E3D02449F1E}"/>
              </a:ext>
            </a:extLst>
          </p:cNvPr>
          <p:cNvSpPr/>
          <p:nvPr/>
        </p:nvSpPr>
        <p:spPr>
          <a:xfrm>
            <a:off x="5742432" y="2111058"/>
            <a:ext cx="704088" cy="7040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E9A0A8-AF20-3C4E-BEDB-563E9B229A3B}"/>
              </a:ext>
            </a:extLst>
          </p:cNvPr>
          <p:cNvSpPr/>
          <p:nvPr/>
        </p:nvSpPr>
        <p:spPr>
          <a:xfrm>
            <a:off x="1311285" y="2139640"/>
            <a:ext cx="704088" cy="7040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91A21B-6CC6-2B7D-781D-B3B1F8272D1D}"/>
              </a:ext>
            </a:extLst>
          </p:cNvPr>
          <p:cNvSpPr/>
          <p:nvPr/>
        </p:nvSpPr>
        <p:spPr>
          <a:xfrm>
            <a:off x="10201425" y="2139640"/>
            <a:ext cx="704088" cy="7040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A7523A-8A4F-5102-26BE-FF16DD5E02CC}"/>
              </a:ext>
            </a:extLst>
          </p:cNvPr>
          <p:cNvSpPr/>
          <p:nvPr/>
        </p:nvSpPr>
        <p:spPr>
          <a:xfrm>
            <a:off x="7958006" y="2111058"/>
            <a:ext cx="704088" cy="704088"/>
          </a:xfrm>
          <a:prstGeom prst="ellipse">
            <a:avLst/>
          </a:prstGeom>
          <a:solidFill>
            <a:srgbClr val="DDE7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22FFEC-4E70-890E-7F0D-2300FB74FF73}"/>
              </a:ext>
            </a:extLst>
          </p:cNvPr>
          <p:cNvSpPr/>
          <p:nvPr/>
        </p:nvSpPr>
        <p:spPr>
          <a:xfrm>
            <a:off x="3554706" y="2128240"/>
            <a:ext cx="704088" cy="704088"/>
          </a:xfrm>
          <a:prstGeom prst="ellipse">
            <a:avLst/>
          </a:prstGeom>
          <a:solidFill>
            <a:srgbClr val="DDE7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5" name="Graphic 34" descr="Enter outline">
            <a:extLst>
              <a:ext uri="{FF2B5EF4-FFF2-40B4-BE49-F238E27FC236}">
                <a16:creationId xmlns:a16="http://schemas.microsoft.com/office/drawing/2014/main" id="{77ADCA97-AE48-2175-5C14-B0DDB30D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433" y="2163334"/>
            <a:ext cx="611314" cy="611314"/>
          </a:xfrm>
          <a:prstGeom prst="rect">
            <a:avLst/>
          </a:prstGeom>
        </p:spPr>
      </p:pic>
      <p:pic>
        <p:nvPicPr>
          <p:cNvPr id="37" name="Graphic 36" descr="Hamburger Menu Icon outline">
            <a:extLst>
              <a:ext uri="{FF2B5EF4-FFF2-40B4-BE49-F238E27FC236}">
                <a16:creationId xmlns:a16="http://schemas.microsoft.com/office/drawing/2014/main" id="{3CEE2CB4-21BC-18F3-10E1-1077BE14A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1714" y="2231097"/>
            <a:ext cx="529027" cy="529027"/>
          </a:xfrm>
          <a:prstGeom prst="rect">
            <a:avLst/>
          </a:prstGeom>
        </p:spPr>
      </p:pic>
      <p:pic>
        <p:nvPicPr>
          <p:cNvPr id="39" name="Graphic 38" descr="Browser window outline">
            <a:extLst>
              <a:ext uri="{FF2B5EF4-FFF2-40B4-BE49-F238E27FC236}">
                <a16:creationId xmlns:a16="http://schemas.microsoft.com/office/drawing/2014/main" id="{53A8641F-35BE-AEAA-B09A-12B285DE2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8732" y="2196792"/>
            <a:ext cx="559414" cy="559414"/>
          </a:xfrm>
          <a:prstGeom prst="rect">
            <a:avLst/>
          </a:prstGeom>
        </p:spPr>
      </p:pic>
      <p:pic>
        <p:nvPicPr>
          <p:cNvPr id="41" name="Graphic 40" descr="Table outline">
            <a:extLst>
              <a:ext uri="{FF2B5EF4-FFF2-40B4-BE49-F238E27FC236}">
                <a16:creationId xmlns:a16="http://schemas.microsoft.com/office/drawing/2014/main" id="{FF9A2AB4-8150-1CD1-4820-37CF700973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1956" y="2169015"/>
            <a:ext cx="627869" cy="627869"/>
          </a:xfrm>
          <a:prstGeom prst="rect">
            <a:avLst/>
          </a:prstGeom>
        </p:spPr>
      </p:pic>
      <p:pic>
        <p:nvPicPr>
          <p:cNvPr id="43" name="Graphic 42" descr="Database outline">
            <a:extLst>
              <a:ext uri="{FF2B5EF4-FFF2-40B4-BE49-F238E27FC236}">
                <a16:creationId xmlns:a16="http://schemas.microsoft.com/office/drawing/2014/main" id="{451CD2DB-2D1A-70FD-1BC4-2C3200DCAE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561" y="2181916"/>
            <a:ext cx="619536" cy="61953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80796DB-22DC-DEB2-E790-15A672604939}"/>
              </a:ext>
            </a:extLst>
          </p:cNvPr>
          <p:cNvSpPr txBox="1"/>
          <p:nvPr/>
        </p:nvSpPr>
        <p:spPr>
          <a:xfrm>
            <a:off x="4212915" y="1511123"/>
            <a:ext cx="323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1F2C8F"/>
                </a:solidFill>
              </a:rPr>
              <a:t>Working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286" y="3095244"/>
            <a:ext cx="7025938" cy="667512"/>
          </a:xfrm>
        </p:spPr>
        <p:txBody>
          <a:bodyPr/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{F248C3D3-5553-4BD3-BABC-977035865951}tf78438558_win32</Template>
  <TotalTime>0</TotalTime>
  <Words>467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Söhne</vt:lpstr>
      <vt:lpstr>Office Theme</vt:lpstr>
      <vt:lpstr>PRESENTATION TITLE </vt:lpstr>
      <vt:lpstr>CONTENTS</vt:lpstr>
      <vt:lpstr>AIM</vt:lpstr>
      <vt:lpstr>Problem description </vt:lpstr>
      <vt:lpstr>Programming language</vt:lpstr>
      <vt:lpstr>DATASETS USED IN THE PROJECT</vt:lpstr>
      <vt:lpstr>Method of 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MAYANK BAJAJ</dc:creator>
  <cp:lastModifiedBy>MAYANK BAJAJ</cp:lastModifiedBy>
  <cp:revision>1</cp:revision>
  <dcterms:created xsi:type="dcterms:W3CDTF">2023-11-08T20:04:35Z</dcterms:created>
  <dcterms:modified xsi:type="dcterms:W3CDTF">2023-11-09T04:32:37Z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2023-11-08T21:26:49Z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8d859a40-691c-4890-a2c5-6bf4a8d95f27</vt:lpwstr>
  </property>
  <property fmtid="{D5CDD505-2E9C-101B-9397-08002B2CF9AE}" pid="9" name="MSIP_Label_defa4170-0d19-0005-0004-bc88714345d2_ActionId">
    <vt:lpwstr>9b9f1124-8c7c-48c7-9307-4bc2addc48cb</vt:lpwstr>
  </property>
  <property fmtid="{D5CDD505-2E9C-101B-9397-08002B2CF9AE}" pid="10" name="MSIP_Label_defa4170-0d19-0005-0004-bc88714345d2_ContentBits">
    <vt:lpwstr>0</vt:lpwstr>
  </property>
</Properties>
</file>