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60" r:id="rId6"/>
    <p:sldId id="272" r:id="rId7"/>
    <p:sldId id="262" r:id="rId8"/>
    <p:sldId id="263" r:id="rId9"/>
    <p:sldId id="267" r:id="rId10"/>
    <p:sldId id="268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352" autoAdjust="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7720E-3AE6-4865-80CD-2421968913D4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B76CE-ADB1-4D2F-8519-D86B3BEC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Do not hesitate to ask!, If something is not clear, stop me and ask.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Coding is all about trial and error. Don't be afraid of it. Error messages aren't scary, they are useful.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Developed </a:t>
            </a:r>
            <a:r>
              <a:rPr lang="en-US" altLang="en-US" dirty="0" smtClean="0"/>
              <a:t>by Guido van Rossum (now at Google)</a:t>
            </a:r>
          </a:p>
          <a:p>
            <a:pPr lvl="1" eaLnBrk="1" hangingPunct="1"/>
            <a:r>
              <a:rPr lang="en-US" altLang="en-US" dirty="0" smtClean="0"/>
              <a:t>Named after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Monty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examples</a:t>
            </a:r>
            <a:r>
              <a:rPr lang="en-US" baseline="0" dirty="0" smtClean="0"/>
              <a:t> of scripting languages: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perl</a:t>
            </a:r>
            <a:r>
              <a:rPr lang="en-US" dirty="0" smtClean="0"/>
              <a:t>, ruby,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download it for free and use it for any purpose, commercial or not.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languages do not require the compilation step and are rather interpreted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Google use Python?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at Google use Python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variety of system building, code evaluation tools, and system administration 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Python can also be found in several Google APIs. The usage of Python has been growing especially heavily used for their data analysis, machine learning, artificial intelligence and robotic projects.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C</a:t>
            </a:r>
            <a:r>
              <a:rPr lang="en-US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  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main(void)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("Hello, world\n");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Print(“Hello world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can use on smartphone - </a:t>
            </a:r>
            <a:r>
              <a:rPr lang="en-US" baseline="0" dirty="0" err="1" smtClean="0"/>
              <a:t>pydroid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built-in modules (written in C) that provide access to system functionality such as file I/O that would otherwise be inaccessible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well known</a:t>
            </a:r>
            <a:r>
              <a:rPr lang="en-US" baseline="0" dirty="0" smtClean="0"/>
              <a:t> version of python, version 2 and 3. Their main difference is how they implement print and input functions.</a:t>
            </a:r>
          </a:p>
          <a:p>
            <a:r>
              <a:rPr lang="en-US" baseline="0" dirty="0" smtClean="0"/>
              <a:t>Example of both.</a:t>
            </a:r>
          </a:p>
          <a:p>
            <a:r>
              <a:rPr lang="en-US" baseline="0" dirty="0" err="1" smtClean="0"/>
              <a:t>raw_input</a:t>
            </a:r>
            <a:r>
              <a:rPr lang="en-US" baseline="0" dirty="0" smtClean="0"/>
              <a:t>(string2)	input(integer py2)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interpreted</a:t>
            </a:r>
            <a:r>
              <a:rPr lang="en-US" baseline="0" dirty="0"/>
              <a:t> </a:t>
            </a:r>
            <a:r>
              <a:rPr lang="en-US" baseline="0" dirty="0" smtClean="0"/>
              <a:t>languages.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implies that you can execute this language before even compiling your entire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Compiling: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Code (human readable)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machine code (computer executable). A compiler is a program. A compiler takes the recipe (code) for a new program (written in a high level language) and transforms this Code into a new language (Machine Language) that can be understood by the computer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pseudocode is more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an algorithmic representation of the code involved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 In simple terms, the Python pseudocode is a syntax-free representation of code. So, the Python pseudocode does not involve any code in it.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FUNTION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(parameters)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function body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value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76CE-ADB1-4D2F-8519-D86B3BEC4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4974-0AA7-4410-A091-146590003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C3BD1-5FFD-4D80-A2C4-93CF72446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BB66-8F73-41BB-99F9-1180AED9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B103-EA62-43C0-96D1-3A8BF976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7167-2AA7-4163-890F-CAA657C2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2C4-B557-4948-B635-3A57F5E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B1D77-E857-4DF1-9EC3-41188D4D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569C-A817-412D-AE72-FB6BD6BA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4220-E238-4275-85FC-7835156C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63CD-BB6F-418E-9C9A-970B4C51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D705A-09AB-4423-8408-C43C4E42D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6E601-A386-41C5-BE3D-4892D78A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327E-0C01-43CF-B1CE-4D87B777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3195-A35F-41AF-87AA-4F1B0D5C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9AD8-1489-482B-83A7-FBFE394B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3D8F-7D8A-40D1-950B-463B3800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B9BC-4980-4760-8BB6-A8CE1D99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7067-8C7C-4D1A-B329-DD3719C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F286-0BDC-45FA-8AB3-2C5237C8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2D42-55E0-4285-B723-8F4D08C1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79C3-844C-4E6D-93D4-3DB98FF2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678A-041F-4492-9EE5-0BC78BBA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C989-5329-4DE3-9495-0FA34A0C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0A93-F428-4116-8ACB-77068660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8516-CDE9-42ED-A6B2-6E39F45D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CDF5-E196-44D9-907B-33451528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7CD-C795-40FD-930A-D64D01506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BE19-75CA-4671-849B-D693CD84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B9AE-FF38-4CEA-AE3A-5B019D14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7DFB-10BB-49D1-833C-BFE3B52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86C11-EC37-460F-ABAC-DC22222A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E30F-566A-4732-90C9-0C19C182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8B82-2D33-47C5-A2FD-22A0A553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D9A80-AEEC-4E6C-BAC1-C3200C139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8FC0D-DBA2-4D8C-9319-3AC6E8EF8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6975B-81A8-418A-A1C0-96BAECB4B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A2BBC-4D8E-4B04-A034-EFC34FEF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D2763-5CC1-416B-B8F5-0C101415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942BC-3EB6-495B-A74E-DB45442E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6167-C54A-4199-99C4-109E89F9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CB653-C961-4AF3-9A4F-CF76A376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492A2-53FC-404E-A2AC-25C04A2E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B5162-5B44-41BA-A010-7E74C744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CB6AB-971F-4A22-8888-6DCD810F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1F9DD-B5B9-4580-BEE9-CDBE3E23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99684-685A-43DD-BB0E-4DB0CF3A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B27-F02B-4C46-BD8B-77005D70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468F-106E-4304-BEE2-4BDB450C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EF83F-8865-4DE4-8991-04E555AB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B45B-9A7E-462D-8B37-4D44B15A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CFD1-E8F4-4C8D-9F8B-B3412E14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829DF-D53B-49A3-A275-B169C707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98C9-0CA7-4E18-BBCF-0A97D3BF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B5B5E-A4BC-47B2-8A1F-345916CB0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493A5-F764-4331-8498-057B6B176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CE3AB-7E23-43C8-85CB-15658183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29529-659C-49AF-B52F-F3D9B89A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2B2F-A268-4D14-95E6-C4AC3EC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50337-F8C0-4869-90A3-1EC2982F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3F333-4750-4329-86C7-C8F42E15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DAB-BD20-423E-939B-EB9F0B7DD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6DA9-F73C-4A4A-B0F4-3DF984172465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B00C-5E72-4029-A554-515118E7C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05C0-E95F-4DB5-9F3C-CC0AAE05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A7CA-97C2-4E50-ADDA-2F9F91D0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DLE_(Python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980" y="475117"/>
            <a:ext cx="9637652" cy="223101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Maiandra GD" panose="020E0502030308020204" pitchFamily="34" charset="0"/>
              </a:rPr>
              <a:t>COMP-122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Maiandra GD" panose="020E0502030308020204" pitchFamily="34" charset="0"/>
              </a:rPr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Maiandra GD" panose="020E0502030308020204" pitchFamily="34" charset="0"/>
              </a:rPr>
              <a:t>INTRODUCTION TO COMPUTER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980" y="3509963"/>
            <a:ext cx="10020300" cy="2478722"/>
          </a:xfrm>
        </p:spPr>
        <p:txBody>
          <a:bodyPr>
            <a:normAutofit/>
          </a:bodyPr>
          <a:lstStyle/>
          <a:p>
            <a:pPr lvl="4" algn="l"/>
            <a:r>
              <a:rPr lang="en-US" sz="2800" dirty="0"/>
              <a:t>Lecture 1: Introduction to Python programming </a:t>
            </a:r>
          </a:p>
          <a:p>
            <a:pPr lvl="4" algn="l"/>
            <a:r>
              <a:rPr lang="en-US" sz="28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88817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IDLE helps you program in Python by:</a:t>
            </a:r>
          </a:p>
          <a:p>
            <a:pPr lvl="1"/>
            <a:r>
              <a:rPr lang="en-US" altLang="en-US" dirty="0"/>
              <a:t>color-coding your program code</a:t>
            </a:r>
          </a:p>
          <a:p>
            <a:pPr lvl="1"/>
            <a:r>
              <a:rPr lang="en-US" altLang="en-US" dirty="0"/>
              <a:t>debugging</a:t>
            </a:r>
          </a:p>
          <a:p>
            <a:pPr lvl="1"/>
            <a:r>
              <a:rPr lang="en-US" altLang="en-US" dirty="0"/>
              <a:t>auto-indent</a:t>
            </a:r>
          </a:p>
          <a:p>
            <a:pPr lvl="1"/>
            <a:r>
              <a:rPr lang="en-US" altLang="en-US" dirty="0"/>
              <a:t>interactive shell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pic>
        <p:nvPicPr>
          <p:cNvPr id="4" name="Content Placeholder 5" descr="idle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60" y="2159794"/>
            <a:ext cx="5189855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04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Interpreted:</a:t>
            </a:r>
          </a:p>
          <a:p>
            <a:pPr lvl="1"/>
            <a:r>
              <a:rPr lang="en-US" altLang="en-US" dirty="0"/>
              <a:t>Not compiled like Java</a:t>
            </a:r>
          </a:p>
          <a:p>
            <a:pPr lvl="1"/>
            <a:r>
              <a:rPr lang="en-US" altLang="en-US" dirty="0"/>
              <a:t>Code is written and then directly executed by an </a:t>
            </a:r>
            <a:r>
              <a:rPr lang="en-US" altLang="en-US" b="1" dirty="0"/>
              <a:t>interpreter</a:t>
            </a:r>
          </a:p>
          <a:p>
            <a:pPr lvl="1"/>
            <a:r>
              <a:rPr lang="en-US" altLang="en-US" dirty="0"/>
              <a:t>Type commands into interpreter and see immediate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08150" y="3705543"/>
            <a:ext cx="6707188" cy="2279650"/>
            <a:chOff x="860" y="3101"/>
            <a:chExt cx="3843" cy="1153"/>
          </a:xfrm>
        </p:grpSpPr>
        <p:sp>
          <p:nvSpPr>
            <p:cNvPr id="5" name="Line 19"/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13" name="Group 7"/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15" name="AutoShape 10"/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16" name="AutoShape 12"/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Runtime</a:t>
                  </a:r>
                </a:p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Environment</a:t>
                  </a:r>
                </a:p>
              </p:txBody>
            </p:sp>
            <p:sp>
              <p:nvSpPr>
                <p:cNvPr id="17" name="AutoShape 13"/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sp>
              <p:nvSpPr>
                <p:cNvPr id="18" name="AutoShape 14"/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860" y="3248"/>
                <a:ext cx="475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ndale Mono" pitchFamily="1" charset="0"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Andale Mono" pitchFamily="1" charset="0"/>
                    <a:cs typeface="Arial" panose="020B0604020202020204" pitchFamily="34" charset="0"/>
                  </a:rPr>
                  <a:t>Java: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10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11" name="AutoShape 15"/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Interpreter</a:t>
                  </a:r>
                </a:p>
              </p:txBody>
            </p:sp>
            <p:sp>
              <p:nvSpPr>
                <p:cNvPr id="12" name="AutoShape 16"/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</p:grpSp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870" y="3791"/>
                <a:ext cx="633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3026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302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ndale Mono" pitchFamily="1" charset="0"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Andale Mono" pitchFamily="1" charset="0"/>
                    <a:cs typeface="Arial" panose="020B0604020202020204" pitchFamily="34" charset="0"/>
                  </a:rPr>
                  <a:t>Python: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114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Allows you to type commands one-at-a-time and see results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great way to explore Python's syntax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Repeat previous command: </a:t>
            </a:r>
            <a:r>
              <a:rPr lang="en-US" altLang="en-US" sz="2000" dirty="0" err="1"/>
              <a:t>Alt+P</a:t>
            </a:r>
            <a:endParaRPr lang="en-US" altLang="en-US" sz="2000" dirty="0"/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3223260"/>
            <a:ext cx="7246620" cy="29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Hello World</a:t>
            </a:r>
          </a:p>
          <a:p>
            <a:pPr lvl="1">
              <a:buNone/>
            </a:pPr>
            <a:r>
              <a:rPr lang="en-US" altLang="en-US" dirty="0">
                <a:solidFill>
                  <a:srgbClr val="F79646"/>
                </a:solidFill>
                <a:cs typeface="Courier New" panose="02070309020205020404" pitchFamily="49" charset="0"/>
              </a:rPr>
              <a:t>print</a:t>
            </a:r>
            <a:r>
              <a:rPr lang="en-US" altLang="en-US" dirty="0"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9BBB59"/>
                </a:solidFill>
                <a:cs typeface="Courier New" panose="02070309020205020404" pitchFamily="49" charset="0"/>
              </a:rPr>
              <a:t>“Hello world”)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Prints </a:t>
            </a:r>
            <a:r>
              <a:rPr lang="en-US" alt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Hello world </a:t>
            </a:r>
            <a:r>
              <a:rPr lang="en-US" altLang="en-US" dirty="0">
                <a:cs typeface="Courier New" panose="02070309020205020404" pitchFamily="49" charset="0"/>
              </a:rPr>
              <a:t>to standard out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Open IDLE and try it out yourself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Follow along using IDLE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3086100"/>
            <a:ext cx="5455920" cy="30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5555"/>
          </a:xfrm>
        </p:spPr>
        <p:txBody>
          <a:bodyPr/>
          <a:lstStyle/>
          <a:p>
            <a:pPr marL="0" indent="0" algn="ctr"/>
            <a:r>
              <a:rPr lang="en-US" sz="2400" i="1" dirty="0">
                <a:cs typeface="Calibri"/>
              </a:rPr>
              <a:t>The art and science of asking questions is the source of all </a:t>
            </a:r>
            <a:r>
              <a:rPr lang="en-US" sz="2400" i="1" dirty="0" smtClean="0">
                <a:cs typeface="Calibri"/>
              </a:rPr>
              <a:t>knowledge</a:t>
            </a:r>
            <a:r>
              <a:rPr lang="en-US" sz="2400" i="1" dirty="0">
                <a:cs typeface="Calibri"/>
              </a:rPr>
              <a:t>.</a:t>
            </a:r>
            <a:r>
              <a:rPr lang="en-US" sz="3600" i="1" dirty="0">
                <a:cs typeface="Calibri"/>
              </a:rPr>
              <a:t/>
            </a:r>
            <a:br>
              <a:rPr lang="en-US" sz="3600" i="1" dirty="0">
                <a:cs typeface="Calibri"/>
              </a:rPr>
            </a:br>
            <a:r>
              <a:rPr lang="en-US" sz="2800" b="1" i="1" dirty="0">
                <a:latin typeface="Bradley Hand ITC" panose="03070402050302030203" pitchFamily="66" charset="0"/>
                <a:cs typeface="Calibri"/>
              </a:rPr>
              <a:t>- </a:t>
            </a:r>
            <a:r>
              <a:rPr lang="en-US" sz="2400" b="1" dirty="0">
                <a:latin typeface="+mn-lt"/>
                <a:cs typeface="Calibri"/>
              </a:rPr>
              <a:t>Thomas Berger</a:t>
            </a:r>
            <a:r>
              <a:rPr lang="en-US" i="1" dirty="0">
                <a:cs typeface="Calibri"/>
              </a:rPr>
              <a:t/>
            </a:r>
            <a:br>
              <a:rPr lang="en-US" i="1" dirty="0">
                <a:cs typeface="Calibri"/>
              </a:rPr>
            </a:b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>
          <a:xfrm>
            <a:off x="5189324" y="2698900"/>
            <a:ext cx="2044640" cy="2540707"/>
          </a:xfrm>
          <a:prstGeom prst="actionButtonHelp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250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Why learn Python</a:t>
            </a:r>
          </a:p>
          <a:p>
            <a:r>
              <a:rPr lang="en-US" dirty="0"/>
              <a:t>Applications of Python</a:t>
            </a:r>
          </a:p>
          <a:p>
            <a:r>
              <a:rPr lang="en-US" dirty="0"/>
              <a:t>Python IDLE</a:t>
            </a:r>
          </a:p>
        </p:txBody>
      </p:sp>
    </p:spTree>
    <p:extLst>
      <p:ext uri="{BB962C8B-B14F-4D97-AF65-F5344CB8AC3E}">
        <p14:creationId xmlns:p14="http://schemas.microsoft.com/office/powerpoint/2010/main" val="34539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69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 high-level, general-purpose and a very popular programming language.</a:t>
            </a:r>
          </a:p>
          <a:p>
            <a:r>
              <a:rPr lang="en-US" altLang="en-US" dirty="0" smtClean="0"/>
              <a:t>Created </a:t>
            </a:r>
            <a:r>
              <a:rPr lang="en-US" altLang="en-US" dirty="0"/>
              <a:t>by Guido van Rossum and first released in 1991</a:t>
            </a:r>
          </a:p>
          <a:p>
            <a:r>
              <a:rPr lang="en-US" altLang="en-US" dirty="0"/>
              <a:t>Useful as a </a:t>
            </a:r>
            <a:r>
              <a:rPr lang="en-US" altLang="en-US" b="1" dirty="0"/>
              <a:t>scripting language</a:t>
            </a:r>
          </a:p>
          <a:p>
            <a:pPr lvl="1"/>
            <a:r>
              <a:rPr lang="en-US" altLang="en-US" b="1" dirty="0"/>
              <a:t>script</a:t>
            </a:r>
            <a:r>
              <a:rPr lang="en-US" altLang="en-US" dirty="0"/>
              <a:t>: A small program meant for one-time use</a:t>
            </a:r>
          </a:p>
          <a:p>
            <a:pPr lvl="1"/>
            <a:r>
              <a:rPr lang="en-US" altLang="en-US" dirty="0"/>
              <a:t>Targeted towards small to medium sized projects</a:t>
            </a:r>
          </a:p>
          <a:p>
            <a:r>
              <a:rPr lang="en-US" dirty="0"/>
              <a:t> It is free and open source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503D-E441-4984-9306-EBFDC279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FFDE-F407-4F02-8CB9-DA546893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for:</a:t>
            </a:r>
          </a:p>
          <a:p>
            <a:pPr lvl="1"/>
            <a:r>
              <a:rPr lang="en-US" dirty="0"/>
              <a:t>web development (server-side),</a:t>
            </a:r>
          </a:p>
          <a:p>
            <a:pPr lvl="1"/>
            <a:r>
              <a:rPr lang="en-US" dirty="0"/>
              <a:t>software </a:t>
            </a:r>
            <a:r>
              <a:rPr lang="en-US" dirty="0" smtClean="0"/>
              <a:t>development,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Sensing </a:t>
            </a:r>
            <a:r>
              <a:rPr lang="en-US" dirty="0" smtClean="0"/>
              <a:t>Visualization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xploring </a:t>
            </a:r>
            <a:r>
              <a:rPr lang="en-US" dirty="0"/>
              <a:t>and modeling data in the field of </a:t>
            </a:r>
            <a:r>
              <a:rPr lang="en-US" b="1" dirty="0"/>
              <a:t>Earth Sciences</a:t>
            </a:r>
            <a:r>
              <a:rPr lang="en-US" dirty="0"/>
              <a:t>.</a:t>
            </a:r>
          </a:p>
          <a:p>
            <a:r>
              <a:rPr lang="en-US" dirty="0" smtClean="0"/>
              <a:t>Used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Google, Yahoo!, YouTube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0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Easier to </a:t>
            </a:r>
            <a:r>
              <a:rPr lang="en-US" dirty="0" smtClean="0"/>
              <a:t>learn and use </a:t>
            </a:r>
            <a:r>
              <a:rPr lang="en-US" dirty="0"/>
              <a:t>than other programming 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It’s usually much easier to read Python code and much faster</a:t>
            </a:r>
            <a:br>
              <a:rPr lang="en-US" dirty="0"/>
            </a:br>
            <a:r>
              <a:rPr lang="en-US" dirty="0"/>
              <a:t>to write code in Python than in other languages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elegant 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takes coding like natural human-language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can run on a wide variety of hardware platforms and has the</a:t>
            </a:r>
            <a:br>
              <a:rPr lang="en-US" dirty="0"/>
            </a:br>
            <a:r>
              <a:rPr lang="en-US" dirty="0"/>
              <a:t>same interface on all platforms.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3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Very flexible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don't need to define the type of a variable in Python.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 a </a:t>
            </a:r>
            <a:r>
              <a:rPr lang="en-US" b="1" dirty="0"/>
              <a:t>dynamically </a:t>
            </a:r>
            <a:r>
              <a:rPr lang="en-US" dirty="0"/>
              <a:t>typed language, Python is really flexible. This means there are no hard rules on how to build features, and you'll have more flexibility solving problems using different methods.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Extensive support libraries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are a lot of libraries to work with; </a:t>
            </a:r>
            <a:r>
              <a:rPr lang="en-US" dirty="0" err="1" smtClean="0"/>
              <a:t>numPy</a:t>
            </a:r>
            <a:r>
              <a:rPr lang="en-US" dirty="0"/>
              <a:t>, pandas , </a:t>
            </a:r>
            <a:r>
              <a:rPr lang="en-US" dirty="0" err="1" smtClean="0"/>
              <a:t>matplotlib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2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Python has several applications in the real world, for instance;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 the medical field it can be used for predictive analytics for diseases.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Game and Web development.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Business applications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Data science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5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3336" y="1825625"/>
            <a:ext cx="4516464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b="1" dirty="0">
                <a:latin typeface="Maiandra GD" panose="020E0502030308020204" pitchFamily="34" charset="0"/>
              </a:rPr>
              <a:t>Windows:</a:t>
            </a:r>
          </a:p>
          <a:p>
            <a:r>
              <a:rPr lang="en-US" altLang="en-US" sz="2400" dirty="0">
                <a:latin typeface="Maiandra GD" panose="020E0502030308020204" pitchFamily="34" charset="0"/>
              </a:rPr>
              <a:t>Download the Python 3.9 from </a:t>
            </a:r>
            <a:r>
              <a:rPr lang="en-US" altLang="en-US" sz="2400" u="sng" dirty="0">
                <a:latin typeface="Maiandra GD" panose="020E0502030308020204" pitchFamily="34" charset="0"/>
              </a:rPr>
              <a:t>http://www.python.org</a:t>
            </a:r>
            <a:endParaRPr lang="en-US" altLang="en-US" sz="2400" dirty="0">
              <a:latin typeface="Maiandra GD" panose="020E0502030308020204" pitchFamily="34" charset="0"/>
            </a:endParaRPr>
          </a:p>
          <a:p>
            <a:r>
              <a:rPr lang="en-US" altLang="en-US" sz="2400" dirty="0">
                <a:latin typeface="Maiandra GD" panose="020E0502030308020204" pitchFamily="34" charset="0"/>
              </a:rPr>
              <a:t>Run the python installer.</a:t>
            </a:r>
          </a:p>
          <a:p>
            <a:r>
              <a:rPr lang="en-US" altLang="en-US" sz="2400" dirty="0">
                <a:latin typeface="Maiandra GD" panose="020E0502030308020204" pitchFamily="34" charset="0"/>
              </a:rPr>
              <a:t>Run </a:t>
            </a:r>
            <a:r>
              <a:rPr lang="en-US" altLang="en-US" sz="2400" b="1" dirty="0">
                <a:latin typeface="Maiandra GD" panose="020E0502030308020204" pitchFamily="34" charset="0"/>
              </a:rPr>
              <a:t>Idle</a:t>
            </a:r>
            <a:r>
              <a:rPr lang="en-US" altLang="en-US" sz="2400" dirty="0">
                <a:latin typeface="Maiandra GD" panose="020E0502030308020204" pitchFamily="34" charset="0"/>
              </a:rPr>
              <a:t> from the Start </a:t>
            </a:r>
            <a:r>
              <a:rPr lang="en-US" altLang="en-US" dirty="0">
                <a:latin typeface="Maiandra GD" panose="020E0502030308020204" pitchFamily="34" charset="0"/>
              </a:rPr>
              <a:t>Menu.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4707610" cy="4611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b="1" dirty="0">
                <a:latin typeface="Maiandra GD" panose="020E0502030308020204" pitchFamily="34" charset="0"/>
              </a:rPr>
              <a:t>Mac OS X:</a:t>
            </a:r>
          </a:p>
          <a:p>
            <a:r>
              <a:rPr lang="en-US" altLang="en-US" sz="2400" dirty="0">
                <a:latin typeface="Maiandra GD" panose="020E0502030308020204" pitchFamily="34" charset="0"/>
              </a:rPr>
              <a:t>Python is already installed.</a:t>
            </a:r>
          </a:p>
          <a:p>
            <a:r>
              <a:rPr lang="en-US" altLang="en-US" sz="2400" dirty="0">
                <a:latin typeface="Maiandra GD" panose="020E0502030308020204" pitchFamily="34" charset="0"/>
              </a:rPr>
              <a:t>Open a terminal and run python or run Idle from Finder.</a:t>
            </a:r>
          </a:p>
          <a:p>
            <a:pPr>
              <a:buNone/>
            </a:pPr>
            <a:endParaRPr lang="en-US" altLang="en-US" sz="2400" dirty="0">
              <a:latin typeface="Maiandra GD" panose="020E0502030308020204" pitchFamily="34" charset="0"/>
            </a:endParaRPr>
          </a:p>
          <a:p>
            <a:pPr>
              <a:buNone/>
            </a:pPr>
            <a:r>
              <a:rPr lang="en-US" altLang="en-US" sz="2400" b="1" dirty="0">
                <a:latin typeface="Maiandra GD" panose="020E0502030308020204" pitchFamily="34" charset="0"/>
              </a:rPr>
              <a:t>Linux:</a:t>
            </a:r>
          </a:p>
          <a:p>
            <a:r>
              <a:rPr lang="en-US" altLang="en-US" sz="2400" dirty="0">
                <a:latin typeface="Maiandra GD" panose="020E0502030308020204" pitchFamily="34" charset="0"/>
              </a:rPr>
              <a:t>Chances are you already have Python installed.  To check, run python from the terminal.</a:t>
            </a:r>
          </a:p>
          <a:p>
            <a:r>
              <a:rPr lang="en-US" altLang="en-US" sz="2400" dirty="0">
                <a:latin typeface="Maiandra GD" panose="020E0502030308020204" pitchFamily="34" charset="0"/>
              </a:rPr>
              <a:t>If not, install from your distribution's package system.</a:t>
            </a:r>
          </a:p>
        </p:txBody>
      </p:sp>
    </p:spTree>
    <p:extLst>
      <p:ext uri="{BB962C8B-B14F-4D97-AF65-F5344CB8AC3E}">
        <p14:creationId xmlns:p14="http://schemas.microsoft.com/office/powerpoint/2010/main" val="159058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IDLE</a:t>
            </a:r>
            <a:r>
              <a:rPr lang="en-US" altLang="en-US" dirty="0"/>
              <a:t> – a cross-platform Integrated Python development environment</a:t>
            </a:r>
          </a:p>
          <a:p>
            <a:r>
              <a:rPr lang="en-US" altLang="en-US" dirty="0"/>
              <a:t>Python Shell – running 'python' from the Command Line opens this interactive shell</a:t>
            </a:r>
          </a:p>
          <a:p>
            <a:r>
              <a:rPr lang="en-US" altLang="en-US" dirty="0"/>
              <a:t>Other text editors that support python code; VS code, Sublime, </a:t>
            </a:r>
            <a:r>
              <a:rPr lang="en-US" altLang="en-US" dirty="0" err="1"/>
              <a:t>Pycharm</a:t>
            </a:r>
            <a:r>
              <a:rPr lang="en-US" altLang="en-US" dirty="0"/>
              <a:t> etc.</a:t>
            </a:r>
          </a:p>
          <a:p>
            <a:r>
              <a:rPr lang="en-US" altLang="en-US" dirty="0"/>
              <a:t>For the exercises, we'll use IDLE, but you can try them all and pick a favorite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973</Words>
  <Application>Microsoft Office PowerPoint</Application>
  <PresentationFormat>Widescreen</PresentationFormat>
  <Paragraphs>135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Andale Mono</vt:lpstr>
      <vt:lpstr>Arial</vt:lpstr>
      <vt:lpstr>Bradley Hand ITC</vt:lpstr>
      <vt:lpstr>Calibri</vt:lpstr>
      <vt:lpstr>Calibri Light</vt:lpstr>
      <vt:lpstr>Courier New</vt:lpstr>
      <vt:lpstr>Maiandra GD</vt:lpstr>
      <vt:lpstr>Tahoma</vt:lpstr>
      <vt:lpstr>Wingdings</vt:lpstr>
      <vt:lpstr>Office Theme</vt:lpstr>
      <vt:lpstr>COMP-122 INTRODUCTION TO COMPUTER PROGRAMMING</vt:lpstr>
      <vt:lpstr>Outline</vt:lpstr>
      <vt:lpstr>Introduction</vt:lpstr>
      <vt:lpstr>Introduction Cont …</vt:lpstr>
      <vt:lpstr>Why Learn Python?</vt:lpstr>
      <vt:lpstr>Why Learn Python Cont…</vt:lpstr>
      <vt:lpstr>Applications of Python</vt:lpstr>
      <vt:lpstr>Installing Python</vt:lpstr>
      <vt:lpstr>Python Interfaces</vt:lpstr>
      <vt:lpstr>IDLE – Development Environment</vt:lpstr>
      <vt:lpstr>The Python Interpreter</vt:lpstr>
      <vt:lpstr>The Python Interpreter</vt:lpstr>
      <vt:lpstr>Our First Python Program</vt:lpstr>
      <vt:lpstr>The art and science of asking questions is the source of all knowledge. - Thomas Berger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COMP-122 INTRODUCTION TO COMP</dc:title>
  <dc:creator>Inno Jailos</dc:creator>
  <cp:lastModifiedBy>Inno Jailos</cp:lastModifiedBy>
  <cp:revision>32</cp:revision>
  <dcterms:created xsi:type="dcterms:W3CDTF">2021-10-19T10:14:23Z</dcterms:created>
  <dcterms:modified xsi:type="dcterms:W3CDTF">2021-10-25T07:34:30Z</dcterms:modified>
</cp:coreProperties>
</file>