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12192000"/>
  <p:notesSz cx="6858000" cy="9144000"/>
  <p:embeddedFontLst>
    <p:embeddedFont>
      <p:font typeface="Average"/>
      <p:regular r:id="rId71"/>
    </p:embeddedFont>
    <p:embeddedFont>
      <p:font typeface="Oswald"/>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7CAFA1-D896-48D4-970C-3B1E11B90504}">
  <a:tblStyle styleId="{317CAFA1-D896-48D4-970C-3B1E11B905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FB2B52-167D-4D37-A3B0-1AC4DCB717B5}"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E6CC35F8-751C-4DE9-A70E-DD39AEA83B21}"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bold.fntdata"/><Relationship Id="rId72" Type="http://schemas.openxmlformats.org/officeDocument/2006/relationships/font" Target="fonts/Oswald-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Average-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Briefly talk about what the Rich header is</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Emphasize usefulness for malware analysis</a:t>
            </a:r>
            <a:endParaRPr/>
          </a:p>
        </p:txBody>
      </p:sp>
      <p:sp>
        <p:nvSpPr>
          <p:cNvPr id="167" name="Google Shape;16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Since around 1998</a:t>
            </a:r>
            <a:endParaRPr/>
          </a:p>
        </p:txBody>
      </p:sp>
      <p:sp>
        <p:nvSpPr>
          <p:cNvPr id="180" name="Google Shape;18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c791842a6_0_6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c791842a6_0_6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4c791842a6_0_6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c791842a6_0_8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4c791842a6_0_8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“Devil’s Mark”</a:t>
            </a:r>
            <a:endParaRPr/>
          </a:p>
          <a:p>
            <a:pPr indent="0" lvl="0" marL="0" rtl="0" algn="l">
              <a:spcBef>
                <a:spcPts val="0"/>
              </a:spcBef>
              <a:spcAft>
                <a:spcPts val="0"/>
              </a:spcAft>
              <a:buNone/>
            </a:pPr>
            <a:r>
              <a:t/>
            </a:r>
            <a:endParaRPr/>
          </a:p>
        </p:txBody>
      </p:sp>
      <p:sp>
        <p:nvSpPr>
          <p:cNvPr id="207" name="Google Shape;207;g4c791842a6_0_8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c791842a6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c791842a6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t/>
            </a:r>
            <a:endParaRPr/>
          </a:p>
        </p:txBody>
      </p:sp>
      <p:sp>
        <p:nvSpPr>
          <p:cNvPr id="214" name="Google Shape;214;g4c791842a6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Need to mention that a @comp.id is a ProdID + an mCV</a:t>
            </a:r>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Shmooze-a-student</a:t>
            </a:r>
            <a:endParaRPr/>
          </a:p>
          <a:p>
            <a:pPr indent="0" lvl="0" marL="0" rtl="0" algn="l">
              <a:spcBef>
                <a:spcPts val="0"/>
              </a:spcBef>
              <a:spcAft>
                <a:spcPts val="0"/>
              </a:spcAft>
              <a:buNone/>
            </a:pPr>
            <a:r>
              <a:rPr lang="en-US"/>
              <a:t>Name, year, year in school, our major, thing which interests you and a fun fact</a:t>
            </a:r>
            <a:endParaRPr/>
          </a:p>
        </p:txBody>
      </p:sp>
      <p:sp>
        <p:nvSpPr>
          <p:cNvPr id="80" name="Google Shape;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“Who wasn’t responsible for OlympicDestroyer?”</a:t>
            </a:r>
            <a:endParaRPr/>
          </a:p>
          <a:p>
            <a:pPr indent="0" lvl="0" marL="0" rtl="0" algn="l">
              <a:spcBef>
                <a:spcPts val="0"/>
              </a:spcBef>
              <a:spcAft>
                <a:spcPts val="0"/>
              </a:spcAft>
              <a:buNone/>
            </a:pPr>
            <a:r>
              <a:rPr lang="en-US"/>
              <a:t>APT3, APT10 -&gt; China</a:t>
            </a:r>
            <a:endParaRPr/>
          </a:p>
          <a:p>
            <a:pPr indent="0" lvl="0" marL="0" rtl="0" algn="l">
              <a:spcBef>
                <a:spcPts val="0"/>
              </a:spcBef>
              <a:spcAft>
                <a:spcPts val="0"/>
              </a:spcAft>
              <a:buNone/>
            </a:pPr>
            <a:r>
              <a:rPr lang="en-US"/>
              <a:t>Sandworm -&gt; Russia</a:t>
            </a:r>
            <a:endParaRPr/>
          </a:p>
          <a:p>
            <a:pPr indent="0" lvl="0" marL="0" rtl="0" algn="l">
              <a:spcBef>
                <a:spcPts val="0"/>
              </a:spcBef>
              <a:spcAft>
                <a:spcPts val="0"/>
              </a:spcAft>
              <a:buNone/>
            </a:pPr>
            <a:r>
              <a:rPr lang="en-US"/>
              <a:t>Lazarus group -&gt; NK</a:t>
            </a:r>
            <a:endParaRPr/>
          </a:p>
          <a:p>
            <a:pPr indent="0" lvl="0" marL="0" rtl="0" algn="l">
              <a:spcBef>
                <a:spcPts val="0"/>
              </a:spcBef>
              <a:spcAft>
                <a:spcPts val="0"/>
              </a:spcAft>
              <a:buNone/>
            </a:pPr>
            <a:r>
              <a:rPr lang="en-US"/>
              <a:t>Fake Rich header vs DLL thing?</a:t>
            </a:r>
            <a:endParaRPr/>
          </a:p>
        </p:txBody>
      </p:sp>
      <p:sp>
        <p:nvSpPr>
          <p:cNvPr id="271" name="Google Shape;27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rule matches on the md5 of the entries in the Rich Header</a:t>
            </a:r>
            <a:endParaRPr/>
          </a:p>
        </p:txBody>
      </p:sp>
      <p:sp>
        <p:nvSpPr>
          <p:cNvPr id="277" name="Google Shape;2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c791842a6_0_6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Transition:</a:t>
            </a:r>
            <a:endParaRPr/>
          </a:p>
          <a:p>
            <a:pPr indent="0" lvl="0" marL="0" rtl="0" algn="l">
              <a:spcBef>
                <a:spcPts val="0"/>
              </a:spcBef>
              <a:spcAft>
                <a:spcPts val="0"/>
              </a:spcAft>
              <a:buNone/>
            </a:pPr>
            <a:r>
              <a:rPr lang="en-US"/>
              <a:t>The results from the Finding the Needle paper interested us, wanted to replicate with more packers</a:t>
            </a:r>
            <a:endParaRPr/>
          </a:p>
        </p:txBody>
      </p:sp>
      <p:sp>
        <p:nvSpPr>
          <p:cNvPr id="284" name="Google Shape;284;g4c791842a6_0_6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c791842a6_0_6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c791842a6_0_6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Only executable code that can be analyzed is unpacking stub</a:t>
            </a:r>
            <a:endParaRPr/>
          </a:p>
          <a:p>
            <a:pPr indent="0" lvl="0" marL="0" rtl="0" algn="l">
              <a:spcBef>
                <a:spcPts val="0"/>
              </a:spcBef>
              <a:spcAft>
                <a:spcPts val="0"/>
              </a:spcAft>
              <a:buNone/>
            </a:pPr>
            <a:r>
              <a:rPr lang="en-US"/>
              <a:t>Unpacker stub unpacks the packed data in memory and executes it</a:t>
            </a:r>
            <a:endParaRPr/>
          </a:p>
          <a:p>
            <a:pPr indent="0" lvl="0" marL="0" rtl="0" algn="l">
              <a:spcBef>
                <a:spcPts val="0"/>
              </a:spcBef>
              <a:spcAft>
                <a:spcPts val="0"/>
              </a:spcAft>
              <a:buNone/>
            </a:pPr>
            <a:r>
              <a:rPr lang="en-US"/>
              <a:t>Often breaks antivirus signatures that rely on byte sequences</a:t>
            </a:r>
            <a:endParaRPr/>
          </a:p>
        </p:txBody>
      </p:sp>
      <p:sp>
        <p:nvSpPr>
          <p:cNvPr id="290" name="Google Shape;290;g4c791842a6_0_6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c791842a6_0_8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c791842a6_0_8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4c791842a6_0_8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c791842a6_0_7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Want to test more packers</a:t>
            </a:r>
            <a:endParaRPr/>
          </a:p>
          <a:p>
            <a:pPr indent="0" lvl="0" marL="0" rtl="0" algn="l">
              <a:spcBef>
                <a:spcPts val="0"/>
              </a:spcBef>
              <a:spcAft>
                <a:spcPts val="0"/>
              </a:spcAft>
              <a:buNone/>
            </a:pPr>
            <a:r>
              <a:rPr lang="en-US"/>
              <a:t>Mention that we packed with strictest options</a:t>
            </a:r>
            <a:endParaRPr/>
          </a:p>
        </p:txBody>
      </p:sp>
      <p:sp>
        <p:nvSpPr>
          <p:cNvPr id="307" name="Google Shape;307;g4c791842a6_0_7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c791842a6_0_7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4c791842a6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know that malware samples with similar Rich headers are likely to be related</a:t>
            </a:r>
            <a:endParaRPr/>
          </a:p>
          <a:p>
            <a:pPr indent="0" lvl="0" marL="0" rtl="0" algn="l">
              <a:spcBef>
                <a:spcPts val="0"/>
              </a:spcBef>
              <a:spcAft>
                <a:spcPts val="0"/>
              </a:spcAft>
              <a:buNone/>
            </a:pPr>
            <a:r>
              <a:rPr lang="en-US"/>
              <a:t>In combination with our packer results, led us to develop a metadata hash</a:t>
            </a:r>
            <a:endParaRPr/>
          </a:p>
          <a:p>
            <a:pPr indent="0" lvl="0" marL="0" rtl="0" algn="l">
              <a:spcBef>
                <a:spcPts val="0"/>
              </a:spcBef>
              <a:spcAft>
                <a:spcPts val="0"/>
              </a:spcAft>
              <a:buNone/>
            </a:pPr>
            <a:r>
              <a:rPr lang="en-US"/>
              <a:t>Need to introduce metadata hashing + review some industry standard metadata hashes first</a:t>
            </a:r>
            <a:endParaRPr/>
          </a:p>
        </p:txBody>
      </p:sp>
      <p:sp>
        <p:nvSpPr>
          <p:cNvPr id="322" name="Google Shape;32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we can talk about the Rich header, need to introduce PE file metadata and how it is useful for malware analysis</a:t>
            </a:r>
            <a:endParaRPr/>
          </a:p>
          <a:p>
            <a:pPr indent="0" lvl="0" marL="0" rtl="0" algn="l">
              <a:spcBef>
                <a:spcPts val="0"/>
              </a:spcBef>
              <a:spcAft>
                <a:spcPts val="0"/>
              </a:spcAft>
              <a:buNone/>
            </a:pPr>
            <a:r>
              <a:rPr lang="en-US"/>
              <a:t>Will discuss prior research that involves the Rich header and Malware analysis</a:t>
            </a:r>
            <a:endParaRPr/>
          </a:p>
          <a:p>
            <a:pPr indent="0" lvl="0" marL="0" rtl="0" algn="l">
              <a:spcBef>
                <a:spcPts val="0"/>
              </a:spcBef>
              <a:spcAft>
                <a:spcPts val="0"/>
              </a:spcAft>
              <a:buNone/>
            </a:pPr>
            <a:r>
              <a:rPr lang="en-US"/>
              <a:t>The findings about packers from one of the papers interested us, so we did some research on it ourselves</a:t>
            </a:r>
            <a:endParaRPr/>
          </a:p>
          <a:p>
            <a:pPr indent="0" lvl="0" marL="0" rtl="0" algn="l">
              <a:spcBef>
                <a:spcPts val="0"/>
              </a:spcBef>
              <a:spcAft>
                <a:spcPts val="0"/>
              </a:spcAft>
              <a:buNone/>
            </a:pPr>
            <a:r>
              <a:rPr lang="en-US"/>
              <a:t>Led us to develop a metadata hash called RichPE</a:t>
            </a:r>
            <a:endParaRPr/>
          </a:p>
          <a:p>
            <a:pPr indent="0" lvl="0" marL="0" rtl="0" algn="l">
              <a:spcBef>
                <a:spcPts val="0"/>
              </a:spcBef>
              <a:spcAft>
                <a:spcPts val="0"/>
              </a:spcAft>
              <a:buNone/>
            </a:pPr>
            <a:r>
              <a:rPr lang="en-US"/>
              <a:t>Another article discussed how a Rich header was used as a false flag</a:t>
            </a:r>
            <a:endParaRPr/>
          </a:p>
          <a:p>
            <a:pPr indent="0" lvl="0" marL="0" rtl="0" algn="l">
              <a:spcBef>
                <a:spcPts val="0"/>
              </a:spcBef>
              <a:spcAft>
                <a:spcPts val="0"/>
              </a:spcAft>
              <a:buNone/>
            </a:pPr>
            <a:r>
              <a:rPr lang="en-US"/>
              <a:t>Researched how feasible it is to spoof / tamper with a Rich header and get away with it</a:t>
            </a:r>
            <a:endParaRPr/>
          </a:p>
        </p:txBody>
      </p:sp>
      <p:sp>
        <p:nvSpPr>
          <p:cNvPr id="92" name="Google Shape;9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Which metadata to use as hash function input?</a:t>
            </a:r>
            <a:endParaRPr/>
          </a:p>
        </p:txBody>
      </p:sp>
      <p:sp>
        <p:nvSpPr>
          <p:cNvPr id="342" name="Google Shape;34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c791842a6_0_8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4c791842a6_0_8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Which metadata to use as hash function input?</a:t>
            </a:r>
            <a:endParaRPr/>
          </a:p>
        </p:txBody>
      </p:sp>
      <p:sp>
        <p:nvSpPr>
          <p:cNvPr id="355" name="Google Shape;355;g4c791842a6_0_8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values have lowest bits masked out</a:t>
            </a:r>
            <a:endParaRPr/>
          </a:p>
          <a:p>
            <a:pPr indent="0" lvl="0" marL="0" rtl="0" algn="l">
              <a:spcBef>
                <a:spcPts val="0"/>
              </a:spcBef>
              <a:spcAft>
                <a:spcPts val="0"/>
              </a:spcAft>
              <a:buNone/>
            </a:pPr>
            <a:r>
              <a:rPr lang="en-US"/>
              <a:t>Polymorphic malware</a:t>
            </a:r>
            <a:endParaRPr/>
          </a:p>
        </p:txBody>
      </p:sp>
      <p:sp>
        <p:nvSpPr>
          <p:cNvPr id="362" name="Google Shape;36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c791842a6_0_8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4c791842a6_0_8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values have lowest bits masked out</a:t>
            </a:r>
            <a:endParaRPr/>
          </a:p>
          <a:p>
            <a:pPr indent="0" lvl="0" marL="0" rtl="0" algn="l">
              <a:spcBef>
                <a:spcPts val="0"/>
              </a:spcBef>
              <a:spcAft>
                <a:spcPts val="0"/>
              </a:spcAft>
              <a:buNone/>
            </a:pPr>
            <a:r>
              <a:rPr lang="en-US"/>
              <a:t>Polymorphic malware</a:t>
            </a:r>
            <a:endParaRPr/>
          </a:p>
        </p:txBody>
      </p:sp>
      <p:sp>
        <p:nvSpPr>
          <p:cNvPr id="369" name="Google Shape;369;g4c791842a6_0_8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Count – Half of the lowest bits are masked out</a:t>
            </a:r>
            <a:endParaRPr/>
          </a:p>
          <a:p>
            <a:pPr indent="0" lvl="0" marL="0" rtl="0" algn="l">
              <a:spcBef>
                <a:spcPts val="0"/>
              </a:spcBef>
              <a:spcAft>
                <a:spcPts val="0"/>
              </a:spcAft>
              <a:buNone/>
            </a:pPr>
            <a:r>
              <a:rPr lang="en-US"/>
              <a:t>Why I selected values</a:t>
            </a:r>
            <a:endParaRPr/>
          </a:p>
          <a:p>
            <a:pPr indent="0" lvl="0" marL="0" rtl="0" algn="l">
              <a:spcBef>
                <a:spcPts val="0"/>
              </a:spcBef>
              <a:spcAft>
                <a:spcPts val="0"/>
              </a:spcAft>
              <a:buNone/>
            </a:pPr>
            <a:r>
              <a:rPr lang="en-US"/>
              <a:t>Leave out section metadata</a:t>
            </a:r>
            <a:endParaRPr/>
          </a:p>
          <a:p>
            <a:pPr indent="0" lvl="0" marL="0" rtl="0" algn="l">
              <a:spcBef>
                <a:spcPts val="0"/>
              </a:spcBef>
              <a:spcAft>
                <a:spcPts val="0"/>
              </a:spcAft>
              <a:buNone/>
            </a:pPr>
            <a:r>
              <a:rPr lang="en-US"/>
              <a:t>pefile</a:t>
            </a:r>
            <a:endParaRPr/>
          </a:p>
        </p:txBody>
      </p:sp>
      <p:sp>
        <p:nvSpPr>
          <p:cNvPr id="381" name="Google Shape;38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c791842a6_0_8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4c791842a6_0_8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c791842a6_0_9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4c791842a6_0_9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c791842a6_0_9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4c791842a6_0_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Transition: </a:t>
            </a:r>
            <a:endParaRPr/>
          </a:p>
          <a:p>
            <a:pPr indent="0" lvl="0" marL="0" rtl="0" algn="l">
              <a:spcBef>
                <a:spcPts val="0"/>
              </a:spcBef>
              <a:spcAft>
                <a:spcPts val="0"/>
              </a:spcAft>
              <a:buNone/>
            </a:pPr>
            <a:r>
              <a:rPr lang="en-US"/>
              <a:t>Metadata of PE files is very useful to malware analysts</a:t>
            </a:r>
            <a:endParaRPr/>
          </a:p>
          <a:p>
            <a:pPr indent="0" lvl="0" marL="0" rtl="0" algn="l">
              <a:spcBef>
                <a:spcPts val="0"/>
              </a:spcBef>
              <a:spcAft>
                <a:spcPts val="0"/>
              </a:spcAft>
              <a:buNone/>
            </a:pPr>
            <a:r>
              <a:rPr lang="en-US"/>
              <a:t>Many malicious executables have unusual metadata</a:t>
            </a:r>
            <a:endParaRPr/>
          </a:p>
          <a:p>
            <a:pPr indent="0" lvl="0" marL="0" rtl="0" algn="l">
              <a:spcBef>
                <a:spcPts val="0"/>
              </a:spcBef>
              <a:spcAft>
                <a:spcPts val="0"/>
              </a:spcAft>
              <a:buNone/>
            </a:pPr>
            <a:r>
              <a:rPr lang="en-US"/>
              <a:t>Similar malware samples often have similar metadata</a:t>
            </a:r>
            <a:endParaRPr/>
          </a:p>
          <a:p>
            <a:pPr indent="0" lvl="0" marL="0" rtl="0" algn="l">
              <a:spcBef>
                <a:spcPts val="0"/>
              </a:spcBef>
              <a:spcAft>
                <a:spcPts val="0"/>
              </a:spcAft>
              <a:buNone/>
            </a:pPr>
            <a:r>
              <a:rPr lang="en-US"/>
              <a:t>Will be talking about topics related to PE file metadata a lot during the talk, so need to go over background info first</a:t>
            </a:r>
            <a:endParaRPr/>
          </a:p>
        </p:txBody>
      </p:sp>
      <p:sp>
        <p:nvSpPr>
          <p:cNvPr id="99" name="Google Shape;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c791842a6_0_9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4c791842a6_0_9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c791842a6_0_9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4c791842a6_0_9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Imphash did not cluster perfectly, one FP (5 imports)</a:t>
            </a:r>
            <a:endParaRPr/>
          </a:p>
          <a:p>
            <a:pPr indent="0" lvl="0" marL="0" rtl="0" algn="l">
              <a:spcBef>
                <a:spcPts val="0"/>
              </a:spcBef>
              <a:spcAft>
                <a:spcPts val="0"/>
              </a:spcAft>
              <a:buNone/>
            </a:pPr>
            <a:r>
              <a:rPr lang="en-US"/>
              <a:t>Rest clustered by family (209 samples, 38 families)</a:t>
            </a:r>
            <a:endParaRPr/>
          </a:p>
        </p:txBody>
      </p:sp>
      <p:sp>
        <p:nvSpPr>
          <p:cNvPr id="418" name="Google Shape;41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c9ce9556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c9ce9556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4c9ce9556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~300,000 malware</a:t>
            </a:r>
            <a:endParaRPr/>
          </a:p>
          <a:p>
            <a:pPr indent="0" lvl="0" marL="0" rtl="0" algn="l">
              <a:spcBef>
                <a:spcPts val="0"/>
              </a:spcBef>
              <a:spcAft>
                <a:spcPts val="0"/>
              </a:spcAft>
              <a:buNone/>
            </a:pPr>
            <a:r>
              <a:rPr lang="en-US"/>
              <a:t>~330,000 clean</a:t>
            </a:r>
            <a:endParaRPr/>
          </a:p>
          <a:p>
            <a:pPr indent="0" lvl="0" marL="0" rtl="0" algn="l">
              <a:spcBef>
                <a:spcPts val="0"/>
              </a:spcBef>
              <a:spcAft>
                <a:spcPts val="0"/>
              </a:spcAft>
              <a:buNone/>
            </a:pPr>
            <a:r>
              <a:rPr lang="en-US"/>
              <a:t>File infectors/polymorphic malware could account for false positives </a:t>
            </a:r>
            <a:endParaRPr/>
          </a:p>
        </p:txBody>
      </p:sp>
      <p:sp>
        <p:nvSpPr>
          <p:cNvPr id="432" name="Google Shape;43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c791842a6_0_9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4c791842a6_0_9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d962de257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4d962de257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Given all the stuff RJ just said before hand, rich header metadata is really powerful, and we expect more actors to be tampering with it in the future, what are some ways we might be able to detect the tampering</a:t>
            </a:r>
            <a:endParaRPr/>
          </a:p>
        </p:txBody>
      </p:sp>
      <p:sp>
        <p:nvSpPr>
          <p:cNvPr id="450" name="Google Shape;45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c791842a6_0_7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bullet </a:t>
            </a:r>
            <a:endParaRPr/>
          </a:p>
        </p:txBody>
      </p:sp>
      <p:sp>
        <p:nvSpPr>
          <p:cNvPr id="461" name="Google Shape;461;g4c791842a6_0_7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4d962de257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d962de257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Deobfuscated Rich header entries</a:t>
            </a:r>
            <a:endParaRPr/>
          </a:p>
          <a:p>
            <a:pPr indent="0" lvl="0" marL="0" rtl="0" algn="l">
              <a:spcBef>
                <a:spcPts val="0"/>
              </a:spcBef>
              <a:spcAft>
                <a:spcPts val="0"/>
              </a:spcAft>
              <a:buNone/>
            </a:pPr>
            <a:r>
              <a:t/>
            </a:r>
            <a:endParaRPr/>
          </a:p>
        </p:txBody>
      </p:sp>
      <p:sp>
        <p:nvSpPr>
          <p:cNvPr id="480" name="Google Shape;480;g4d962de257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d962de257_2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d962de257_2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Deobfuscated Rich header</a:t>
            </a:r>
            <a:endParaRPr/>
          </a:p>
          <a:p>
            <a:pPr indent="0" lvl="0" marL="0" rtl="0" algn="l">
              <a:spcBef>
                <a:spcPts val="0"/>
              </a:spcBef>
              <a:spcAft>
                <a:spcPts val="0"/>
              </a:spcAft>
              <a:buNone/>
            </a:pPr>
            <a:r>
              <a:rPr lang="en-US"/>
              <a:t>Overwrite file 2 rich header</a:t>
            </a:r>
            <a:endParaRPr/>
          </a:p>
        </p:txBody>
      </p:sp>
      <p:sp>
        <p:nvSpPr>
          <p:cNvPr id="498" name="Google Shape;498;g4d962de257_2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d962de257_2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d962de257_2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New Rich header</a:t>
            </a:r>
            <a:endParaRPr/>
          </a:p>
        </p:txBody>
      </p:sp>
      <p:sp>
        <p:nvSpPr>
          <p:cNvPr id="516" name="Google Shape;516;g4d962de257_2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4d962de257_2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4d962de257_2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If you use runtime linking, you can have as few imports as you want and then resolve the rest at run time</a:t>
            </a:r>
            <a:endParaRPr/>
          </a:p>
        </p:txBody>
      </p:sp>
      <p:sp>
        <p:nvSpPr>
          <p:cNvPr id="533" name="Google Shape;533;g4d962de257_2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4c791842a6_0_9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Mention mscoree.dll solution</a:t>
            </a:r>
            <a:endParaRPr/>
          </a:p>
        </p:txBody>
      </p:sp>
      <p:sp>
        <p:nvSpPr>
          <p:cNvPr id="549" name="Google Shape;549;g4c791842a6_0_9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Surveyed ~450,000 malware samples</a:t>
            </a:r>
            <a:endParaRPr/>
          </a:p>
        </p:txBody>
      </p:sp>
      <p:sp>
        <p:nvSpPr>
          <p:cNvPr id="555" name="Google Shape;55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c791842a6_0_7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4c791842a6_0_7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Rich import count: 77 / IAT import count 93</a:t>
            </a:r>
            <a:endParaRPr/>
          </a:p>
          <a:p>
            <a:pPr indent="0" lvl="0" marL="0" rtl="0" algn="l">
              <a:spcBef>
                <a:spcPts val="0"/>
              </a:spcBef>
              <a:spcAft>
                <a:spcPts val="0"/>
              </a:spcAft>
              <a:buNone/>
            </a:pPr>
            <a:r>
              <a:rPr lang="en-US"/>
              <a:t>Mostly a fluke</a:t>
            </a:r>
            <a:endParaRPr/>
          </a:p>
        </p:txBody>
      </p:sp>
      <p:sp>
        <p:nvSpPr>
          <p:cNvPr id="562" name="Google Shape;562;g4c791842a6_0_7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4c791842a6_0_8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4c791842a6_0_8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g4c791842a6_0_8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a PE file is run on a DOS system, it prints the error instead of just crashing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4c791842a6_0_9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4c791842a6_0_9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d962de257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g4d962de257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Thanks and ask for stuff</a:t>
            </a:r>
            <a:endParaRPr/>
          </a:p>
          <a:p>
            <a:pPr indent="0" lvl="0" marL="0" rtl="0" algn="l">
              <a:spcBef>
                <a:spcPts val="0"/>
              </a:spcBef>
              <a:spcAft>
                <a:spcPts val="0"/>
              </a:spcAft>
              <a:buNone/>
            </a:pPr>
            <a:r>
              <a:t/>
            </a:r>
            <a:endParaRPr/>
          </a:p>
        </p:txBody>
      </p:sp>
      <p:sp>
        <p:nvSpPr>
          <p:cNvPr id="597" name="Google Shape;59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4c791842a6_0_6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4c791842a6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Sub bullets for characteristics</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some instead of “a bunch”</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Section is contiguous block of memory in virtual address space of a process</a:t>
            </a:r>
            <a:endParaRPr/>
          </a:p>
        </p:txBody>
      </p:sp>
      <p:sp>
        <p:nvSpPr>
          <p:cNvPr id="153" name="Google Shape;15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5800234" y="3807170"/>
            <a:ext cx="591423"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895010" y="1321067"/>
            <a:ext cx="10401900" cy="2306700"/>
          </a:xfrm>
          <a:prstGeom prst="rect">
            <a:avLst/>
          </a:prstGeom>
        </p:spPr>
        <p:txBody>
          <a:bodyPr anchorCtr="0" anchor="b" bIns="121900" lIns="121900" spcFirstLastPara="1" rIns="121900" wrap="square" tIns="12190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2"/>
          <p:cNvSpPr txBox="1"/>
          <p:nvPr>
            <p:ph idx="1" type="subTitle"/>
          </p:nvPr>
        </p:nvSpPr>
        <p:spPr>
          <a:xfrm>
            <a:off x="895000" y="4233168"/>
            <a:ext cx="104019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5" name="Google Shape;55;p11"/>
          <p:cNvSpPr txBox="1"/>
          <p:nvPr>
            <p:ph idx="1" type="body"/>
          </p:nvPr>
        </p:nvSpPr>
        <p:spPr>
          <a:xfrm>
            <a:off x="415600" y="43045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6" name="Google Shape;56;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1" name="Google Shape;61;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2" name="Google Shape;6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spTree>
      <p:nvGrpSpPr>
        <p:cNvPr id="65" name="Shape 65"/>
        <p:cNvGrpSpPr/>
        <p:nvPr/>
      </p:nvGrpSpPr>
      <p:grpSpPr>
        <a:xfrm>
          <a:off x="0" y="0"/>
          <a:ext cx="0" cy="0"/>
          <a:chOff x="0" y="0"/>
          <a:chExt cx="0" cy="0"/>
        </a:xfrm>
      </p:grpSpPr>
      <p:sp>
        <p:nvSpPr>
          <p:cNvPr id="66" name="Google Shape;66;p1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7" name="Google Shape;67;p1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2100"/>
              </a:spcBef>
              <a:spcAft>
                <a:spcPts val="0"/>
              </a:spcAft>
              <a:buClr>
                <a:srgbClr val="888888"/>
              </a:buClr>
              <a:buSzPts val="2000"/>
              <a:buNone/>
              <a:defRPr sz="2000">
                <a:solidFill>
                  <a:srgbClr val="888888"/>
                </a:solidFill>
              </a:defRPr>
            </a:lvl2pPr>
            <a:lvl3pPr indent="-228600" lvl="2" marL="1371600" rtl="0" algn="l">
              <a:lnSpc>
                <a:spcPct val="90000"/>
              </a:lnSpc>
              <a:spcBef>
                <a:spcPts val="2100"/>
              </a:spcBef>
              <a:spcAft>
                <a:spcPts val="0"/>
              </a:spcAft>
              <a:buClr>
                <a:srgbClr val="888888"/>
              </a:buClr>
              <a:buSzPts val="1800"/>
              <a:buNone/>
              <a:defRPr sz="1800">
                <a:solidFill>
                  <a:srgbClr val="888888"/>
                </a:solidFill>
              </a:defRPr>
            </a:lvl3pPr>
            <a:lvl4pPr indent="-228600" lvl="3" marL="1828800" rtl="0" algn="l">
              <a:lnSpc>
                <a:spcPct val="90000"/>
              </a:lnSpc>
              <a:spcBef>
                <a:spcPts val="2100"/>
              </a:spcBef>
              <a:spcAft>
                <a:spcPts val="0"/>
              </a:spcAft>
              <a:buClr>
                <a:srgbClr val="888888"/>
              </a:buClr>
              <a:buSzPts val="1600"/>
              <a:buNone/>
              <a:defRPr sz="1600">
                <a:solidFill>
                  <a:srgbClr val="888888"/>
                </a:solidFill>
              </a:defRPr>
            </a:lvl4pPr>
            <a:lvl5pPr indent="-228600" lvl="4" marL="2286000" rtl="0" algn="l">
              <a:lnSpc>
                <a:spcPct val="90000"/>
              </a:lnSpc>
              <a:spcBef>
                <a:spcPts val="2100"/>
              </a:spcBef>
              <a:spcAft>
                <a:spcPts val="0"/>
              </a:spcAft>
              <a:buClr>
                <a:srgbClr val="888888"/>
              </a:buClr>
              <a:buSzPts val="1600"/>
              <a:buNone/>
              <a:defRPr sz="1600">
                <a:solidFill>
                  <a:srgbClr val="888888"/>
                </a:solidFill>
              </a:defRPr>
            </a:lvl5pPr>
            <a:lvl6pPr indent="-228600" lvl="5" marL="2743200" rtl="0" algn="l">
              <a:lnSpc>
                <a:spcPct val="90000"/>
              </a:lnSpc>
              <a:spcBef>
                <a:spcPts val="2100"/>
              </a:spcBef>
              <a:spcAft>
                <a:spcPts val="0"/>
              </a:spcAft>
              <a:buClr>
                <a:srgbClr val="888888"/>
              </a:buClr>
              <a:buSzPts val="1600"/>
              <a:buNone/>
              <a:defRPr sz="1600">
                <a:solidFill>
                  <a:srgbClr val="888888"/>
                </a:solidFill>
              </a:defRPr>
            </a:lvl6pPr>
            <a:lvl7pPr indent="-228600" lvl="6" marL="3200400" rtl="0" algn="l">
              <a:lnSpc>
                <a:spcPct val="90000"/>
              </a:lnSpc>
              <a:spcBef>
                <a:spcPts val="2100"/>
              </a:spcBef>
              <a:spcAft>
                <a:spcPts val="0"/>
              </a:spcAft>
              <a:buClr>
                <a:srgbClr val="888888"/>
              </a:buClr>
              <a:buSzPts val="1600"/>
              <a:buNone/>
              <a:defRPr sz="1600">
                <a:solidFill>
                  <a:srgbClr val="888888"/>
                </a:solidFill>
              </a:defRPr>
            </a:lvl7pPr>
            <a:lvl8pPr indent="-228600" lvl="7" marL="3657600" rtl="0" algn="l">
              <a:lnSpc>
                <a:spcPct val="90000"/>
              </a:lnSpc>
              <a:spcBef>
                <a:spcPts val="2100"/>
              </a:spcBef>
              <a:spcAft>
                <a:spcPts val="0"/>
              </a:spcAft>
              <a:buClr>
                <a:srgbClr val="888888"/>
              </a:buClr>
              <a:buSzPts val="1600"/>
              <a:buNone/>
              <a:defRPr sz="1600">
                <a:solidFill>
                  <a:srgbClr val="888888"/>
                </a:solidFill>
              </a:defRPr>
            </a:lvl8pPr>
            <a:lvl9pPr indent="-228600" lvl="8" marL="4114800" rtl="0" algn="l">
              <a:lnSpc>
                <a:spcPct val="90000"/>
              </a:lnSpc>
              <a:spcBef>
                <a:spcPts val="2100"/>
              </a:spcBef>
              <a:spcAft>
                <a:spcPts val="2100"/>
              </a:spcAft>
              <a:buClr>
                <a:srgbClr val="888888"/>
              </a:buClr>
              <a:buSzPts val="1600"/>
              <a:buNone/>
              <a:defRPr sz="1600">
                <a:solidFill>
                  <a:srgbClr val="888888"/>
                </a:solidFill>
              </a:defRPr>
            </a:lvl9pPr>
          </a:lstStyle>
          <a:p/>
        </p:txBody>
      </p:sp>
      <p:sp>
        <p:nvSpPr>
          <p:cNvPr id="68" name="Google Shape;68;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95000" y="2855000"/>
            <a:ext cx="10469700" cy="1148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3" name="Google Shape;23;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7" name="Google Shape;27;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2" name="Google Shape;32;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5" name="Google Shape;35;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8" name="Google Shape;38;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9" name="Google Shape;39;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653667" y="701800"/>
            <a:ext cx="8302800" cy="54543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42" name="Google Shape;42;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5" name="Google Shape;4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354000" y="1441867"/>
            <a:ext cx="5393700" cy="22803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7" name="Google Shape;47;p9"/>
          <p:cNvSpPr txBox="1"/>
          <p:nvPr>
            <p:ph idx="1" type="subTitle"/>
          </p:nvPr>
        </p:nvSpPr>
        <p:spPr>
          <a:xfrm>
            <a:off x="354000" y="379360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8" name="Google Shape;48;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9" name="Google Shape;49;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hyperlink" Target="https://www.linkedin.com/in/kevin-bilzer-jr/" TargetMode="External"/><Relationship Id="rId6" Type="http://schemas.openxmlformats.org/officeDocument/2006/relationships/hyperlink" Target="https://www.linkedin.com/in/rj-joyce/" TargetMode="External"/><Relationship Id="rId7" Type="http://schemas.openxmlformats.org/officeDocument/2006/relationships/image" Target="../media/image11.jpg"/><Relationship Id="rId8" Type="http://schemas.openxmlformats.org/officeDocument/2006/relationships/hyperlink" Target="https://www.linkedin.com/in/seamus-h-burk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hyperlink" Target="https://github.com/RichHeaderResearch/RichP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0" Type="http://schemas.openxmlformats.org/officeDocument/2006/relationships/hyperlink" Target="https://yara.readthedocs.io/en/v3.8.1/" TargetMode="External"/><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hyperlink" Target="https://www.ntcore.com/files/richsign.htm" TargetMode="External"/><Relationship Id="rId4" Type="http://schemas.openxmlformats.org/officeDocument/2006/relationships/hyperlink" Target="https://bytepointer.com/articles/the_microsoft_rich_header.htm" TargetMode="External"/><Relationship Id="rId9" Type="http://schemas.openxmlformats.org/officeDocument/2006/relationships/hyperlink" Target="https://github.com/erocarrera/pefile/blob/master/pefile.py" TargetMode="External"/><Relationship Id="rId5" Type="http://schemas.openxmlformats.org/officeDocument/2006/relationships/hyperlink" Target="https://www.sec.in.tum.de/i20/publications/finding-the-needle-a-study-of-the-pe32-rich-header-and-respective-malware-triage" TargetMode="External"/><Relationship Id="rId6" Type="http://schemas.openxmlformats.org/officeDocument/2006/relationships/hyperlink" Target="https://securelist.com/the-devils-in-the-rich-header/84348/" TargetMode="External"/><Relationship Id="rId7" Type="http://schemas.openxmlformats.org/officeDocument/2006/relationships/hyperlink" Target="http://ropgadget.com/posts/richheader_hunting.html" TargetMode="External"/><Relationship Id="rId8" Type="http://schemas.openxmlformats.org/officeDocument/2006/relationships/hyperlink" Target="https://docs.microsoft.com/en-us/previous-versions/ms809762(v=msdn.10)"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hyperlink" Target="https://github.com/erocarrera/pefi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Malware Attribution Using the Rich Header</a:t>
            </a:r>
            <a:endParaRPr/>
          </a:p>
        </p:txBody>
      </p:sp>
      <p:sp>
        <p:nvSpPr>
          <p:cNvPr id="76" name="Google Shape;76;p15"/>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800"/>
              <a:buNone/>
            </a:pPr>
            <a:r>
              <a:rPr lang="en-US"/>
              <a:t>Seamus Burke</a:t>
            </a:r>
            <a:r>
              <a:rPr lang="en-US" sz="2800"/>
              <a:t>        Kevin Bilzer        </a:t>
            </a:r>
            <a:r>
              <a:rPr lang="en-US"/>
              <a:t>RJ Joyce</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Import Address Table (IAT)</a:t>
            </a:r>
            <a:endParaRPr/>
          </a:p>
        </p:txBody>
      </p:sp>
      <p:sp>
        <p:nvSpPr>
          <p:cNvPr id="170" name="Google Shape;17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Located in the .idata section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Lists DLLs and functions </a:t>
            </a:r>
            <a:br>
              <a:rPr lang="en-US"/>
            </a:br>
            <a:r>
              <a:rPr lang="en-US"/>
              <a:t>imported from them</a:t>
            </a:r>
            <a:endParaRPr/>
          </a:p>
          <a:p>
            <a:pPr indent="0" lvl="0" marL="0" rtl="0" algn="l">
              <a:lnSpc>
                <a:spcPct val="90000"/>
              </a:lnSpc>
              <a:spcBef>
                <a:spcPts val="2100"/>
              </a:spcBef>
              <a:spcAft>
                <a:spcPts val="0"/>
              </a:spcAft>
              <a:buNone/>
            </a:pPr>
            <a:r>
              <a:t/>
            </a:r>
            <a:endParaRPr/>
          </a:p>
          <a:p>
            <a:pPr indent="0" lvl="0" marL="0" rtl="0" algn="l">
              <a:lnSpc>
                <a:spcPct val="90000"/>
              </a:lnSpc>
              <a:spcBef>
                <a:spcPts val="2100"/>
              </a:spcBef>
              <a:spcAft>
                <a:spcPts val="2100"/>
              </a:spcAft>
              <a:buNone/>
            </a:pPr>
            <a:r>
              <a:t/>
            </a:r>
            <a:endParaRPr/>
          </a:p>
        </p:txBody>
      </p:sp>
      <p:pic>
        <p:nvPicPr>
          <p:cNvPr id="171" name="Google Shape;171;p24"/>
          <p:cNvPicPr preferRelativeResize="0"/>
          <p:nvPr/>
        </p:nvPicPr>
        <p:blipFill>
          <a:blip r:embed="rId3">
            <a:alphaModFix/>
          </a:blip>
          <a:stretch>
            <a:fillRect/>
          </a:stretch>
        </p:blipFill>
        <p:spPr>
          <a:xfrm>
            <a:off x="5335025" y="1917875"/>
            <a:ext cx="6018774" cy="416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The Rich Header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Rich Header</a:t>
            </a:r>
            <a:endParaRPr/>
          </a:p>
        </p:txBody>
      </p:sp>
      <p:sp>
        <p:nvSpPr>
          <p:cNvPr id="183" name="Google Shape;18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Included in PE files built with the Microsoft compilation toolchain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Located between the MS-DOS stub and PE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Contents are obfuscated, undocumented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Rich Header Backstory</a:t>
            </a:r>
            <a:endParaRPr/>
          </a:p>
        </p:txBody>
      </p:sp>
      <p:sp>
        <p:nvSpPr>
          <p:cNvPr id="190" name="Google Shape;19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800"/>
              <a:buChar char="●"/>
            </a:pPr>
            <a:r>
              <a:rPr lang="en-US"/>
              <a:t>Developers afraid Microsoft was storing personal info in Rich header</a:t>
            </a:r>
            <a:endParaRPr/>
          </a:p>
          <a:p>
            <a:pPr indent="-266700" lvl="1" marL="685800" rtl="0" algn="l">
              <a:lnSpc>
                <a:spcPct val="90000"/>
              </a:lnSpc>
              <a:spcBef>
                <a:spcPts val="0"/>
              </a:spcBef>
              <a:spcAft>
                <a:spcPts val="0"/>
              </a:spcAft>
              <a:buSzPts val="2400"/>
              <a:buChar char="○"/>
            </a:pPr>
            <a:r>
              <a:rPr lang="en-US" sz="2400"/>
              <a:t>“Devil’s Mark”</a:t>
            </a:r>
            <a:endParaRPr sz="2400"/>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Speculation that Microsoft was using it to track malware authors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Article about how to de-obfuscate the Rich header published in 2008 by Daniel Pistelli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it Looks Like</a:t>
            </a:r>
            <a:endParaRPr/>
          </a:p>
        </p:txBody>
      </p:sp>
      <p:pic>
        <p:nvPicPr>
          <p:cNvPr id="197" name="Google Shape;197;p28"/>
          <p:cNvPicPr preferRelativeResize="0"/>
          <p:nvPr/>
        </p:nvPicPr>
        <p:blipFill>
          <a:blip r:embed="rId3">
            <a:alphaModFix/>
          </a:blip>
          <a:stretch>
            <a:fillRect/>
          </a:stretch>
        </p:blipFill>
        <p:spPr>
          <a:xfrm>
            <a:off x="838200" y="1690825"/>
            <a:ext cx="9236301" cy="4609725"/>
          </a:xfrm>
          <a:prstGeom prst="rect">
            <a:avLst/>
          </a:prstGeom>
          <a:noFill/>
          <a:ln>
            <a:noFill/>
          </a:ln>
        </p:spPr>
      </p:pic>
      <p:sp>
        <p:nvSpPr>
          <p:cNvPr id="198" name="Google Shape;198;p28"/>
          <p:cNvSpPr txBox="1"/>
          <p:nvPr/>
        </p:nvSpPr>
        <p:spPr>
          <a:xfrm>
            <a:off x="10644750" y="2508998"/>
            <a:ext cx="1084500" cy="615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MS-DOS Stub</a:t>
            </a:r>
            <a:endParaRPr sz="1800">
              <a:solidFill>
                <a:schemeClr val="dk1"/>
              </a:solidFill>
              <a:latin typeface="Calibri"/>
              <a:ea typeface="Calibri"/>
              <a:cs typeface="Calibri"/>
              <a:sym typeface="Calibri"/>
            </a:endParaRPr>
          </a:p>
        </p:txBody>
      </p:sp>
      <p:sp>
        <p:nvSpPr>
          <p:cNvPr id="199" name="Google Shape;199;p28"/>
          <p:cNvSpPr txBox="1"/>
          <p:nvPr/>
        </p:nvSpPr>
        <p:spPr>
          <a:xfrm>
            <a:off x="10663050" y="4231599"/>
            <a:ext cx="1047900" cy="615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Rich Header</a:t>
            </a:r>
            <a:endParaRPr sz="1800">
              <a:solidFill>
                <a:schemeClr val="dk1"/>
              </a:solidFill>
              <a:latin typeface="Calibri"/>
              <a:ea typeface="Calibri"/>
              <a:cs typeface="Calibri"/>
              <a:sym typeface="Calibri"/>
            </a:endParaRPr>
          </a:p>
        </p:txBody>
      </p:sp>
      <p:sp>
        <p:nvSpPr>
          <p:cNvPr id="200" name="Google Shape;200;p28"/>
          <p:cNvSpPr txBox="1"/>
          <p:nvPr/>
        </p:nvSpPr>
        <p:spPr>
          <a:xfrm>
            <a:off x="10684050" y="5429751"/>
            <a:ext cx="1005900" cy="615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 Header</a:t>
            </a:r>
            <a:endParaRPr sz="1800">
              <a:solidFill>
                <a:schemeClr val="dk1"/>
              </a:solidFill>
              <a:latin typeface="Calibri"/>
              <a:ea typeface="Calibri"/>
              <a:cs typeface="Calibri"/>
              <a:sym typeface="Calibri"/>
            </a:endParaRPr>
          </a:p>
        </p:txBody>
      </p:sp>
      <p:sp>
        <p:nvSpPr>
          <p:cNvPr id="201" name="Google Shape;201;p28"/>
          <p:cNvSpPr/>
          <p:nvPr/>
        </p:nvSpPr>
        <p:spPr>
          <a:xfrm>
            <a:off x="10261225" y="1837900"/>
            <a:ext cx="196800" cy="19359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a:off x="10270375" y="3926200"/>
            <a:ext cx="196800" cy="12258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10280875" y="5272400"/>
            <a:ext cx="196800" cy="9297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Rich Header Checksum</a:t>
            </a:r>
            <a:endParaRPr/>
          </a:p>
        </p:txBody>
      </p:sp>
      <p:sp>
        <p:nvSpPr>
          <p:cNvPr id="210" name="Google Shape;210;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4 bytes after “Rich” are a checksum</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Linker calculates it based on:</a:t>
            </a:r>
            <a:endParaRPr/>
          </a:p>
          <a:p>
            <a:pPr indent="-266700" lvl="1" marL="685800" rtl="0" algn="l">
              <a:lnSpc>
                <a:spcPct val="90000"/>
              </a:lnSpc>
              <a:spcBef>
                <a:spcPts val="1000"/>
              </a:spcBef>
              <a:spcAft>
                <a:spcPts val="0"/>
              </a:spcAft>
              <a:buSzPts val="2400"/>
              <a:buChar char="○"/>
            </a:pPr>
            <a:r>
              <a:rPr lang="en-US" sz="2400"/>
              <a:t>MS-DOS stub length</a:t>
            </a:r>
            <a:endParaRPr sz="2400"/>
          </a:p>
          <a:p>
            <a:pPr indent="-266700" lvl="1" marL="685800" rtl="0" algn="l">
              <a:lnSpc>
                <a:spcPct val="90000"/>
              </a:lnSpc>
              <a:spcBef>
                <a:spcPts val="1000"/>
              </a:spcBef>
              <a:spcAft>
                <a:spcPts val="0"/>
              </a:spcAft>
              <a:buSzPts val="2400"/>
              <a:buChar char="○"/>
            </a:pPr>
            <a:r>
              <a:rPr lang="en-US" sz="2400"/>
              <a:t>MS-DOS stub contents</a:t>
            </a:r>
            <a:endParaRPr sz="2400"/>
          </a:p>
          <a:p>
            <a:pPr indent="-266700" lvl="1" marL="685800" rtl="0" algn="l">
              <a:lnSpc>
                <a:spcPct val="90000"/>
              </a:lnSpc>
              <a:spcBef>
                <a:spcPts val="1000"/>
              </a:spcBef>
              <a:spcAft>
                <a:spcPts val="0"/>
              </a:spcAft>
              <a:buSzPts val="2400"/>
              <a:buChar char="○"/>
            </a:pPr>
            <a:r>
              <a:rPr lang="en-US" sz="2400"/>
              <a:t>Contents of the Rich header</a:t>
            </a:r>
            <a:endParaRPr sz="2400"/>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Contents of the Rich header are obfuscated using checksum as an XOR key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De-Obfuscated Rich Header</a:t>
            </a:r>
            <a:endParaRPr/>
          </a:p>
        </p:txBody>
      </p:sp>
      <p:graphicFrame>
        <p:nvGraphicFramePr>
          <p:cNvPr id="217" name="Google Shape;217;p30"/>
          <p:cNvGraphicFramePr/>
          <p:nvPr/>
        </p:nvGraphicFramePr>
        <p:xfrm>
          <a:off x="838175" y="2766175"/>
          <a:ext cx="3000000" cy="3000000"/>
        </p:xfrm>
        <a:graphic>
          <a:graphicData uri="http://schemas.openxmlformats.org/drawingml/2006/table">
            <a:tbl>
              <a:tblPr>
                <a:noFill/>
                <a:tableStyleId>{317CAFA1-D896-48D4-970C-3B1E11B90504}</a:tableStyleId>
              </a:tblPr>
              <a:tblGrid>
                <a:gridCol w="2494350"/>
                <a:gridCol w="2089025"/>
                <a:gridCol w="4505425"/>
              </a:tblGrid>
              <a:tr h="381000">
                <a:tc gridSpan="2">
                  <a:txBody>
                    <a:bodyPr>
                      <a:noAutofit/>
                    </a:bodyPr>
                    <a:lstStyle/>
                    <a:p>
                      <a:pPr indent="0" lvl="0" marL="0" rtl="0" algn="ctr">
                        <a:spcBef>
                          <a:spcPts val="0"/>
                        </a:spcBef>
                        <a:spcAft>
                          <a:spcPts val="0"/>
                        </a:spcAft>
                        <a:buNone/>
                      </a:pPr>
                      <a:r>
                        <a:rPr b="1" lang="en-US" sz="2000">
                          <a:latin typeface="Average"/>
                          <a:ea typeface="Average"/>
                          <a:cs typeface="Average"/>
                          <a:sym typeface="Average"/>
                        </a:rPr>
                        <a:t>“DanS”</a:t>
                      </a:r>
                      <a:endParaRPr b="1" sz="2000">
                        <a:latin typeface="Average"/>
                        <a:ea typeface="Average"/>
                        <a:cs typeface="Average"/>
                        <a:sym typeface="Average"/>
                      </a:endParaRPr>
                    </a:p>
                  </a:txBody>
                  <a:tcPr marT="91425" marB="91425" marR="91425" marL="91425" anchor="ctr">
                    <a:solidFill>
                      <a:srgbClr val="E0E0E0"/>
                    </a:solidFill>
                  </a:tcPr>
                </a:tc>
                <a:tc hMerge="1"/>
                <a:tc>
                  <a:txBody>
                    <a:bodyPr>
                      <a:noAutofit/>
                    </a:bodyPr>
                    <a:lstStyle/>
                    <a:p>
                      <a:pPr indent="0" lvl="0" marL="0" rtl="0" algn="ctr">
                        <a:spcBef>
                          <a:spcPts val="0"/>
                        </a:spcBef>
                        <a:spcAft>
                          <a:spcPts val="0"/>
                        </a:spcAft>
                        <a:buNone/>
                      </a:pPr>
                      <a:r>
                        <a:rPr b="1" lang="en-US" sz="2000">
                          <a:latin typeface="Average"/>
                          <a:ea typeface="Average"/>
                          <a:cs typeface="Average"/>
                          <a:sym typeface="Average"/>
                        </a:rPr>
                        <a:t>Padding</a:t>
                      </a:r>
                      <a:endParaRPr b="1" sz="2000">
                        <a:latin typeface="Average"/>
                        <a:ea typeface="Average"/>
                        <a:cs typeface="Average"/>
                        <a:sym typeface="Average"/>
                      </a:endParaRPr>
                    </a:p>
                  </a:txBody>
                  <a:tcPr marT="91425" marB="91425" marR="91425" marL="91425" anchor="ctr">
                    <a:solidFill>
                      <a:srgbClr val="D9D9D9"/>
                    </a:solidFill>
                  </a:tcPr>
                </a:tc>
              </a:tr>
              <a:tr h="381000">
                <a:tc gridSpan="2">
                  <a:txBody>
                    <a:bodyPr>
                      <a:noAutofit/>
                    </a:bodyPr>
                    <a:lstStyle/>
                    <a:p>
                      <a:pPr indent="0" lvl="0" marL="0" rtl="0" algn="ctr">
                        <a:spcBef>
                          <a:spcPts val="0"/>
                        </a:spcBef>
                        <a:spcAft>
                          <a:spcPts val="0"/>
                        </a:spcAft>
                        <a:buNone/>
                      </a:pPr>
                      <a:r>
                        <a:rPr b="1" lang="en-US" sz="2000">
                          <a:latin typeface="Average"/>
                          <a:ea typeface="Average"/>
                          <a:cs typeface="Average"/>
                          <a:sym typeface="Average"/>
                        </a:rPr>
                        <a:t>Padding</a:t>
                      </a:r>
                      <a:endParaRPr b="1" sz="2000">
                        <a:latin typeface="Average"/>
                        <a:ea typeface="Average"/>
                        <a:cs typeface="Average"/>
                        <a:sym typeface="Average"/>
                      </a:endParaRPr>
                    </a:p>
                  </a:txBody>
                  <a:tcPr marT="91425" marB="91425" marR="91425" marL="91425" anchor="ctr">
                    <a:solidFill>
                      <a:schemeClr val="dk1"/>
                    </a:solidFill>
                  </a:tcPr>
                </a:tc>
                <a:tc hMerge="1"/>
                <a:tc>
                  <a:txBody>
                    <a:bodyPr>
                      <a:noAutofit/>
                    </a:bodyPr>
                    <a:lstStyle/>
                    <a:p>
                      <a:pPr indent="0" lvl="0" marL="0" rtl="0" algn="ctr">
                        <a:spcBef>
                          <a:spcPts val="0"/>
                        </a:spcBef>
                        <a:spcAft>
                          <a:spcPts val="0"/>
                        </a:spcAft>
                        <a:buNone/>
                      </a:pPr>
                      <a:r>
                        <a:rPr b="1" lang="en-US" sz="2000">
                          <a:latin typeface="Average"/>
                          <a:ea typeface="Average"/>
                          <a:cs typeface="Average"/>
                          <a:sym typeface="Average"/>
                        </a:rPr>
                        <a:t>Padding</a:t>
                      </a:r>
                      <a:endParaRPr b="1" sz="2000">
                        <a:latin typeface="Average"/>
                        <a:ea typeface="Average"/>
                        <a:cs typeface="Average"/>
                        <a:sym typeface="Average"/>
                      </a:endParaRPr>
                    </a:p>
                  </a:txBody>
                  <a:tcPr marT="91425" marB="91425" marR="91425" marL="91425" anchor="ctr">
                    <a:solidFill>
                      <a:schemeClr val="dk1"/>
                    </a:solidFill>
                  </a:tcPr>
                </a:tc>
              </a:tr>
              <a:tr h="381000">
                <a:tc>
                  <a:txBody>
                    <a:bodyPr>
                      <a:noAutofit/>
                    </a:bodyPr>
                    <a:lstStyle/>
                    <a:p>
                      <a:pPr indent="0" lvl="0" marL="0" rtl="0" algn="ctr">
                        <a:spcBef>
                          <a:spcPts val="0"/>
                        </a:spcBef>
                        <a:spcAft>
                          <a:spcPts val="0"/>
                        </a:spcAft>
                        <a:buNone/>
                      </a:pPr>
                      <a:r>
                        <a:rPr b="1" lang="en-US" sz="2000">
                          <a:latin typeface="Average"/>
                          <a:ea typeface="Average"/>
                          <a:cs typeface="Average"/>
                          <a:sym typeface="Average"/>
                        </a:rPr>
                        <a:t>ProdID</a:t>
                      </a:r>
                      <a:endParaRPr b="1" sz="2000">
                        <a:latin typeface="Average"/>
                        <a:ea typeface="Average"/>
                        <a:cs typeface="Average"/>
                        <a:sym typeface="Average"/>
                      </a:endParaRPr>
                    </a:p>
                  </a:txBody>
                  <a:tcPr marT="91425" marB="91425" marR="91425" marL="91425" anchor="ctr">
                    <a:solidFill>
                      <a:srgbClr val="E0E0E0"/>
                    </a:solidFill>
                  </a:tcPr>
                </a:tc>
                <a:tc>
                  <a:txBody>
                    <a:bodyPr>
                      <a:noAutofit/>
                    </a:bodyPr>
                    <a:lstStyle/>
                    <a:p>
                      <a:pPr indent="0" lvl="0" marL="0" rtl="0" algn="ctr">
                        <a:spcBef>
                          <a:spcPts val="0"/>
                        </a:spcBef>
                        <a:spcAft>
                          <a:spcPts val="0"/>
                        </a:spcAft>
                        <a:buNone/>
                      </a:pPr>
                      <a:r>
                        <a:rPr b="1" lang="en-US" sz="2000">
                          <a:latin typeface="Average"/>
                          <a:ea typeface="Average"/>
                          <a:cs typeface="Average"/>
                          <a:sym typeface="Average"/>
                        </a:rPr>
                        <a:t>mCV</a:t>
                      </a:r>
                      <a:endParaRPr b="1" sz="2000">
                        <a:latin typeface="Average"/>
                        <a:ea typeface="Average"/>
                        <a:cs typeface="Average"/>
                        <a:sym typeface="Average"/>
                      </a:endParaRPr>
                    </a:p>
                  </a:txBody>
                  <a:tcPr marT="91425" marB="91425" marR="91425" marL="91425" anchor="ctr">
                    <a:solidFill>
                      <a:srgbClr val="E0E0E0"/>
                    </a:solidFill>
                  </a:tcPr>
                </a:tc>
                <a:tc>
                  <a:txBody>
                    <a:bodyPr>
                      <a:noAutofit/>
                    </a:bodyPr>
                    <a:lstStyle/>
                    <a:p>
                      <a:pPr indent="0" lvl="0" marL="0" rtl="0" algn="ctr">
                        <a:spcBef>
                          <a:spcPts val="0"/>
                        </a:spcBef>
                        <a:spcAft>
                          <a:spcPts val="0"/>
                        </a:spcAft>
                        <a:buNone/>
                      </a:pPr>
                      <a:r>
                        <a:rPr b="1" lang="en-US" sz="2000">
                          <a:latin typeface="Average"/>
                          <a:ea typeface="Average"/>
                          <a:cs typeface="Average"/>
                          <a:sym typeface="Average"/>
                        </a:rPr>
                        <a:t>Count</a:t>
                      </a:r>
                      <a:endParaRPr b="1" sz="2000">
                        <a:latin typeface="Average"/>
                        <a:ea typeface="Average"/>
                        <a:cs typeface="Average"/>
                        <a:sym typeface="Average"/>
                      </a:endParaRPr>
                    </a:p>
                  </a:txBody>
                  <a:tcPr marT="91425" marB="91425" marR="91425" marL="91425" anchor="ctr">
                    <a:solidFill>
                      <a:srgbClr val="E0E0E0"/>
                    </a:solidFill>
                  </a:tcPr>
                </a:tc>
              </a:tr>
              <a:tr h="381000">
                <a:tc>
                  <a:txBody>
                    <a:bodyPr>
                      <a:noAutofit/>
                    </a:bodyPr>
                    <a:lstStyle/>
                    <a:p>
                      <a:pPr indent="0" lvl="0" marL="0" rtl="0" algn="ctr">
                        <a:spcBef>
                          <a:spcPts val="0"/>
                        </a:spcBef>
                        <a:spcAft>
                          <a:spcPts val="0"/>
                        </a:spcAft>
                        <a:buNone/>
                      </a:pPr>
                      <a:r>
                        <a:rPr b="1" lang="en-US" sz="2000">
                          <a:latin typeface="Average"/>
                          <a:ea typeface="Average"/>
                          <a:cs typeface="Average"/>
                          <a:sym typeface="Average"/>
                        </a:rPr>
                        <a:t>ProdID</a:t>
                      </a:r>
                      <a:endParaRPr b="1" sz="2000">
                        <a:latin typeface="Average"/>
                        <a:ea typeface="Average"/>
                        <a:cs typeface="Average"/>
                        <a:sym typeface="Average"/>
                      </a:endParaRPr>
                    </a:p>
                  </a:txBody>
                  <a:tcPr marT="91425" marB="91425" marR="91425" marL="91425" anchor="ctr">
                    <a:solidFill>
                      <a:schemeClr val="dk1"/>
                    </a:solidFill>
                  </a:tcPr>
                </a:tc>
                <a:tc>
                  <a:txBody>
                    <a:bodyPr>
                      <a:noAutofit/>
                    </a:bodyPr>
                    <a:lstStyle/>
                    <a:p>
                      <a:pPr indent="0" lvl="0" marL="0" rtl="0" algn="ctr">
                        <a:spcBef>
                          <a:spcPts val="0"/>
                        </a:spcBef>
                        <a:spcAft>
                          <a:spcPts val="0"/>
                        </a:spcAft>
                        <a:buNone/>
                      </a:pPr>
                      <a:r>
                        <a:rPr b="1" lang="en-US" sz="2000">
                          <a:latin typeface="Average"/>
                          <a:ea typeface="Average"/>
                          <a:cs typeface="Average"/>
                          <a:sym typeface="Average"/>
                        </a:rPr>
                        <a:t>mCV</a:t>
                      </a:r>
                      <a:endParaRPr b="1" sz="2000">
                        <a:latin typeface="Average"/>
                        <a:ea typeface="Average"/>
                        <a:cs typeface="Average"/>
                        <a:sym typeface="Average"/>
                      </a:endParaRPr>
                    </a:p>
                  </a:txBody>
                  <a:tcPr marT="91425" marB="91425" marR="91425" marL="91425" anchor="ctr">
                    <a:solidFill>
                      <a:schemeClr val="dk1"/>
                    </a:solidFill>
                  </a:tcPr>
                </a:tc>
                <a:tc>
                  <a:txBody>
                    <a:bodyPr>
                      <a:noAutofit/>
                    </a:bodyPr>
                    <a:lstStyle/>
                    <a:p>
                      <a:pPr indent="0" lvl="0" marL="0" rtl="0" algn="ctr">
                        <a:spcBef>
                          <a:spcPts val="0"/>
                        </a:spcBef>
                        <a:spcAft>
                          <a:spcPts val="0"/>
                        </a:spcAft>
                        <a:buNone/>
                      </a:pPr>
                      <a:r>
                        <a:rPr b="1" lang="en-US" sz="2000">
                          <a:latin typeface="Average"/>
                          <a:ea typeface="Average"/>
                          <a:cs typeface="Average"/>
                          <a:sym typeface="Average"/>
                        </a:rPr>
                        <a:t>Count</a:t>
                      </a:r>
                      <a:endParaRPr b="1" sz="2000">
                        <a:latin typeface="Average"/>
                        <a:ea typeface="Average"/>
                        <a:cs typeface="Average"/>
                        <a:sym typeface="Average"/>
                      </a:endParaRPr>
                    </a:p>
                  </a:txBody>
                  <a:tcPr marT="91425" marB="91425" marR="91425" marL="91425" anchor="ctr">
                    <a:solidFill>
                      <a:schemeClr val="dk1"/>
                    </a:solidFill>
                  </a:tcPr>
                </a:tc>
              </a:tr>
              <a:tr h="381000">
                <a:tc gridSpan="3">
                  <a:txBody>
                    <a:bodyPr>
                      <a:noAutofit/>
                    </a:bodyPr>
                    <a:lstStyle/>
                    <a:p>
                      <a:pPr indent="0" lvl="0" marL="0" rtl="0" algn="ctr">
                        <a:spcBef>
                          <a:spcPts val="0"/>
                        </a:spcBef>
                        <a:spcAft>
                          <a:spcPts val="0"/>
                        </a:spcAft>
                        <a:buNone/>
                      </a:pPr>
                      <a:r>
                        <a:rPr b="1" lang="en-US" sz="3600">
                          <a:latin typeface="Average"/>
                          <a:ea typeface="Average"/>
                          <a:cs typeface="Average"/>
                          <a:sym typeface="Average"/>
                        </a:rPr>
                        <a:t> …</a:t>
                      </a:r>
                      <a:endParaRPr b="1" sz="3600">
                        <a:latin typeface="Average"/>
                        <a:ea typeface="Average"/>
                        <a:cs typeface="Average"/>
                        <a:sym typeface="Average"/>
                      </a:endParaRPr>
                    </a:p>
                  </a:txBody>
                  <a:tcPr marT="91425" marB="91425" marR="91425" marL="91425" anchor="ctr">
                    <a:solidFill>
                      <a:srgbClr val="E0E0E0"/>
                    </a:solidFill>
                  </a:tcPr>
                </a:tc>
                <a:tc hMerge="1"/>
                <a:tc hMerge="1"/>
              </a:tr>
              <a:tr h="381000">
                <a:tc gridSpan="2">
                  <a:txBody>
                    <a:bodyPr>
                      <a:noAutofit/>
                    </a:bodyPr>
                    <a:lstStyle/>
                    <a:p>
                      <a:pPr indent="0" lvl="0" marL="0" rtl="0" algn="ctr">
                        <a:spcBef>
                          <a:spcPts val="0"/>
                        </a:spcBef>
                        <a:spcAft>
                          <a:spcPts val="0"/>
                        </a:spcAft>
                        <a:buNone/>
                      </a:pPr>
                      <a:r>
                        <a:rPr b="1" lang="en-US" sz="2000">
                          <a:latin typeface="Average"/>
                          <a:ea typeface="Average"/>
                          <a:cs typeface="Average"/>
                          <a:sym typeface="Average"/>
                        </a:rPr>
                        <a:t>“Rich”</a:t>
                      </a:r>
                      <a:endParaRPr b="1" sz="2000">
                        <a:latin typeface="Average"/>
                        <a:ea typeface="Average"/>
                        <a:cs typeface="Average"/>
                        <a:sym typeface="Average"/>
                      </a:endParaRPr>
                    </a:p>
                  </a:txBody>
                  <a:tcPr marT="91425" marB="91425" marR="91425" marL="91425" anchor="ctr">
                    <a:solidFill>
                      <a:schemeClr val="dk1"/>
                    </a:solidFill>
                  </a:tcPr>
                </a:tc>
                <a:tc hMerge="1"/>
                <a:tc>
                  <a:txBody>
                    <a:bodyPr>
                      <a:noAutofit/>
                    </a:bodyPr>
                    <a:lstStyle/>
                    <a:p>
                      <a:pPr indent="0" lvl="0" marL="0" rtl="0" algn="ctr">
                        <a:spcBef>
                          <a:spcPts val="0"/>
                        </a:spcBef>
                        <a:spcAft>
                          <a:spcPts val="0"/>
                        </a:spcAft>
                        <a:buNone/>
                      </a:pPr>
                      <a:r>
                        <a:rPr b="1" lang="en-US" sz="2000">
                          <a:latin typeface="Average"/>
                          <a:ea typeface="Average"/>
                          <a:cs typeface="Average"/>
                          <a:sym typeface="Average"/>
                        </a:rPr>
                        <a:t>Checksum</a:t>
                      </a:r>
                      <a:endParaRPr b="1" sz="2000">
                        <a:latin typeface="Average"/>
                        <a:ea typeface="Average"/>
                        <a:cs typeface="Average"/>
                        <a:sym typeface="Average"/>
                      </a:endParaRPr>
                    </a:p>
                  </a:txBody>
                  <a:tcPr marT="91425" marB="91425" marR="91425" marL="91425" anchor="ctr">
                    <a:solidFill>
                      <a:schemeClr val="dk1"/>
                    </a:solidFill>
                  </a:tcPr>
                </a:tc>
              </a:tr>
              <a:tr h="381000">
                <a:tc gridSpan="2">
                  <a:txBody>
                    <a:bodyPr>
                      <a:noAutofit/>
                    </a:bodyPr>
                    <a:lstStyle/>
                    <a:p>
                      <a:pPr indent="0" lvl="0" marL="0" rtl="0" algn="ctr">
                        <a:spcBef>
                          <a:spcPts val="0"/>
                        </a:spcBef>
                        <a:spcAft>
                          <a:spcPts val="0"/>
                        </a:spcAft>
                        <a:buNone/>
                      </a:pPr>
                      <a:r>
                        <a:rPr b="1" lang="en-US" sz="2000">
                          <a:latin typeface="Average"/>
                          <a:ea typeface="Average"/>
                          <a:cs typeface="Average"/>
                          <a:sym typeface="Average"/>
                        </a:rPr>
                        <a:t>Padding</a:t>
                      </a:r>
                      <a:endParaRPr b="1" sz="2000">
                        <a:latin typeface="Average"/>
                        <a:ea typeface="Average"/>
                        <a:cs typeface="Average"/>
                        <a:sym typeface="Average"/>
                      </a:endParaRPr>
                    </a:p>
                  </a:txBody>
                  <a:tcPr marT="91425" marB="91425" marR="91425" marL="91425" anchor="ctr">
                    <a:solidFill>
                      <a:srgbClr val="E0E0E0"/>
                    </a:solidFill>
                  </a:tcPr>
                </a:tc>
                <a:tc hMerge="1"/>
                <a:tc>
                  <a:txBody>
                    <a:bodyPr>
                      <a:noAutofit/>
                    </a:bodyPr>
                    <a:lstStyle/>
                    <a:p>
                      <a:pPr indent="0" lvl="0" marL="0" rtl="0" algn="ctr">
                        <a:spcBef>
                          <a:spcPts val="0"/>
                        </a:spcBef>
                        <a:spcAft>
                          <a:spcPts val="0"/>
                        </a:spcAft>
                        <a:buNone/>
                      </a:pPr>
                      <a:r>
                        <a:rPr b="1" lang="en-US" sz="2000">
                          <a:latin typeface="Average"/>
                          <a:ea typeface="Average"/>
                          <a:cs typeface="Average"/>
                          <a:sym typeface="Average"/>
                        </a:rPr>
                        <a:t>Padding</a:t>
                      </a:r>
                      <a:endParaRPr b="1" sz="2000">
                        <a:latin typeface="Average"/>
                        <a:ea typeface="Average"/>
                        <a:cs typeface="Average"/>
                        <a:sym typeface="Average"/>
                      </a:endParaRPr>
                    </a:p>
                  </a:txBody>
                  <a:tcPr marT="91425" marB="91425" marR="91425" marL="91425" anchor="ctr">
                    <a:solidFill>
                      <a:srgbClr val="E0E0E0"/>
                    </a:solidFill>
                  </a:tcPr>
                </a:tc>
              </a:tr>
            </a:tbl>
          </a:graphicData>
        </a:graphic>
      </p:graphicFrame>
      <p:sp>
        <p:nvSpPr>
          <p:cNvPr id="218" name="Google Shape;218;p30"/>
          <p:cNvSpPr/>
          <p:nvPr/>
        </p:nvSpPr>
        <p:spPr>
          <a:xfrm>
            <a:off x="9991725" y="2789500"/>
            <a:ext cx="196800" cy="8697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9991725" y="5557675"/>
            <a:ext cx="196800" cy="8697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9991725" y="3847075"/>
            <a:ext cx="196800" cy="15204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rot="-5400000">
            <a:off x="3038225" y="337600"/>
            <a:ext cx="196800" cy="44238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5400000">
            <a:off x="7575275" y="379000"/>
            <a:ext cx="196800" cy="4341000"/>
          </a:xfrm>
          <a:prstGeom prst="rightBrace">
            <a:avLst>
              <a:gd fmla="val 66692"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txBox="1"/>
          <p:nvPr/>
        </p:nvSpPr>
        <p:spPr>
          <a:xfrm>
            <a:off x="2594375" y="2032910"/>
            <a:ext cx="1084500" cy="615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 bytes</a:t>
            </a:r>
            <a:endParaRPr sz="1800">
              <a:solidFill>
                <a:schemeClr val="dk1"/>
              </a:solidFill>
              <a:latin typeface="Calibri"/>
              <a:ea typeface="Calibri"/>
              <a:cs typeface="Calibri"/>
              <a:sym typeface="Calibri"/>
            </a:endParaRPr>
          </a:p>
        </p:txBody>
      </p:sp>
      <p:sp>
        <p:nvSpPr>
          <p:cNvPr id="224" name="Google Shape;224;p30"/>
          <p:cNvSpPr txBox="1"/>
          <p:nvPr/>
        </p:nvSpPr>
        <p:spPr>
          <a:xfrm>
            <a:off x="7131425" y="2032910"/>
            <a:ext cx="1084500" cy="615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 bytes</a:t>
            </a:r>
            <a:endParaRPr sz="1800">
              <a:solidFill>
                <a:schemeClr val="dk1"/>
              </a:solidFill>
              <a:latin typeface="Calibri"/>
              <a:ea typeface="Calibri"/>
              <a:cs typeface="Calibri"/>
              <a:sym typeface="Calibri"/>
            </a:endParaRPr>
          </a:p>
        </p:txBody>
      </p:sp>
      <p:sp>
        <p:nvSpPr>
          <p:cNvPr id="225" name="Google Shape;225;p30"/>
          <p:cNvSpPr txBox="1"/>
          <p:nvPr/>
        </p:nvSpPr>
        <p:spPr>
          <a:xfrm>
            <a:off x="10253275" y="2916860"/>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Header</a:t>
            </a:r>
            <a:endParaRPr sz="1800">
              <a:solidFill>
                <a:schemeClr val="dk1"/>
              </a:solidFill>
              <a:latin typeface="Calibri"/>
              <a:ea typeface="Calibri"/>
              <a:cs typeface="Calibri"/>
              <a:sym typeface="Calibri"/>
            </a:endParaRPr>
          </a:p>
        </p:txBody>
      </p:sp>
      <p:sp>
        <p:nvSpPr>
          <p:cNvPr id="226" name="Google Shape;226;p30"/>
          <p:cNvSpPr txBox="1"/>
          <p:nvPr/>
        </p:nvSpPr>
        <p:spPr>
          <a:xfrm>
            <a:off x="10253275" y="429978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Entries</a:t>
            </a:r>
            <a:endParaRPr sz="1800">
              <a:solidFill>
                <a:schemeClr val="dk1"/>
              </a:solidFill>
              <a:latin typeface="Calibri"/>
              <a:ea typeface="Calibri"/>
              <a:cs typeface="Calibri"/>
              <a:sym typeface="Calibri"/>
            </a:endParaRPr>
          </a:p>
        </p:txBody>
      </p:sp>
      <p:sp>
        <p:nvSpPr>
          <p:cNvPr id="227" name="Google Shape;227;p30"/>
          <p:cNvSpPr txBox="1"/>
          <p:nvPr/>
        </p:nvSpPr>
        <p:spPr>
          <a:xfrm>
            <a:off x="10253275" y="5682710"/>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Footer</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How the Rich Header is Built</a:t>
            </a:r>
            <a:endParaRPr/>
          </a:p>
        </p:txBody>
      </p:sp>
      <p:sp>
        <p:nvSpPr>
          <p:cNvPr id="233" name="Google Shape;233;p31"/>
          <p:cNvSpPr txBox="1"/>
          <p:nvPr>
            <p:ph idx="1" type="body"/>
          </p:nvPr>
        </p:nvSpPr>
        <p:spPr>
          <a:xfrm>
            <a:off x="838200" y="192165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backend compiler (c2.dll) inserts the @comp.id into each object it generates during compilation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linker reads in all this information, keeps track of how many times each object is used, and builds the Rich header</a:t>
            </a:r>
            <a:endParaRPr/>
          </a:p>
          <a:p>
            <a:pPr indent="0" lvl="0" marL="0" rtl="0" algn="l">
              <a:lnSpc>
                <a:spcPct val="90000"/>
              </a:lnSpc>
              <a:spcBef>
                <a:spcPts val="1000"/>
              </a:spcBef>
              <a:spcAft>
                <a:spcPts val="2100"/>
              </a:spcAft>
              <a:buNone/>
            </a:pPr>
            <a:r>
              <a:t/>
            </a:r>
            <a:endParaRPr/>
          </a:p>
        </p:txBody>
      </p:sp>
      <p:sp>
        <p:nvSpPr>
          <p:cNvPr id="234" name="Google Shape;234;p31"/>
          <p:cNvSpPr/>
          <p:nvPr/>
        </p:nvSpPr>
        <p:spPr>
          <a:xfrm>
            <a:off x="4536550" y="5055725"/>
            <a:ext cx="699600" cy="39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cl.exe</a:t>
            </a:r>
            <a:endParaRPr/>
          </a:p>
        </p:txBody>
      </p:sp>
      <p:sp>
        <p:nvSpPr>
          <p:cNvPr id="235" name="Google Shape;235;p31"/>
          <p:cNvSpPr/>
          <p:nvPr/>
        </p:nvSpPr>
        <p:spPr>
          <a:xfrm>
            <a:off x="5832725" y="4644225"/>
            <a:ext cx="781800" cy="47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c1.dll</a:t>
            </a:r>
            <a:endParaRPr/>
          </a:p>
        </p:txBody>
      </p:sp>
      <p:sp>
        <p:nvSpPr>
          <p:cNvPr id="236" name="Google Shape;236;p31"/>
          <p:cNvSpPr/>
          <p:nvPr/>
        </p:nvSpPr>
        <p:spPr>
          <a:xfrm>
            <a:off x="5832725" y="5448725"/>
            <a:ext cx="781800" cy="47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c2.dll</a:t>
            </a:r>
            <a:endParaRPr/>
          </a:p>
        </p:txBody>
      </p:sp>
      <p:sp>
        <p:nvSpPr>
          <p:cNvPr id="237" name="Google Shape;237;p31"/>
          <p:cNvSpPr/>
          <p:nvPr/>
        </p:nvSpPr>
        <p:spPr>
          <a:xfrm>
            <a:off x="6993250" y="5448725"/>
            <a:ext cx="781800" cy="47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*.obj</a:t>
            </a:r>
            <a:endParaRPr/>
          </a:p>
        </p:txBody>
      </p:sp>
      <p:sp>
        <p:nvSpPr>
          <p:cNvPr id="238" name="Google Shape;238;p31"/>
          <p:cNvSpPr/>
          <p:nvPr/>
        </p:nvSpPr>
        <p:spPr>
          <a:xfrm>
            <a:off x="8153775" y="5448725"/>
            <a:ext cx="867900" cy="47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link.exe</a:t>
            </a:r>
            <a:endParaRPr/>
          </a:p>
        </p:txBody>
      </p:sp>
      <p:sp>
        <p:nvSpPr>
          <p:cNvPr id="239" name="Google Shape;239;p31"/>
          <p:cNvSpPr/>
          <p:nvPr/>
        </p:nvSpPr>
        <p:spPr>
          <a:xfrm>
            <a:off x="9400400" y="4881950"/>
            <a:ext cx="781800" cy="47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*.dll</a:t>
            </a:r>
            <a:endParaRPr/>
          </a:p>
        </p:txBody>
      </p:sp>
      <p:sp>
        <p:nvSpPr>
          <p:cNvPr id="240" name="Google Shape;240;p31"/>
          <p:cNvSpPr/>
          <p:nvPr/>
        </p:nvSpPr>
        <p:spPr>
          <a:xfrm>
            <a:off x="9400400" y="5448725"/>
            <a:ext cx="781800" cy="47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*.exe</a:t>
            </a:r>
            <a:endParaRPr/>
          </a:p>
        </p:txBody>
      </p:sp>
      <p:sp>
        <p:nvSpPr>
          <p:cNvPr id="241" name="Google Shape;241;p31"/>
          <p:cNvSpPr/>
          <p:nvPr/>
        </p:nvSpPr>
        <p:spPr>
          <a:xfrm>
            <a:off x="9400400" y="6015500"/>
            <a:ext cx="781800" cy="47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*.lib</a:t>
            </a:r>
            <a:endParaRPr/>
          </a:p>
        </p:txBody>
      </p:sp>
      <p:cxnSp>
        <p:nvCxnSpPr>
          <p:cNvPr id="242" name="Google Shape;242;p31"/>
          <p:cNvCxnSpPr>
            <a:stCxn id="234" idx="3"/>
            <a:endCxn id="235" idx="1"/>
          </p:cNvCxnSpPr>
          <p:nvPr/>
        </p:nvCxnSpPr>
        <p:spPr>
          <a:xfrm flipH="1" rot="10800000">
            <a:off x="5236150" y="4880825"/>
            <a:ext cx="596700" cy="371400"/>
          </a:xfrm>
          <a:prstGeom prst="bentConnector3">
            <a:avLst>
              <a:gd fmla="val 49990" name="adj1"/>
            </a:avLst>
          </a:prstGeom>
          <a:noFill/>
          <a:ln cap="flat" cmpd="sng" w="9525">
            <a:solidFill>
              <a:srgbClr val="FFFFFF"/>
            </a:solidFill>
            <a:prstDash val="solid"/>
            <a:round/>
            <a:headEnd len="med" w="med" type="none"/>
            <a:tailEnd len="med" w="med" type="none"/>
          </a:ln>
        </p:spPr>
      </p:cxnSp>
      <p:cxnSp>
        <p:nvCxnSpPr>
          <p:cNvPr id="243" name="Google Shape;243;p31"/>
          <p:cNvCxnSpPr>
            <a:stCxn id="234" idx="3"/>
            <a:endCxn id="236" idx="1"/>
          </p:cNvCxnSpPr>
          <p:nvPr/>
        </p:nvCxnSpPr>
        <p:spPr>
          <a:xfrm>
            <a:off x="5236150" y="5252225"/>
            <a:ext cx="596700" cy="433200"/>
          </a:xfrm>
          <a:prstGeom prst="bentConnector3">
            <a:avLst>
              <a:gd fmla="val 49990" name="adj1"/>
            </a:avLst>
          </a:prstGeom>
          <a:noFill/>
          <a:ln cap="flat" cmpd="sng" w="9525">
            <a:solidFill>
              <a:srgbClr val="FFFFFF"/>
            </a:solidFill>
            <a:prstDash val="solid"/>
            <a:round/>
            <a:headEnd len="med" w="med" type="none"/>
            <a:tailEnd len="med" w="med" type="none"/>
          </a:ln>
        </p:spPr>
      </p:cxnSp>
      <p:cxnSp>
        <p:nvCxnSpPr>
          <p:cNvPr id="244" name="Google Shape;244;p31"/>
          <p:cNvCxnSpPr>
            <a:stCxn id="236" idx="3"/>
            <a:endCxn id="237" idx="1"/>
          </p:cNvCxnSpPr>
          <p:nvPr/>
        </p:nvCxnSpPr>
        <p:spPr>
          <a:xfrm>
            <a:off x="6614525" y="5685275"/>
            <a:ext cx="378600" cy="600"/>
          </a:xfrm>
          <a:prstGeom prst="bentConnector3">
            <a:avLst>
              <a:gd fmla="val 50017" name="adj1"/>
            </a:avLst>
          </a:prstGeom>
          <a:noFill/>
          <a:ln cap="flat" cmpd="sng" w="9525">
            <a:solidFill>
              <a:srgbClr val="FFFFFF"/>
            </a:solidFill>
            <a:prstDash val="solid"/>
            <a:round/>
            <a:headEnd len="med" w="med" type="none"/>
            <a:tailEnd len="med" w="med" type="none"/>
          </a:ln>
        </p:spPr>
      </p:cxnSp>
      <p:cxnSp>
        <p:nvCxnSpPr>
          <p:cNvPr id="245" name="Google Shape;245;p31"/>
          <p:cNvCxnSpPr>
            <a:stCxn id="237" idx="3"/>
            <a:endCxn id="238" idx="1"/>
          </p:cNvCxnSpPr>
          <p:nvPr/>
        </p:nvCxnSpPr>
        <p:spPr>
          <a:xfrm>
            <a:off x="7775050" y="5685275"/>
            <a:ext cx="378600" cy="600"/>
          </a:xfrm>
          <a:prstGeom prst="bentConnector3">
            <a:avLst>
              <a:gd fmla="val 50017" name="adj1"/>
            </a:avLst>
          </a:prstGeom>
          <a:noFill/>
          <a:ln cap="flat" cmpd="sng" w="9525">
            <a:solidFill>
              <a:srgbClr val="FFFFFF"/>
            </a:solidFill>
            <a:prstDash val="solid"/>
            <a:round/>
            <a:headEnd len="med" w="med" type="none"/>
            <a:tailEnd len="med" w="med" type="none"/>
          </a:ln>
        </p:spPr>
      </p:cxnSp>
      <p:cxnSp>
        <p:nvCxnSpPr>
          <p:cNvPr id="246" name="Google Shape;246;p31"/>
          <p:cNvCxnSpPr>
            <a:stCxn id="238" idx="3"/>
            <a:endCxn id="239" idx="1"/>
          </p:cNvCxnSpPr>
          <p:nvPr/>
        </p:nvCxnSpPr>
        <p:spPr>
          <a:xfrm flipH="1" rot="10800000">
            <a:off x="9021675" y="5118575"/>
            <a:ext cx="378600" cy="566700"/>
          </a:xfrm>
          <a:prstGeom prst="bentConnector3">
            <a:avLst>
              <a:gd fmla="val 50017" name="adj1"/>
            </a:avLst>
          </a:prstGeom>
          <a:noFill/>
          <a:ln cap="flat" cmpd="sng" w="9525">
            <a:solidFill>
              <a:srgbClr val="FFFFFF"/>
            </a:solidFill>
            <a:prstDash val="solid"/>
            <a:round/>
            <a:headEnd len="med" w="med" type="none"/>
            <a:tailEnd len="med" w="med" type="none"/>
          </a:ln>
        </p:spPr>
      </p:cxnSp>
      <p:cxnSp>
        <p:nvCxnSpPr>
          <p:cNvPr id="247" name="Google Shape;247;p31"/>
          <p:cNvCxnSpPr>
            <a:stCxn id="238" idx="3"/>
            <a:endCxn id="241" idx="1"/>
          </p:cNvCxnSpPr>
          <p:nvPr/>
        </p:nvCxnSpPr>
        <p:spPr>
          <a:xfrm>
            <a:off x="9021675" y="5685275"/>
            <a:ext cx="378600" cy="566700"/>
          </a:xfrm>
          <a:prstGeom prst="bentConnector3">
            <a:avLst>
              <a:gd fmla="val 50017" name="adj1"/>
            </a:avLst>
          </a:prstGeom>
          <a:noFill/>
          <a:ln cap="flat" cmpd="sng" w="9525">
            <a:solidFill>
              <a:srgbClr val="FFFFFF"/>
            </a:solidFill>
            <a:prstDash val="solid"/>
            <a:round/>
            <a:headEnd len="med" w="med" type="none"/>
            <a:tailEnd len="med" w="med" type="none"/>
          </a:ln>
        </p:spPr>
      </p:cxnSp>
      <p:cxnSp>
        <p:nvCxnSpPr>
          <p:cNvPr id="248" name="Google Shape;248;p31"/>
          <p:cNvCxnSpPr>
            <a:stCxn id="238" idx="3"/>
            <a:endCxn id="240" idx="1"/>
          </p:cNvCxnSpPr>
          <p:nvPr/>
        </p:nvCxnSpPr>
        <p:spPr>
          <a:xfrm>
            <a:off x="9021675" y="5685275"/>
            <a:ext cx="378600" cy="600"/>
          </a:xfrm>
          <a:prstGeom prst="bentConnector3">
            <a:avLst>
              <a:gd fmla="val 50017" name="adj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Prior Research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Rich Header + Malware Analysis</a:t>
            </a:r>
            <a:endParaRPr/>
          </a:p>
        </p:txBody>
      </p:sp>
      <p:sp>
        <p:nvSpPr>
          <p:cNvPr id="260" name="Google Shape;26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BFBFBF"/>
              </a:buClr>
              <a:buSzPts val="2800"/>
              <a:buChar char="●"/>
            </a:pPr>
            <a:r>
              <a:rPr lang="en-US">
                <a:solidFill>
                  <a:srgbClr val="BFBFBF"/>
                </a:solidFill>
              </a:rPr>
              <a:t>Very little public literature that incorporates both</a:t>
            </a:r>
            <a:endParaRPr>
              <a:solidFill>
                <a:srgbClr val="BFBFBF"/>
              </a:solidFill>
            </a:endParaRPr>
          </a:p>
          <a:p>
            <a:pPr indent="-50800" lvl="0" marL="228600" rtl="0" algn="l">
              <a:lnSpc>
                <a:spcPct val="90000"/>
              </a:lnSpc>
              <a:spcBef>
                <a:spcPts val="1000"/>
              </a:spcBef>
              <a:spcAft>
                <a:spcPts val="0"/>
              </a:spcAft>
              <a:buClr>
                <a:schemeClr val="dk1"/>
              </a:buClr>
              <a:buSzPts val="2800"/>
              <a:buNone/>
            </a:pPr>
            <a:r>
              <a:t/>
            </a:r>
            <a:endParaRPr>
              <a:solidFill>
                <a:srgbClr val="BFBFBF"/>
              </a:solidFill>
            </a:endParaRPr>
          </a:p>
          <a:p>
            <a:pPr indent="-228600" lvl="0" marL="228600" rtl="0" algn="l">
              <a:lnSpc>
                <a:spcPct val="90000"/>
              </a:lnSpc>
              <a:spcBef>
                <a:spcPts val="1000"/>
              </a:spcBef>
              <a:spcAft>
                <a:spcPts val="0"/>
              </a:spcAft>
              <a:buClr>
                <a:srgbClr val="BFBFBF"/>
              </a:buClr>
              <a:buSzPts val="2800"/>
              <a:buChar char="●"/>
            </a:pPr>
            <a:r>
              <a:rPr i="1" lang="en-US">
                <a:solidFill>
                  <a:srgbClr val="BFBFBF"/>
                </a:solidFill>
              </a:rPr>
              <a:t>Finding the Needle: A Study of the PE32 Rich Header and Respective Malware Triage</a:t>
            </a:r>
            <a:r>
              <a:rPr lang="en-US">
                <a:solidFill>
                  <a:srgbClr val="BFBFBF"/>
                </a:solidFill>
              </a:rPr>
              <a:t>, Webster et. al</a:t>
            </a:r>
            <a:endParaRPr>
              <a:solidFill>
                <a:srgbClr val="BFBFBF"/>
              </a:solidFill>
            </a:endParaRPr>
          </a:p>
          <a:p>
            <a:pPr indent="-50800" lvl="0" marL="228600" rtl="0" algn="l">
              <a:lnSpc>
                <a:spcPct val="90000"/>
              </a:lnSpc>
              <a:spcBef>
                <a:spcPts val="1000"/>
              </a:spcBef>
              <a:spcAft>
                <a:spcPts val="0"/>
              </a:spcAft>
              <a:buClr>
                <a:schemeClr val="dk1"/>
              </a:buClr>
              <a:buSzPts val="2800"/>
              <a:buNone/>
            </a:pPr>
            <a:r>
              <a:t/>
            </a:r>
            <a:endParaRPr>
              <a:solidFill>
                <a:srgbClr val="BFBFBF"/>
              </a:solidFill>
            </a:endParaRPr>
          </a:p>
          <a:p>
            <a:pPr indent="-228600" lvl="0" marL="228600" rtl="0" algn="l">
              <a:lnSpc>
                <a:spcPct val="90000"/>
              </a:lnSpc>
              <a:spcBef>
                <a:spcPts val="1000"/>
              </a:spcBef>
              <a:spcAft>
                <a:spcPts val="0"/>
              </a:spcAft>
              <a:buClr>
                <a:srgbClr val="BFBFBF"/>
              </a:buClr>
              <a:buSzPts val="2800"/>
              <a:buChar char="●"/>
            </a:pPr>
            <a:r>
              <a:rPr i="1" lang="en-US">
                <a:solidFill>
                  <a:srgbClr val="BFBFBF"/>
                </a:solidFill>
              </a:rPr>
              <a:t>The Devil’s in the Rich Header</a:t>
            </a:r>
            <a:r>
              <a:rPr lang="en-US">
                <a:solidFill>
                  <a:srgbClr val="BFBFBF"/>
                </a:solidFill>
              </a:rPr>
              <a:t>, Securelist blog</a:t>
            </a:r>
            <a:endParaRPr>
              <a:solidFill>
                <a:srgbClr val="BFBFBF"/>
              </a:solidFill>
            </a:endParaRPr>
          </a:p>
          <a:p>
            <a:pPr indent="-50800" lvl="0" marL="228600" rtl="0" algn="l">
              <a:lnSpc>
                <a:spcPct val="90000"/>
              </a:lnSpc>
              <a:spcBef>
                <a:spcPts val="1000"/>
              </a:spcBef>
              <a:spcAft>
                <a:spcPts val="0"/>
              </a:spcAft>
              <a:buClr>
                <a:schemeClr val="dk1"/>
              </a:buClr>
              <a:buSzPts val="2800"/>
              <a:buNone/>
            </a:pPr>
            <a:r>
              <a:t/>
            </a:r>
            <a:endParaRPr>
              <a:solidFill>
                <a:srgbClr val="BFBFBF"/>
              </a:solidFill>
            </a:endParaRPr>
          </a:p>
          <a:p>
            <a:pPr indent="-228600" lvl="0" marL="228600" rtl="0" algn="l">
              <a:lnSpc>
                <a:spcPct val="90000"/>
              </a:lnSpc>
              <a:spcBef>
                <a:spcPts val="1000"/>
              </a:spcBef>
              <a:spcAft>
                <a:spcPts val="2100"/>
              </a:spcAft>
              <a:buClr>
                <a:srgbClr val="BFBFBF"/>
              </a:buClr>
              <a:buSzPts val="2800"/>
              <a:buChar char="●"/>
            </a:pPr>
            <a:r>
              <a:rPr i="1" lang="en-US">
                <a:solidFill>
                  <a:srgbClr val="BFBFBF"/>
                </a:solidFill>
              </a:rPr>
              <a:t>Case Studies in Rich Header Analysis and Hunting</a:t>
            </a:r>
            <a:r>
              <a:rPr lang="en-US">
                <a:solidFill>
                  <a:srgbClr val="BFBFBF"/>
                </a:solidFill>
              </a:rPr>
              <a:t>, Ropgadget blog</a:t>
            </a:r>
            <a:endParaRPr>
              <a:solidFill>
                <a:srgbClr val="BFBFB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About Us</a:t>
            </a:r>
            <a:endParaRPr/>
          </a:p>
        </p:txBody>
      </p:sp>
      <p:pic>
        <p:nvPicPr>
          <p:cNvPr id="83" name="Google Shape;83;p16"/>
          <p:cNvPicPr preferRelativeResize="0"/>
          <p:nvPr/>
        </p:nvPicPr>
        <p:blipFill rotWithShape="1">
          <a:blip r:embed="rId3">
            <a:alphaModFix/>
          </a:blip>
          <a:srcRect b="0" l="0" r="0" t="9714"/>
          <a:stretch/>
        </p:blipFill>
        <p:spPr>
          <a:xfrm>
            <a:off x="8555950" y="1814500"/>
            <a:ext cx="2797849" cy="3228976"/>
          </a:xfrm>
          <a:prstGeom prst="rect">
            <a:avLst/>
          </a:prstGeom>
          <a:noFill/>
          <a:ln>
            <a:noFill/>
          </a:ln>
        </p:spPr>
      </p:pic>
      <p:pic>
        <p:nvPicPr>
          <p:cNvPr id="84" name="Google Shape;84;p16"/>
          <p:cNvPicPr preferRelativeResize="0"/>
          <p:nvPr/>
        </p:nvPicPr>
        <p:blipFill rotWithShape="1">
          <a:blip r:embed="rId4">
            <a:alphaModFix/>
          </a:blip>
          <a:srcRect b="0" l="15259" r="17427" t="0"/>
          <a:stretch/>
        </p:blipFill>
        <p:spPr>
          <a:xfrm>
            <a:off x="4813675" y="1814513"/>
            <a:ext cx="2564650" cy="3228975"/>
          </a:xfrm>
          <a:prstGeom prst="rect">
            <a:avLst/>
          </a:prstGeom>
          <a:noFill/>
          <a:ln>
            <a:noFill/>
          </a:ln>
        </p:spPr>
      </p:pic>
      <p:sp>
        <p:nvSpPr>
          <p:cNvPr id="85" name="Google Shape;85;p16"/>
          <p:cNvSpPr txBox="1"/>
          <p:nvPr/>
        </p:nvSpPr>
        <p:spPr>
          <a:xfrm>
            <a:off x="4587300" y="5385725"/>
            <a:ext cx="3017400" cy="4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u="sng">
                <a:solidFill>
                  <a:schemeClr val="hlink"/>
                </a:solidFill>
                <a:hlinkClick r:id="rId5"/>
              </a:rPr>
              <a:t>www.linkedin.com/in/kevin-bilzer-jr/</a:t>
            </a:r>
            <a:endParaRPr>
              <a:solidFill>
                <a:srgbClr val="FFFFFF"/>
              </a:solidFill>
            </a:endParaRPr>
          </a:p>
        </p:txBody>
      </p:sp>
      <p:sp>
        <p:nvSpPr>
          <p:cNvPr id="86" name="Google Shape;86;p16"/>
          <p:cNvSpPr txBox="1"/>
          <p:nvPr/>
        </p:nvSpPr>
        <p:spPr>
          <a:xfrm>
            <a:off x="8446175" y="5385725"/>
            <a:ext cx="3017400" cy="4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u="sng">
                <a:solidFill>
                  <a:schemeClr val="hlink"/>
                </a:solidFill>
                <a:hlinkClick r:id="rId6"/>
              </a:rPr>
              <a:t>www.linkedin.com/in/rj-joyce/</a:t>
            </a:r>
            <a:endParaRPr>
              <a:solidFill>
                <a:srgbClr val="FFFFFF"/>
              </a:solidFill>
            </a:endParaRPr>
          </a:p>
        </p:txBody>
      </p:sp>
      <p:pic>
        <p:nvPicPr>
          <p:cNvPr id="87" name="Google Shape;87;p16"/>
          <p:cNvPicPr preferRelativeResize="0"/>
          <p:nvPr/>
        </p:nvPicPr>
        <p:blipFill>
          <a:blip r:embed="rId7">
            <a:alphaModFix/>
          </a:blip>
          <a:stretch>
            <a:fillRect/>
          </a:stretch>
        </p:blipFill>
        <p:spPr>
          <a:xfrm>
            <a:off x="1487200" y="1813776"/>
            <a:ext cx="2148840" cy="3230422"/>
          </a:xfrm>
          <a:prstGeom prst="rect">
            <a:avLst/>
          </a:prstGeom>
          <a:noFill/>
          <a:ln>
            <a:noFill/>
          </a:ln>
        </p:spPr>
      </p:pic>
      <p:sp>
        <p:nvSpPr>
          <p:cNvPr id="88" name="Google Shape;88;p16"/>
          <p:cNvSpPr txBox="1"/>
          <p:nvPr/>
        </p:nvSpPr>
        <p:spPr>
          <a:xfrm>
            <a:off x="885675" y="5385725"/>
            <a:ext cx="32103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8"/>
              </a:rPr>
              <a:t>www.linkedin.com/in/seamus-h-burke/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i="1" lang="en-US"/>
              <a:t>Finding the Needle</a:t>
            </a:r>
            <a:endParaRPr/>
          </a:p>
        </p:txBody>
      </p:sp>
      <p:sp>
        <p:nvSpPr>
          <p:cNvPr id="267" name="Google Shape;26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Surveyed over 1 million PE files, ~70% had Rich headers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How packers affect the Rich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Identifying metadata tampering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Finding related malware samples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i="1" lang="en-US"/>
              <a:t>The Devil’s in the Rich Header</a:t>
            </a:r>
            <a:endParaRPr/>
          </a:p>
        </p:txBody>
      </p:sp>
      <p:sp>
        <p:nvSpPr>
          <p:cNvPr id="274" name="Google Shape;274;p35"/>
          <p:cNvSpPr txBox="1"/>
          <p:nvPr>
            <p:ph idx="1" type="body"/>
          </p:nvPr>
        </p:nvSpPr>
        <p:spPr>
          <a:xfrm>
            <a:off x="838200" y="1783094"/>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OlympicDestroyer worm was an attribution nightmare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Had Rich header identical to wiper used by Lazarus group</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Article proved that OlympicDestroyer’s Rich header was a false flag</a:t>
            </a:r>
            <a:endParaRPr/>
          </a:p>
          <a:p>
            <a:pPr indent="-266700" lvl="1" marL="685800" rtl="0" algn="l">
              <a:lnSpc>
                <a:spcPct val="90000"/>
              </a:lnSpc>
              <a:spcBef>
                <a:spcPts val="2100"/>
              </a:spcBef>
              <a:spcAft>
                <a:spcPts val="2100"/>
              </a:spcAft>
              <a:buSzPts val="2400"/>
              <a:buChar char="○"/>
            </a:pPr>
            <a:r>
              <a:rPr lang="en-US" sz="2400"/>
              <a:t>mscoree.dll</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i="1" lang="en-US"/>
              <a:t>Case Studies in Rich Header Analysis</a:t>
            </a:r>
            <a:endParaRPr/>
          </a:p>
        </p:txBody>
      </p:sp>
      <p:sp>
        <p:nvSpPr>
          <p:cNvPr id="280" name="Google Shape;280;p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Using YARA to track malware by Rich header contents</a:t>
            </a:r>
            <a:endParaRPr/>
          </a:p>
        </p:txBody>
      </p:sp>
      <p:sp>
        <p:nvSpPr>
          <p:cNvPr id="281" name="Google Shape;281;p36"/>
          <p:cNvSpPr txBox="1"/>
          <p:nvPr/>
        </p:nvSpPr>
        <p:spPr>
          <a:xfrm>
            <a:off x="838200" y="3051017"/>
            <a:ext cx="9954900" cy="26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CCCCCC"/>
                </a:solidFill>
                <a:latin typeface="Courier New"/>
                <a:ea typeface="Courier New"/>
                <a:cs typeface="Courier New"/>
                <a:sym typeface="Courier New"/>
              </a:rPr>
              <a:t>import "pe"</a:t>
            </a:r>
            <a:endParaRPr sz="2400">
              <a:solidFill>
                <a:srgbClr val="CCCCCC"/>
              </a:solidFill>
              <a:latin typeface="Courier New"/>
              <a:ea typeface="Courier New"/>
              <a:cs typeface="Courier New"/>
              <a:sym typeface="Courier New"/>
            </a:endParaRPr>
          </a:p>
          <a:p>
            <a:pPr indent="0" lvl="0" marL="0" marR="0" rtl="0" algn="l">
              <a:spcBef>
                <a:spcPts val="0"/>
              </a:spcBef>
              <a:spcAft>
                <a:spcPts val="0"/>
              </a:spcAft>
              <a:buNone/>
            </a:pPr>
            <a:r>
              <a:rPr lang="en-US" sz="2400">
                <a:solidFill>
                  <a:srgbClr val="CCCCCC"/>
                </a:solidFill>
                <a:latin typeface="Courier New"/>
                <a:ea typeface="Courier New"/>
                <a:cs typeface="Courier New"/>
                <a:sym typeface="Courier New"/>
              </a:rPr>
              <a:t>import "hash"</a:t>
            </a:r>
            <a:endParaRPr sz="2400">
              <a:solidFill>
                <a:srgbClr val="CCCCCC"/>
              </a:solidFill>
              <a:latin typeface="Courier New"/>
              <a:ea typeface="Courier New"/>
              <a:cs typeface="Courier New"/>
              <a:sym typeface="Courier New"/>
            </a:endParaRPr>
          </a:p>
          <a:p>
            <a:pPr indent="0" lvl="0" marL="0" marR="0" rtl="0" algn="l">
              <a:spcBef>
                <a:spcPts val="0"/>
              </a:spcBef>
              <a:spcAft>
                <a:spcPts val="0"/>
              </a:spcAft>
              <a:buNone/>
            </a:pPr>
            <a:r>
              <a:t/>
            </a:r>
            <a:endParaRPr sz="2400">
              <a:solidFill>
                <a:srgbClr val="CCCCCC"/>
              </a:solidFill>
              <a:latin typeface="Courier New"/>
              <a:ea typeface="Courier New"/>
              <a:cs typeface="Courier New"/>
              <a:sym typeface="Courier New"/>
            </a:endParaRPr>
          </a:p>
          <a:p>
            <a:pPr indent="0" lvl="0" marL="0" marR="0" rtl="0" algn="l">
              <a:spcBef>
                <a:spcPts val="0"/>
              </a:spcBef>
              <a:spcAft>
                <a:spcPts val="0"/>
              </a:spcAft>
              <a:buNone/>
            </a:pPr>
            <a:r>
              <a:rPr lang="en-US" sz="2400">
                <a:solidFill>
                  <a:srgbClr val="CCCCCC"/>
                </a:solidFill>
                <a:latin typeface="Courier New"/>
                <a:ea typeface="Courier New"/>
                <a:cs typeface="Courier New"/>
                <a:sym typeface="Courier New"/>
              </a:rPr>
              <a:t>rule rich_example {</a:t>
            </a:r>
            <a:endParaRPr sz="2400">
              <a:solidFill>
                <a:srgbClr val="CCCCCC"/>
              </a:solidFill>
              <a:latin typeface="Courier New"/>
              <a:ea typeface="Courier New"/>
              <a:cs typeface="Courier New"/>
              <a:sym typeface="Courier New"/>
            </a:endParaRPr>
          </a:p>
          <a:p>
            <a:pPr indent="0" lvl="0" marL="0" marR="0" rtl="0" algn="l">
              <a:spcBef>
                <a:spcPts val="0"/>
              </a:spcBef>
              <a:spcAft>
                <a:spcPts val="0"/>
              </a:spcAft>
              <a:buNone/>
            </a:pPr>
            <a:r>
              <a:rPr lang="en-US" sz="2400">
                <a:solidFill>
                  <a:srgbClr val="CCCCCC"/>
                </a:solidFill>
                <a:latin typeface="Courier New"/>
                <a:ea typeface="Courier New"/>
                <a:cs typeface="Courier New"/>
                <a:sym typeface="Courier New"/>
              </a:rPr>
              <a:t>  condition:</a:t>
            </a:r>
            <a:endParaRPr sz="2400">
              <a:solidFill>
                <a:srgbClr val="CCCCCC"/>
              </a:solidFill>
              <a:latin typeface="Courier New"/>
              <a:ea typeface="Courier New"/>
              <a:cs typeface="Courier New"/>
              <a:sym typeface="Courier New"/>
            </a:endParaRPr>
          </a:p>
          <a:p>
            <a:pPr indent="0" lvl="0" marL="0" marR="0" rtl="0" algn="l">
              <a:spcBef>
                <a:spcPts val="0"/>
              </a:spcBef>
              <a:spcAft>
                <a:spcPts val="0"/>
              </a:spcAft>
              <a:buNone/>
            </a:pPr>
            <a:r>
              <a:rPr lang="en-US" sz="2400">
                <a:solidFill>
                  <a:srgbClr val="CCCCCC"/>
                </a:solidFill>
                <a:latin typeface="Courier New"/>
                <a:ea typeface="Courier New"/>
                <a:cs typeface="Courier New"/>
                <a:sym typeface="Courier New"/>
              </a:rPr>
              <a:t>    hash.md5(pe.rich_signature.clear_data) == "[MD5]"</a:t>
            </a:r>
            <a:endParaRPr sz="2400">
              <a:solidFill>
                <a:srgbClr val="CCCCCC"/>
              </a:solidFill>
              <a:latin typeface="Courier New"/>
              <a:ea typeface="Courier New"/>
              <a:cs typeface="Courier New"/>
              <a:sym typeface="Courier New"/>
            </a:endParaRPr>
          </a:p>
          <a:p>
            <a:pPr indent="0" lvl="0" marL="0" marR="0" rtl="0" algn="l">
              <a:spcBef>
                <a:spcPts val="0"/>
              </a:spcBef>
              <a:spcAft>
                <a:spcPts val="0"/>
              </a:spcAft>
              <a:buNone/>
            </a:pPr>
            <a:r>
              <a:rPr lang="en-US" sz="2400">
                <a:solidFill>
                  <a:srgbClr val="CCCCCC"/>
                </a:solidFill>
                <a:latin typeface="Courier New"/>
                <a:ea typeface="Courier New"/>
                <a:cs typeface="Courier New"/>
                <a:sym typeface="Courier New"/>
              </a:rPr>
              <a:t>}</a:t>
            </a:r>
            <a:endParaRPr sz="2400">
              <a:solidFill>
                <a:srgbClr val="CCCCCC"/>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Packers and the Rich Header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Packers 101</a:t>
            </a:r>
            <a:endParaRPr/>
          </a:p>
        </p:txBody>
      </p:sp>
      <p:sp>
        <p:nvSpPr>
          <p:cNvPr id="293" name="Google Shape;293;p38"/>
          <p:cNvSpPr txBox="1"/>
          <p:nvPr>
            <p:ph idx="1" type="body"/>
          </p:nvPr>
        </p:nvSpPr>
        <p:spPr>
          <a:xfrm>
            <a:off x="838200" y="1783094"/>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Obfuscates executable code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Inhibits static analysis</a:t>
            </a:r>
            <a:endParaRPr/>
          </a:p>
        </p:txBody>
      </p:sp>
      <p:sp>
        <p:nvSpPr>
          <p:cNvPr id="294" name="Google Shape;294;p38"/>
          <p:cNvSpPr/>
          <p:nvPr/>
        </p:nvSpPr>
        <p:spPr>
          <a:xfrm>
            <a:off x="4331000" y="3937950"/>
            <a:ext cx="2543100" cy="21963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Original </a:t>
            </a:r>
            <a:r>
              <a:rPr b="1" lang="en-US" sz="2000">
                <a:latin typeface="Average"/>
                <a:ea typeface="Average"/>
                <a:cs typeface="Average"/>
                <a:sym typeface="Average"/>
              </a:rPr>
              <a:t>PE </a:t>
            </a:r>
            <a:r>
              <a:rPr b="1" lang="en-US" sz="2000">
                <a:latin typeface="Average"/>
                <a:ea typeface="Average"/>
                <a:cs typeface="Average"/>
                <a:sym typeface="Average"/>
              </a:rPr>
              <a:t>file</a:t>
            </a:r>
            <a:endParaRPr b="1" sz="2000">
              <a:latin typeface="Average"/>
              <a:ea typeface="Average"/>
              <a:cs typeface="Average"/>
              <a:sym typeface="Average"/>
            </a:endParaRPr>
          </a:p>
        </p:txBody>
      </p:sp>
      <p:sp>
        <p:nvSpPr>
          <p:cNvPr id="295" name="Google Shape;295;p38"/>
          <p:cNvSpPr/>
          <p:nvPr/>
        </p:nvSpPr>
        <p:spPr>
          <a:xfrm>
            <a:off x="8810700" y="4643500"/>
            <a:ext cx="2543100" cy="14907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Packed data</a:t>
            </a:r>
            <a:endParaRPr b="1" sz="2000">
              <a:latin typeface="Average"/>
              <a:ea typeface="Average"/>
              <a:cs typeface="Average"/>
              <a:sym typeface="Average"/>
            </a:endParaRPr>
          </a:p>
        </p:txBody>
      </p:sp>
      <p:sp>
        <p:nvSpPr>
          <p:cNvPr id="296" name="Google Shape;296;p38"/>
          <p:cNvSpPr/>
          <p:nvPr/>
        </p:nvSpPr>
        <p:spPr>
          <a:xfrm>
            <a:off x="8810700" y="3937900"/>
            <a:ext cx="2543100" cy="7056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Unpacking stub</a:t>
            </a:r>
            <a:endParaRPr b="1" sz="2000">
              <a:latin typeface="Average"/>
              <a:ea typeface="Average"/>
              <a:cs typeface="Average"/>
              <a:sym typeface="Average"/>
            </a:endParaRPr>
          </a:p>
        </p:txBody>
      </p:sp>
      <p:sp>
        <p:nvSpPr>
          <p:cNvPr id="297" name="Google Shape;297;p38"/>
          <p:cNvSpPr/>
          <p:nvPr/>
        </p:nvSpPr>
        <p:spPr>
          <a:xfrm>
            <a:off x="7054900" y="4749600"/>
            <a:ext cx="1575000" cy="573000"/>
          </a:xfrm>
          <a:prstGeom prst="rightArrow">
            <a:avLst>
              <a:gd fmla="val 50000" name="adj1"/>
              <a:gd fmla="val 50000" name="adj2"/>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1" lang="en-US"/>
              <a:t>Finding the Needle</a:t>
            </a:r>
            <a:r>
              <a:rPr lang="en-US"/>
              <a:t> Packer Results</a:t>
            </a:r>
            <a:endParaRPr/>
          </a:p>
        </p:txBody>
      </p:sp>
      <p:sp>
        <p:nvSpPr>
          <p:cNvPr id="304" name="Google Shape;304;p39"/>
          <p:cNvSpPr txBox="1"/>
          <p:nvPr>
            <p:ph idx="1" type="body"/>
          </p:nvPr>
        </p:nvSpPr>
        <p:spPr>
          <a:xfrm>
            <a:off x="838200" y="1783094"/>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Surveyed 5 common malware packers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UPX, ASPack, NSIS do not modify the Rich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Found that other packers may corrupt / remove the Rich header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Our Own Findings</a:t>
            </a:r>
            <a:endParaRPr/>
          </a:p>
        </p:txBody>
      </p:sp>
      <p:graphicFrame>
        <p:nvGraphicFramePr>
          <p:cNvPr id="310" name="Google Shape;310;p40"/>
          <p:cNvGraphicFramePr/>
          <p:nvPr/>
        </p:nvGraphicFramePr>
        <p:xfrm>
          <a:off x="838199" y="1690688"/>
          <a:ext cx="3000000" cy="3000000"/>
        </p:xfrm>
        <a:graphic>
          <a:graphicData uri="http://schemas.openxmlformats.org/drawingml/2006/table">
            <a:tbl>
              <a:tblPr bandRow="1" firstRow="1">
                <a:noFill/>
                <a:tableStyleId>{C2FB2B52-167D-4D37-A3B0-1AC4DCB717B5}</a:tableStyleId>
              </a:tblPr>
              <a:tblGrid>
                <a:gridCol w="2109200"/>
                <a:gridCol w="2187900"/>
                <a:gridCol w="2172900"/>
                <a:gridCol w="2078075"/>
              </a:tblGrid>
              <a:tr h="466525">
                <a:tc>
                  <a:txBody>
                    <a:bodyPr>
                      <a:noAutofit/>
                    </a:bodyPr>
                    <a:lstStyle/>
                    <a:p>
                      <a:pPr indent="0" lvl="0" marL="0" marR="0" rtl="0" algn="ctr">
                        <a:spcBef>
                          <a:spcPts val="0"/>
                        </a:spcBef>
                        <a:spcAft>
                          <a:spcPts val="0"/>
                        </a:spcAft>
                        <a:buNone/>
                      </a:pPr>
                      <a:r>
                        <a:rPr lang="en-US" sz="2000" u="none" cap="none" strike="noStrike">
                          <a:solidFill>
                            <a:srgbClr val="000000"/>
                          </a:solidFill>
                          <a:latin typeface="Average"/>
                          <a:ea typeface="Average"/>
                          <a:cs typeface="Average"/>
                          <a:sym typeface="Average"/>
                        </a:rPr>
                        <a:t>Packer Name</a:t>
                      </a:r>
                      <a:endParaRPr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lang="en-US" sz="2000" u="none" cap="none" strike="noStrike">
                          <a:solidFill>
                            <a:srgbClr val="000000"/>
                          </a:solidFill>
                          <a:latin typeface="Average"/>
                          <a:ea typeface="Average"/>
                          <a:cs typeface="Average"/>
                          <a:sym typeface="Average"/>
                        </a:rPr>
                        <a:t>Not Modified</a:t>
                      </a:r>
                      <a:endParaRPr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lang="en-US" sz="2000" u="none" cap="none" strike="noStrike">
                          <a:solidFill>
                            <a:srgbClr val="000000"/>
                          </a:solidFill>
                          <a:latin typeface="Average"/>
                          <a:ea typeface="Average"/>
                          <a:cs typeface="Average"/>
                          <a:sym typeface="Average"/>
                        </a:rPr>
                        <a:t>Inadvertently Modified</a:t>
                      </a:r>
                      <a:endParaRPr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lang="en-US" sz="2000" u="none" cap="none" strike="noStrike">
                          <a:solidFill>
                            <a:srgbClr val="000000"/>
                          </a:solidFill>
                          <a:latin typeface="Average"/>
                          <a:ea typeface="Average"/>
                          <a:cs typeface="Average"/>
                          <a:sym typeface="Average"/>
                        </a:rPr>
                        <a:t>Purposefully Modified</a:t>
                      </a:r>
                      <a:endParaRPr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ASPack</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PECompact</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Petite</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Themida</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UPX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FSG</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Upack</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VMProtect</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r>
              <a:tr h="466525">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RLPack</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t/>
                      </a:r>
                      <a:endParaRPr b="1" sz="2000" u="none" cap="none" strike="noStrike">
                        <a:solidFill>
                          <a:srgbClr val="000000"/>
                        </a:solidFill>
                        <a:latin typeface="Average"/>
                        <a:ea typeface="Average"/>
                        <a:cs typeface="Average"/>
                        <a:sym typeface="Average"/>
                      </a:endParaRPr>
                    </a:p>
                  </a:txBody>
                  <a:tcPr marT="45725" marB="45725" marR="91450" marL="91450"/>
                </a:tc>
                <a:tc>
                  <a:txBody>
                    <a:bodyPr>
                      <a:noAutofit/>
                    </a:bodyPr>
                    <a:lstStyle/>
                    <a:p>
                      <a:pPr indent="0" lvl="0" marL="0" marR="0" rtl="0" algn="ctr">
                        <a:spcBef>
                          <a:spcPts val="0"/>
                        </a:spcBef>
                        <a:spcAft>
                          <a:spcPts val="0"/>
                        </a:spcAft>
                        <a:buNone/>
                      </a:pPr>
                      <a:r>
                        <a:rPr b="1" lang="en-US" sz="2000" u="none" cap="none" strike="noStrike">
                          <a:solidFill>
                            <a:srgbClr val="000000"/>
                          </a:solidFill>
                          <a:latin typeface="Average"/>
                          <a:ea typeface="Average"/>
                          <a:cs typeface="Average"/>
                          <a:sym typeface="Average"/>
                        </a:rPr>
                        <a:t>X</a:t>
                      </a:r>
                      <a:endParaRPr b="1" sz="2000" u="none" cap="none" strike="noStrike">
                        <a:solidFill>
                          <a:srgbClr val="000000"/>
                        </a:solidFill>
                        <a:latin typeface="Average"/>
                        <a:ea typeface="Average"/>
                        <a:cs typeface="Average"/>
                        <a:sym typeface="Average"/>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RLPack</a:t>
            </a:r>
            <a:endParaRPr/>
          </a:p>
        </p:txBody>
      </p:sp>
      <p:pic>
        <p:nvPicPr>
          <p:cNvPr id="316" name="Google Shape;316;p41"/>
          <p:cNvPicPr preferRelativeResize="0"/>
          <p:nvPr/>
        </p:nvPicPr>
        <p:blipFill rotWithShape="1">
          <a:blip r:embed="rId3">
            <a:alphaModFix/>
          </a:blip>
          <a:srcRect b="0" l="0" r="0" t="0"/>
          <a:stretch/>
        </p:blipFill>
        <p:spPr>
          <a:xfrm>
            <a:off x="853934" y="2507588"/>
            <a:ext cx="10499867" cy="1055853"/>
          </a:xfrm>
          <a:prstGeom prst="rect">
            <a:avLst/>
          </a:prstGeom>
          <a:noFill/>
          <a:ln>
            <a:noFill/>
          </a:ln>
        </p:spPr>
      </p:pic>
      <p:pic>
        <p:nvPicPr>
          <p:cNvPr id="317" name="Google Shape;317;p41"/>
          <p:cNvPicPr preferRelativeResize="0"/>
          <p:nvPr/>
        </p:nvPicPr>
        <p:blipFill rotWithShape="1">
          <a:blip r:embed="rId4">
            <a:alphaModFix/>
          </a:blip>
          <a:srcRect b="0" l="0" r="0" t="0"/>
          <a:stretch/>
        </p:blipFill>
        <p:spPr>
          <a:xfrm>
            <a:off x="853934" y="4579083"/>
            <a:ext cx="10499867" cy="752978"/>
          </a:xfrm>
          <a:prstGeom prst="rect">
            <a:avLst/>
          </a:prstGeom>
          <a:noFill/>
          <a:ln>
            <a:noFill/>
          </a:ln>
        </p:spPr>
      </p:pic>
      <p:sp>
        <p:nvSpPr>
          <p:cNvPr id="318" name="Google Shape;318;p41"/>
          <p:cNvSpPr txBox="1"/>
          <p:nvPr/>
        </p:nvSpPr>
        <p:spPr>
          <a:xfrm>
            <a:off x="853934" y="1936899"/>
            <a:ext cx="5014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verage"/>
                <a:ea typeface="Average"/>
                <a:cs typeface="Average"/>
                <a:sym typeface="Average"/>
              </a:rPr>
              <a:t>Rich header of unpacked sample:</a:t>
            </a:r>
            <a:endParaRPr sz="2400">
              <a:solidFill>
                <a:schemeClr val="dk1"/>
              </a:solidFill>
              <a:latin typeface="Average"/>
              <a:ea typeface="Average"/>
              <a:cs typeface="Average"/>
              <a:sym typeface="Average"/>
            </a:endParaRPr>
          </a:p>
        </p:txBody>
      </p:sp>
      <p:sp>
        <p:nvSpPr>
          <p:cNvPr id="319" name="Google Shape;319;p41"/>
          <p:cNvSpPr txBox="1"/>
          <p:nvPr/>
        </p:nvSpPr>
        <p:spPr>
          <a:xfrm>
            <a:off x="838200" y="4055863"/>
            <a:ext cx="81027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verage"/>
                <a:ea typeface="Average"/>
                <a:cs typeface="Average"/>
                <a:sym typeface="Average"/>
              </a:rPr>
              <a:t>Rich header of sample packed with RLPack:</a:t>
            </a:r>
            <a:endParaRPr sz="2400">
              <a:solidFill>
                <a:schemeClr val="dk1"/>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Metadata Hashing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a Hash Function?</a:t>
            </a:r>
            <a:endParaRPr/>
          </a:p>
        </p:txBody>
      </p:sp>
      <p:sp>
        <p:nvSpPr>
          <p:cNvPr id="330" name="Google Shape;330;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Maps arbitrary-length data to a fixed-length digest</a:t>
            </a:r>
            <a:endParaRPr/>
          </a:p>
          <a:p>
            <a:pPr indent="-50800" lvl="0" marL="228600" rtl="0" algn="l">
              <a:lnSpc>
                <a:spcPct val="90000"/>
              </a:lnSpc>
              <a:spcBef>
                <a:spcPts val="1000"/>
              </a:spcBef>
              <a:spcAft>
                <a:spcPts val="0"/>
              </a:spcAft>
              <a:buClr>
                <a:schemeClr val="dk1"/>
              </a:buClr>
              <a:buSzPts val="2800"/>
              <a:buNone/>
            </a:pPr>
            <a:r>
              <a:t/>
            </a:r>
            <a:endParaRPr/>
          </a:p>
          <a:p>
            <a:pPr indent="-203200" lvl="0" marL="228600" rtl="0" algn="l">
              <a:lnSpc>
                <a:spcPct val="90000"/>
              </a:lnSpc>
              <a:spcBef>
                <a:spcPts val="1000"/>
              </a:spcBef>
              <a:spcAft>
                <a:spcPts val="0"/>
              </a:spcAft>
              <a:buClr>
                <a:schemeClr val="dk1"/>
              </a:buClr>
              <a:buSzPts val="2400"/>
              <a:buChar char="●"/>
            </a:pPr>
            <a:r>
              <a:rPr lang="en-US"/>
              <a:t>Properties of cryptographic hash functions:</a:t>
            </a:r>
            <a:endParaRPr/>
          </a:p>
          <a:p>
            <a:pPr indent="-203200" lvl="1" marL="685800" rtl="0" algn="l">
              <a:lnSpc>
                <a:spcPct val="90000"/>
              </a:lnSpc>
              <a:spcBef>
                <a:spcPts val="500"/>
              </a:spcBef>
              <a:spcAft>
                <a:spcPts val="0"/>
              </a:spcAft>
              <a:buClr>
                <a:schemeClr val="dk1"/>
              </a:buClr>
              <a:buSzPts val="2400"/>
              <a:buChar char="○"/>
            </a:pPr>
            <a:r>
              <a:rPr lang="en-US" sz="2400"/>
              <a:t>Deterministic</a:t>
            </a:r>
            <a:endParaRPr sz="2400"/>
          </a:p>
          <a:p>
            <a:pPr indent="-203200" lvl="1" marL="685800" rtl="0" algn="l">
              <a:lnSpc>
                <a:spcPct val="90000"/>
              </a:lnSpc>
              <a:spcBef>
                <a:spcPts val="500"/>
              </a:spcBef>
              <a:spcAft>
                <a:spcPts val="0"/>
              </a:spcAft>
              <a:buClr>
                <a:schemeClr val="dk1"/>
              </a:buClr>
              <a:buSzPts val="2400"/>
              <a:buChar char="○"/>
            </a:pPr>
            <a:r>
              <a:rPr lang="en-US" sz="2400"/>
              <a:t>Not reversible</a:t>
            </a:r>
            <a:endParaRPr sz="2400"/>
          </a:p>
          <a:p>
            <a:pPr indent="-203200" lvl="1" marL="685800" rtl="0" algn="l">
              <a:lnSpc>
                <a:spcPct val="90000"/>
              </a:lnSpc>
              <a:spcBef>
                <a:spcPts val="500"/>
              </a:spcBef>
              <a:spcAft>
                <a:spcPts val="2100"/>
              </a:spcAft>
              <a:buClr>
                <a:schemeClr val="dk1"/>
              </a:buClr>
              <a:buSzPts val="2400"/>
              <a:buChar char="○"/>
            </a:pPr>
            <a:r>
              <a:rPr lang="en-US" sz="2400"/>
              <a:t>Resistant to collisions</a:t>
            </a:r>
            <a:endParaRPr sz="2400"/>
          </a:p>
        </p:txBody>
      </p:sp>
      <p:sp>
        <p:nvSpPr>
          <p:cNvPr id="331" name="Google Shape;331;p43"/>
          <p:cNvSpPr/>
          <p:nvPr/>
        </p:nvSpPr>
        <p:spPr>
          <a:xfrm>
            <a:off x="2469225" y="5527925"/>
            <a:ext cx="2901300" cy="807900"/>
          </a:xfrm>
          <a:prstGeom prst="rect">
            <a:avLst/>
          </a:prstGeom>
          <a:solidFill>
            <a:srgbClr val="E0E0E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Average"/>
              <a:ea typeface="Average"/>
              <a:cs typeface="Average"/>
              <a:sym typeface="Average"/>
            </a:endParaRPr>
          </a:p>
        </p:txBody>
      </p:sp>
      <p:sp>
        <p:nvSpPr>
          <p:cNvPr id="332" name="Google Shape;332;p43"/>
          <p:cNvSpPr/>
          <p:nvPr/>
        </p:nvSpPr>
        <p:spPr>
          <a:xfrm rot="5400000">
            <a:off x="6203300" y="5532125"/>
            <a:ext cx="1030200" cy="799500"/>
          </a:xfrm>
          <a:prstGeom prst="trapezoid">
            <a:avLst>
              <a:gd fmla="val 22151" name="adj"/>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p:nvPr/>
        </p:nvSpPr>
        <p:spPr>
          <a:xfrm>
            <a:off x="7929975" y="5527925"/>
            <a:ext cx="1792800" cy="807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Average"/>
              <a:ea typeface="Average"/>
              <a:cs typeface="Average"/>
              <a:sym typeface="Average"/>
            </a:endParaRPr>
          </a:p>
        </p:txBody>
      </p:sp>
      <p:sp>
        <p:nvSpPr>
          <p:cNvPr id="334" name="Google Shape;334;p43"/>
          <p:cNvSpPr txBox="1"/>
          <p:nvPr/>
        </p:nvSpPr>
        <p:spPr>
          <a:xfrm>
            <a:off x="2765475" y="4966775"/>
            <a:ext cx="2308800" cy="45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Arbitrary Length Data</a:t>
            </a:r>
            <a:endParaRPr sz="1800">
              <a:solidFill>
                <a:schemeClr val="dk1"/>
              </a:solidFill>
              <a:latin typeface="Calibri"/>
              <a:ea typeface="Calibri"/>
              <a:cs typeface="Calibri"/>
              <a:sym typeface="Calibri"/>
            </a:endParaRPr>
          </a:p>
        </p:txBody>
      </p:sp>
      <p:sp>
        <p:nvSpPr>
          <p:cNvPr id="335" name="Google Shape;335;p43"/>
          <p:cNvSpPr txBox="1"/>
          <p:nvPr/>
        </p:nvSpPr>
        <p:spPr>
          <a:xfrm>
            <a:off x="5564000" y="4966775"/>
            <a:ext cx="2308800" cy="45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Hash Function</a:t>
            </a:r>
            <a:endParaRPr sz="1800">
              <a:solidFill>
                <a:schemeClr val="dk1"/>
              </a:solidFill>
              <a:latin typeface="Calibri"/>
              <a:ea typeface="Calibri"/>
              <a:cs typeface="Calibri"/>
              <a:sym typeface="Calibri"/>
            </a:endParaRPr>
          </a:p>
        </p:txBody>
      </p:sp>
      <p:sp>
        <p:nvSpPr>
          <p:cNvPr id="336" name="Google Shape;336;p43"/>
          <p:cNvSpPr txBox="1"/>
          <p:nvPr/>
        </p:nvSpPr>
        <p:spPr>
          <a:xfrm>
            <a:off x="7671975" y="4966775"/>
            <a:ext cx="2308800" cy="45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Digest</a:t>
            </a:r>
            <a:endParaRPr sz="1800">
              <a:solidFill>
                <a:schemeClr val="dk1"/>
              </a:solidFill>
              <a:latin typeface="Calibri"/>
              <a:ea typeface="Calibri"/>
              <a:cs typeface="Calibri"/>
              <a:sym typeface="Calibri"/>
            </a:endParaRPr>
          </a:p>
        </p:txBody>
      </p:sp>
      <p:cxnSp>
        <p:nvCxnSpPr>
          <p:cNvPr id="337" name="Google Shape;337;p43"/>
          <p:cNvCxnSpPr>
            <a:stCxn id="331" idx="3"/>
            <a:endCxn id="332" idx="2"/>
          </p:cNvCxnSpPr>
          <p:nvPr/>
        </p:nvCxnSpPr>
        <p:spPr>
          <a:xfrm>
            <a:off x="5370525" y="5931875"/>
            <a:ext cx="948000" cy="0"/>
          </a:xfrm>
          <a:prstGeom prst="straightConnector1">
            <a:avLst/>
          </a:prstGeom>
          <a:noFill/>
          <a:ln cap="flat" cmpd="sng" w="38100">
            <a:solidFill>
              <a:srgbClr val="000000"/>
            </a:solidFill>
            <a:prstDash val="solid"/>
            <a:round/>
            <a:headEnd len="med" w="med" type="none"/>
            <a:tailEnd len="med" w="med" type="triangle"/>
          </a:ln>
        </p:spPr>
      </p:cxnSp>
      <p:cxnSp>
        <p:nvCxnSpPr>
          <p:cNvPr id="338" name="Google Shape;338;p43"/>
          <p:cNvCxnSpPr>
            <a:stCxn id="332" idx="0"/>
            <a:endCxn id="333" idx="1"/>
          </p:cNvCxnSpPr>
          <p:nvPr/>
        </p:nvCxnSpPr>
        <p:spPr>
          <a:xfrm>
            <a:off x="7118150" y="5931875"/>
            <a:ext cx="811800" cy="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Agenda</a:t>
            </a:r>
            <a:endParaRPr/>
          </a:p>
        </p:txBody>
      </p:sp>
      <p:sp>
        <p:nvSpPr>
          <p:cNvPr id="95" name="Google Shape;95;p17"/>
          <p:cNvSpPr txBox="1"/>
          <p:nvPr>
            <p:ph idx="1" type="body"/>
          </p:nvPr>
        </p:nvSpPr>
        <p:spPr>
          <a:xfrm>
            <a:off x="838200" y="1825625"/>
            <a:ext cx="5043535"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1. PE File Metadata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2. The Rich Header</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3. Prior Research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2100"/>
              </a:spcAft>
              <a:buClr>
                <a:schemeClr val="dk1"/>
              </a:buClr>
              <a:buSzPts val="2800"/>
              <a:buNone/>
            </a:pPr>
            <a:r>
              <a:rPr lang="en-US"/>
              <a:t>4. Packers</a:t>
            </a:r>
            <a:endParaRPr/>
          </a:p>
        </p:txBody>
      </p:sp>
      <p:sp>
        <p:nvSpPr>
          <p:cNvPr id="96" name="Google Shape;96;p17"/>
          <p:cNvSpPr txBox="1"/>
          <p:nvPr>
            <p:ph idx="1" type="body"/>
          </p:nvPr>
        </p:nvSpPr>
        <p:spPr>
          <a:xfrm>
            <a:off x="5881725" y="1825700"/>
            <a:ext cx="5043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5. Metadata Hashing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6. RichPE Metadata Hash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7. Rich Header Tamper Detection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8. Conclusion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Metadata Hashing?</a:t>
            </a:r>
            <a:endParaRPr/>
          </a:p>
        </p:txBody>
      </p:sp>
      <p:sp>
        <p:nvSpPr>
          <p:cNvPr id="345" name="Google Shape;345;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Used to efficiently query malware samples that share metadata</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Use malware metadata as input to a hash function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Store malware in a database indexed on metadata hash</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Imphash</a:t>
            </a:r>
            <a:endParaRPr/>
          </a:p>
        </p:txBody>
      </p:sp>
      <p:sp>
        <p:nvSpPr>
          <p:cNvPr id="351" name="Google Shape;35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Hash of functions in the order they are listed in the IAT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Malware samples with same Imphash likely have similar </a:t>
            </a:r>
            <a:r>
              <a:rPr lang="en-US"/>
              <a:t>source 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Imphash Weaknesses</a:t>
            </a:r>
            <a:endParaRPr/>
          </a:p>
        </p:txBody>
      </p:sp>
      <p:sp>
        <p:nvSpPr>
          <p:cNvPr id="358" name="Google Shape;358;p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Low confidence if a malware sample does not have many imports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Packed malware frequently uses runtime linking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Changes the imphash, hinders static analysis of imports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Pehash</a:t>
            </a:r>
            <a:endParaRPr/>
          </a:p>
        </p:txBody>
      </p:sp>
      <p:sp>
        <p:nvSpPr>
          <p:cNvPr id="365" name="Google Shape;365;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Uses metadata from:</a:t>
            </a:r>
            <a:endParaRPr/>
          </a:p>
          <a:p>
            <a:pPr indent="-228600" lvl="1" marL="685800" rtl="0" algn="l">
              <a:lnSpc>
                <a:spcPct val="90000"/>
              </a:lnSpc>
              <a:spcBef>
                <a:spcPts val="500"/>
              </a:spcBef>
              <a:spcAft>
                <a:spcPts val="0"/>
              </a:spcAft>
              <a:buClr>
                <a:schemeClr val="dk1"/>
              </a:buClr>
              <a:buSzPts val="2400"/>
              <a:buChar char="○"/>
            </a:pPr>
            <a:r>
              <a:rPr lang="en-US" sz="2400"/>
              <a:t>IMAGE_FILE_HEADER</a:t>
            </a:r>
            <a:endParaRPr sz="2400"/>
          </a:p>
          <a:p>
            <a:pPr indent="-228600" lvl="1" marL="685800" rtl="0" algn="l">
              <a:lnSpc>
                <a:spcPct val="90000"/>
              </a:lnSpc>
              <a:spcBef>
                <a:spcPts val="500"/>
              </a:spcBef>
              <a:spcAft>
                <a:spcPts val="0"/>
              </a:spcAft>
              <a:buClr>
                <a:schemeClr val="dk1"/>
              </a:buClr>
              <a:buSzPts val="2400"/>
              <a:buChar char="○"/>
            </a:pPr>
            <a:r>
              <a:rPr lang="en-US" sz="2400"/>
              <a:t>IMAGE_OPTIONAL_HEADER</a:t>
            </a:r>
            <a:endParaRPr sz="2400"/>
          </a:p>
          <a:p>
            <a:pPr indent="-228600" lvl="1" marL="685800" rtl="0" algn="l">
              <a:lnSpc>
                <a:spcPct val="90000"/>
              </a:lnSpc>
              <a:spcBef>
                <a:spcPts val="500"/>
              </a:spcBef>
              <a:spcAft>
                <a:spcPts val="0"/>
              </a:spcAft>
              <a:buClr>
                <a:schemeClr val="dk1"/>
              </a:buClr>
              <a:buSzPts val="2400"/>
              <a:buChar char="○"/>
            </a:pPr>
            <a:r>
              <a:rPr lang="en-US" sz="2400"/>
              <a:t>IMAGE_SECTION_HEADERs</a:t>
            </a:r>
            <a:endParaRPr sz="2400"/>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Polymorphic malware from the same family will often share a pehash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Pehash Weaknesses</a:t>
            </a:r>
            <a:endParaRPr/>
          </a:p>
        </p:txBody>
      </p:sp>
      <p:sp>
        <p:nvSpPr>
          <p:cNvPr id="372" name="Google Shape;372;p4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Very strict - high confidence but high false negative rate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Packing a malware sample almost always changes its PE sections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Changes the pehash because it relies on section metadata</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RichPE Metadata Hash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How the RichPE Hash is Computed</a:t>
            </a:r>
            <a:endParaRPr/>
          </a:p>
        </p:txBody>
      </p:sp>
      <p:graphicFrame>
        <p:nvGraphicFramePr>
          <p:cNvPr id="384" name="Google Shape;384;p50"/>
          <p:cNvGraphicFramePr/>
          <p:nvPr/>
        </p:nvGraphicFramePr>
        <p:xfrm>
          <a:off x="838199" y="2104446"/>
          <a:ext cx="3000000" cy="3000000"/>
        </p:xfrm>
        <a:graphic>
          <a:graphicData uri="http://schemas.openxmlformats.org/drawingml/2006/table">
            <a:tbl>
              <a:tblPr>
                <a:noFill/>
                <a:tableStyleId>{E6CC35F8-751C-4DE9-A70E-DD39AEA83B21}</a:tableStyleId>
              </a:tblPr>
              <a:tblGrid>
                <a:gridCol w="3636900"/>
                <a:gridCol w="3449700"/>
              </a:tblGrid>
              <a:tr h="139800">
                <a:tc rowSpan="3">
                  <a:txBody>
                    <a:bodyPr>
                      <a:noAutofit/>
                    </a:bodyPr>
                    <a:lstStyle/>
                    <a:p>
                      <a:pPr indent="0" lvl="0" marL="0" marR="0" rtl="0" algn="ctr">
                        <a:spcBef>
                          <a:spcPts val="0"/>
                        </a:spcBef>
                        <a:spcAft>
                          <a:spcPts val="0"/>
                        </a:spcAft>
                        <a:buNone/>
                      </a:pPr>
                      <a:r>
                        <a:rPr b="1" i="0" lang="en-US" sz="1600" u="none" cap="none" strike="noStrike">
                          <a:solidFill>
                            <a:srgbClr val="000000"/>
                          </a:solidFill>
                          <a:latin typeface="Courier New"/>
                          <a:ea typeface="Courier New"/>
                          <a:cs typeface="Courier New"/>
                          <a:sym typeface="Courier New"/>
                        </a:rPr>
                        <a:t>Rich Header Entries</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ProdID</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13980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mCV</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190625">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Masked Count</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131700">
                <a:tc rowSpan="2">
                  <a:txBody>
                    <a:bodyPr>
                      <a:noAutofit/>
                    </a:bodyPr>
                    <a:lstStyle/>
                    <a:p>
                      <a:pPr indent="0" lvl="0" marL="0" marR="0" rtl="0" algn="ctr">
                        <a:spcBef>
                          <a:spcPts val="0"/>
                        </a:spcBef>
                        <a:spcAft>
                          <a:spcPts val="0"/>
                        </a:spcAft>
                        <a:buNone/>
                      </a:pPr>
                      <a:r>
                        <a:rPr b="1" i="0" lang="en-US" sz="1600" u="none" cap="none" strike="noStrike">
                          <a:solidFill>
                            <a:srgbClr val="000000"/>
                          </a:solidFill>
                          <a:latin typeface="Courier New"/>
                          <a:ea typeface="Courier New"/>
                          <a:cs typeface="Courier New"/>
                          <a:sym typeface="Courier New"/>
                        </a:rPr>
                        <a:t>IMAGE_FILE_HEADER</a:t>
                      </a:r>
                      <a:endParaRPr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Machine</a:t>
                      </a:r>
                      <a:endParaRPr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13980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Characteristics</a:t>
                      </a:r>
                      <a:endParaRPr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bl>
          </a:graphicData>
        </a:graphic>
      </p:graphicFrame>
      <p:graphicFrame>
        <p:nvGraphicFramePr>
          <p:cNvPr id="385" name="Google Shape;385;p50"/>
          <p:cNvGraphicFramePr/>
          <p:nvPr/>
        </p:nvGraphicFramePr>
        <p:xfrm>
          <a:off x="838198" y="3615696"/>
          <a:ext cx="3000000" cy="3000000"/>
        </p:xfrm>
        <a:graphic>
          <a:graphicData uri="http://schemas.openxmlformats.org/drawingml/2006/table">
            <a:tbl>
              <a:tblPr>
                <a:noFill/>
                <a:tableStyleId>{E6CC35F8-751C-4DE9-A70E-DD39AEA83B21}</a:tableStyleId>
              </a:tblPr>
              <a:tblGrid>
                <a:gridCol w="3636900"/>
                <a:gridCol w="3449700"/>
              </a:tblGrid>
              <a:tr h="204350">
                <a:tc rowSpan="9">
                  <a:txBody>
                    <a:bodyPr>
                      <a:noAutofit/>
                    </a:bodyPr>
                    <a:lstStyle/>
                    <a:p>
                      <a:pPr indent="0" lvl="0" marL="0" marR="0" rtl="0" algn="ctr">
                        <a:spcBef>
                          <a:spcPts val="0"/>
                        </a:spcBef>
                        <a:spcAft>
                          <a:spcPts val="0"/>
                        </a:spcAft>
                        <a:buNone/>
                      </a:pPr>
                      <a:r>
                        <a:rPr b="1" i="0" lang="en-US" sz="1600" u="none" cap="none" strike="noStrike">
                          <a:solidFill>
                            <a:srgbClr val="000000"/>
                          </a:solidFill>
                          <a:latin typeface="Courier New"/>
                          <a:ea typeface="Courier New"/>
                          <a:cs typeface="Courier New"/>
                          <a:sym typeface="Courier New"/>
                        </a:rPr>
                        <a:t>IMAGE_OPTIONAL_HEADER</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Subsystem</a:t>
                      </a:r>
                      <a:endParaRPr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20435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MajorLinkerVersion</a:t>
                      </a:r>
                      <a:endParaRPr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20435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MinorLinkerVersion</a:t>
                      </a:r>
                      <a:endParaRPr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28370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MajorOperatingSystemVersion</a:t>
                      </a:r>
                      <a:endParaRPr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28370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MinorOperatingSystemVersion</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20435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MajorImageVersion</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20435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MinorImageVersion</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20435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MajorSubsystemVersion</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23700">
                <a:tc vMerge="1"/>
                <a:tc>
                  <a:txBody>
                    <a:bodyPr>
                      <a:noAutofit/>
                    </a:bodyPr>
                    <a:lstStyle/>
                    <a:p>
                      <a:pPr indent="0" lvl="0" marL="0" marR="0" rtl="0" algn="l">
                        <a:spcBef>
                          <a:spcPts val="0"/>
                        </a:spcBef>
                        <a:spcAft>
                          <a:spcPts val="0"/>
                        </a:spcAft>
                        <a:buNone/>
                      </a:pPr>
                      <a:r>
                        <a:rPr b="1" i="0" lang="en-US" sz="1600" u="none" cap="none" strike="noStrike">
                          <a:solidFill>
                            <a:srgbClr val="000000"/>
                          </a:solidFill>
                          <a:latin typeface="Courier New"/>
                          <a:ea typeface="Courier New"/>
                          <a:cs typeface="Courier New"/>
                          <a:sym typeface="Courier New"/>
                        </a:rPr>
                        <a:t>MinorSubsystemVersion</a:t>
                      </a:r>
                      <a:endParaRPr b="1" sz="1600" u="none" cap="none" strike="noStrike">
                        <a:latin typeface="Courier New"/>
                        <a:ea typeface="Courier New"/>
                        <a:cs typeface="Courier New"/>
                        <a:sym typeface="Courier New"/>
                      </a:endParaRPr>
                    </a:p>
                  </a:txBody>
                  <a:tcPr marT="27300" marB="27300" marR="40975" marL="409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Metadata Hashes vs ASPack</a:t>
            </a:r>
            <a:endParaRPr/>
          </a:p>
        </p:txBody>
      </p:sp>
      <p:graphicFrame>
        <p:nvGraphicFramePr>
          <p:cNvPr id="391" name="Google Shape;391;p51"/>
          <p:cNvGraphicFramePr/>
          <p:nvPr/>
        </p:nvGraphicFramePr>
        <p:xfrm>
          <a:off x="505425" y="2255600"/>
          <a:ext cx="3000000" cy="3000000"/>
        </p:xfrm>
        <a:graphic>
          <a:graphicData uri="http://schemas.openxmlformats.org/drawingml/2006/table">
            <a:tbl>
              <a:tblPr>
                <a:noFill/>
                <a:tableStyleId>{317CAFA1-D896-48D4-970C-3B1E11B90504}</a:tableStyleId>
              </a:tblPr>
              <a:tblGrid>
                <a:gridCol w="1164350"/>
                <a:gridCol w="4931350"/>
                <a:gridCol w="5085425"/>
              </a:tblGrid>
              <a:tr h="472400">
                <a:tc>
                  <a:txBody>
                    <a:bodyPr>
                      <a:noAutofit/>
                    </a:bodyPr>
                    <a:lstStyle/>
                    <a:p>
                      <a:pPr indent="0" lvl="0" marL="0" rtl="0" algn="ctr">
                        <a:spcBef>
                          <a:spcPts val="500"/>
                        </a:spcBef>
                        <a:spcAft>
                          <a:spcPts val="500"/>
                        </a:spcAft>
                        <a:buNone/>
                      </a:pPr>
                      <a:r>
                        <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Original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a:t>
                      </a:r>
                      <a:r>
                        <a:rPr b="1" lang="en-US" sz="1900">
                          <a:latin typeface="Average"/>
                          <a:ea typeface="Average"/>
                          <a:cs typeface="Average"/>
                          <a:sym typeface="Average"/>
                        </a:rPr>
                        <a:t>acked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MD5</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0c5e9f564115bfcbee66377a829de55f</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0c685b6a355eb493e9e07296ba95619c</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Imphash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63bf00403dae8328fff132b19e7e9b46</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1417f7317798bb198313884c0e6740a4</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Pehash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a2793a4e5a7c5c55549b0f6c8551ccb575713eb2</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6e4a9338bf5378a218dda0336142872e9d29f8aa</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RichPE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8f6dcb3f2e8facfc3f8ba79ff5cdea50</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8f6dcb3f2e8facfc3f8ba79ff5cdea50</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Metadata Hashes </a:t>
            </a:r>
            <a:r>
              <a:rPr lang="en-US"/>
              <a:t>vs PECompact</a:t>
            </a:r>
            <a:endParaRPr/>
          </a:p>
        </p:txBody>
      </p:sp>
      <p:graphicFrame>
        <p:nvGraphicFramePr>
          <p:cNvPr id="397" name="Google Shape;397;p52"/>
          <p:cNvGraphicFramePr/>
          <p:nvPr/>
        </p:nvGraphicFramePr>
        <p:xfrm>
          <a:off x="505425" y="2255600"/>
          <a:ext cx="3000000" cy="3000000"/>
        </p:xfrm>
        <a:graphic>
          <a:graphicData uri="http://schemas.openxmlformats.org/drawingml/2006/table">
            <a:tbl>
              <a:tblPr>
                <a:noFill/>
                <a:tableStyleId>{317CAFA1-D896-48D4-970C-3B1E11B90504}</a:tableStyleId>
              </a:tblPr>
              <a:tblGrid>
                <a:gridCol w="1164350"/>
                <a:gridCol w="4931350"/>
                <a:gridCol w="5085425"/>
              </a:tblGrid>
              <a:tr h="472400">
                <a:tc>
                  <a:txBody>
                    <a:bodyPr>
                      <a:noAutofit/>
                    </a:bodyPr>
                    <a:lstStyle/>
                    <a:p>
                      <a:pPr indent="0" lvl="0" marL="0" rtl="0" algn="ctr">
                        <a:spcBef>
                          <a:spcPts val="500"/>
                        </a:spcBef>
                        <a:spcAft>
                          <a:spcPts val="500"/>
                        </a:spcAft>
                        <a:buNone/>
                      </a:pPr>
                      <a:r>
                        <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Original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a:t>
                      </a:r>
                      <a:r>
                        <a:rPr b="1" lang="en-US" sz="1900">
                          <a:latin typeface="Average"/>
                          <a:ea typeface="Average"/>
                          <a:cs typeface="Average"/>
                          <a:sym typeface="Average"/>
                        </a:rPr>
                        <a:t>acked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MD5</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c627e595c9ec6dc2199447aeab59ac03</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c1732007b2972d782fc833c424f10f20</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Imphash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387de552b3e0b8567609f40c93db20c5</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None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Pehash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24c52a685c65c40943cd7b7d1a63f6e772da71eb</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8e570144c042fda180677f16c83b26492d93394c</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RichPE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7569682a56f9fc1e307cc57e1bd3412a</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7569682a56f9fc1e307cc57e1bd3412a</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Metadata Hashes vs Petite</a:t>
            </a:r>
            <a:endParaRPr/>
          </a:p>
        </p:txBody>
      </p:sp>
      <p:graphicFrame>
        <p:nvGraphicFramePr>
          <p:cNvPr id="403" name="Google Shape;403;p53"/>
          <p:cNvGraphicFramePr/>
          <p:nvPr/>
        </p:nvGraphicFramePr>
        <p:xfrm>
          <a:off x="505425" y="2255600"/>
          <a:ext cx="3000000" cy="3000000"/>
        </p:xfrm>
        <a:graphic>
          <a:graphicData uri="http://schemas.openxmlformats.org/drawingml/2006/table">
            <a:tbl>
              <a:tblPr>
                <a:noFill/>
                <a:tableStyleId>{317CAFA1-D896-48D4-970C-3B1E11B90504}</a:tableStyleId>
              </a:tblPr>
              <a:tblGrid>
                <a:gridCol w="1164350"/>
                <a:gridCol w="4931350"/>
                <a:gridCol w="5085425"/>
              </a:tblGrid>
              <a:tr h="472400">
                <a:tc>
                  <a:txBody>
                    <a:bodyPr>
                      <a:noAutofit/>
                    </a:bodyPr>
                    <a:lstStyle/>
                    <a:p>
                      <a:pPr indent="0" lvl="0" marL="0" rtl="0" algn="ctr">
                        <a:spcBef>
                          <a:spcPts val="500"/>
                        </a:spcBef>
                        <a:spcAft>
                          <a:spcPts val="500"/>
                        </a:spcAft>
                        <a:buNone/>
                      </a:pPr>
                      <a:r>
                        <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Original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a:t>
                      </a:r>
                      <a:r>
                        <a:rPr b="1" lang="en-US" sz="1900">
                          <a:latin typeface="Average"/>
                          <a:ea typeface="Average"/>
                          <a:cs typeface="Average"/>
                          <a:sym typeface="Average"/>
                        </a:rPr>
                        <a:t>acked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MD5</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995442f722cc037885335340fc297ea0</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f366ca2f54ed38c555d8230071611212</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Imphash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8e6265b4d84471cbb32c119bcd93dc47</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318e98359811909d24ad34aac812aa63</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Pehash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e88e1fc9d900ccd770deb492ff855f499d2fb238</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abd8ad4daab0aa3b1dc36a19cde3c23fafe77868</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RichPE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7ef53a9bafca2bd6f35f1692697e28d8</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7ef53a9bafca2bd6f35f1692697e28d8</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PE File Metadata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Metadata Hashes vs Themida</a:t>
            </a:r>
            <a:endParaRPr/>
          </a:p>
        </p:txBody>
      </p:sp>
      <p:graphicFrame>
        <p:nvGraphicFramePr>
          <p:cNvPr id="409" name="Google Shape;409;p54"/>
          <p:cNvGraphicFramePr/>
          <p:nvPr/>
        </p:nvGraphicFramePr>
        <p:xfrm>
          <a:off x="505425" y="2255600"/>
          <a:ext cx="3000000" cy="3000000"/>
        </p:xfrm>
        <a:graphic>
          <a:graphicData uri="http://schemas.openxmlformats.org/drawingml/2006/table">
            <a:tbl>
              <a:tblPr>
                <a:noFill/>
                <a:tableStyleId>{317CAFA1-D896-48D4-970C-3B1E11B90504}</a:tableStyleId>
              </a:tblPr>
              <a:tblGrid>
                <a:gridCol w="1164350"/>
                <a:gridCol w="4931350"/>
                <a:gridCol w="5085425"/>
              </a:tblGrid>
              <a:tr h="472400">
                <a:tc>
                  <a:txBody>
                    <a:bodyPr>
                      <a:noAutofit/>
                    </a:bodyPr>
                    <a:lstStyle/>
                    <a:p>
                      <a:pPr indent="0" lvl="0" marL="0" rtl="0" algn="ctr">
                        <a:spcBef>
                          <a:spcPts val="500"/>
                        </a:spcBef>
                        <a:spcAft>
                          <a:spcPts val="500"/>
                        </a:spcAft>
                        <a:buNone/>
                      </a:pPr>
                      <a:r>
                        <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Original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a:t>
                      </a:r>
                      <a:r>
                        <a:rPr b="1" lang="en-US" sz="1900">
                          <a:latin typeface="Average"/>
                          <a:ea typeface="Average"/>
                          <a:cs typeface="Average"/>
                          <a:sym typeface="Average"/>
                        </a:rPr>
                        <a:t>acked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MD5</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6b31344b40e2af9c9ee3ba707558c14e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99ac9ccb4f0db04f24f2c80d8f6e46b3</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Imphash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5776b1400eb618f9f213ae9dee30ce2f</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baa93d47220682c04d92f7797d9224ce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Pehash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48be6716fa7c6d8bb7256138690662badf1fe5e9</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ee636745bdab534b65a6a447525a84ba2d9ca10a</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RichPE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e315a4477592046c9cbf7652003732b1</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e315a4477592046c9cbf7652003732b1</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Metadata Hashes vs UPX</a:t>
            </a:r>
            <a:endParaRPr/>
          </a:p>
        </p:txBody>
      </p:sp>
      <p:graphicFrame>
        <p:nvGraphicFramePr>
          <p:cNvPr id="415" name="Google Shape;415;p55"/>
          <p:cNvGraphicFramePr/>
          <p:nvPr/>
        </p:nvGraphicFramePr>
        <p:xfrm>
          <a:off x="505425" y="2255600"/>
          <a:ext cx="3000000" cy="3000000"/>
        </p:xfrm>
        <a:graphic>
          <a:graphicData uri="http://schemas.openxmlformats.org/drawingml/2006/table">
            <a:tbl>
              <a:tblPr>
                <a:noFill/>
                <a:tableStyleId>{317CAFA1-D896-48D4-970C-3B1E11B90504}</a:tableStyleId>
              </a:tblPr>
              <a:tblGrid>
                <a:gridCol w="1164350"/>
                <a:gridCol w="4931350"/>
                <a:gridCol w="5085425"/>
              </a:tblGrid>
              <a:tr h="472400">
                <a:tc>
                  <a:txBody>
                    <a:bodyPr>
                      <a:noAutofit/>
                    </a:bodyPr>
                    <a:lstStyle/>
                    <a:p>
                      <a:pPr indent="0" lvl="0" marL="0" rtl="0" algn="ctr">
                        <a:spcBef>
                          <a:spcPts val="500"/>
                        </a:spcBef>
                        <a:spcAft>
                          <a:spcPts val="500"/>
                        </a:spcAft>
                        <a:buNone/>
                      </a:pPr>
                      <a:r>
                        <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Original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a:t>
                      </a:r>
                      <a:r>
                        <a:rPr b="1" lang="en-US" sz="1900">
                          <a:latin typeface="Average"/>
                          <a:ea typeface="Average"/>
                          <a:cs typeface="Average"/>
                          <a:sym typeface="Average"/>
                        </a:rPr>
                        <a:t>acked file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MD5</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6b97b3cd2fcfb4b74985143230441463</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f7fe21ab370efc5c4b4478627189f011</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Imphash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ba47a0478b3cdd3b7d2c2438b409a2ca</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e21e17ff820bc123b050075aae0d0a6b</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Pehash</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eea113541bb30c2a955f9253fcd65bad609e2e6d</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896c92b861ae1b4457ecce0002dedbeb3e8a13ad</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C00000"/>
                      </a:solidFill>
                      <a:prstDash val="solid"/>
                      <a:round/>
                      <a:headEnd len="sm" w="sm" type="none"/>
                      <a:tailEnd len="sm" w="sm" type="none"/>
                    </a:lnB>
                    <a:solidFill>
                      <a:schemeClr val="dk1"/>
                    </a:solidFill>
                  </a:tcPr>
                </a:tc>
              </a:tr>
              <a:tr h="381000">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RichPE</a:t>
                      </a:r>
                      <a:endParaRPr b="1" sz="1900">
                        <a:latin typeface="Average"/>
                        <a:ea typeface="Average"/>
                        <a:cs typeface="Average"/>
                        <a:sym typeface="Average"/>
                      </a:endParaRPr>
                    </a:p>
                  </a:txBody>
                  <a:tcPr marT="91425" marB="91425" marR="91425" marL="91425" anchor="ctr">
                    <a:lnL cap="flat" cmpd="sng" w="19050">
                      <a:solidFill>
                        <a:srgbClr val="0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3ee78f0e6bd1d24dc1a7820e95f9b604</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c>
                  <a:txBody>
                    <a:bodyPr>
                      <a:noAutofit/>
                    </a:bodyPr>
                    <a:lstStyle/>
                    <a:p>
                      <a:pPr indent="0" lvl="0" marL="0" rtl="0" algn="l">
                        <a:spcBef>
                          <a:spcPts val="500"/>
                        </a:spcBef>
                        <a:spcAft>
                          <a:spcPts val="500"/>
                        </a:spcAft>
                        <a:buNone/>
                      </a:pPr>
                      <a:r>
                        <a:rPr b="1" lang="en-US" sz="1900">
                          <a:latin typeface="Average"/>
                          <a:ea typeface="Average"/>
                          <a:cs typeface="Average"/>
                          <a:sym typeface="Average"/>
                        </a:rPr>
                        <a:t>3ee78f0e6bd1d24dc1a7820e95f9b604</a:t>
                      </a:r>
                      <a:endParaRPr b="1" sz="1900">
                        <a:latin typeface="Average"/>
                        <a:ea typeface="Average"/>
                        <a:cs typeface="Average"/>
                        <a:sym typeface="Average"/>
                      </a:endParaRPr>
                    </a:p>
                  </a:txBody>
                  <a:tcPr marT="91425" marB="91425" marR="91425" marL="91425" anchor="ctr">
                    <a:lnL cap="flat" cmpd="sng" w="38100">
                      <a:solidFill>
                        <a:srgbClr val="C00000"/>
                      </a:solidFill>
                      <a:prstDash val="solid"/>
                      <a:round/>
                      <a:headEnd len="sm" w="sm" type="none"/>
                      <a:tailEnd len="sm" w="sm" type="none"/>
                    </a:lnL>
                    <a:lnR cap="flat" cmpd="sng" w="38100">
                      <a:solidFill>
                        <a:srgbClr val="C00000"/>
                      </a:solidFill>
                      <a:prstDash val="solid"/>
                      <a:round/>
                      <a:headEnd len="sm" w="sm" type="none"/>
                      <a:tailEnd len="sm" w="sm" type="none"/>
                    </a:lnR>
                    <a:lnT cap="flat" cmpd="sng" w="38100">
                      <a:solidFill>
                        <a:srgbClr val="C00000"/>
                      </a:solidFill>
                      <a:prstDash val="solid"/>
                      <a:round/>
                      <a:headEnd len="sm" w="sm" type="none"/>
                      <a:tailEnd len="sm" w="sm" type="none"/>
                    </a:lnT>
                    <a:lnB cap="flat" cmpd="sng" w="38100">
                      <a:solidFill>
                        <a:srgbClr val="C00000"/>
                      </a:solidFill>
                      <a:prstDash val="solid"/>
                      <a:round/>
                      <a:headEnd len="sm" w="sm" type="none"/>
                      <a:tailEnd len="sm" w="sm" type="none"/>
                    </a:lnB>
                    <a:solidFill>
                      <a:srgbClr val="E0E0E0"/>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Metadata Hash Stats - APT1 Dataset</a:t>
            </a:r>
            <a:endParaRPr/>
          </a:p>
        </p:txBody>
      </p:sp>
      <p:pic>
        <p:nvPicPr>
          <p:cNvPr id="421" name="Google Shape;421;p56"/>
          <p:cNvPicPr preferRelativeResize="0"/>
          <p:nvPr/>
        </p:nvPicPr>
        <p:blipFill>
          <a:blip r:embed="rId3">
            <a:alphaModFix/>
          </a:blip>
          <a:stretch>
            <a:fillRect/>
          </a:stretch>
        </p:blipFill>
        <p:spPr>
          <a:xfrm>
            <a:off x="2097075" y="1690709"/>
            <a:ext cx="7997873" cy="48053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Metadata Hash Stats - All Files</a:t>
            </a:r>
            <a:endParaRPr/>
          </a:p>
        </p:txBody>
      </p:sp>
      <p:pic>
        <p:nvPicPr>
          <p:cNvPr id="428" name="Google Shape;428;p57"/>
          <p:cNvPicPr preferRelativeResize="0"/>
          <p:nvPr/>
        </p:nvPicPr>
        <p:blipFill rotWithShape="1">
          <a:blip r:embed="rId3">
            <a:alphaModFix/>
          </a:blip>
          <a:srcRect b="0" l="0" r="0" t="0"/>
          <a:stretch/>
        </p:blipFill>
        <p:spPr>
          <a:xfrm>
            <a:off x="2097084" y="1690709"/>
            <a:ext cx="7997876" cy="4805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RichPE Hash Accuracy</a:t>
            </a:r>
            <a:endParaRPr/>
          </a:p>
        </p:txBody>
      </p:sp>
      <p:pic>
        <p:nvPicPr>
          <p:cNvPr id="435" name="Google Shape;435;p58"/>
          <p:cNvPicPr preferRelativeResize="0"/>
          <p:nvPr/>
        </p:nvPicPr>
        <p:blipFill>
          <a:blip r:embed="rId3">
            <a:alphaModFix/>
          </a:blip>
          <a:stretch>
            <a:fillRect/>
          </a:stretch>
        </p:blipFill>
        <p:spPr>
          <a:xfrm>
            <a:off x="2097073" y="1690700"/>
            <a:ext cx="7997873" cy="4805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Other Cool RichPE Findings</a:t>
            </a:r>
            <a:endParaRPr/>
          </a:p>
        </p:txBody>
      </p:sp>
      <p:sp>
        <p:nvSpPr>
          <p:cNvPr id="441" name="Google Shape;441;p5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Identified probable APT1 malware in the VirusShare dataset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Identified unpacked and packed malware of the same family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Identified malware samples of the same family packed with different packers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RichPE Weaknesses</a:t>
            </a:r>
            <a:endParaRPr/>
          </a:p>
        </p:txBody>
      </p:sp>
      <p:sp>
        <p:nvSpPr>
          <p:cNvPr id="447" name="Google Shape;447;p6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Doesn’t work on malware without a Rich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Not all packers leave the Rich header alone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Still in proof-of-concept stage, need to do more testing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Rich Header Tamper Detection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458" name="Google Shape;458;p6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Adversaries </a:t>
            </a:r>
            <a:r>
              <a:rPr lang="en-US"/>
              <a:t>are already spoofing Rich headers as false flags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How easy is it for an adversary to spoof a Rich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How challenging is it to detect?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Checking Rich Header Validity</a:t>
            </a:r>
            <a:endParaRPr/>
          </a:p>
        </p:txBody>
      </p:sp>
      <p:sp>
        <p:nvSpPr>
          <p:cNvPr id="464" name="Google Shape;464;p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Clr>
                <a:schemeClr val="dk1"/>
              </a:buClr>
              <a:buSzPts val="2800"/>
              <a:buChar char="●"/>
            </a:pPr>
            <a:r>
              <a:rPr lang="en-US"/>
              <a:t>Must have valid checksum</a:t>
            </a:r>
            <a:endParaRPr/>
          </a:p>
          <a:p>
            <a:pPr indent="-266700" lvl="1" marL="685800" rtl="0" algn="l">
              <a:lnSpc>
                <a:spcPct val="90000"/>
              </a:lnSpc>
              <a:spcBef>
                <a:spcPts val="0"/>
              </a:spcBef>
              <a:spcAft>
                <a:spcPts val="0"/>
              </a:spcAft>
              <a:buSzPts val="2400"/>
              <a:buChar char="○"/>
            </a:pPr>
            <a:r>
              <a:rPr lang="en-US" sz="2400"/>
              <a:t>Otherwise, MS-DOS stub or Rich header has been modified</a:t>
            </a:r>
            <a:endParaRPr sz="2400"/>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Cannot contain duplicate ProdID + mCV entries</a:t>
            </a:r>
            <a:endParaRPr/>
          </a:p>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the PE File Format?</a:t>
            </a:r>
            <a:endParaRPr/>
          </a:p>
        </p:txBody>
      </p:sp>
      <p:sp>
        <p:nvSpPr>
          <p:cNvPr id="108" name="Google Shape;10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File format for Windows executables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About a dozen file types, most notably EXE, DLL, and SYS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Describes how the executable is loaded into memory</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Checking Rich Header Validity</a:t>
            </a:r>
            <a:endParaRPr/>
          </a:p>
        </p:txBody>
      </p:sp>
      <p:sp>
        <p:nvSpPr>
          <p:cNvPr id="470" name="Google Shape;470;p6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Typically, last entry in Rich header is the linker version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Can verify this against IMAGE_OPTIONAL_HEADER:</a:t>
            </a:r>
            <a:endParaRPr/>
          </a:p>
          <a:p>
            <a:pPr indent="-266700" lvl="1" marL="685800" rtl="0" algn="l">
              <a:lnSpc>
                <a:spcPct val="90000"/>
              </a:lnSpc>
              <a:spcBef>
                <a:spcPts val="1000"/>
              </a:spcBef>
              <a:spcAft>
                <a:spcPts val="0"/>
              </a:spcAft>
              <a:buSzPts val="2400"/>
              <a:buChar char="○"/>
            </a:pPr>
            <a:r>
              <a:rPr lang="en-US" sz="2400"/>
              <a:t>MajorLinkerVersion</a:t>
            </a:r>
            <a:endParaRPr sz="2400"/>
          </a:p>
          <a:p>
            <a:pPr indent="-266700" lvl="1" marL="685800" rtl="0" algn="l">
              <a:lnSpc>
                <a:spcPct val="90000"/>
              </a:lnSpc>
              <a:spcBef>
                <a:spcPts val="1000"/>
              </a:spcBef>
              <a:spcAft>
                <a:spcPts val="0"/>
              </a:spcAft>
              <a:buSzPts val="2400"/>
              <a:buChar char="○"/>
            </a:pPr>
            <a:r>
              <a:rPr lang="en-US" sz="2400"/>
              <a:t>MinorLinkerVersion</a:t>
            </a:r>
            <a:endParaRPr sz="2400"/>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If they don’t match, either the Rich header or PE header has been modified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Checking Rich Header Validity</a:t>
            </a:r>
            <a:endParaRPr/>
          </a:p>
        </p:txBody>
      </p:sp>
      <p:sp>
        <p:nvSpPr>
          <p:cNvPr id="476" name="Google Shape;476;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Rich header entry with ProdID 1 is named “Import0”</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Never less than the number of imported functions in the IAT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If it is, either the Rich header or IAT has been modified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Spoofing a Rich Header?</a:t>
            </a:r>
            <a:endParaRPr/>
          </a:p>
        </p:txBody>
      </p:sp>
      <p:sp>
        <p:nvSpPr>
          <p:cNvPr id="483" name="Google Shape;483;p6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t>1.    </a:t>
            </a:r>
            <a:r>
              <a:rPr lang="en-US"/>
              <a:t>Compute checksum from file 2’s MS-DOS stub and file 1’s Rich header</a:t>
            </a:r>
            <a:endParaRPr/>
          </a:p>
        </p:txBody>
      </p:sp>
      <p:sp>
        <p:nvSpPr>
          <p:cNvPr id="484" name="Google Shape;484;p66"/>
          <p:cNvSpPr/>
          <p:nvPr/>
        </p:nvSpPr>
        <p:spPr>
          <a:xfrm>
            <a:off x="2584600" y="575407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
        <p:nvSpPr>
          <p:cNvPr id="485" name="Google Shape;485;p66"/>
          <p:cNvSpPr/>
          <p:nvPr/>
        </p:nvSpPr>
        <p:spPr>
          <a:xfrm>
            <a:off x="2584600" y="493567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
        <p:nvSpPr>
          <p:cNvPr id="486" name="Google Shape;486;p66"/>
          <p:cNvSpPr txBox="1"/>
          <p:nvPr/>
        </p:nvSpPr>
        <p:spPr>
          <a:xfrm>
            <a:off x="33139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1</a:t>
            </a:r>
            <a:endParaRPr sz="1800">
              <a:solidFill>
                <a:schemeClr val="dk1"/>
              </a:solidFill>
              <a:latin typeface="Calibri"/>
              <a:ea typeface="Calibri"/>
              <a:cs typeface="Calibri"/>
              <a:sym typeface="Calibri"/>
            </a:endParaRPr>
          </a:p>
        </p:txBody>
      </p:sp>
      <p:sp>
        <p:nvSpPr>
          <p:cNvPr id="487" name="Google Shape;487;p66"/>
          <p:cNvSpPr txBox="1"/>
          <p:nvPr/>
        </p:nvSpPr>
        <p:spPr>
          <a:xfrm>
            <a:off x="77936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2</a:t>
            </a:r>
            <a:endParaRPr sz="1800">
              <a:solidFill>
                <a:schemeClr val="dk1"/>
              </a:solidFill>
              <a:latin typeface="Calibri"/>
              <a:ea typeface="Calibri"/>
              <a:cs typeface="Calibri"/>
              <a:sym typeface="Calibri"/>
            </a:endParaRPr>
          </a:p>
        </p:txBody>
      </p:sp>
      <p:sp>
        <p:nvSpPr>
          <p:cNvPr id="488" name="Google Shape;488;p66"/>
          <p:cNvSpPr/>
          <p:nvPr/>
        </p:nvSpPr>
        <p:spPr>
          <a:xfrm>
            <a:off x="2584600" y="331972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
        <p:nvSpPr>
          <p:cNvPr id="489" name="Google Shape;489;p66"/>
          <p:cNvSpPr/>
          <p:nvPr/>
        </p:nvSpPr>
        <p:spPr>
          <a:xfrm>
            <a:off x="2584600" y="4127700"/>
            <a:ext cx="2543100" cy="818400"/>
          </a:xfrm>
          <a:prstGeom prst="rect">
            <a:avLst/>
          </a:prstGeom>
          <a:solidFill>
            <a:schemeClr val="lt2"/>
          </a:solid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sp>
        <p:nvSpPr>
          <p:cNvPr id="490" name="Google Shape;490;p66"/>
          <p:cNvSpPr/>
          <p:nvPr/>
        </p:nvSpPr>
        <p:spPr>
          <a:xfrm>
            <a:off x="7064300" y="575407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
        <p:nvSpPr>
          <p:cNvPr id="491" name="Google Shape;491;p66"/>
          <p:cNvSpPr/>
          <p:nvPr/>
        </p:nvSpPr>
        <p:spPr>
          <a:xfrm>
            <a:off x="7064300" y="493567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
        <p:nvSpPr>
          <p:cNvPr id="492" name="Google Shape;492;p66"/>
          <p:cNvSpPr/>
          <p:nvPr/>
        </p:nvSpPr>
        <p:spPr>
          <a:xfrm>
            <a:off x="7064300" y="413812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cxnSp>
        <p:nvCxnSpPr>
          <p:cNvPr id="493" name="Google Shape;493;p66"/>
          <p:cNvCxnSpPr>
            <a:stCxn id="494" idx="1"/>
            <a:endCxn id="489" idx="3"/>
          </p:cNvCxnSpPr>
          <p:nvPr/>
        </p:nvCxnSpPr>
        <p:spPr>
          <a:xfrm flipH="1">
            <a:off x="5127800" y="3728925"/>
            <a:ext cx="1936500" cy="807900"/>
          </a:xfrm>
          <a:prstGeom prst="straightConnector1">
            <a:avLst/>
          </a:prstGeom>
          <a:noFill/>
          <a:ln cap="flat" cmpd="sng" w="38100">
            <a:solidFill>
              <a:srgbClr val="C00000"/>
            </a:solidFill>
            <a:prstDash val="solid"/>
            <a:round/>
            <a:headEnd len="med" w="med" type="triangle"/>
            <a:tailEnd len="med" w="med" type="triangle"/>
          </a:ln>
        </p:spPr>
      </p:cxnSp>
      <p:sp>
        <p:nvSpPr>
          <p:cNvPr id="494" name="Google Shape;494;p66"/>
          <p:cNvSpPr/>
          <p:nvPr/>
        </p:nvSpPr>
        <p:spPr>
          <a:xfrm>
            <a:off x="7064300" y="3319725"/>
            <a:ext cx="2543100" cy="818400"/>
          </a:xfrm>
          <a:prstGeom prst="rect">
            <a:avLst/>
          </a:prstGeom>
          <a:solidFill>
            <a:schemeClr val="dk1"/>
          </a:solid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Spoofing a Rich Header?</a:t>
            </a:r>
            <a:endParaRPr/>
          </a:p>
        </p:txBody>
      </p:sp>
      <p:sp>
        <p:nvSpPr>
          <p:cNvPr id="501" name="Google Shape;501;p6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t>2.    XOR contents of file 1’s Rich header with checksum, insert into file 2</a:t>
            </a:r>
            <a:endParaRPr/>
          </a:p>
        </p:txBody>
      </p:sp>
      <p:sp>
        <p:nvSpPr>
          <p:cNvPr id="502" name="Google Shape;502;p67"/>
          <p:cNvSpPr/>
          <p:nvPr/>
        </p:nvSpPr>
        <p:spPr>
          <a:xfrm>
            <a:off x="2584600" y="575407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
        <p:nvSpPr>
          <p:cNvPr id="503" name="Google Shape;503;p67"/>
          <p:cNvSpPr/>
          <p:nvPr/>
        </p:nvSpPr>
        <p:spPr>
          <a:xfrm>
            <a:off x="2584600" y="493567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
        <p:nvSpPr>
          <p:cNvPr id="504" name="Google Shape;504;p67"/>
          <p:cNvSpPr txBox="1"/>
          <p:nvPr/>
        </p:nvSpPr>
        <p:spPr>
          <a:xfrm>
            <a:off x="33139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1</a:t>
            </a:r>
            <a:endParaRPr sz="1800">
              <a:solidFill>
                <a:schemeClr val="dk1"/>
              </a:solidFill>
              <a:latin typeface="Calibri"/>
              <a:ea typeface="Calibri"/>
              <a:cs typeface="Calibri"/>
              <a:sym typeface="Calibri"/>
            </a:endParaRPr>
          </a:p>
        </p:txBody>
      </p:sp>
      <p:sp>
        <p:nvSpPr>
          <p:cNvPr id="505" name="Google Shape;505;p67"/>
          <p:cNvSpPr txBox="1"/>
          <p:nvPr/>
        </p:nvSpPr>
        <p:spPr>
          <a:xfrm>
            <a:off x="77936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2</a:t>
            </a:r>
            <a:endParaRPr sz="1800">
              <a:solidFill>
                <a:schemeClr val="dk1"/>
              </a:solidFill>
              <a:latin typeface="Calibri"/>
              <a:ea typeface="Calibri"/>
              <a:cs typeface="Calibri"/>
              <a:sym typeface="Calibri"/>
            </a:endParaRPr>
          </a:p>
        </p:txBody>
      </p:sp>
      <p:sp>
        <p:nvSpPr>
          <p:cNvPr id="506" name="Google Shape;506;p67"/>
          <p:cNvSpPr/>
          <p:nvPr/>
        </p:nvSpPr>
        <p:spPr>
          <a:xfrm>
            <a:off x="2584600" y="331972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
        <p:nvSpPr>
          <p:cNvPr id="507" name="Google Shape;507;p67"/>
          <p:cNvSpPr/>
          <p:nvPr/>
        </p:nvSpPr>
        <p:spPr>
          <a:xfrm>
            <a:off x="7064300" y="575407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
        <p:nvSpPr>
          <p:cNvPr id="508" name="Google Shape;508;p67"/>
          <p:cNvSpPr/>
          <p:nvPr/>
        </p:nvSpPr>
        <p:spPr>
          <a:xfrm>
            <a:off x="7064300" y="493567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
        <p:nvSpPr>
          <p:cNvPr id="509" name="Google Shape;509;p67"/>
          <p:cNvSpPr/>
          <p:nvPr/>
        </p:nvSpPr>
        <p:spPr>
          <a:xfrm>
            <a:off x="7064300" y="331972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
        <p:nvSpPr>
          <p:cNvPr id="510" name="Google Shape;510;p67"/>
          <p:cNvSpPr/>
          <p:nvPr/>
        </p:nvSpPr>
        <p:spPr>
          <a:xfrm>
            <a:off x="2584600" y="4138125"/>
            <a:ext cx="2543100" cy="818400"/>
          </a:xfrm>
          <a:prstGeom prst="rect">
            <a:avLst/>
          </a:prstGeom>
          <a:solidFill>
            <a:schemeClr val="lt2"/>
          </a:solid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sp>
        <p:nvSpPr>
          <p:cNvPr id="511" name="Google Shape;511;p67"/>
          <p:cNvSpPr/>
          <p:nvPr/>
        </p:nvSpPr>
        <p:spPr>
          <a:xfrm>
            <a:off x="7064300" y="4138125"/>
            <a:ext cx="2543100" cy="818400"/>
          </a:xfrm>
          <a:prstGeom prst="rect">
            <a:avLst/>
          </a:prstGeom>
          <a:solidFill>
            <a:schemeClr val="lt2"/>
          </a:solid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cxnSp>
        <p:nvCxnSpPr>
          <p:cNvPr id="512" name="Google Shape;512;p67"/>
          <p:cNvCxnSpPr>
            <a:stCxn id="510" idx="3"/>
            <a:endCxn id="511" idx="1"/>
          </p:cNvCxnSpPr>
          <p:nvPr/>
        </p:nvCxnSpPr>
        <p:spPr>
          <a:xfrm>
            <a:off x="5127700" y="4547325"/>
            <a:ext cx="1936500" cy="0"/>
          </a:xfrm>
          <a:prstGeom prst="straightConnector1">
            <a:avLst/>
          </a:prstGeom>
          <a:noFill/>
          <a:ln cap="flat" cmpd="sng" w="38100">
            <a:solidFill>
              <a:srgbClr val="C00000"/>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Spoofing a Rich Header?</a:t>
            </a:r>
            <a:endParaRPr/>
          </a:p>
        </p:txBody>
      </p:sp>
      <p:sp>
        <p:nvSpPr>
          <p:cNvPr id="519" name="Google Shape;519;p6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t>3</a:t>
            </a:r>
            <a:r>
              <a:rPr lang="en-US"/>
              <a:t>.    Edit MajorLinkerVersion and MinorLinkerVersion to match Rich header</a:t>
            </a:r>
            <a:endParaRPr/>
          </a:p>
        </p:txBody>
      </p:sp>
      <p:sp>
        <p:nvSpPr>
          <p:cNvPr id="520" name="Google Shape;520;p68"/>
          <p:cNvSpPr/>
          <p:nvPr/>
        </p:nvSpPr>
        <p:spPr>
          <a:xfrm>
            <a:off x="2584600" y="575407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
        <p:nvSpPr>
          <p:cNvPr id="521" name="Google Shape;521;p68"/>
          <p:cNvSpPr/>
          <p:nvPr/>
        </p:nvSpPr>
        <p:spPr>
          <a:xfrm>
            <a:off x="2584600" y="493567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
        <p:nvSpPr>
          <p:cNvPr id="522" name="Google Shape;522;p68"/>
          <p:cNvSpPr txBox="1"/>
          <p:nvPr/>
        </p:nvSpPr>
        <p:spPr>
          <a:xfrm>
            <a:off x="33139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1</a:t>
            </a:r>
            <a:endParaRPr sz="1800">
              <a:solidFill>
                <a:schemeClr val="dk1"/>
              </a:solidFill>
              <a:latin typeface="Calibri"/>
              <a:ea typeface="Calibri"/>
              <a:cs typeface="Calibri"/>
              <a:sym typeface="Calibri"/>
            </a:endParaRPr>
          </a:p>
        </p:txBody>
      </p:sp>
      <p:sp>
        <p:nvSpPr>
          <p:cNvPr id="523" name="Google Shape;523;p68"/>
          <p:cNvSpPr txBox="1"/>
          <p:nvPr/>
        </p:nvSpPr>
        <p:spPr>
          <a:xfrm>
            <a:off x="77936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2</a:t>
            </a:r>
            <a:endParaRPr sz="1800">
              <a:solidFill>
                <a:schemeClr val="dk1"/>
              </a:solidFill>
              <a:latin typeface="Calibri"/>
              <a:ea typeface="Calibri"/>
              <a:cs typeface="Calibri"/>
              <a:sym typeface="Calibri"/>
            </a:endParaRPr>
          </a:p>
        </p:txBody>
      </p:sp>
      <p:sp>
        <p:nvSpPr>
          <p:cNvPr id="524" name="Google Shape;524;p68"/>
          <p:cNvSpPr/>
          <p:nvPr/>
        </p:nvSpPr>
        <p:spPr>
          <a:xfrm>
            <a:off x="2584600" y="331972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
        <p:nvSpPr>
          <p:cNvPr id="525" name="Google Shape;525;p68"/>
          <p:cNvSpPr/>
          <p:nvPr/>
        </p:nvSpPr>
        <p:spPr>
          <a:xfrm>
            <a:off x="7064300" y="575407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
        <p:nvSpPr>
          <p:cNvPr id="526" name="Google Shape;526;p68"/>
          <p:cNvSpPr/>
          <p:nvPr/>
        </p:nvSpPr>
        <p:spPr>
          <a:xfrm>
            <a:off x="7064300" y="331972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
        <p:nvSpPr>
          <p:cNvPr id="527" name="Google Shape;527;p68"/>
          <p:cNvSpPr/>
          <p:nvPr/>
        </p:nvSpPr>
        <p:spPr>
          <a:xfrm>
            <a:off x="2584600" y="413812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sp>
        <p:nvSpPr>
          <p:cNvPr id="528" name="Google Shape;528;p68"/>
          <p:cNvSpPr/>
          <p:nvPr/>
        </p:nvSpPr>
        <p:spPr>
          <a:xfrm>
            <a:off x="7064300" y="413812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sp>
        <p:nvSpPr>
          <p:cNvPr id="529" name="Google Shape;529;p68"/>
          <p:cNvSpPr/>
          <p:nvPr/>
        </p:nvSpPr>
        <p:spPr>
          <a:xfrm>
            <a:off x="7064300" y="4935675"/>
            <a:ext cx="2543100" cy="818400"/>
          </a:xfrm>
          <a:prstGeom prst="rect">
            <a:avLst/>
          </a:prstGeom>
          <a:solidFill>
            <a:schemeClr val="dk1"/>
          </a:solid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6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Spoofing a Rich Header?</a:t>
            </a:r>
            <a:endParaRPr/>
          </a:p>
        </p:txBody>
      </p:sp>
      <p:sp>
        <p:nvSpPr>
          <p:cNvPr id="536" name="Google Shape;536;p6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rPr lang="en-US"/>
              <a:t>4</a:t>
            </a:r>
            <a:r>
              <a:rPr lang="en-US"/>
              <a:t>.    Modify IAT to pass Import0 count check (runtime linking)</a:t>
            </a:r>
            <a:endParaRPr/>
          </a:p>
        </p:txBody>
      </p:sp>
      <p:sp>
        <p:nvSpPr>
          <p:cNvPr id="537" name="Google Shape;537;p69"/>
          <p:cNvSpPr/>
          <p:nvPr/>
        </p:nvSpPr>
        <p:spPr>
          <a:xfrm>
            <a:off x="2584600" y="575407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
        <p:nvSpPr>
          <p:cNvPr id="538" name="Google Shape;538;p69"/>
          <p:cNvSpPr/>
          <p:nvPr/>
        </p:nvSpPr>
        <p:spPr>
          <a:xfrm>
            <a:off x="2584600" y="493567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
        <p:nvSpPr>
          <p:cNvPr id="539" name="Google Shape;539;p69"/>
          <p:cNvSpPr txBox="1"/>
          <p:nvPr/>
        </p:nvSpPr>
        <p:spPr>
          <a:xfrm>
            <a:off x="33139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1</a:t>
            </a:r>
            <a:endParaRPr sz="1800">
              <a:solidFill>
                <a:schemeClr val="dk1"/>
              </a:solidFill>
              <a:latin typeface="Calibri"/>
              <a:ea typeface="Calibri"/>
              <a:cs typeface="Calibri"/>
              <a:sym typeface="Calibri"/>
            </a:endParaRPr>
          </a:p>
        </p:txBody>
      </p:sp>
      <p:sp>
        <p:nvSpPr>
          <p:cNvPr id="540" name="Google Shape;540;p69"/>
          <p:cNvSpPr txBox="1"/>
          <p:nvPr/>
        </p:nvSpPr>
        <p:spPr>
          <a:xfrm>
            <a:off x="7793600" y="2704735"/>
            <a:ext cx="1084500" cy="615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File 2</a:t>
            </a:r>
            <a:endParaRPr sz="1800">
              <a:solidFill>
                <a:schemeClr val="dk1"/>
              </a:solidFill>
              <a:latin typeface="Calibri"/>
              <a:ea typeface="Calibri"/>
              <a:cs typeface="Calibri"/>
              <a:sym typeface="Calibri"/>
            </a:endParaRPr>
          </a:p>
        </p:txBody>
      </p:sp>
      <p:sp>
        <p:nvSpPr>
          <p:cNvPr id="541" name="Google Shape;541;p69"/>
          <p:cNvSpPr/>
          <p:nvPr/>
        </p:nvSpPr>
        <p:spPr>
          <a:xfrm>
            <a:off x="2584600" y="331972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
        <p:nvSpPr>
          <p:cNvPr id="542" name="Google Shape;542;p69"/>
          <p:cNvSpPr/>
          <p:nvPr/>
        </p:nvSpPr>
        <p:spPr>
          <a:xfrm>
            <a:off x="7064300" y="331972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MS-DOS Stub</a:t>
            </a:r>
            <a:endParaRPr b="1" sz="2000">
              <a:latin typeface="Average"/>
              <a:ea typeface="Average"/>
              <a:cs typeface="Average"/>
              <a:sym typeface="Average"/>
            </a:endParaRPr>
          </a:p>
        </p:txBody>
      </p:sp>
      <p:sp>
        <p:nvSpPr>
          <p:cNvPr id="543" name="Google Shape;543;p69"/>
          <p:cNvSpPr/>
          <p:nvPr/>
        </p:nvSpPr>
        <p:spPr>
          <a:xfrm>
            <a:off x="2584600" y="413812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sp>
        <p:nvSpPr>
          <p:cNvPr id="544" name="Google Shape;544;p69"/>
          <p:cNvSpPr/>
          <p:nvPr/>
        </p:nvSpPr>
        <p:spPr>
          <a:xfrm>
            <a:off x="7064300" y="4138125"/>
            <a:ext cx="2543100" cy="8184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Rich Header</a:t>
            </a:r>
            <a:endParaRPr b="1" sz="2000">
              <a:latin typeface="Average"/>
              <a:ea typeface="Average"/>
              <a:cs typeface="Average"/>
              <a:sym typeface="Average"/>
            </a:endParaRPr>
          </a:p>
        </p:txBody>
      </p:sp>
      <p:sp>
        <p:nvSpPr>
          <p:cNvPr id="545" name="Google Shape;545;p69"/>
          <p:cNvSpPr/>
          <p:nvPr/>
        </p:nvSpPr>
        <p:spPr>
          <a:xfrm>
            <a:off x="7064300" y="4935675"/>
            <a:ext cx="2543100" cy="818400"/>
          </a:xfrm>
          <a:prstGeom prst="rect">
            <a:avLst/>
          </a:prstGeom>
          <a:solidFill>
            <a:schemeClr val="dk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PE Header</a:t>
            </a:r>
            <a:endParaRPr b="1" sz="2000">
              <a:latin typeface="Average"/>
              <a:ea typeface="Average"/>
              <a:cs typeface="Average"/>
              <a:sym typeface="Average"/>
            </a:endParaRPr>
          </a:p>
        </p:txBody>
      </p:sp>
      <p:sp>
        <p:nvSpPr>
          <p:cNvPr id="546" name="Google Shape;546;p69"/>
          <p:cNvSpPr/>
          <p:nvPr/>
        </p:nvSpPr>
        <p:spPr>
          <a:xfrm>
            <a:off x="7064300" y="5754075"/>
            <a:ext cx="2543100" cy="818400"/>
          </a:xfrm>
          <a:prstGeom prst="rect">
            <a:avLst/>
          </a:prstGeom>
          <a:solidFill>
            <a:schemeClr val="lt2"/>
          </a:solid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Average"/>
                <a:ea typeface="Average"/>
                <a:cs typeface="Average"/>
                <a:sym typeface="Average"/>
              </a:rPr>
              <a:t>Import Address Table</a:t>
            </a:r>
            <a:endParaRPr b="1" sz="2000">
              <a:latin typeface="Average"/>
              <a:ea typeface="Average"/>
              <a:cs typeface="Average"/>
              <a:sym typeface="Averag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Rich Header Spoofing Feasibility?</a:t>
            </a:r>
            <a:endParaRPr/>
          </a:p>
        </p:txBody>
      </p:sp>
      <p:sp>
        <p:nvSpPr>
          <p:cNvPr id="552" name="Google Shape;552;p7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Passing most of the metadata checks is trivial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Altering the IAT is complicated but doable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Spoofed Rich header would probably not stand up to manual analysis</a:t>
            </a:r>
            <a:endParaRPr/>
          </a:p>
          <a:p>
            <a:pPr indent="-266700" lvl="1" marL="685800" rtl="0" algn="l">
              <a:lnSpc>
                <a:spcPct val="90000"/>
              </a:lnSpc>
              <a:spcBef>
                <a:spcPts val="2100"/>
              </a:spcBef>
              <a:spcAft>
                <a:spcPts val="2100"/>
              </a:spcAft>
              <a:buSzPts val="2400"/>
              <a:buChar char="○"/>
            </a:pPr>
            <a:r>
              <a:rPr i="1" lang="en-US" sz="2400"/>
              <a:t>The Devil’s in the Rich Header</a:t>
            </a:r>
            <a:endParaRPr i="1"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Invalid Metadata Test Stats</a:t>
            </a:r>
            <a:endParaRPr/>
          </a:p>
        </p:txBody>
      </p:sp>
      <p:pic>
        <p:nvPicPr>
          <p:cNvPr id="558" name="Google Shape;558;p71"/>
          <p:cNvPicPr preferRelativeResize="0"/>
          <p:nvPr/>
        </p:nvPicPr>
        <p:blipFill>
          <a:blip r:embed="rId3">
            <a:alphaModFix/>
          </a:blip>
          <a:stretch>
            <a:fillRect/>
          </a:stretch>
        </p:blipFill>
        <p:spPr>
          <a:xfrm>
            <a:off x="1891923" y="1851450"/>
            <a:ext cx="8408151" cy="43749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7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OlympicDestroyer vs Basic Metadata Tests</a:t>
            </a:r>
            <a:endParaRPr/>
          </a:p>
        </p:txBody>
      </p:sp>
      <p:sp>
        <p:nvSpPr>
          <p:cNvPr id="565" name="Google Shape;565;p7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Passes checksum, duplicate entries, linker tests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Fails import count tests</a:t>
            </a:r>
            <a:endParaRPr/>
          </a:p>
          <a:p>
            <a:pPr indent="-50800" lvl="0" marL="228600" rtl="0" algn="l">
              <a:lnSpc>
                <a:spcPct val="90000"/>
              </a:lnSpc>
              <a:spcBef>
                <a:spcPts val="1000"/>
              </a:spcBef>
              <a:spcAft>
                <a:spcPts val="0"/>
              </a:spcAft>
              <a:buClr>
                <a:schemeClr val="dk1"/>
              </a:buClr>
              <a:buSzPts val="2800"/>
              <a:buNone/>
            </a:pPr>
            <a:r>
              <a:t/>
            </a:r>
            <a:endParaRPr/>
          </a:p>
          <a:p>
            <a:pPr indent="0" lvl="0" marL="228600" rtl="0" algn="l">
              <a:lnSpc>
                <a:spcPct val="90000"/>
              </a:lnSpc>
              <a:spcBef>
                <a:spcPts val="1000"/>
              </a:spcBef>
              <a:spcAft>
                <a:spcPts val="21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7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RLPack vs Basic Metadata Tests</a:t>
            </a:r>
            <a:endParaRPr/>
          </a:p>
        </p:txBody>
      </p:sp>
      <p:sp>
        <p:nvSpPr>
          <p:cNvPr id="572" name="Google Shape;572;p7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Passes all of our tests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Sets PE header linker version to 5:12 (matches Rich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Doesn’t have an Import0 entry</a:t>
            </a:r>
            <a:endParaRPr/>
          </a:p>
          <a:p>
            <a:pPr indent="-266700" lvl="1" marL="685800" rtl="0" algn="l">
              <a:lnSpc>
                <a:spcPct val="90000"/>
              </a:lnSpc>
              <a:spcBef>
                <a:spcPts val="2100"/>
              </a:spcBef>
              <a:spcAft>
                <a:spcPts val="2100"/>
              </a:spcAft>
              <a:buSzPts val="2400"/>
              <a:buChar char="○"/>
            </a:pPr>
            <a:r>
              <a:rPr lang="en-US" sz="2400"/>
              <a:t>Uncommon but not necessarily an indicator of tampering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a:t>
            </a:r>
            <a:r>
              <a:rPr lang="en-US" sz="4000"/>
              <a:t>MS-DOS Stub</a:t>
            </a:r>
            <a:r>
              <a:rPr lang="en-US"/>
              <a:t> Header</a:t>
            </a:r>
            <a:endParaRPr/>
          </a:p>
        </p:txBody>
      </p:sp>
      <p:sp>
        <p:nvSpPr>
          <p:cNvPr id="115" name="Google Shape;11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Included for legacy DOS compatibility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“!This program cannot be run in DOS mode.”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2100"/>
              </a:spcAft>
              <a:buClr>
                <a:schemeClr val="dk1"/>
              </a:buClr>
              <a:buSzPts val="2800"/>
              <a:buChar char="●"/>
            </a:pPr>
            <a:r>
              <a:rPr lang="en-US"/>
              <a:t>Contains Relative Virtual Address of PE header</a:t>
            </a:r>
            <a:endParaRPr/>
          </a:p>
        </p:txBody>
      </p:sp>
      <p:sp>
        <p:nvSpPr>
          <p:cNvPr id="116" name="Google Shape;116;p20"/>
          <p:cNvSpPr/>
          <p:nvPr/>
        </p:nvSpPr>
        <p:spPr>
          <a:xfrm>
            <a:off x="8120185" y="2317994"/>
            <a:ext cx="3233615" cy="492369"/>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IMAGE_FILE_HEADER</a:t>
            </a:r>
            <a:endParaRPr b="1" i="0" sz="1800" u="none" cap="none" strike="noStrike">
              <a:latin typeface="Courier New"/>
              <a:ea typeface="Courier New"/>
              <a:cs typeface="Courier New"/>
              <a:sym typeface="Courier New"/>
            </a:endParaRPr>
          </a:p>
        </p:txBody>
      </p:sp>
      <p:sp>
        <p:nvSpPr>
          <p:cNvPr id="117" name="Google Shape;117;p20"/>
          <p:cNvSpPr/>
          <p:nvPr/>
        </p:nvSpPr>
        <p:spPr>
          <a:xfrm>
            <a:off x="8120185" y="2810363"/>
            <a:ext cx="3233615"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IMAGE_OPTIONAL_HEADER</a:t>
            </a:r>
            <a:endParaRPr b="1" i="0" sz="1800" u="none" cap="none" strike="noStrike">
              <a:latin typeface="Courier New"/>
              <a:ea typeface="Courier New"/>
              <a:cs typeface="Courier New"/>
              <a:sym typeface="Courier New"/>
            </a:endParaRPr>
          </a:p>
        </p:txBody>
      </p:sp>
      <p:sp>
        <p:nvSpPr>
          <p:cNvPr id="118" name="Google Shape;118;p20"/>
          <p:cNvSpPr/>
          <p:nvPr/>
        </p:nvSpPr>
        <p:spPr>
          <a:xfrm>
            <a:off x="8120184" y="3302731"/>
            <a:ext cx="3233615" cy="2633786"/>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Section Table</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24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p:txBody>
      </p:sp>
      <p:sp>
        <p:nvSpPr>
          <p:cNvPr id="119" name="Google Shape;119;p20"/>
          <p:cNvSpPr/>
          <p:nvPr/>
        </p:nvSpPr>
        <p:spPr>
          <a:xfrm>
            <a:off x="8276774" y="3869347"/>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20" name="Google Shape;120;p20"/>
          <p:cNvSpPr/>
          <p:nvPr/>
        </p:nvSpPr>
        <p:spPr>
          <a:xfrm>
            <a:off x="8276774" y="4566870"/>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21" name="Google Shape;121;p20"/>
          <p:cNvSpPr/>
          <p:nvPr/>
        </p:nvSpPr>
        <p:spPr>
          <a:xfrm>
            <a:off x="8276774" y="5264393"/>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22" name="Google Shape;122;p20"/>
          <p:cNvSpPr/>
          <p:nvPr/>
        </p:nvSpPr>
        <p:spPr>
          <a:xfrm>
            <a:off x="8120185" y="1825625"/>
            <a:ext cx="3233700" cy="492300"/>
          </a:xfrm>
          <a:prstGeom prst="rect">
            <a:avLst/>
          </a:prstGeom>
          <a:solidFill>
            <a:srgbClr val="BFBFBF"/>
          </a:solid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800">
                <a:latin typeface="Courier New"/>
                <a:ea typeface="Courier New"/>
                <a:cs typeface="Courier New"/>
                <a:sym typeface="Courier New"/>
              </a:rPr>
              <a:t>MS-DOS Stub</a:t>
            </a:r>
            <a:endParaRPr b="1" i="0" sz="1800" u="none" cap="none" strike="noStrike">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7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Conclusion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Acknowledgements</a:t>
            </a:r>
            <a:endParaRPr/>
          </a:p>
        </p:txBody>
      </p:sp>
      <p:sp>
        <p:nvSpPr>
          <p:cNvPr id="583" name="Google Shape;583;p7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Dr. Charles Nicholas and Dr. Haibin Zhang, UMBC CSEE Dept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Matt Elder and Bill La Cholter, Johns Hopkins APL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150000"/>
              </a:lnSpc>
              <a:spcBef>
                <a:spcPts val="1000"/>
              </a:spcBef>
              <a:spcAft>
                <a:spcPts val="0"/>
              </a:spcAft>
              <a:buClr>
                <a:schemeClr val="dk1"/>
              </a:buClr>
              <a:buSzPts val="2800"/>
              <a:buChar char="●"/>
            </a:pPr>
            <a:r>
              <a:rPr lang="en-US"/>
              <a:t>The ShadowServer Foundation</a:t>
            </a:r>
            <a:endParaRPr/>
          </a:p>
          <a:p>
            <a:pPr indent="-228600" lvl="0" marL="228600" rtl="0" algn="l">
              <a:lnSpc>
                <a:spcPct val="90000"/>
              </a:lnSpc>
              <a:spcBef>
                <a:spcPts val="2100"/>
              </a:spcBef>
              <a:spcAft>
                <a:spcPts val="2100"/>
              </a:spcAft>
              <a:buSzPts val="2800"/>
              <a:buChar char="●"/>
            </a:pPr>
            <a:r>
              <a:rPr lang="en-US"/>
              <a:t>Mila Parkour, DeepEnd Research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Source Code	</a:t>
            </a:r>
            <a:endParaRPr/>
          </a:p>
        </p:txBody>
      </p:sp>
      <p:sp>
        <p:nvSpPr>
          <p:cNvPr id="589" name="Google Shape;589;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2100"/>
              </a:spcAft>
              <a:buClr>
                <a:schemeClr val="dk1"/>
              </a:buClr>
              <a:buSzPts val="2800"/>
              <a:buChar char="●"/>
            </a:pPr>
            <a:r>
              <a:rPr lang="en-US" u="sng">
                <a:solidFill>
                  <a:schemeClr val="hlink"/>
                </a:solidFill>
                <a:hlinkClick r:id="rId3"/>
              </a:rPr>
              <a:t>https://github.com/RichHeaderResearch/RichPE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Questions?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600" name="Google Shape;600;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16534" lvl="0" marL="228600" rtl="0" algn="l">
              <a:lnSpc>
                <a:spcPct val="80000"/>
              </a:lnSpc>
              <a:spcBef>
                <a:spcPts val="0"/>
              </a:spcBef>
              <a:spcAft>
                <a:spcPts val="0"/>
              </a:spcAft>
              <a:buClr>
                <a:schemeClr val="dk1"/>
              </a:buClr>
              <a:buSzPts val="2400"/>
              <a:buChar char="●"/>
            </a:pPr>
            <a:r>
              <a:rPr lang="en-US" sz="2400" u="sng">
                <a:solidFill>
                  <a:schemeClr val="hlink"/>
                </a:solidFill>
                <a:hlinkClick r:id="rId3"/>
              </a:rPr>
              <a:t>https://www.ntcore.com/files/richsign.htm</a:t>
            </a:r>
            <a:endParaRPr sz="2400"/>
          </a:p>
          <a:p>
            <a:pPr indent="-216534" lvl="0" marL="228600" rtl="0" algn="l">
              <a:lnSpc>
                <a:spcPct val="80000"/>
              </a:lnSpc>
              <a:spcBef>
                <a:spcPts val="1000"/>
              </a:spcBef>
              <a:spcAft>
                <a:spcPts val="0"/>
              </a:spcAft>
              <a:buClr>
                <a:schemeClr val="dk1"/>
              </a:buClr>
              <a:buSzPts val="2400"/>
              <a:buChar char="●"/>
            </a:pPr>
            <a:r>
              <a:rPr lang="en-US" sz="2400" u="sng">
                <a:solidFill>
                  <a:schemeClr val="hlink"/>
                </a:solidFill>
                <a:hlinkClick r:id="rId4"/>
              </a:rPr>
              <a:t>https://bytepointer.com/articles/the_microsoft_rich_header.htm</a:t>
            </a:r>
            <a:endParaRPr sz="2400"/>
          </a:p>
          <a:p>
            <a:pPr indent="-216534" lvl="0" marL="228600" rtl="0" algn="l">
              <a:lnSpc>
                <a:spcPct val="80000"/>
              </a:lnSpc>
              <a:spcBef>
                <a:spcPts val="1000"/>
              </a:spcBef>
              <a:spcAft>
                <a:spcPts val="0"/>
              </a:spcAft>
              <a:buClr>
                <a:schemeClr val="dk1"/>
              </a:buClr>
              <a:buSzPts val="2400"/>
              <a:buChar char="●"/>
            </a:pPr>
            <a:r>
              <a:rPr lang="en-US" sz="2400" u="sng">
                <a:solidFill>
                  <a:schemeClr val="hlink"/>
                </a:solidFill>
                <a:hlinkClick r:id="rId5"/>
              </a:rPr>
              <a:t>https://www.sec.in.tum.de/i20/publications/finding-the-needle-a-study-of-the-pe32-rich-header-and-respective-malware-triage</a:t>
            </a:r>
            <a:endParaRPr sz="2400"/>
          </a:p>
          <a:p>
            <a:pPr indent="-216534" lvl="0" marL="228600" rtl="0" algn="l">
              <a:lnSpc>
                <a:spcPct val="80000"/>
              </a:lnSpc>
              <a:spcBef>
                <a:spcPts val="1000"/>
              </a:spcBef>
              <a:spcAft>
                <a:spcPts val="0"/>
              </a:spcAft>
              <a:buClr>
                <a:schemeClr val="dk1"/>
              </a:buClr>
              <a:buSzPts val="2400"/>
              <a:buChar char="●"/>
            </a:pPr>
            <a:r>
              <a:rPr lang="en-US" sz="2400" u="sng">
                <a:solidFill>
                  <a:schemeClr val="hlink"/>
                </a:solidFill>
                <a:hlinkClick r:id="rId6"/>
              </a:rPr>
              <a:t>https://securelist.com/the-devils-in-the-rich-header/84348/</a:t>
            </a:r>
            <a:endParaRPr sz="2400"/>
          </a:p>
          <a:p>
            <a:pPr indent="-216534" lvl="0" marL="228600" rtl="0" algn="l">
              <a:lnSpc>
                <a:spcPct val="80000"/>
              </a:lnSpc>
              <a:spcBef>
                <a:spcPts val="1000"/>
              </a:spcBef>
              <a:spcAft>
                <a:spcPts val="0"/>
              </a:spcAft>
              <a:buClr>
                <a:schemeClr val="dk1"/>
              </a:buClr>
              <a:buSzPts val="2400"/>
              <a:buChar char="●"/>
            </a:pPr>
            <a:r>
              <a:rPr lang="en-US" sz="2400" u="sng">
                <a:solidFill>
                  <a:schemeClr val="hlink"/>
                </a:solidFill>
                <a:hlinkClick r:id="rId7"/>
              </a:rPr>
              <a:t>http://ropgadget.com/posts/richheader_hunting.html</a:t>
            </a:r>
            <a:endParaRPr sz="2400"/>
          </a:p>
          <a:p>
            <a:pPr indent="-216534" lvl="0" marL="228600" rtl="0" algn="l">
              <a:lnSpc>
                <a:spcPct val="80000"/>
              </a:lnSpc>
              <a:spcBef>
                <a:spcPts val="1000"/>
              </a:spcBef>
              <a:spcAft>
                <a:spcPts val="0"/>
              </a:spcAft>
              <a:buClr>
                <a:schemeClr val="dk1"/>
              </a:buClr>
              <a:buSzPts val="2400"/>
              <a:buChar char="●"/>
            </a:pPr>
            <a:r>
              <a:rPr lang="en-US" sz="2400" u="sng">
                <a:solidFill>
                  <a:schemeClr val="hlink"/>
                </a:solidFill>
                <a:hlinkClick r:id="rId8"/>
              </a:rPr>
              <a:t>https://docs.microsoft.com/en-us/previous-versions/ms809762(v=msdn.10)</a:t>
            </a:r>
            <a:endParaRPr sz="2400"/>
          </a:p>
          <a:p>
            <a:pPr indent="-216534" lvl="0" marL="228600" rtl="0" algn="l">
              <a:lnSpc>
                <a:spcPct val="80000"/>
              </a:lnSpc>
              <a:spcBef>
                <a:spcPts val="1000"/>
              </a:spcBef>
              <a:spcAft>
                <a:spcPts val="0"/>
              </a:spcAft>
              <a:buClr>
                <a:schemeClr val="dk1"/>
              </a:buClr>
              <a:buSzPts val="2400"/>
              <a:buChar char="●"/>
            </a:pPr>
            <a:r>
              <a:rPr lang="en-US" sz="2400" u="sng">
                <a:solidFill>
                  <a:schemeClr val="hlink"/>
                </a:solidFill>
                <a:hlinkClick r:id="rId9"/>
              </a:rPr>
              <a:t>https://github.com/erocarrera/pefile/blob/master/pefile.py</a:t>
            </a:r>
            <a:endParaRPr sz="2400"/>
          </a:p>
          <a:p>
            <a:pPr indent="-216534" lvl="0" marL="228600" rtl="0" algn="l">
              <a:lnSpc>
                <a:spcPct val="80000"/>
              </a:lnSpc>
              <a:spcBef>
                <a:spcPts val="1000"/>
              </a:spcBef>
              <a:spcAft>
                <a:spcPts val="0"/>
              </a:spcAft>
              <a:buClr>
                <a:schemeClr val="dk1"/>
              </a:buClr>
              <a:buSzPts val="2400"/>
              <a:buChar char="●"/>
            </a:pPr>
            <a:r>
              <a:rPr lang="en-US" sz="2400" u="sng">
                <a:solidFill>
                  <a:schemeClr val="hlink"/>
                </a:solidFill>
                <a:hlinkClick r:id="rId10"/>
              </a:rPr>
              <a:t>https://yara.readthedocs.io/en/v3.8.1/</a:t>
            </a:r>
            <a:endParaRPr sz="2400"/>
          </a:p>
          <a:p>
            <a:pPr indent="-64135" lvl="0" marL="228600" rtl="0" algn="l">
              <a:lnSpc>
                <a:spcPct val="80000"/>
              </a:lnSpc>
              <a:spcBef>
                <a:spcPts val="1000"/>
              </a:spcBef>
              <a:spcAft>
                <a:spcPts val="2100"/>
              </a:spcAft>
              <a:buClr>
                <a:schemeClr val="dk1"/>
              </a:buClr>
              <a:buSzPts val="2590"/>
              <a:buNone/>
            </a:pPr>
            <a:r>
              <a:t/>
            </a:r>
            <a:endParaRPr sz="259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Pefile Python Library</a:t>
            </a:r>
            <a:endParaRPr/>
          </a:p>
        </p:txBody>
      </p:sp>
      <p:sp>
        <p:nvSpPr>
          <p:cNvPr id="606" name="Google Shape;606;p7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Awesome Python library for parsing the PE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Can use it to parse a file’s Rich header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https://github.com/erocarrera/pefile</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IMAGE_FILE_HEADER</a:t>
            </a:r>
            <a:endParaRPr>
              <a:latin typeface="Courier New"/>
              <a:ea typeface="Courier New"/>
              <a:cs typeface="Courier New"/>
              <a:sym typeface="Courier New"/>
            </a:endParaRPr>
          </a:p>
        </p:txBody>
      </p:sp>
      <p:sp>
        <p:nvSpPr>
          <p:cNvPr id="129" name="Google Shape;12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Clr>
                <a:schemeClr val="dk1"/>
              </a:buClr>
              <a:buSzPts val="2800"/>
              <a:buChar char="●"/>
            </a:pPr>
            <a:r>
              <a:rPr lang="en-US"/>
              <a:t>Basic file information:</a:t>
            </a:r>
            <a:endParaRPr/>
          </a:p>
          <a:p>
            <a:pPr indent="-228600" lvl="1" marL="685800" rtl="0" algn="l">
              <a:lnSpc>
                <a:spcPct val="115000"/>
              </a:lnSpc>
              <a:spcBef>
                <a:spcPts val="500"/>
              </a:spcBef>
              <a:spcAft>
                <a:spcPts val="0"/>
              </a:spcAft>
              <a:buClr>
                <a:schemeClr val="dk1"/>
              </a:buClr>
              <a:buSzPts val="2400"/>
              <a:buChar char="○"/>
            </a:pPr>
            <a:r>
              <a:rPr lang="en-US" sz="2400"/>
              <a:t>NumberOfSections</a:t>
            </a:r>
            <a:endParaRPr sz="2400"/>
          </a:p>
          <a:p>
            <a:pPr indent="-228600" lvl="1" marL="685800" rtl="0" algn="l">
              <a:lnSpc>
                <a:spcPct val="115000"/>
              </a:lnSpc>
              <a:spcBef>
                <a:spcPts val="500"/>
              </a:spcBef>
              <a:spcAft>
                <a:spcPts val="0"/>
              </a:spcAft>
              <a:buClr>
                <a:schemeClr val="dk1"/>
              </a:buClr>
              <a:buSzPts val="2400"/>
              <a:buChar char="○"/>
            </a:pPr>
            <a:r>
              <a:rPr lang="en-US" sz="2400"/>
              <a:t>TimeDateStamp</a:t>
            </a:r>
            <a:endParaRPr sz="2400"/>
          </a:p>
          <a:p>
            <a:pPr indent="-228600" lvl="1" marL="685800" rtl="0" algn="l">
              <a:lnSpc>
                <a:spcPct val="115000"/>
              </a:lnSpc>
              <a:spcBef>
                <a:spcPts val="500"/>
              </a:spcBef>
              <a:spcAft>
                <a:spcPts val="2100"/>
              </a:spcAft>
              <a:buClr>
                <a:schemeClr val="dk1"/>
              </a:buClr>
              <a:buSzPts val="2400"/>
              <a:buChar char="○"/>
            </a:pPr>
            <a:r>
              <a:rPr lang="en-US" sz="2400"/>
              <a:t>Characteristics</a:t>
            </a:r>
            <a:endParaRPr sz="2400"/>
          </a:p>
        </p:txBody>
      </p:sp>
      <p:sp>
        <p:nvSpPr>
          <p:cNvPr id="130" name="Google Shape;130;p21"/>
          <p:cNvSpPr/>
          <p:nvPr/>
        </p:nvSpPr>
        <p:spPr>
          <a:xfrm>
            <a:off x="8120185" y="2810363"/>
            <a:ext cx="3233615"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IMAGE_OPTIONAL_HEADER</a:t>
            </a:r>
            <a:endParaRPr b="1" i="0" sz="1800" u="none" cap="none" strike="noStrike">
              <a:latin typeface="Courier New"/>
              <a:ea typeface="Courier New"/>
              <a:cs typeface="Courier New"/>
              <a:sym typeface="Courier New"/>
            </a:endParaRPr>
          </a:p>
        </p:txBody>
      </p:sp>
      <p:sp>
        <p:nvSpPr>
          <p:cNvPr id="131" name="Google Shape;131;p21"/>
          <p:cNvSpPr/>
          <p:nvPr/>
        </p:nvSpPr>
        <p:spPr>
          <a:xfrm>
            <a:off x="8120184" y="3302731"/>
            <a:ext cx="3233615" cy="2633786"/>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Section Table</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24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p:txBody>
      </p:sp>
      <p:sp>
        <p:nvSpPr>
          <p:cNvPr id="132" name="Google Shape;132;p21"/>
          <p:cNvSpPr/>
          <p:nvPr/>
        </p:nvSpPr>
        <p:spPr>
          <a:xfrm>
            <a:off x="8276774" y="3869347"/>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33" name="Google Shape;133;p21"/>
          <p:cNvSpPr/>
          <p:nvPr/>
        </p:nvSpPr>
        <p:spPr>
          <a:xfrm>
            <a:off x="8276774" y="4566870"/>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34" name="Google Shape;134;p21"/>
          <p:cNvSpPr/>
          <p:nvPr/>
        </p:nvSpPr>
        <p:spPr>
          <a:xfrm>
            <a:off x="8276774" y="5264393"/>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35" name="Google Shape;135;p21"/>
          <p:cNvSpPr/>
          <p:nvPr/>
        </p:nvSpPr>
        <p:spPr>
          <a:xfrm>
            <a:off x="8120185" y="1825625"/>
            <a:ext cx="3233615"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MS-DOS Stub</a:t>
            </a:r>
            <a:endParaRPr b="1" i="0" sz="1800" u="none" cap="none" strike="noStrike">
              <a:latin typeface="Courier New"/>
              <a:ea typeface="Courier New"/>
              <a:cs typeface="Courier New"/>
              <a:sym typeface="Courier New"/>
            </a:endParaRPr>
          </a:p>
        </p:txBody>
      </p:sp>
      <p:sp>
        <p:nvSpPr>
          <p:cNvPr id="136" name="Google Shape;136;p21"/>
          <p:cNvSpPr/>
          <p:nvPr/>
        </p:nvSpPr>
        <p:spPr>
          <a:xfrm>
            <a:off x="8120185" y="2317994"/>
            <a:ext cx="3233615" cy="492369"/>
          </a:xfrm>
          <a:prstGeom prst="rect">
            <a:avLst/>
          </a:prstGeom>
          <a:solidFill>
            <a:srgbClr val="DFDFDF"/>
          </a:solid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IMAGE_FILE_HEADER</a:t>
            </a:r>
            <a:endParaRPr b="1" i="0" sz="1800" u="none" cap="none" strike="noStrike">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IMAGE_OPTIONAL_HEADER</a:t>
            </a:r>
            <a:endParaRPr>
              <a:latin typeface="Courier New"/>
              <a:ea typeface="Courier New"/>
              <a:cs typeface="Courier New"/>
              <a:sym typeface="Courier New"/>
            </a:endParaRPr>
          </a:p>
        </p:txBody>
      </p:sp>
      <p:sp>
        <p:nvSpPr>
          <p:cNvPr id="142" name="Google Shape;14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Not actually optional</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115000"/>
              </a:lnSpc>
              <a:spcBef>
                <a:spcPts val="1000"/>
              </a:spcBef>
              <a:spcAft>
                <a:spcPts val="0"/>
              </a:spcAft>
              <a:buClr>
                <a:schemeClr val="dk1"/>
              </a:buClr>
              <a:buSzPts val="2800"/>
              <a:buChar char="●"/>
            </a:pPr>
            <a:r>
              <a:rPr lang="en-US"/>
              <a:t>Contains lots of important file metadata:</a:t>
            </a:r>
            <a:endParaRPr/>
          </a:p>
          <a:p>
            <a:pPr indent="-228600" lvl="1" marL="685800" rtl="0" algn="l">
              <a:lnSpc>
                <a:spcPct val="115000"/>
              </a:lnSpc>
              <a:spcBef>
                <a:spcPts val="500"/>
              </a:spcBef>
              <a:spcAft>
                <a:spcPts val="0"/>
              </a:spcAft>
              <a:buClr>
                <a:schemeClr val="dk1"/>
              </a:buClr>
              <a:buSzPts val="2400"/>
              <a:buChar char="○"/>
            </a:pPr>
            <a:r>
              <a:rPr lang="en-US" sz="2400"/>
              <a:t>AddressOfEntryPoint</a:t>
            </a:r>
            <a:endParaRPr sz="2400"/>
          </a:p>
          <a:p>
            <a:pPr indent="-203200" lvl="1" marL="685800" rtl="0" algn="l">
              <a:lnSpc>
                <a:spcPct val="115000"/>
              </a:lnSpc>
              <a:spcBef>
                <a:spcPts val="500"/>
              </a:spcBef>
              <a:spcAft>
                <a:spcPts val="0"/>
              </a:spcAft>
              <a:buClr>
                <a:schemeClr val="dk1"/>
              </a:buClr>
              <a:buSzPts val="2400"/>
              <a:buChar char="○"/>
            </a:pPr>
            <a:r>
              <a:rPr lang="en-US" sz="2400"/>
              <a:t>Sizes of various parts of the file that get</a:t>
            </a:r>
            <a:br>
              <a:rPr lang="en-US" sz="2400"/>
            </a:br>
            <a:r>
              <a:rPr lang="en-US" sz="2400"/>
              <a:t>loaded into memory</a:t>
            </a:r>
            <a:endParaRPr sz="2400"/>
          </a:p>
          <a:p>
            <a:pPr indent="-203200" lvl="1" marL="685800" rtl="0" algn="l">
              <a:lnSpc>
                <a:spcPct val="115000"/>
              </a:lnSpc>
              <a:spcBef>
                <a:spcPts val="500"/>
              </a:spcBef>
              <a:spcAft>
                <a:spcPts val="2100"/>
              </a:spcAft>
              <a:buClr>
                <a:schemeClr val="dk1"/>
              </a:buClr>
              <a:buSzPts val="2400"/>
              <a:buChar char="○"/>
            </a:pPr>
            <a:r>
              <a:rPr lang="en-US" sz="2400"/>
              <a:t>Versions of linker, OS, image, subsystem</a:t>
            </a:r>
            <a:endParaRPr sz="2400"/>
          </a:p>
        </p:txBody>
      </p:sp>
      <p:sp>
        <p:nvSpPr>
          <p:cNvPr id="143" name="Google Shape;143;p22"/>
          <p:cNvSpPr/>
          <p:nvPr/>
        </p:nvSpPr>
        <p:spPr>
          <a:xfrm>
            <a:off x="8120185" y="2317994"/>
            <a:ext cx="3233615" cy="492369"/>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IMAGE_FILE_HEADER</a:t>
            </a:r>
            <a:endParaRPr b="1" i="0" sz="1800" u="none" cap="none" strike="noStrike">
              <a:latin typeface="Courier New"/>
              <a:ea typeface="Courier New"/>
              <a:cs typeface="Courier New"/>
              <a:sym typeface="Courier New"/>
            </a:endParaRPr>
          </a:p>
        </p:txBody>
      </p:sp>
      <p:sp>
        <p:nvSpPr>
          <p:cNvPr id="144" name="Google Shape;144;p22"/>
          <p:cNvSpPr/>
          <p:nvPr/>
        </p:nvSpPr>
        <p:spPr>
          <a:xfrm>
            <a:off x="8120184" y="3302731"/>
            <a:ext cx="3233615" cy="2633786"/>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Section Table</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24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p:txBody>
      </p:sp>
      <p:sp>
        <p:nvSpPr>
          <p:cNvPr id="145" name="Google Shape;145;p22"/>
          <p:cNvSpPr/>
          <p:nvPr/>
        </p:nvSpPr>
        <p:spPr>
          <a:xfrm>
            <a:off x="8276774" y="3869347"/>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46" name="Google Shape;146;p22"/>
          <p:cNvSpPr/>
          <p:nvPr/>
        </p:nvSpPr>
        <p:spPr>
          <a:xfrm>
            <a:off x="8276774" y="4566870"/>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47" name="Google Shape;147;p22"/>
          <p:cNvSpPr/>
          <p:nvPr/>
        </p:nvSpPr>
        <p:spPr>
          <a:xfrm>
            <a:off x="8276774" y="5264393"/>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48" name="Google Shape;148;p22"/>
          <p:cNvSpPr/>
          <p:nvPr/>
        </p:nvSpPr>
        <p:spPr>
          <a:xfrm>
            <a:off x="8120185" y="1825625"/>
            <a:ext cx="3233615"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MS-DOS Stub</a:t>
            </a:r>
            <a:endParaRPr b="1" i="0" sz="1800" u="none" cap="none" strike="noStrike">
              <a:latin typeface="Courier New"/>
              <a:ea typeface="Courier New"/>
              <a:cs typeface="Courier New"/>
              <a:sym typeface="Courier New"/>
            </a:endParaRPr>
          </a:p>
        </p:txBody>
      </p:sp>
      <p:sp>
        <p:nvSpPr>
          <p:cNvPr id="149" name="Google Shape;149;p22"/>
          <p:cNvSpPr/>
          <p:nvPr/>
        </p:nvSpPr>
        <p:spPr>
          <a:xfrm>
            <a:off x="8120185" y="2810363"/>
            <a:ext cx="3233615" cy="492369"/>
          </a:xfrm>
          <a:prstGeom prst="rect">
            <a:avLst/>
          </a:prstGeom>
          <a:solidFill>
            <a:srgbClr val="BFBFBF"/>
          </a:solid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IMAGE_OPTIONAL_HEADER</a:t>
            </a:r>
            <a:endParaRPr b="1" i="0" sz="1800" u="none" cap="none" strike="noStrike">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Section Table</a:t>
            </a:r>
            <a:endParaRPr/>
          </a:p>
        </p:txBody>
      </p:sp>
      <p:sp>
        <p:nvSpPr>
          <p:cNvPr id="156" name="Google Shape;15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Contains array of </a:t>
            </a:r>
            <a:r>
              <a:rPr lang="en-US" sz="2400"/>
              <a:t>IMAGE_SECTION_HEADERs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115000"/>
              </a:lnSpc>
              <a:spcBef>
                <a:spcPts val="1000"/>
              </a:spcBef>
              <a:spcAft>
                <a:spcPts val="0"/>
              </a:spcAft>
              <a:buClr>
                <a:schemeClr val="dk1"/>
              </a:buClr>
              <a:buSzPts val="2800"/>
              <a:buChar char="●"/>
            </a:pPr>
            <a:r>
              <a:rPr lang="en-US"/>
              <a:t>Each contains that section’s:</a:t>
            </a:r>
            <a:endParaRPr/>
          </a:p>
          <a:p>
            <a:pPr indent="-228600" lvl="1" marL="685800" rtl="0" algn="l">
              <a:lnSpc>
                <a:spcPct val="115000"/>
              </a:lnSpc>
              <a:spcBef>
                <a:spcPts val="500"/>
              </a:spcBef>
              <a:spcAft>
                <a:spcPts val="0"/>
              </a:spcAft>
              <a:buClr>
                <a:schemeClr val="dk1"/>
              </a:buClr>
              <a:buSzPts val="2400"/>
              <a:buChar char="○"/>
            </a:pPr>
            <a:r>
              <a:rPr lang="en-US" sz="2400"/>
              <a:t>Name</a:t>
            </a:r>
            <a:endParaRPr sz="2400"/>
          </a:p>
          <a:p>
            <a:pPr indent="-228600" lvl="1" marL="685800" rtl="0" algn="l">
              <a:lnSpc>
                <a:spcPct val="115000"/>
              </a:lnSpc>
              <a:spcBef>
                <a:spcPts val="500"/>
              </a:spcBef>
              <a:spcAft>
                <a:spcPts val="0"/>
              </a:spcAft>
              <a:buClr>
                <a:schemeClr val="dk1"/>
              </a:buClr>
              <a:buSzPts val="2400"/>
              <a:buChar char="○"/>
            </a:pPr>
            <a:r>
              <a:rPr lang="en-US" sz="2400"/>
              <a:t>VirtualAddress</a:t>
            </a:r>
            <a:endParaRPr sz="2400"/>
          </a:p>
          <a:p>
            <a:pPr indent="-228600" lvl="1" marL="685800" rtl="0" algn="l">
              <a:lnSpc>
                <a:spcPct val="115000"/>
              </a:lnSpc>
              <a:spcBef>
                <a:spcPts val="500"/>
              </a:spcBef>
              <a:spcAft>
                <a:spcPts val="0"/>
              </a:spcAft>
              <a:buClr>
                <a:schemeClr val="dk1"/>
              </a:buClr>
              <a:buSzPts val="2400"/>
              <a:buChar char="○"/>
            </a:pPr>
            <a:r>
              <a:rPr lang="en-US" sz="2400"/>
              <a:t>VirtualSize</a:t>
            </a:r>
            <a:endParaRPr sz="2400"/>
          </a:p>
          <a:p>
            <a:pPr indent="-228600" lvl="1" marL="685800" rtl="0" algn="l">
              <a:lnSpc>
                <a:spcPct val="115000"/>
              </a:lnSpc>
              <a:spcBef>
                <a:spcPts val="500"/>
              </a:spcBef>
              <a:spcAft>
                <a:spcPts val="0"/>
              </a:spcAft>
              <a:buClr>
                <a:schemeClr val="dk1"/>
              </a:buClr>
              <a:buSzPts val="2400"/>
              <a:buChar char="○"/>
            </a:pPr>
            <a:r>
              <a:rPr lang="en-US" sz="2400"/>
              <a:t>SizeOfRawData</a:t>
            </a:r>
            <a:endParaRPr sz="2400"/>
          </a:p>
          <a:p>
            <a:pPr indent="-228600" lvl="1" marL="685800" rtl="0" algn="l">
              <a:lnSpc>
                <a:spcPct val="115000"/>
              </a:lnSpc>
              <a:spcBef>
                <a:spcPts val="500"/>
              </a:spcBef>
              <a:spcAft>
                <a:spcPts val="0"/>
              </a:spcAft>
              <a:buClr>
                <a:schemeClr val="dk1"/>
              </a:buClr>
              <a:buSzPts val="2400"/>
              <a:buChar char="○"/>
            </a:pPr>
            <a:r>
              <a:rPr lang="en-US" sz="2400"/>
              <a:t>Characteristics</a:t>
            </a:r>
            <a:endParaRPr sz="2400"/>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
        <p:nvSpPr>
          <p:cNvPr id="157" name="Google Shape;157;p23"/>
          <p:cNvSpPr/>
          <p:nvPr/>
        </p:nvSpPr>
        <p:spPr>
          <a:xfrm>
            <a:off x="8120185" y="2317994"/>
            <a:ext cx="3233615" cy="492369"/>
          </a:xfrm>
          <a:prstGeom prst="rect">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IMAGE_FILE_HEADER</a:t>
            </a:r>
            <a:endParaRPr b="1" i="0" sz="1800" u="none" cap="none" strike="noStrike">
              <a:latin typeface="Courier New"/>
              <a:ea typeface="Courier New"/>
              <a:cs typeface="Courier New"/>
              <a:sym typeface="Courier New"/>
            </a:endParaRPr>
          </a:p>
        </p:txBody>
      </p:sp>
      <p:sp>
        <p:nvSpPr>
          <p:cNvPr id="158" name="Google Shape;158;p23"/>
          <p:cNvSpPr/>
          <p:nvPr/>
        </p:nvSpPr>
        <p:spPr>
          <a:xfrm>
            <a:off x="8120185" y="2810363"/>
            <a:ext cx="3233615"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IMAGE_OPTIONAL_HEADER</a:t>
            </a:r>
            <a:endParaRPr b="1" i="0" sz="1800" u="none" cap="none" strike="noStrike">
              <a:latin typeface="Courier New"/>
              <a:ea typeface="Courier New"/>
              <a:cs typeface="Courier New"/>
              <a:sym typeface="Courier New"/>
            </a:endParaRPr>
          </a:p>
        </p:txBody>
      </p:sp>
      <p:sp>
        <p:nvSpPr>
          <p:cNvPr id="159" name="Google Shape;159;p23"/>
          <p:cNvSpPr/>
          <p:nvPr/>
        </p:nvSpPr>
        <p:spPr>
          <a:xfrm>
            <a:off x="8120184" y="3302731"/>
            <a:ext cx="3233615" cy="2633786"/>
          </a:xfrm>
          <a:prstGeom prst="rect">
            <a:avLst/>
          </a:prstGeom>
          <a:solidFill>
            <a:srgbClr val="DFDFDF"/>
          </a:solid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Section Table</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24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a:p>
            <a:pPr indent="0" lvl="0" marL="0" marR="0" rtl="0" algn="ctr">
              <a:spcBef>
                <a:spcPts val="0"/>
              </a:spcBef>
              <a:spcAft>
                <a:spcPts val="0"/>
              </a:spcAft>
              <a:buNone/>
            </a:pPr>
            <a:r>
              <a:t/>
            </a:r>
            <a:endParaRPr b="1" i="0" sz="1800" u="none" cap="none" strike="noStrike">
              <a:latin typeface="Courier New"/>
              <a:ea typeface="Courier New"/>
              <a:cs typeface="Courier New"/>
              <a:sym typeface="Courier New"/>
            </a:endParaRPr>
          </a:p>
        </p:txBody>
      </p:sp>
      <p:sp>
        <p:nvSpPr>
          <p:cNvPr id="160" name="Google Shape;160;p23"/>
          <p:cNvSpPr/>
          <p:nvPr/>
        </p:nvSpPr>
        <p:spPr>
          <a:xfrm>
            <a:off x="8276774" y="3869347"/>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61" name="Google Shape;161;p23"/>
          <p:cNvSpPr/>
          <p:nvPr/>
        </p:nvSpPr>
        <p:spPr>
          <a:xfrm>
            <a:off x="8276774" y="4566870"/>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62" name="Google Shape;162;p23"/>
          <p:cNvSpPr/>
          <p:nvPr/>
        </p:nvSpPr>
        <p:spPr>
          <a:xfrm>
            <a:off x="8276774" y="5264393"/>
            <a:ext cx="2950999"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IMAGE_SECTION_HEADER</a:t>
            </a:r>
            <a:endParaRPr b="1" i="0" sz="1800" u="none" cap="none" strike="noStrike">
              <a:latin typeface="Courier New"/>
              <a:ea typeface="Courier New"/>
              <a:cs typeface="Courier New"/>
              <a:sym typeface="Courier New"/>
            </a:endParaRPr>
          </a:p>
        </p:txBody>
      </p:sp>
      <p:sp>
        <p:nvSpPr>
          <p:cNvPr id="163" name="Google Shape;163;p23"/>
          <p:cNvSpPr/>
          <p:nvPr/>
        </p:nvSpPr>
        <p:spPr>
          <a:xfrm>
            <a:off x="8120185" y="1825625"/>
            <a:ext cx="3233615" cy="49236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latin typeface="Courier New"/>
                <a:ea typeface="Courier New"/>
                <a:cs typeface="Courier New"/>
                <a:sym typeface="Courier New"/>
              </a:rPr>
              <a:t>MS-DOS Stub</a:t>
            </a:r>
            <a:endParaRPr b="1" i="0" sz="1800" u="none" cap="none" strike="noStrike">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