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Comfortaa"/>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omfortaa-bold.fntdata"/><Relationship Id="rId12" Type="http://schemas.openxmlformats.org/officeDocument/2006/relationships/font" Target="fonts/Comfortaa-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25d8d35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25d8d354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25d8d354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225d8d354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Material UI</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Styled Components</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@hello-pangea/dnd (React-beautiful-dnd)</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React - useState, useEffect, UseRef,  router, routerLink - useState, useEffect, UseRef,  router, routerLink</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Google Books API</a:t>
            </a:r>
            <a:endParaRPr sz="1200">
              <a:solidFill>
                <a:schemeClr val="dk1"/>
              </a:solidFill>
              <a:highlight>
                <a:schemeClr val="lt1"/>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25d8d354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25d8d354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Material UI</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Styled Components</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@hello-pangea/dnd (React-beautiful-dnd)</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React - useState, useEffect, UseRef,  router, routerLink - useState, useEffect, UseRef,  router, routerLink</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highlight>
                  <a:schemeClr val="lt1"/>
                </a:highlight>
              </a:rPr>
              <a:t>Google Books API</a:t>
            </a:r>
            <a:endParaRPr sz="1200">
              <a:solidFill>
                <a:schemeClr val="dk1"/>
              </a:solidFill>
              <a:highlight>
                <a:schemeClr val="lt1"/>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25d8d354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25d8d354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25d8d35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225d8d35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225d8d35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225d8d35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 Id="rId11" Type="http://schemas.openxmlformats.org/officeDocument/2006/relationships/image" Target="../media/image7.png"/><Relationship Id="rId10" Type="http://schemas.openxmlformats.org/officeDocument/2006/relationships/image" Target="../media/image11.png"/><Relationship Id="rId12"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4F55"/>
        </a:solidFill>
      </p:bgPr>
    </p:bg>
    <p:spTree>
      <p:nvGrpSpPr>
        <p:cNvPr id="53" name="Shape 53"/>
        <p:cNvGrpSpPr/>
        <p:nvPr/>
      </p:nvGrpSpPr>
      <p:grpSpPr>
        <a:xfrm>
          <a:off x="0" y="0"/>
          <a:ext cx="0" cy="0"/>
          <a:chOff x="0" y="0"/>
          <a:chExt cx="0" cy="0"/>
        </a:xfrm>
      </p:grpSpPr>
      <p:sp>
        <p:nvSpPr>
          <p:cNvPr id="54" name="Google Shape;54;p13"/>
          <p:cNvSpPr txBox="1"/>
          <p:nvPr/>
        </p:nvSpPr>
        <p:spPr>
          <a:xfrm>
            <a:off x="7035900" y="4112100"/>
            <a:ext cx="2350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DBCBB5"/>
                </a:solidFill>
                <a:latin typeface="Comfortaa"/>
                <a:ea typeface="Comfortaa"/>
                <a:cs typeface="Comfortaa"/>
                <a:sym typeface="Comfortaa"/>
              </a:rPr>
              <a:t>L</a:t>
            </a:r>
            <a:r>
              <a:rPr b="1" lang="en" sz="1300">
                <a:solidFill>
                  <a:srgbClr val="DBCBB5"/>
                </a:solidFill>
                <a:latin typeface="Comfortaa"/>
                <a:ea typeface="Comfortaa"/>
                <a:cs typeface="Comfortaa"/>
                <a:sym typeface="Comfortaa"/>
              </a:rPr>
              <a:t>aura Barrow</a:t>
            </a:r>
            <a:endParaRPr b="1" sz="1300">
              <a:solidFill>
                <a:srgbClr val="DBCBB5"/>
              </a:solidFill>
              <a:latin typeface="Comfortaa"/>
              <a:ea typeface="Comfortaa"/>
              <a:cs typeface="Comfortaa"/>
              <a:sym typeface="Comfortaa"/>
            </a:endParaRPr>
          </a:p>
          <a:p>
            <a:pPr indent="0" lvl="0" marL="0" rtl="0" algn="l">
              <a:spcBef>
                <a:spcPts val="0"/>
              </a:spcBef>
              <a:spcAft>
                <a:spcPts val="0"/>
              </a:spcAft>
              <a:buNone/>
            </a:pPr>
            <a:r>
              <a:rPr b="1" lang="en" sz="1300">
                <a:solidFill>
                  <a:srgbClr val="DBCBB5"/>
                </a:solidFill>
                <a:latin typeface="Comfortaa"/>
                <a:ea typeface="Comfortaa"/>
                <a:cs typeface="Comfortaa"/>
                <a:sym typeface="Comfortaa"/>
              </a:rPr>
              <a:t>Lola Newell</a:t>
            </a:r>
            <a:endParaRPr b="1" sz="1300">
              <a:solidFill>
                <a:srgbClr val="DBCBB5"/>
              </a:solidFill>
              <a:latin typeface="Comfortaa"/>
              <a:ea typeface="Comfortaa"/>
              <a:cs typeface="Comfortaa"/>
              <a:sym typeface="Comfortaa"/>
            </a:endParaRPr>
          </a:p>
          <a:p>
            <a:pPr indent="0" lvl="0" marL="0" rtl="0" algn="l">
              <a:spcBef>
                <a:spcPts val="0"/>
              </a:spcBef>
              <a:spcAft>
                <a:spcPts val="0"/>
              </a:spcAft>
              <a:buNone/>
            </a:pPr>
            <a:r>
              <a:rPr b="1" lang="en" sz="1300">
                <a:solidFill>
                  <a:srgbClr val="DBCBB5"/>
                </a:solidFill>
                <a:latin typeface="Comfortaa"/>
                <a:ea typeface="Comfortaa"/>
                <a:cs typeface="Comfortaa"/>
                <a:sym typeface="Comfortaa"/>
              </a:rPr>
              <a:t>Mehrun-nasa Hejazi</a:t>
            </a:r>
            <a:endParaRPr b="1" sz="1300">
              <a:solidFill>
                <a:srgbClr val="DBCBB5"/>
              </a:solidFill>
              <a:latin typeface="Comfortaa"/>
              <a:ea typeface="Comfortaa"/>
              <a:cs typeface="Comfortaa"/>
              <a:sym typeface="Comfortaa"/>
            </a:endParaRPr>
          </a:p>
          <a:p>
            <a:pPr indent="0" lvl="0" marL="0" rtl="0" algn="l">
              <a:spcBef>
                <a:spcPts val="0"/>
              </a:spcBef>
              <a:spcAft>
                <a:spcPts val="0"/>
              </a:spcAft>
              <a:buNone/>
            </a:pPr>
            <a:r>
              <a:rPr b="1" lang="en" sz="1300">
                <a:solidFill>
                  <a:srgbClr val="DBCBB5"/>
                </a:solidFill>
                <a:latin typeface="Comfortaa"/>
                <a:ea typeface="Comfortaa"/>
                <a:cs typeface="Comfortaa"/>
                <a:sym typeface="Comfortaa"/>
              </a:rPr>
              <a:t>Moses Kinganga</a:t>
            </a:r>
            <a:endParaRPr b="1" sz="1300">
              <a:solidFill>
                <a:srgbClr val="DBCBB5"/>
              </a:solidFill>
              <a:latin typeface="Comfortaa"/>
              <a:ea typeface="Comfortaa"/>
              <a:cs typeface="Comfortaa"/>
              <a:sym typeface="Comfortaa"/>
            </a:endParaRPr>
          </a:p>
        </p:txBody>
      </p:sp>
      <p:pic>
        <p:nvPicPr>
          <p:cNvPr id="55" name="Google Shape;55;p13"/>
          <p:cNvPicPr preferRelativeResize="0"/>
          <p:nvPr/>
        </p:nvPicPr>
        <p:blipFill>
          <a:blip r:embed="rId3">
            <a:alphaModFix/>
          </a:blip>
          <a:stretch>
            <a:fillRect/>
          </a:stretch>
        </p:blipFill>
        <p:spPr>
          <a:xfrm>
            <a:off x="3112486" y="1725738"/>
            <a:ext cx="1016500" cy="917825"/>
          </a:xfrm>
          <a:prstGeom prst="rect">
            <a:avLst/>
          </a:prstGeom>
          <a:noFill/>
          <a:ln>
            <a:noFill/>
          </a:ln>
        </p:spPr>
      </p:pic>
      <p:pic>
        <p:nvPicPr>
          <p:cNvPr id="56" name="Google Shape;56;p13"/>
          <p:cNvPicPr preferRelativeResize="0"/>
          <p:nvPr/>
        </p:nvPicPr>
        <p:blipFill>
          <a:blip r:embed="rId4">
            <a:alphaModFix/>
          </a:blip>
          <a:stretch>
            <a:fillRect/>
          </a:stretch>
        </p:blipFill>
        <p:spPr>
          <a:xfrm>
            <a:off x="4179775" y="1936800"/>
            <a:ext cx="1759775" cy="495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4F55"/>
        </a:solidFill>
      </p:bgPr>
    </p:bg>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33150" y="153625"/>
            <a:ext cx="869875" cy="785425"/>
          </a:xfrm>
          <a:prstGeom prst="rect">
            <a:avLst/>
          </a:prstGeom>
          <a:noFill/>
          <a:ln>
            <a:noFill/>
          </a:ln>
        </p:spPr>
      </p:pic>
      <p:sp>
        <p:nvSpPr>
          <p:cNvPr id="62" name="Google Shape;62;p14"/>
          <p:cNvSpPr txBox="1"/>
          <p:nvPr/>
        </p:nvSpPr>
        <p:spPr>
          <a:xfrm>
            <a:off x="1245400" y="323138"/>
            <a:ext cx="305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Elevator Pitch / Concept</a:t>
            </a:r>
            <a:endParaRPr b="1" sz="1700">
              <a:solidFill>
                <a:schemeClr val="lt1"/>
              </a:solidFill>
              <a:latin typeface="Comfortaa"/>
              <a:ea typeface="Comfortaa"/>
              <a:cs typeface="Comfortaa"/>
              <a:sym typeface="Comfortaa"/>
            </a:endParaRPr>
          </a:p>
        </p:txBody>
      </p:sp>
      <p:sp>
        <p:nvSpPr>
          <p:cNvPr id="63" name="Google Shape;63;p14"/>
          <p:cNvSpPr txBox="1"/>
          <p:nvPr>
            <p:ph idx="4294967295" type="body"/>
          </p:nvPr>
        </p:nvSpPr>
        <p:spPr>
          <a:xfrm>
            <a:off x="311700" y="2588250"/>
            <a:ext cx="8520600" cy="1852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300">
                <a:solidFill>
                  <a:srgbClr val="DBCBB5"/>
                </a:solidFill>
                <a:latin typeface="Comfortaa"/>
                <a:ea typeface="Comfortaa"/>
                <a:cs typeface="Comfortaa"/>
                <a:sym typeface="Comfortaa"/>
              </a:rPr>
              <a:t>Bookify is the ultimate react app for book lovers!  We created bookify because we believe that everyone deserved an easy and fun way to manage their personal library.  Bookify allows you to search and add your favourite books to your personalised library, with our </a:t>
            </a:r>
            <a:r>
              <a:rPr b="1" lang="en" sz="1300">
                <a:solidFill>
                  <a:srgbClr val="DBCBB5"/>
                </a:solidFill>
                <a:latin typeface="Comfortaa"/>
                <a:ea typeface="Comfortaa"/>
                <a:cs typeface="Comfortaa"/>
                <a:sym typeface="Comfortaa"/>
              </a:rPr>
              <a:t>effortless</a:t>
            </a:r>
            <a:r>
              <a:rPr b="1" lang="en" sz="1300">
                <a:solidFill>
                  <a:srgbClr val="DBCBB5"/>
                </a:solidFill>
                <a:latin typeface="Comfortaa"/>
                <a:ea typeface="Comfortaa"/>
                <a:cs typeface="Comfortaa"/>
                <a:sym typeface="Comfortaa"/>
              </a:rPr>
              <a:t> drag and drop feature.  There is no more fumbling with physical books, or complicated apps.  Bookify </a:t>
            </a:r>
            <a:r>
              <a:rPr b="1" lang="en" sz="1300">
                <a:solidFill>
                  <a:srgbClr val="DBCBB5"/>
                </a:solidFill>
                <a:latin typeface="Comfortaa"/>
                <a:ea typeface="Comfortaa"/>
                <a:cs typeface="Comfortaa"/>
                <a:sym typeface="Comfortaa"/>
              </a:rPr>
              <a:t>simplifies the process so you can focus on what matters most. Reading!</a:t>
            </a:r>
            <a:endParaRPr b="1" sz="1300">
              <a:solidFill>
                <a:srgbClr val="DBCBB5"/>
              </a:solidFill>
              <a:latin typeface="Comfortaa"/>
              <a:ea typeface="Comfortaa"/>
              <a:cs typeface="Comfortaa"/>
              <a:sym typeface="Comfortaa"/>
            </a:endParaRPr>
          </a:p>
        </p:txBody>
      </p:sp>
      <p:sp>
        <p:nvSpPr>
          <p:cNvPr id="64" name="Google Shape;64;p14"/>
          <p:cNvSpPr txBox="1"/>
          <p:nvPr/>
        </p:nvSpPr>
        <p:spPr>
          <a:xfrm>
            <a:off x="1360200" y="1256350"/>
            <a:ext cx="6423600" cy="84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Clr>
                <a:schemeClr val="dk1"/>
              </a:buClr>
              <a:buSzPts val="1100"/>
              <a:buFont typeface="Arial"/>
              <a:buNone/>
            </a:pPr>
            <a:r>
              <a:rPr b="1" i="1" lang="en" sz="1300">
                <a:solidFill>
                  <a:srgbClr val="B27B35"/>
                </a:solidFill>
                <a:latin typeface="Comfortaa"/>
                <a:ea typeface="Comfortaa"/>
                <a:cs typeface="Comfortaa"/>
                <a:sym typeface="Comfortaa"/>
              </a:rPr>
              <a:t>AS A user I WANT to be able to search for books and add them to my library with the option to delete them from the library and add them to certain shelves of my choice.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4F55"/>
        </a:solidFill>
      </p:bgPr>
    </p:bg>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133150" y="153625"/>
            <a:ext cx="869875" cy="785425"/>
          </a:xfrm>
          <a:prstGeom prst="rect">
            <a:avLst/>
          </a:prstGeom>
          <a:noFill/>
          <a:ln>
            <a:noFill/>
          </a:ln>
        </p:spPr>
      </p:pic>
      <p:sp>
        <p:nvSpPr>
          <p:cNvPr id="70" name="Google Shape;70;p15"/>
          <p:cNvSpPr txBox="1"/>
          <p:nvPr/>
        </p:nvSpPr>
        <p:spPr>
          <a:xfrm>
            <a:off x="1245400" y="323150"/>
            <a:ext cx="123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700">
                <a:solidFill>
                  <a:schemeClr val="lt1"/>
                </a:solidFill>
                <a:latin typeface="Comfortaa"/>
                <a:ea typeface="Comfortaa"/>
                <a:cs typeface="Comfortaa"/>
                <a:sym typeface="Comfortaa"/>
              </a:rPr>
              <a:t>Process</a:t>
            </a:r>
            <a:endParaRPr sz="1700">
              <a:solidFill>
                <a:schemeClr val="lt1"/>
              </a:solidFill>
              <a:latin typeface="Comfortaa"/>
              <a:ea typeface="Comfortaa"/>
              <a:cs typeface="Comfortaa"/>
              <a:sym typeface="Comfortaa"/>
            </a:endParaRPr>
          </a:p>
        </p:txBody>
      </p:sp>
      <p:pic>
        <p:nvPicPr>
          <p:cNvPr id="71" name="Google Shape;71;p15"/>
          <p:cNvPicPr preferRelativeResize="0"/>
          <p:nvPr/>
        </p:nvPicPr>
        <p:blipFill>
          <a:blip r:embed="rId4">
            <a:alphaModFix/>
          </a:blip>
          <a:stretch>
            <a:fillRect/>
          </a:stretch>
        </p:blipFill>
        <p:spPr>
          <a:xfrm>
            <a:off x="6069818" y="4085897"/>
            <a:ext cx="1240388" cy="722765"/>
          </a:xfrm>
          <a:prstGeom prst="rect">
            <a:avLst/>
          </a:prstGeom>
          <a:noFill/>
          <a:ln>
            <a:noFill/>
          </a:ln>
        </p:spPr>
      </p:pic>
      <p:pic>
        <p:nvPicPr>
          <p:cNvPr id="72" name="Google Shape;72;p15"/>
          <p:cNvPicPr preferRelativeResize="0"/>
          <p:nvPr/>
        </p:nvPicPr>
        <p:blipFill>
          <a:blip r:embed="rId5">
            <a:alphaModFix/>
          </a:blip>
          <a:stretch>
            <a:fillRect/>
          </a:stretch>
        </p:blipFill>
        <p:spPr>
          <a:xfrm>
            <a:off x="7464612" y="3565253"/>
            <a:ext cx="1240388" cy="722765"/>
          </a:xfrm>
          <a:prstGeom prst="rect">
            <a:avLst/>
          </a:prstGeom>
          <a:noFill/>
          <a:ln>
            <a:noFill/>
          </a:ln>
        </p:spPr>
      </p:pic>
      <p:pic>
        <p:nvPicPr>
          <p:cNvPr id="73" name="Google Shape;73;p15"/>
          <p:cNvPicPr preferRelativeResize="0"/>
          <p:nvPr/>
        </p:nvPicPr>
        <p:blipFill>
          <a:blip r:embed="rId6">
            <a:alphaModFix/>
          </a:blip>
          <a:stretch>
            <a:fillRect/>
          </a:stretch>
        </p:blipFill>
        <p:spPr>
          <a:xfrm>
            <a:off x="6069818" y="3127662"/>
            <a:ext cx="1240388" cy="701556"/>
          </a:xfrm>
          <a:prstGeom prst="rect">
            <a:avLst/>
          </a:prstGeom>
          <a:noFill/>
          <a:ln>
            <a:noFill/>
          </a:ln>
        </p:spPr>
      </p:pic>
      <p:pic>
        <p:nvPicPr>
          <p:cNvPr id="74" name="Google Shape;74;p15"/>
          <p:cNvPicPr preferRelativeResize="0"/>
          <p:nvPr/>
        </p:nvPicPr>
        <p:blipFill>
          <a:blip r:embed="rId7">
            <a:alphaModFix/>
          </a:blip>
          <a:stretch>
            <a:fillRect/>
          </a:stretch>
        </p:blipFill>
        <p:spPr>
          <a:xfrm>
            <a:off x="4675025" y="3324093"/>
            <a:ext cx="1240385" cy="701578"/>
          </a:xfrm>
          <a:prstGeom prst="rect">
            <a:avLst/>
          </a:prstGeom>
          <a:noFill/>
          <a:ln>
            <a:noFill/>
          </a:ln>
        </p:spPr>
      </p:pic>
      <p:pic>
        <p:nvPicPr>
          <p:cNvPr id="75" name="Google Shape;75;p15"/>
          <p:cNvPicPr preferRelativeResize="0"/>
          <p:nvPr/>
        </p:nvPicPr>
        <p:blipFill>
          <a:blip r:embed="rId8">
            <a:alphaModFix/>
          </a:blip>
          <a:stretch>
            <a:fillRect/>
          </a:stretch>
        </p:blipFill>
        <p:spPr>
          <a:xfrm>
            <a:off x="1650563" y="3638238"/>
            <a:ext cx="566166" cy="446400"/>
          </a:xfrm>
          <a:prstGeom prst="rect">
            <a:avLst/>
          </a:prstGeom>
          <a:noFill/>
          <a:ln>
            <a:noFill/>
          </a:ln>
        </p:spPr>
      </p:pic>
      <p:pic>
        <p:nvPicPr>
          <p:cNvPr id="76" name="Google Shape;76;p15"/>
          <p:cNvPicPr preferRelativeResize="0"/>
          <p:nvPr/>
        </p:nvPicPr>
        <p:blipFill>
          <a:blip r:embed="rId9">
            <a:alphaModFix/>
          </a:blip>
          <a:stretch>
            <a:fillRect/>
          </a:stretch>
        </p:blipFill>
        <p:spPr>
          <a:xfrm>
            <a:off x="985675" y="4287500"/>
            <a:ext cx="1452700" cy="314100"/>
          </a:xfrm>
          <a:prstGeom prst="rect">
            <a:avLst/>
          </a:prstGeom>
          <a:noFill/>
          <a:ln>
            <a:noFill/>
          </a:ln>
        </p:spPr>
      </p:pic>
      <p:pic>
        <p:nvPicPr>
          <p:cNvPr id="77" name="Google Shape;77;p15"/>
          <p:cNvPicPr preferRelativeResize="0"/>
          <p:nvPr/>
        </p:nvPicPr>
        <p:blipFill>
          <a:blip r:embed="rId10">
            <a:alphaModFix/>
          </a:blip>
          <a:stretch>
            <a:fillRect/>
          </a:stretch>
        </p:blipFill>
        <p:spPr>
          <a:xfrm>
            <a:off x="1883475" y="3251675"/>
            <a:ext cx="1452700" cy="246685"/>
          </a:xfrm>
          <a:prstGeom prst="rect">
            <a:avLst/>
          </a:prstGeom>
          <a:noFill/>
          <a:ln>
            <a:noFill/>
          </a:ln>
        </p:spPr>
      </p:pic>
      <p:pic>
        <p:nvPicPr>
          <p:cNvPr id="78" name="Google Shape;78;p15"/>
          <p:cNvPicPr preferRelativeResize="0"/>
          <p:nvPr/>
        </p:nvPicPr>
        <p:blipFill>
          <a:blip r:embed="rId11">
            <a:alphaModFix/>
          </a:blip>
          <a:stretch>
            <a:fillRect/>
          </a:stretch>
        </p:blipFill>
        <p:spPr>
          <a:xfrm>
            <a:off x="745750" y="3354575"/>
            <a:ext cx="693022" cy="785425"/>
          </a:xfrm>
          <a:prstGeom prst="rect">
            <a:avLst/>
          </a:prstGeom>
          <a:noFill/>
          <a:ln>
            <a:noFill/>
          </a:ln>
        </p:spPr>
      </p:pic>
      <p:pic>
        <p:nvPicPr>
          <p:cNvPr id="79" name="Google Shape;79;p15"/>
          <p:cNvPicPr preferRelativeResize="0"/>
          <p:nvPr/>
        </p:nvPicPr>
        <p:blipFill>
          <a:blip r:embed="rId12">
            <a:alphaModFix/>
          </a:blip>
          <a:stretch>
            <a:fillRect/>
          </a:stretch>
        </p:blipFill>
        <p:spPr>
          <a:xfrm>
            <a:off x="2531075" y="3764988"/>
            <a:ext cx="1051662" cy="717575"/>
          </a:xfrm>
          <a:prstGeom prst="rect">
            <a:avLst/>
          </a:prstGeom>
          <a:noFill/>
          <a:ln>
            <a:noFill/>
          </a:ln>
        </p:spPr>
      </p:pic>
      <p:sp>
        <p:nvSpPr>
          <p:cNvPr id="80" name="Google Shape;80;p15"/>
          <p:cNvSpPr txBox="1"/>
          <p:nvPr/>
        </p:nvSpPr>
        <p:spPr>
          <a:xfrm>
            <a:off x="171125" y="2609800"/>
            <a:ext cx="2131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B27B35"/>
                </a:solidFill>
                <a:latin typeface="Comfortaa"/>
                <a:ea typeface="Comfortaa"/>
                <a:cs typeface="Comfortaa"/>
                <a:sym typeface="Comfortaa"/>
              </a:rPr>
              <a:t>Technologies used..</a:t>
            </a:r>
            <a:endParaRPr b="1" sz="1300">
              <a:solidFill>
                <a:srgbClr val="B27B35"/>
              </a:solidFill>
              <a:latin typeface="Comfortaa"/>
              <a:ea typeface="Comfortaa"/>
              <a:cs typeface="Comfortaa"/>
              <a:sym typeface="Comfortaa"/>
            </a:endParaRPr>
          </a:p>
          <a:p>
            <a:pPr indent="0" lvl="0" marL="0" rtl="0" algn="l">
              <a:spcBef>
                <a:spcPts val="0"/>
              </a:spcBef>
              <a:spcAft>
                <a:spcPts val="0"/>
              </a:spcAft>
              <a:buNone/>
            </a:pPr>
            <a:r>
              <a:rPr b="1" lang="en" sz="1300">
                <a:solidFill>
                  <a:srgbClr val="B27B35"/>
                </a:solidFill>
                <a:latin typeface="Comfortaa"/>
                <a:ea typeface="Comfortaa"/>
                <a:cs typeface="Comfortaa"/>
                <a:sym typeface="Comfortaa"/>
              </a:rPr>
              <a:t>	</a:t>
            </a:r>
            <a:endParaRPr b="1" sz="1300">
              <a:solidFill>
                <a:srgbClr val="B27B35"/>
              </a:solidFill>
              <a:latin typeface="Comfortaa"/>
              <a:ea typeface="Comfortaa"/>
              <a:cs typeface="Comfortaa"/>
              <a:sym typeface="Comfortaa"/>
            </a:endParaRPr>
          </a:p>
        </p:txBody>
      </p:sp>
      <p:sp>
        <p:nvSpPr>
          <p:cNvPr id="81" name="Google Shape;81;p15"/>
          <p:cNvSpPr txBox="1"/>
          <p:nvPr/>
        </p:nvSpPr>
        <p:spPr>
          <a:xfrm>
            <a:off x="4960775" y="4030400"/>
            <a:ext cx="41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2" name="Google Shape;82;p15"/>
          <p:cNvSpPr txBox="1"/>
          <p:nvPr/>
        </p:nvSpPr>
        <p:spPr>
          <a:xfrm>
            <a:off x="4051200" y="2609800"/>
            <a:ext cx="352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B27B35"/>
                </a:solidFill>
                <a:latin typeface="Comfortaa"/>
                <a:ea typeface="Comfortaa"/>
                <a:cs typeface="Comfortaa"/>
                <a:sym typeface="Comfortaa"/>
              </a:rPr>
              <a:t>Wireframing &amp; Colour Palette</a:t>
            </a:r>
            <a:r>
              <a:rPr b="1" lang="en" sz="1300">
                <a:solidFill>
                  <a:srgbClr val="B27B35"/>
                </a:solidFill>
                <a:latin typeface="Comfortaa"/>
                <a:ea typeface="Comfortaa"/>
                <a:cs typeface="Comfortaa"/>
                <a:sym typeface="Comfortaa"/>
              </a:rPr>
              <a:t>..</a:t>
            </a:r>
            <a:endParaRPr b="1" sz="1300">
              <a:solidFill>
                <a:srgbClr val="B27B35"/>
              </a:solidFill>
              <a:latin typeface="Comfortaa"/>
              <a:ea typeface="Comfortaa"/>
              <a:cs typeface="Comfortaa"/>
              <a:sym typeface="Comfortaa"/>
            </a:endParaRPr>
          </a:p>
          <a:p>
            <a:pPr indent="0" lvl="0" marL="0" rtl="0" algn="l">
              <a:spcBef>
                <a:spcPts val="0"/>
              </a:spcBef>
              <a:spcAft>
                <a:spcPts val="0"/>
              </a:spcAft>
              <a:buNone/>
            </a:pPr>
            <a:r>
              <a:rPr b="1" lang="en" sz="1300">
                <a:solidFill>
                  <a:srgbClr val="B27B35"/>
                </a:solidFill>
                <a:latin typeface="Comfortaa"/>
                <a:ea typeface="Comfortaa"/>
                <a:cs typeface="Comfortaa"/>
                <a:sym typeface="Comfortaa"/>
              </a:rPr>
              <a:t>	</a:t>
            </a:r>
            <a:endParaRPr b="1" sz="1300">
              <a:solidFill>
                <a:srgbClr val="0D151A"/>
              </a:solidFill>
              <a:latin typeface="Comfortaa"/>
              <a:ea typeface="Comfortaa"/>
              <a:cs typeface="Comfortaa"/>
              <a:sym typeface="Comfortaa"/>
            </a:endParaRPr>
          </a:p>
        </p:txBody>
      </p:sp>
      <p:sp>
        <p:nvSpPr>
          <p:cNvPr id="83" name="Google Shape;83;p15"/>
          <p:cNvSpPr txBox="1"/>
          <p:nvPr/>
        </p:nvSpPr>
        <p:spPr>
          <a:xfrm>
            <a:off x="403050" y="1121775"/>
            <a:ext cx="84507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b="1" lang="en" sz="1300">
                <a:solidFill>
                  <a:srgbClr val="DBCBB5"/>
                </a:solidFill>
                <a:latin typeface="Comfortaa"/>
                <a:ea typeface="Comfortaa"/>
                <a:cs typeface="Comfortaa"/>
                <a:sym typeface="Comfortaa"/>
              </a:rPr>
              <a:t>Our project </a:t>
            </a:r>
            <a:r>
              <a:rPr b="1" lang="en" sz="1300">
                <a:solidFill>
                  <a:srgbClr val="DBCBB5"/>
                </a:solidFill>
                <a:latin typeface="Comfortaa"/>
                <a:ea typeface="Comfortaa"/>
                <a:cs typeface="Comfortaa"/>
                <a:sym typeface="Comfortaa"/>
              </a:rPr>
              <a:t>journey</a:t>
            </a:r>
            <a:r>
              <a:rPr b="1" lang="en" sz="1300">
                <a:solidFill>
                  <a:srgbClr val="DBCBB5"/>
                </a:solidFill>
                <a:latin typeface="Comfortaa"/>
                <a:ea typeface="Comfortaa"/>
                <a:cs typeface="Comfortaa"/>
                <a:sym typeface="Comfortaa"/>
              </a:rPr>
              <a:t> kicked off with Wireframing the 3 views across the 2 pages, setting out how we wanted our app to look. We </a:t>
            </a:r>
            <a:r>
              <a:rPr b="1" lang="en" sz="1300">
                <a:solidFill>
                  <a:srgbClr val="DBCBB5"/>
                </a:solidFill>
                <a:latin typeface="Comfortaa"/>
                <a:ea typeface="Comfortaa"/>
                <a:cs typeface="Comfortaa"/>
                <a:sym typeface="Comfortaa"/>
              </a:rPr>
              <a:t>incorporated a number of technologies/ libraries shown below within our code, and called the Google Books API to display the results following a user input. </a:t>
            </a:r>
            <a:r>
              <a:rPr b="1" lang="en" sz="1300">
                <a:solidFill>
                  <a:srgbClr val="DBCBB5"/>
                </a:solidFill>
                <a:latin typeface="Comfortaa"/>
                <a:ea typeface="Comfortaa"/>
                <a:cs typeface="Comfortaa"/>
                <a:sym typeface="Comfortaa"/>
              </a:rPr>
              <a:t>Once our logo was created, we were able to </a:t>
            </a:r>
            <a:r>
              <a:rPr b="1" lang="en" sz="1300">
                <a:solidFill>
                  <a:srgbClr val="DBCBB5"/>
                </a:solidFill>
                <a:latin typeface="Comfortaa"/>
                <a:ea typeface="Comfortaa"/>
                <a:cs typeface="Comfortaa"/>
                <a:sym typeface="Comfortaa"/>
              </a:rPr>
              <a:t>utilise</a:t>
            </a:r>
            <a:r>
              <a:rPr b="1" lang="en" sz="1300">
                <a:solidFill>
                  <a:srgbClr val="DBCBB5"/>
                </a:solidFill>
                <a:latin typeface="Comfortaa"/>
                <a:ea typeface="Comfortaa"/>
                <a:cs typeface="Comfortaa"/>
                <a:sym typeface="Comfortaa"/>
              </a:rPr>
              <a:t> coolors.co to create a personalised HEX colour </a:t>
            </a:r>
            <a:r>
              <a:rPr b="1" lang="en" sz="1300">
                <a:solidFill>
                  <a:srgbClr val="DBCBB5"/>
                </a:solidFill>
                <a:latin typeface="Comfortaa"/>
                <a:ea typeface="Comfortaa"/>
                <a:cs typeface="Comfortaa"/>
                <a:sym typeface="Comfortaa"/>
              </a:rPr>
              <a:t>palette</a:t>
            </a:r>
            <a:r>
              <a:rPr b="1" lang="en" sz="1300">
                <a:solidFill>
                  <a:srgbClr val="DBCBB5"/>
                </a:solidFill>
                <a:latin typeface="Comfortaa"/>
                <a:ea typeface="Comfortaa"/>
                <a:cs typeface="Comfortaa"/>
                <a:sym typeface="Comfortaa"/>
              </a:rPr>
              <a:t> for our app.</a:t>
            </a:r>
            <a:endParaRPr b="1" sz="1300">
              <a:solidFill>
                <a:srgbClr val="DBCBB5"/>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4F55"/>
        </a:solidFill>
      </p:bgPr>
    </p:bg>
    <p:spTree>
      <p:nvGrpSpPr>
        <p:cNvPr id="87" name="Shape 87"/>
        <p:cNvGrpSpPr/>
        <p:nvPr/>
      </p:nvGrpSpPr>
      <p:grpSpPr>
        <a:xfrm>
          <a:off x="0" y="0"/>
          <a:ext cx="0" cy="0"/>
          <a:chOff x="0" y="0"/>
          <a:chExt cx="0" cy="0"/>
        </a:xfrm>
      </p:grpSpPr>
      <p:pic>
        <p:nvPicPr>
          <p:cNvPr id="88" name="Google Shape;88;p16"/>
          <p:cNvPicPr preferRelativeResize="0"/>
          <p:nvPr/>
        </p:nvPicPr>
        <p:blipFill>
          <a:blip r:embed="rId3">
            <a:alphaModFix/>
          </a:blip>
          <a:stretch>
            <a:fillRect/>
          </a:stretch>
        </p:blipFill>
        <p:spPr>
          <a:xfrm>
            <a:off x="133150" y="153625"/>
            <a:ext cx="869875" cy="785425"/>
          </a:xfrm>
          <a:prstGeom prst="rect">
            <a:avLst/>
          </a:prstGeom>
          <a:noFill/>
          <a:ln>
            <a:noFill/>
          </a:ln>
        </p:spPr>
      </p:pic>
      <p:sp>
        <p:nvSpPr>
          <p:cNvPr id="89" name="Google Shape;89;p16"/>
          <p:cNvSpPr txBox="1"/>
          <p:nvPr/>
        </p:nvSpPr>
        <p:spPr>
          <a:xfrm>
            <a:off x="1245400" y="323150"/>
            <a:ext cx="197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Process (cont.)</a:t>
            </a:r>
            <a:endParaRPr sz="1700">
              <a:solidFill>
                <a:schemeClr val="lt1"/>
              </a:solidFill>
              <a:latin typeface="Comfortaa"/>
              <a:ea typeface="Comfortaa"/>
              <a:cs typeface="Comfortaa"/>
              <a:sym typeface="Comfortaa"/>
            </a:endParaRPr>
          </a:p>
        </p:txBody>
      </p:sp>
      <p:sp>
        <p:nvSpPr>
          <p:cNvPr id="90" name="Google Shape;90;p16"/>
          <p:cNvSpPr txBox="1"/>
          <p:nvPr/>
        </p:nvSpPr>
        <p:spPr>
          <a:xfrm>
            <a:off x="491050" y="3139850"/>
            <a:ext cx="244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B27B35"/>
                </a:solidFill>
                <a:latin typeface="Comfortaa"/>
                <a:ea typeface="Comfortaa"/>
                <a:cs typeface="Comfortaa"/>
                <a:sym typeface="Comfortaa"/>
              </a:rPr>
              <a:t>GitHub Project Board..</a:t>
            </a:r>
            <a:endParaRPr b="1">
              <a:solidFill>
                <a:srgbClr val="B27B35"/>
              </a:solidFill>
              <a:latin typeface="Comfortaa"/>
              <a:ea typeface="Comfortaa"/>
              <a:cs typeface="Comfortaa"/>
              <a:sym typeface="Comfortaa"/>
            </a:endParaRPr>
          </a:p>
        </p:txBody>
      </p:sp>
      <p:sp>
        <p:nvSpPr>
          <p:cNvPr id="91" name="Google Shape;91;p16"/>
          <p:cNvSpPr txBox="1"/>
          <p:nvPr/>
        </p:nvSpPr>
        <p:spPr>
          <a:xfrm>
            <a:off x="491050" y="939050"/>
            <a:ext cx="3482700" cy="220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DBCBB5"/>
                </a:solidFill>
                <a:latin typeface="Comfortaa"/>
                <a:ea typeface="Comfortaa"/>
                <a:cs typeface="Comfortaa"/>
                <a:sym typeface="Comfortaa"/>
              </a:rPr>
              <a:t>We utalised the project boards within GitHub to breakdown our tasks, and understand our priorities for that day. </a:t>
            </a:r>
            <a:endParaRPr b="1" sz="1300">
              <a:solidFill>
                <a:srgbClr val="DBCBB5"/>
              </a:solidFill>
              <a:latin typeface="Comfortaa"/>
              <a:ea typeface="Comfortaa"/>
              <a:cs typeface="Comfortaa"/>
              <a:sym typeface="Comfortaa"/>
            </a:endParaRPr>
          </a:p>
          <a:p>
            <a:pPr indent="0" lvl="0" marL="0" rtl="0" algn="l">
              <a:lnSpc>
                <a:spcPct val="115000"/>
              </a:lnSpc>
              <a:spcBef>
                <a:spcPts val="1600"/>
              </a:spcBef>
              <a:spcAft>
                <a:spcPts val="1600"/>
              </a:spcAft>
              <a:buNone/>
            </a:pPr>
            <a:r>
              <a:rPr b="1" lang="en" sz="1300">
                <a:solidFill>
                  <a:srgbClr val="DBCBB5"/>
                </a:solidFill>
                <a:latin typeface="Comfortaa"/>
                <a:ea typeface="Comfortaa"/>
                <a:cs typeface="Comfortaa"/>
                <a:sym typeface="Comfortaa"/>
              </a:rPr>
              <a:t>For the most part, the team worked </a:t>
            </a:r>
            <a:r>
              <a:rPr b="1" lang="en" sz="1300">
                <a:solidFill>
                  <a:srgbClr val="DBCBB5"/>
                </a:solidFill>
                <a:latin typeface="Comfortaa"/>
                <a:ea typeface="Comfortaa"/>
                <a:cs typeface="Comfortaa"/>
                <a:sym typeface="Comfortaa"/>
              </a:rPr>
              <a:t>collaboratively</a:t>
            </a:r>
            <a:r>
              <a:rPr b="1" lang="en" sz="1300">
                <a:solidFill>
                  <a:srgbClr val="DBCBB5"/>
                </a:solidFill>
                <a:latin typeface="Comfortaa"/>
                <a:ea typeface="Comfortaa"/>
                <a:cs typeface="Comfortaa"/>
                <a:sym typeface="Comfortaa"/>
              </a:rPr>
              <a:t> to share ideas, and all members took a lead on individual tasks. </a:t>
            </a:r>
            <a:r>
              <a:rPr lang="en" sz="1300">
                <a:solidFill>
                  <a:srgbClr val="DBCBB5"/>
                </a:solidFill>
              </a:rPr>
              <a:t> </a:t>
            </a:r>
            <a:endParaRPr sz="1300">
              <a:solidFill>
                <a:srgbClr val="DBCBB5"/>
              </a:solidFill>
            </a:endParaRPr>
          </a:p>
        </p:txBody>
      </p:sp>
      <p:pic>
        <p:nvPicPr>
          <p:cNvPr id="92" name="Google Shape;92;p16"/>
          <p:cNvPicPr preferRelativeResize="0"/>
          <p:nvPr/>
        </p:nvPicPr>
        <p:blipFill>
          <a:blip r:embed="rId4">
            <a:alphaModFix/>
          </a:blip>
          <a:stretch>
            <a:fillRect/>
          </a:stretch>
        </p:blipFill>
        <p:spPr>
          <a:xfrm>
            <a:off x="723850" y="3574526"/>
            <a:ext cx="3044699" cy="1389425"/>
          </a:xfrm>
          <a:prstGeom prst="rect">
            <a:avLst/>
          </a:prstGeom>
          <a:noFill/>
          <a:ln>
            <a:noFill/>
          </a:ln>
        </p:spPr>
      </p:pic>
      <p:sp>
        <p:nvSpPr>
          <p:cNvPr id="93" name="Google Shape;93;p16"/>
          <p:cNvSpPr/>
          <p:nvPr/>
        </p:nvSpPr>
        <p:spPr>
          <a:xfrm>
            <a:off x="4440750" y="1098375"/>
            <a:ext cx="37500" cy="3415200"/>
          </a:xfrm>
          <a:prstGeom prst="rect">
            <a:avLst/>
          </a:prstGeom>
          <a:solidFill>
            <a:srgbClr val="33847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txBox="1"/>
          <p:nvPr/>
        </p:nvSpPr>
        <p:spPr>
          <a:xfrm>
            <a:off x="4766625" y="712575"/>
            <a:ext cx="41718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B27B35"/>
                </a:solidFill>
                <a:latin typeface="Comfortaa"/>
                <a:ea typeface="Comfortaa"/>
                <a:cs typeface="Comfortaa"/>
                <a:sym typeface="Comfortaa"/>
              </a:rPr>
              <a:t>Challenges…</a:t>
            </a:r>
            <a:endParaRPr b="1" sz="1300">
              <a:solidFill>
                <a:srgbClr val="B27B35"/>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B27B35"/>
              </a:solidFill>
              <a:latin typeface="Comfortaa"/>
              <a:ea typeface="Comfortaa"/>
              <a:cs typeface="Comfortaa"/>
              <a:sym typeface="Comfortaa"/>
            </a:endParaRPr>
          </a:p>
          <a:p>
            <a:pPr indent="-311150" lvl="0" marL="457200" rtl="0" algn="l">
              <a:spcBef>
                <a:spcPts val="0"/>
              </a:spcBef>
              <a:spcAft>
                <a:spcPts val="0"/>
              </a:spcAft>
              <a:buClr>
                <a:srgbClr val="DBCBB5"/>
              </a:buClr>
              <a:buSzPts val="1300"/>
              <a:buFont typeface="Comfortaa"/>
              <a:buChar char="-"/>
            </a:pPr>
            <a:r>
              <a:rPr b="1" lang="en" sz="1300">
                <a:solidFill>
                  <a:srgbClr val="DBCBB5"/>
                </a:solidFill>
                <a:latin typeface="Comfortaa"/>
                <a:ea typeface="Comfortaa"/>
                <a:cs typeface="Comfortaa"/>
                <a:sym typeface="Comfortaa"/>
              </a:rPr>
              <a:t>Utalising libraries is where we experienced most of our issues…</a:t>
            </a:r>
            <a:endParaRPr b="1" sz="1300">
              <a:solidFill>
                <a:srgbClr val="DBCBB5"/>
              </a:solidFill>
              <a:latin typeface="Comfortaa"/>
              <a:ea typeface="Comfortaa"/>
              <a:cs typeface="Comfortaa"/>
              <a:sym typeface="Comfortaa"/>
            </a:endParaRPr>
          </a:p>
          <a:p>
            <a:pPr indent="-311150" lvl="1" marL="914400" rtl="0" algn="l">
              <a:spcBef>
                <a:spcPts val="0"/>
              </a:spcBef>
              <a:spcAft>
                <a:spcPts val="0"/>
              </a:spcAft>
              <a:buClr>
                <a:srgbClr val="DBCBB5"/>
              </a:buClr>
              <a:buSzPts val="1300"/>
              <a:buFont typeface="Comfortaa"/>
              <a:buChar char="-"/>
            </a:pPr>
            <a:r>
              <a:rPr b="1" lang="en" sz="1300">
                <a:solidFill>
                  <a:srgbClr val="DBCBB5"/>
                </a:solidFill>
                <a:latin typeface="Comfortaa"/>
                <a:ea typeface="Comfortaa"/>
                <a:cs typeface="Comfortaa"/>
                <a:sym typeface="Comfortaa"/>
              </a:rPr>
              <a:t>Implementing</a:t>
            </a:r>
            <a:r>
              <a:rPr b="1" lang="en" sz="1300">
                <a:solidFill>
                  <a:srgbClr val="DBCBB5"/>
                </a:solidFill>
                <a:latin typeface="Comfortaa"/>
                <a:ea typeface="Comfortaa"/>
                <a:cs typeface="Comfortaa"/>
                <a:sym typeface="Comfortaa"/>
              </a:rPr>
              <a:t> the ‘drag and drop’ feature which required us to come away from the documentation to fit it to our project. </a:t>
            </a:r>
            <a:endParaRPr b="1" sz="1300">
              <a:solidFill>
                <a:srgbClr val="DBCBB5"/>
              </a:solidFill>
              <a:latin typeface="Comfortaa"/>
              <a:ea typeface="Comfortaa"/>
              <a:cs typeface="Comfortaa"/>
              <a:sym typeface="Comfortaa"/>
            </a:endParaRPr>
          </a:p>
          <a:p>
            <a:pPr indent="-311150" lvl="1" marL="914400" rtl="0" algn="l">
              <a:spcBef>
                <a:spcPts val="0"/>
              </a:spcBef>
              <a:spcAft>
                <a:spcPts val="0"/>
              </a:spcAft>
              <a:buClr>
                <a:srgbClr val="DBCBB5"/>
              </a:buClr>
              <a:buSzPts val="1300"/>
              <a:buFont typeface="Comfortaa"/>
              <a:buChar char="-"/>
            </a:pPr>
            <a:r>
              <a:rPr b="1" lang="en" sz="1300">
                <a:solidFill>
                  <a:srgbClr val="DBCBB5"/>
                </a:solidFill>
                <a:latin typeface="Comfortaa"/>
                <a:ea typeface="Comfortaa"/>
                <a:cs typeface="Comfortaa"/>
                <a:sym typeface="Comfortaa"/>
              </a:rPr>
              <a:t>Challenges with the </a:t>
            </a:r>
            <a:r>
              <a:rPr b="1" lang="en" sz="1300">
                <a:solidFill>
                  <a:srgbClr val="DBCBB5"/>
                </a:solidFill>
                <a:latin typeface="Comfortaa"/>
                <a:ea typeface="Comfortaa"/>
                <a:cs typeface="Comfortaa"/>
                <a:sym typeface="Comfortaa"/>
              </a:rPr>
              <a:t>NavBar to make it responsive. </a:t>
            </a:r>
            <a:endParaRPr b="1" sz="1300">
              <a:solidFill>
                <a:srgbClr val="DBCBB5"/>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DBCBB5"/>
              </a:solidFill>
              <a:latin typeface="Comfortaa"/>
              <a:ea typeface="Comfortaa"/>
              <a:cs typeface="Comfortaa"/>
              <a:sym typeface="Comfortaa"/>
            </a:endParaRPr>
          </a:p>
          <a:p>
            <a:pPr indent="0" lvl="0" marL="0" rtl="0" algn="l">
              <a:spcBef>
                <a:spcPts val="0"/>
              </a:spcBef>
              <a:spcAft>
                <a:spcPts val="0"/>
              </a:spcAft>
              <a:buNone/>
            </a:pPr>
            <a:r>
              <a:rPr b="1" lang="en" sz="1300">
                <a:solidFill>
                  <a:srgbClr val="B27B35"/>
                </a:solidFill>
                <a:latin typeface="Comfortaa"/>
                <a:ea typeface="Comfortaa"/>
                <a:cs typeface="Comfortaa"/>
                <a:sym typeface="Comfortaa"/>
              </a:rPr>
              <a:t>Successes…</a:t>
            </a:r>
            <a:endParaRPr b="1" sz="1300">
              <a:solidFill>
                <a:srgbClr val="B27B35"/>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B27B35"/>
              </a:solidFill>
              <a:latin typeface="Comfortaa"/>
              <a:ea typeface="Comfortaa"/>
              <a:cs typeface="Comfortaa"/>
              <a:sym typeface="Comfortaa"/>
            </a:endParaRPr>
          </a:p>
          <a:p>
            <a:pPr indent="-311150" lvl="0" marL="457200" rtl="0" algn="l">
              <a:spcBef>
                <a:spcPts val="0"/>
              </a:spcBef>
              <a:spcAft>
                <a:spcPts val="0"/>
              </a:spcAft>
              <a:buClr>
                <a:srgbClr val="DBCBB5"/>
              </a:buClr>
              <a:buSzPts val="1300"/>
              <a:buFont typeface="Comfortaa"/>
              <a:buChar char="-"/>
            </a:pPr>
            <a:r>
              <a:rPr b="1" lang="en" sz="1300">
                <a:solidFill>
                  <a:srgbClr val="DBCBB5"/>
                </a:solidFill>
                <a:latin typeface="Comfortaa"/>
                <a:ea typeface="Comfortaa"/>
                <a:cs typeface="Comfortaa"/>
                <a:sym typeface="Comfortaa"/>
              </a:rPr>
              <a:t>Collaborative</a:t>
            </a:r>
            <a:r>
              <a:rPr b="1" lang="en" sz="1300">
                <a:solidFill>
                  <a:srgbClr val="DBCBB5"/>
                </a:solidFill>
                <a:latin typeface="Comfortaa"/>
                <a:ea typeface="Comfortaa"/>
                <a:cs typeface="Comfortaa"/>
                <a:sym typeface="Comfortaa"/>
              </a:rPr>
              <a:t> working to overcome issues, as a team we worked well together.</a:t>
            </a:r>
            <a:endParaRPr b="1" sz="1300">
              <a:solidFill>
                <a:srgbClr val="DBCBB5"/>
              </a:solidFill>
              <a:latin typeface="Comfortaa"/>
              <a:ea typeface="Comfortaa"/>
              <a:cs typeface="Comfortaa"/>
              <a:sym typeface="Comfortaa"/>
            </a:endParaRPr>
          </a:p>
          <a:p>
            <a:pPr indent="-311150" lvl="0" marL="457200" rtl="0" algn="l">
              <a:spcBef>
                <a:spcPts val="0"/>
              </a:spcBef>
              <a:spcAft>
                <a:spcPts val="0"/>
              </a:spcAft>
              <a:buClr>
                <a:srgbClr val="DBCBB5"/>
              </a:buClr>
              <a:buSzPts val="1300"/>
              <a:buFont typeface="Comfortaa"/>
              <a:buChar char="-"/>
            </a:pPr>
            <a:r>
              <a:rPr b="1" lang="en" sz="1300">
                <a:solidFill>
                  <a:srgbClr val="DBCBB5"/>
                </a:solidFill>
                <a:latin typeface="Comfortaa"/>
                <a:ea typeface="Comfortaa"/>
                <a:cs typeface="Comfortaa"/>
                <a:sym typeface="Comfortaa"/>
              </a:rPr>
              <a:t>Incorporating</a:t>
            </a:r>
            <a:r>
              <a:rPr b="1" lang="en" sz="1300">
                <a:solidFill>
                  <a:srgbClr val="DBCBB5"/>
                </a:solidFill>
                <a:latin typeface="Comfortaa"/>
                <a:ea typeface="Comfortaa"/>
                <a:cs typeface="Comfortaa"/>
                <a:sym typeface="Comfortaa"/>
              </a:rPr>
              <a:t> the drag and </a:t>
            </a:r>
            <a:r>
              <a:rPr b="1" lang="en" sz="1300">
                <a:solidFill>
                  <a:srgbClr val="DBCBB5"/>
                </a:solidFill>
                <a:latin typeface="Comfortaa"/>
                <a:ea typeface="Comfortaa"/>
                <a:cs typeface="Comfortaa"/>
                <a:sym typeface="Comfortaa"/>
              </a:rPr>
              <a:t>drop feature. Although it was challenging, it was a great success to get it working as expected!</a:t>
            </a:r>
            <a:endParaRPr sz="1300">
              <a:solidFill>
                <a:srgbClr val="B27B3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4F55"/>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133150" y="153625"/>
            <a:ext cx="869875" cy="785425"/>
          </a:xfrm>
          <a:prstGeom prst="rect">
            <a:avLst/>
          </a:prstGeom>
          <a:noFill/>
          <a:ln>
            <a:noFill/>
          </a:ln>
        </p:spPr>
      </p:pic>
      <p:sp>
        <p:nvSpPr>
          <p:cNvPr id="100" name="Google Shape;100;p17"/>
          <p:cNvSpPr txBox="1"/>
          <p:nvPr/>
        </p:nvSpPr>
        <p:spPr>
          <a:xfrm>
            <a:off x="1245400" y="323138"/>
            <a:ext cx="3050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Demo</a:t>
            </a:r>
            <a:endParaRPr sz="1700">
              <a:solidFill>
                <a:schemeClr val="lt1"/>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4F55"/>
        </a:solidFill>
      </p:bgPr>
    </p:bg>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3">
            <a:alphaModFix/>
          </a:blip>
          <a:stretch>
            <a:fillRect/>
          </a:stretch>
        </p:blipFill>
        <p:spPr>
          <a:xfrm>
            <a:off x="133150" y="153625"/>
            <a:ext cx="869875" cy="785425"/>
          </a:xfrm>
          <a:prstGeom prst="rect">
            <a:avLst/>
          </a:prstGeom>
          <a:noFill/>
          <a:ln>
            <a:noFill/>
          </a:ln>
        </p:spPr>
      </p:pic>
      <p:sp>
        <p:nvSpPr>
          <p:cNvPr id="106" name="Google Shape;106;p18"/>
          <p:cNvSpPr txBox="1"/>
          <p:nvPr/>
        </p:nvSpPr>
        <p:spPr>
          <a:xfrm>
            <a:off x="1245400" y="323150"/>
            <a:ext cx="472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Directions for Future Development</a:t>
            </a:r>
            <a:endParaRPr sz="1700">
              <a:solidFill>
                <a:schemeClr val="lt1"/>
              </a:solidFill>
              <a:latin typeface="Comfortaa"/>
              <a:ea typeface="Comfortaa"/>
              <a:cs typeface="Comfortaa"/>
              <a:sym typeface="Comfortaa"/>
            </a:endParaRPr>
          </a:p>
        </p:txBody>
      </p:sp>
      <p:sp>
        <p:nvSpPr>
          <p:cNvPr id="107" name="Google Shape;107;p18"/>
          <p:cNvSpPr txBox="1"/>
          <p:nvPr/>
        </p:nvSpPr>
        <p:spPr>
          <a:xfrm>
            <a:off x="551225" y="1231925"/>
            <a:ext cx="76221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DBCBB5"/>
                </a:solidFill>
                <a:latin typeface="Comfortaa"/>
                <a:ea typeface="Comfortaa"/>
                <a:cs typeface="Comfortaa"/>
                <a:sym typeface="Comfortaa"/>
              </a:rPr>
              <a:t>As we look towards the future of  Bookify, we want to focus on a few key areas:</a:t>
            </a:r>
            <a:endParaRPr b="1" sz="1300">
              <a:solidFill>
                <a:srgbClr val="DBCBB5"/>
              </a:solidFill>
              <a:latin typeface="Comfortaa"/>
              <a:ea typeface="Comfortaa"/>
              <a:cs typeface="Comfortaa"/>
              <a:sym typeface="Comfortaa"/>
            </a:endParaRPr>
          </a:p>
          <a:p>
            <a:pPr indent="0" lvl="0" marL="0" rtl="0" algn="l">
              <a:spcBef>
                <a:spcPts val="0"/>
              </a:spcBef>
              <a:spcAft>
                <a:spcPts val="0"/>
              </a:spcAft>
              <a:buNone/>
            </a:pPr>
            <a:r>
              <a:rPr b="1" lang="en" sz="1300">
                <a:solidFill>
                  <a:srgbClr val="DBCBB5"/>
                </a:solidFill>
                <a:latin typeface="Comfortaa"/>
                <a:ea typeface="Comfortaa"/>
                <a:cs typeface="Comfortaa"/>
                <a:sym typeface="Comfortaa"/>
              </a:rPr>
              <a:t>Expanding our book collection and improving the reading experience for our users.</a:t>
            </a:r>
            <a:br>
              <a:rPr b="1" lang="en" sz="1300">
                <a:solidFill>
                  <a:srgbClr val="DBCBB5"/>
                </a:solidFill>
                <a:latin typeface="Comfortaa"/>
                <a:ea typeface="Comfortaa"/>
                <a:cs typeface="Comfortaa"/>
                <a:sym typeface="Comfortaa"/>
              </a:rPr>
            </a:br>
            <a:br>
              <a:rPr b="1" lang="en" sz="1300">
                <a:solidFill>
                  <a:srgbClr val="DBCBB5"/>
                </a:solidFill>
                <a:latin typeface="Comfortaa"/>
                <a:ea typeface="Comfortaa"/>
                <a:cs typeface="Comfortaa"/>
                <a:sym typeface="Comfortaa"/>
              </a:rPr>
            </a:br>
            <a:r>
              <a:rPr b="1" lang="en" sz="1300">
                <a:solidFill>
                  <a:srgbClr val="DBCBB5"/>
                </a:solidFill>
                <a:latin typeface="Comfortaa"/>
                <a:ea typeface="Comfortaa"/>
                <a:cs typeface="Comfortaa"/>
                <a:sym typeface="Comfortaa"/>
              </a:rPr>
              <a:t>In addition to expanding our library, we want to </a:t>
            </a:r>
            <a:r>
              <a:rPr b="1" lang="en" sz="1300">
                <a:solidFill>
                  <a:srgbClr val="DBCBB5"/>
                </a:solidFill>
                <a:latin typeface="Comfortaa"/>
                <a:ea typeface="Comfortaa"/>
                <a:cs typeface="Comfortaa"/>
                <a:sym typeface="Comfortaa"/>
              </a:rPr>
              <a:t>implement</a:t>
            </a:r>
            <a:r>
              <a:rPr b="1" lang="en" sz="1300">
                <a:solidFill>
                  <a:srgbClr val="DBCBB5"/>
                </a:solidFill>
                <a:latin typeface="Comfortaa"/>
                <a:ea typeface="Comfortaa"/>
                <a:cs typeface="Comfortaa"/>
                <a:sym typeface="Comfortaa"/>
              </a:rPr>
              <a:t> a reading experience for our users.  This could come with new feature such as </a:t>
            </a:r>
            <a:r>
              <a:rPr b="1" lang="en" sz="1300">
                <a:solidFill>
                  <a:srgbClr val="DBCBB5"/>
                </a:solidFill>
                <a:latin typeface="Comfortaa"/>
                <a:ea typeface="Comfortaa"/>
                <a:cs typeface="Comfortaa"/>
                <a:sym typeface="Comfortaa"/>
              </a:rPr>
              <a:t>highlighting, note-taking and bookmarking.</a:t>
            </a:r>
            <a:endParaRPr b="1" sz="1300">
              <a:solidFill>
                <a:srgbClr val="DBCBB5"/>
              </a:solidFill>
              <a:latin typeface="Comfortaa"/>
              <a:ea typeface="Comfortaa"/>
              <a:cs typeface="Comfortaa"/>
              <a:sym typeface="Comfortaa"/>
            </a:endParaRPr>
          </a:p>
          <a:p>
            <a:pPr indent="0" lvl="0" marL="0" rtl="0" algn="l">
              <a:spcBef>
                <a:spcPts val="0"/>
              </a:spcBef>
              <a:spcAft>
                <a:spcPts val="0"/>
              </a:spcAft>
              <a:buNone/>
            </a:pPr>
            <a:r>
              <a:rPr b="1" lang="en" sz="1300">
                <a:solidFill>
                  <a:srgbClr val="DBCBB5"/>
                </a:solidFill>
                <a:latin typeface="Comfortaa"/>
                <a:ea typeface="Comfortaa"/>
                <a:cs typeface="Comfortaa"/>
                <a:sym typeface="Comfortaa"/>
              </a:rPr>
              <a:t>We also plan on exploring ways to increase the size of the text and the font to suit the user giving them a user experience such as dyslexia friendly.</a:t>
            </a:r>
            <a:endParaRPr b="1" sz="1300">
              <a:solidFill>
                <a:srgbClr val="DBCBB5"/>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DBCBB5"/>
              </a:solidFill>
              <a:latin typeface="Comfortaa"/>
              <a:ea typeface="Comfortaa"/>
              <a:cs typeface="Comfortaa"/>
              <a:sym typeface="Comfortaa"/>
            </a:endParaRPr>
          </a:p>
          <a:p>
            <a:pPr indent="0" lvl="0" marL="0" rtl="0" algn="l">
              <a:spcBef>
                <a:spcPts val="0"/>
              </a:spcBef>
              <a:spcAft>
                <a:spcPts val="0"/>
              </a:spcAft>
              <a:buNone/>
            </a:pPr>
            <a:r>
              <a:rPr b="1" lang="en" sz="1300">
                <a:solidFill>
                  <a:srgbClr val="DBCBB5"/>
                </a:solidFill>
                <a:latin typeface="Comfortaa"/>
                <a:ea typeface="Comfortaa"/>
                <a:cs typeface="Comfortaa"/>
                <a:sym typeface="Comfortaa"/>
              </a:rPr>
              <a:t>Overall, our goal is to make bookify the go-to app for book lovers around the world, by meeting their needs and exceed their expectations.</a:t>
            </a:r>
            <a:endParaRPr b="1" sz="1300">
              <a:solidFill>
                <a:srgbClr val="DBCBB5"/>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44F55"/>
        </a:solidFill>
      </p:bgPr>
    </p:bg>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133150" y="153625"/>
            <a:ext cx="869875" cy="785425"/>
          </a:xfrm>
          <a:prstGeom prst="rect">
            <a:avLst/>
          </a:prstGeom>
          <a:noFill/>
          <a:ln>
            <a:noFill/>
          </a:ln>
        </p:spPr>
      </p:pic>
      <p:sp>
        <p:nvSpPr>
          <p:cNvPr id="113" name="Google Shape;113;p19"/>
          <p:cNvSpPr txBox="1"/>
          <p:nvPr/>
        </p:nvSpPr>
        <p:spPr>
          <a:xfrm>
            <a:off x="1245400" y="323150"/>
            <a:ext cx="472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Comfortaa"/>
                <a:ea typeface="Comfortaa"/>
                <a:cs typeface="Comfortaa"/>
                <a:sym typeface="Comfortaa"/>
              </a:rPr>
              <a:t>Links</a:t>
            </a:r>
            <a:endParaRPr sz="1700">
              <a:solidFill>
                <a:schemeClr val="lt1"/>
              </a:solidFill>
              <a:latin typeface="Comfortaa"/>
              <a:ea typeface="Comfortaa"/>
              <a:cs typeface="Comfortaa"/>
              <a:sym typeface="Comfortaa"/>
            </a:endParaRPr>
          </a:p>
        </p:txBody>
      </p:sp>
      <p:sp>
        <p:nvSpPr>
          <p:cNvPr id="114" name="Google Shape;114;p19"/>
          <p:cNvSpPr txBox="1"/>
          <p:nvPr>
            <p:ph idx="4294967295" type="body"/>
          </p:nvPr>
        </p:nvSpPr>
        <p:spPr>
          <a:xfrm>
            <a:off x="426225" y="1173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B27B35"/>
                </a:solidFill>
                <a:latin typeface="Comfortaa"/>
                <a:ea typeface="Comfortaa"/>
                <a:cs typeface="Comfortaa"/>
                <a:sym typeface="Comfortaa"/>
              </a:rPr>
              <a:t>https://main--prismatic-manatee-5bddd1.netlify.app</a:t>
            </a:r>
            <a:endParaRPr b="1" i="1" sz="1600">
              <a:solidFill>
                <a:srgbClr val="B27B35"/>
              </a:solidFill>
              <a:latin typeface="Comfortaa"/>
              <a:ea typeface="Comfortaa"/>
              <a:cs typeface="Comfortaa"/>
              <a:sym typeface="Comfortaa"/>
            </a:endParaRPr>
          </a:p>
          <a:p>
            <a:pPr indent="0" lvl="0" marL="0" rtl="0" algn="l">
              <a:spcBef>
                <a:spcPts val="1600"/>
              </a:spcBef>
              <a:spcAft>
                <a:spcPts val="1600"/>
              </a:spcAft>
              <a:buNone/>
            </a:pPr>
            <a:r>
              <a:rPr b="1" lang="en" sz="1600">
                <a:solidFill>
                  <a:srgbClr val="B27B35"/>
                </a:solidFill>
                <a:latin typeface="Comfortaa"/>
                <a:ea typeface="Comfortaa"/>
                <a:cs typeface="Comfortaa"/>
                <a:sym typeface="Comfortaa"/>
              </a:rPr>
              <a:t>https://github.com/lolanewell/bookify</a:t>
            </a:r>
            <a:endParaRPr b="1" sz="1600">
              <a:solidFill>
                <a:srgbClr val="B27B35"/>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