
<file path=[Content_Types].xml><?xml version="1.0" encoding="utf-8"?>
<Types xmlns="http://schemas.openxmlformats.org/package/2006/content-types">
  <Default Extension="wmf" ContentType="image/x-wmf"/>
  <Default Extension="png" ContentType="image/pn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notesSlides/notesSlide13.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0.xml" ContentType="application/vnd.openxmlformats-officedocument.presentationml.notesSlide+xml"/>
  <Override PartName="/ppt/notesSlides/notesSlide1.xml" ContentType="application/vnd.openxmlformats-officedocument.presentationml.notesSlide+xml"/>
  <Override PartName="/ppt/slides/slide13.xml" ContentType="application/vnd.openxmlformats-officedocument.presentationml.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notesSlides/notesSlide15.xml" ContentType="application/vnd.openxmlformats-officedocument.presentationml.notesSlide+xml"/>
  <Override PartName="/ppt/slides/slide8.xml" ContentType="application/vnd.openxmlformats-officedocument.presentationml.slide+xml"/>
  <Override PartName="/ppt/slideLayouts/slideLayout9.xml" ContentType="application/vnd.openxmlformats-officedocument.presentationml.slideLayout+xml"/>
  <Override PartName="/ppt/slides/slide1.xml" ContentType="application/vnd.openxmlformats-officedocument.presentationml.slide+xml"/>
  <Override PartName="/ppt/notesSlides/notesSlide14.xml" ContentType="application/vnd.openxmlformats-officedocument.presentationml.notesSlide+xml"/>
  <Override PartName="/ppt/slideLayouts/slideLayout8.xml" ContentType="application/vnd.openxmlformats-officedocument.presentationml.slideLayout+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s/slide9.xml" ContentType="application/vnd.openxmlformats-officedocument.presentationml.slide+xml"/>
  <Override PartName="/ppt/slideLayouts/slideLayout2.xml" ContentType="application/vnd.openxmlformats-officedocument.presentationml.slideLayout+xml"/>
  <Override PartName="/ppt/slides/slide5.xml" ContentType="application/vnd.openxmlformats-officedocument.presentationml.slide+xml"/>
  <Override PartName="/ppt/slides/slide15.xml" ContentType="application/vnd.openxmlformats-officedocument.presentationml.slide+xml"/>
  <Override PartName="/ppt/slides/slide1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slideLayouts/slideLayout7.xml" ContentType="application/vnd.openxmlformats-officedocument.presentationml.slideLayout+xml"/>
  <Override PartName="/ppt/slideLayouts/slideLayout10.xml" ContentType="application/vnd.openxmlformats-officedocument.presentationml.slideLayout+xml"/>
  <Override PartName="/ppt/slides/slide14.xml" ContentType="application/vnd.openxmlformats-officedocument.presentationml.slide+xml"/>
  <Override PartName="/ppt/slideMasters/slideMaster1.xml" ContentType="application/vnd.openxmlformats-officedocument.presentationml.slideMaster+xml"/>
  <Override PartName="/ppt/theme/theme2.xml" ContentType="application/vnd.openxmlformats-officedocument.theme+xml"/>
  <Override PartName="/ppt/slideLayouts/slideLayout11.xml" ContentType="application/vnd.openxmlformats-officedocument.presentationml.slideLayout+xml"/>
  <Override PartName="/ppt/tableStyles.xml" ContentType="application/vnd.openxmlformats-officedocument.presentationml.tableStyles+xml"/>
  <Override PartName="/ppt/theme/theme1.xml" ContentType="application/vnd.openxmlformats-officedocument.theme+xml"/>
  <Override PartName="/ppt/slideLayouts/slideLayout1.xml" ContentType="application/vnd.openxmlformats-officedocument.presentationml.slideLayout+xml"/>
  <Override PartName="/ppt/slides/slide2.xml" ContentType="application/vnd.openxmlformats-officedocument.presentationml.slide+xml"/>
  <Override PartName="/ppt/viewProps.xml" ContentType="application/vnd.openxmlformats-officedocument.presentationml.viewProps+xml"/>
  <Override PartName="/ppt/slideLayouts/slideLayout6.xml" ContentType="application/vnd.openxmlformats-officedocument.presentationml.slideLayout+xml"/>
  <Override PartName="/ppt/presProps.xml" ContentType="application/vnd.openxmlformats-officedocument.presentationml.presProps+xml"/>
  <Override PartName="/ppt/notesSlides/notesSlide12.xml" ContentType="application/vnd.openxmlformats-officedocument.presentationml.notesSlide+xml"/>
  <Override PartName="/ppt/slideLayouts/slideLayout5.xml" ContentType="application/vnd.openxmlformats-officedocument.presentationml.slideLayout+xml"/>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aveSubsetFonts="1">
  <p:sldMasterIdLst>
    <p:sldMasterId id="2147483648" r:id="rId1"/>
  </p:sldMasterIdLst>
  <p:notesMasterIdLst>
    <p:notesMasterId r:id="rId19"/>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Lst>
  <p:sldSz cx="12192000" cy="6858000"/>
  <p:notesSz cx="6858000" cy="9144000"/>
  <p:defaultText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59" d="100"/>
          <a:sy n="59" d="100"/>
        </p:scale>
        <p:origin x="164" y="60"/>
      </p:cViewPr>
      <p:guideLst>
        <p:guide pos="3840"/>
        <p:guide pos="2160" orient="horz"/>
      </p:guideLst>
    </p:cSldViewPr>
  </p:slideViewPr>
  <p:gridSpacing cx="72008" cy="72008"/>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theme" Target="theme/theme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notesMaster" Target="notesMasters/notesMaster1.xml"/><Relationship Id="rId20" Type="http://schemas.openxmlformats.org/officeDocument/2006/relationships/presProps" Target="presProps.xml" /><Relationship Id="rId21" Type="http://schemas.openxmlformats.org/officeDocument/2006/relationships/tableStyles" Target="tableStyles.xml" /><Relationship Id="rId22" Type="http://schemas.openxmlformats.org/officeDocument/2006/relationships/viewProps" Target="viewProps.xml" /></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name="">
    <p:bg>
      <p:bgRef idx="1001">
        <a:schemeClr val="bg1"/>
      </p:bgRef>
    </p:bg>
    <p:spTree>
      <p:nvGrpSpPr>
        <p:cNvPr id="1" name=""/>
        <p:cNvGrpSpPr/>
        <p:nvPr/>
      </p:nvGrpSpPr>
      <p:grpSpPr bwMode="auto">
        <a:xfrm>
          <a:off x="0" y="0"/>
          <a:ext cx="0" cy="0"/>
          <a:chOff x="0" y="0"/>
          <a:chExt cx="0" cy="0"/>
        </a:xfrm>
      </p:grpSpPr>
      <p:sp>
        <p:nvSpPr>
          <p:cNvPr id="2" name="Header Placeholder 1"/>
          <p:cNvSpPr>
            <a:spLocks noGrp="1"/>
          </p:cNvSpPr>
          <p:nvPr>
            <p:ph type="hdr" sz="quarter"/>
          </p:nvPr>
        </p:nvSpPr>
        <p:spPr bwMode="auto">
          <a:xfrm>
            <a:off x="0" y="0"/>
            <a:ext cx="2971800" cy="458788"/>
          </a:xfrm>
          <a:prstGeom prst="rect">
            <a:avLst/>
          </a:prstGeom>
        </p:spPr>
        <p:txBody>
          <a:bodyPr vert="horz" lIns="91440" tIns="45720" rIns="91440" bIns="45720" rtlCol="0" anchor="ctr"/>
          <a:lstStyle>
            <a:lvl1pPr algn="l">
              <a:defRPr sz="1200"/>
            </a:lvl1pPr>
          </a:lstStyle>
          <a:p>
            <a:pPr>
              <a:defRPr/>
            </a:pPr>
            <a:endParaRPr/>
          </a:p>
        </p:txBody>
      </p:sp>
      <p:sp>
        <p:nvSpPr>
          <p:cNvPr id="3" name="Date Placeholder 2"/>
          <p:cNvSpPr>
            <a:spLocks noGrp="1"/>
          </p:cNvSpPr>
          <p:nvPr>
            <p:ph type="dt" idx="2"/>
          </p:nvPr>
        </p:nvSpPr>
        <p:spPr bwMode="auto">
          <a:xfrm>
            <a:off x="3884613" y="0"/>
            <a:ext cx="2971800" cy="458788"/>
          </a:xfrm>
          <a:prstGeom prst="rect">
            <a:avLst/>
          </a:prstGeom>
        </p:spPr>
        <p:txBody>
          <a:bodyPr vert="horz" lIns="91440" tIns="45720" rIns="91440" bIns="45720" rtlCol="0" anchor="ctr"/>
          <a:lstStyle>
            <a:lvl1pPr algn="r">
              <a:defRPr sz="1200"/>
            </a:lvl1pPr>
          </a:lstStyle>
          <a:p>
            <a:pPr>
              <a:defRPr/>
            </a:pPr>
            <a:endParaRPr/>
          </a:p>
        </p:txBody>
      </p:sp>
      <p:sp>
        <p:nvSpPr>
          <p:cNvPr id="3" name="Date Placeholder 2"/>
          <p:cNvSpPr>
            <a:spLocks noGrp="1"/>
          </p:cNvSpPr>
          <p:nvPr>
            <p:ph type="dt" idx="3"/>
          </p:nvPr>
        </p:nvSpPr>
        <p:spPr bwMode="auto">
          <a:xfrm>
            <a:off x="3884613" y="0"/>
            <a:ext cx="2971800" cy="458788"/>
          </a:xfrm>
          <a:prstGeom prst="rect">
            <a:avLst/>
          </a:prstGeom>
        </p:spPr>
        <p:txBody>
          <a:bodyPr vert="horz" lIns="91440" tIns="45720" rIns="91440" bIns="45720" rtlCol="0" anchor="ctr"/>
          <a:lstStyle>
            <a:lvl1pPr algn="r">
              <a:defRPr sz="1200"/>
            </a:lvl1pPr>
          </a:lstStyle>
          <a:p>
            <a:pPr>
              <a:defRPr/>
            </a:pPr>
            <a:endParaRPr/>
          </a:p>
        </p:txBody>
      </p:sp>
      <p:sp>
        <p:nvSpPr>
          <p:cNvPr id="5" name="Notes Placeholder 4"/>
          <p:cNvSpPr>
            <a:spLocks noGrp="1"/>
          </p:cNvSpPr>
          <p:nvPr>
            <p:ph type="body" sz="quarter" idx="1"/>
          </p:nvPr>
        </p:nvSpPr>
        <p:spPr bwMode="auto">
          <a:xfrm>
            <a:off x="685800" y="4400550"/>
            <a:ext cx="5486400" cy="3600450"/>
          </a:xfrm>
          <a:prstGeom prst="rect">
            <a:avLst/>
          </a:prstGeom>
        </p:spPr>
        <p:txBody>
          <a:bodyPr vert="horz" lIns="91440" tIns="45720" rIns="91440" bIns="45720" rtlCol="0" anchor="ctr"/>
          <a:lstStyle/>
          <a:p>
            <a:pPr>
              <a:defRPr/>
            </a:pPr>
            <a:endParaRPr/>
          </a:p>
        </p:txBody>
      </p:sp>
      <p:sp>
        <p:nvSpPr>
          <p:cNvPr id="6" name="Footer Placeholder 5"/>
          <p:cNvSpPr>
            <a:spLocks noGrp="1"/>
          </p:cNvSpPr>
          <p:nvPr>
            <p:ph type="ftr" sz="quarter" idx="4"/>
          </p:nvPr>
        </p:nvSpPr>
        <p:spPr bwMode="auto">
          <a:xfrm>
            <a:off x="0" y="8685213"/>
            <a:ext cx="2971800" cy="458787"/>
          </a:xfrm>
          <a:prstGeom prst="rect">
            <a:avLst/>
          </a:prstGeom>
        </p:spPr>
        <p:txBody>
          <a:bodyPr vert="horz" lIns="91440" tIns="45720" rIns="91440" bIns="45720" rtlCol="0" anchor="b"/>
          <a:lstStyle>
            <a:lvl1pPr algn="l">
              <a:defRPr sz="1200"/>
            </a:lvl1pPr>
          </a:lstStyle>
          <a:p>
            <a:pPr>
              <a:defRPr/>
            </a:pPr>
            <a:endParaRPr/>
          </a:p>
        </p:txBody>
      </p:sp>
      <p:sp>
        <p:nvSpPr>
          <p:cNvPr id="7" name="Slide Number Placeholder 6"/>
          <p:cNvSpPr>
            <a:spLocks noGrp="1"/>
          </p:cNvSpPr>
          <p:nvPr>
            <p:ph type="sldNum" sz="quarter" idx="10"/>
          </p:nvPr>
        </p:nvSpPr>
        <p:spPr bwMode="auto">
          <a:xfrm>
            <a:off x="3884613" y="8685213"/>
            <a:ext cx="2971800" cy="458787"/>
          </a:xfrm>
          <a:prstGeom prst="rect">
            <a:avLst/>
          </a:prstGeom>
        </p:spPr>
        <p:txBody>
          <a:bodyPr vert="horz" lIns="91440" tIns="45720" rIns="91440" bIns="45720" rtlCol="0" anchor="b"/>
          <a:lstStyle>
            <a:lvl1pPr algn="r">
              <a:defRPr sz="1200"/>
            </a:lvl1pPr>
          </a:lstStyle>
          <a:p>
            <a:pPr>
              <a:defRPr/>
            </a:pPr>
            <a:endParaRPr/>
          </a:p>
        </p:txBody>
      </p:sp>
    </p:spTree>
  </p:cSld>
  <p:clrMap bg1="lt1" tx1="dk1" bg2="lt2" tx2="dk2" accent1="accent1" accent2="accent2" accent3="accent3" accent4="accent4" accent5="accent5" accent6="accent6" hlink="hlink" folHlink="folHlink"/>
  <p:notesStyle>
    <a:lvl1pPr marL="0" algn="l" defTabSz="914400">
      <a:defRPr sz="1200">
        <a:solidFill>
          <a:schemeClr val="tx1"/>
        </a:solidFill>
        <a:latin typeface="+mn-lt"/>
        <a:ea typeface="+mn-ea"/>
        <a:cs typeface="+mn-cs"/>
      </a:defRPr>
    </a:lvl1pPr>
    <a:lvl2pPr marL="457200" algn="l" defTabSz="914400">
      <a:defRPr sz="1200">
        <a:solidFill>
          <a:schemeClr val="tx1"/>
        </a:solidFill>
        <a:latin typeface="+mn-lt"/>
        <a:ea typeface="+mn-ea"/>
        <a:cs typeface="+mn-cs"/>
      </a:defRPr>
    </a:lvl2pPr>
    <a:lvl3pPr marL="914400" algn="l" defTabSz="914400">
      <a:defRPr sz="1200">
        <a:solidFill>
          <a:schemeClr val="tx1"/>
        </a:solidFill>
        <a:latin typeface="+mn-lt"/>
        <a:ea typeface="+mn-ea"/>
        <a:cs typeface="+mn-cs"/>
      </a:defRPr>
    </a:lvl3pPr>
    <a:lvl4pPr marL="1371600" algn="l" defTabSz="914400">
      <a:defRPr sz="1200">
        <a:solidFill>
          <a:schemeClr val="tx1"/>
        </a:solidFill>
        <a:latin typeface="+mn-lt"/>
        <a:ea typeface="+mn-ea"/>
        <a:cs typeface="+mn-cs"/>
      </a:defRPr>
    </a:lvl4pPr>
    <a:lvl5pPr marL="1828800" algn="l" defTabSz="914400">
      <a:defRPr sz="1200">
        <a:solidFill>
          <a:schemeClr val="tx1"/>
        </a:solidFill>
        <a:latin typeface="+mn-lt"/>
        <a:ea typeface="+mn-ea"/>
        <a:cs typeface="+mn-cs"/>
      </a:defRPr>
    </a:lvl5pPr>
    <a:lvl6pPr marL="2286000" algn="l" defTabSz="914400">
      <a:defRPr sz="1200">
        <a:solidFill>
          <a:schemeClr val="tx1"/>
        </a:solidFill>
        <a:latin typeface="+mn-lt"/>
        <a:ea typeface="+mn-ea"/>
        <a:cs typeface="+mn-cs"/>
      </a:defRPr>
    </a:lvl6pPr>
    <a:lvl7pPr marL="2743200" algn="l" defTabSz="914400">
      <a:defRPr sz="1200">
        <a:solidFill>
          <a:schemeClr val="tx1"/>
        </a:solidFill>
        <a:latin typeface="+mn-lt"/>
        <a:ea typeface="+mn-ea"/>
        <a:cs typeface="+mn-cs"/>
      </a:defRPr>
    </a:lvl7pPr>
    <a:lvl8pPr marL="3200400" algn="l" defTabSz="914400">
      <a:defRPr sz="1200">
        <a:solidFill>
          <a:schemeClr val="tx1"/>
        </a:solidFill>
        <a:latin typeface="+mn-lt"/>
        <a:ea typeface="+mn-ea"/>
        <a:cs typeface="+mn-cs"/>
      </a:defRPr>
    </a:lvl8pPr>
    <a:lvl9pPr marL="3657600" algn="l" defTabSz="914400">
      <a:defRPr sz="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57CC21A6-C22F-125D-B2E9-0F8A0A2A0D15}" type="slidenum">
              <a:rPr/>
              <a:t/>
            </a:fld>
            <a:endParaRPr/>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2FD7BDF5-87EB-0EA8-407D-AE63F005AED8}" type="slidenum">
              <a:rPr/>
              <a:t/>
            </a:fld>
            <a:endParaRPr/>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A1DEA71F-5232-0DB6-A412-E561F5A87BAE}" type="slidenum">
              <a:rPr/>
              <a:t/>
            </a:fld>
            <a:endParaRPr/>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76B5C94F-E3A7-C3A3-6CF0-283B092F06B8}" type="slidenum">
              <a:rPr/>
              <a:t/>
            </a:fld>
            <a:endParaRPr/>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EB313EDA-F5E1-27FC-76F6-717C2961CE28}" type="slidenum">
              <a:rPr/>
              <a:t/>
            </a:fld>
            <a:endParaRPr/>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C7B35647-F4DF-ADF0-282B-52D175764611}" type="slidenum">
              <a:rPr/>
              <a:t/>
            </a:fld>
            <a:endParaRPr/>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E444A964-AE23-1665-3D00-8C3AF4144404}" type="slidenum">
              <a:rPr/>
              <a:t/>
            </a:fld>
            <a:endParaRPr/>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17693A6A-989C-6138-951B-CDC729A75945}" type="slidenum">
              <a:rPr/>
              <a:t/>
            </a:fld>
            <a:endParaRPr/>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F28E9570-256B-E41E-8248-05BE6805818A}" type="slidenum">
              <a:rPr/>
              <a:t/>
            </a:fld>
            <a:endParaRPr/>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A2FED953-A14B-1F20-F184-2E46792D4FC5}" type="slidenum">
              <a:rPr/>
              <a:t/>
            </a:fld>
            <a:endParaRPr/>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8044FC3A-66B8-28E7-428A-C2168FDB155A}" type="slidenum">
              <a:rPr/>
              <a:t/>
            </a:fld>
            <a:endParaRPr/>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DA1DA26E-0F88-540F-ED36-5341B17AAC28}" type="slidenum">
              <a:rPr/>
              <a:t/>
            </a:fld>
            <a:endParaRPr/>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E85C1140-346D-6337-CEF3-C31271DBCB3A}" type="slidenum">
              <a:rPr/>
              <a:t/>
            </a:fld>
            <a:endParaRPr/>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D705B8BB-4ACF-1944-B0BC-E0A163ABD55F}" type="slidenum">
              <a:rPr/>
              <a:t/>
            </a:fld>
            <a:endParaRPr/>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EB40C8F6-359C-10E5-049D-3D1C1041B733}" type="slidenum">
              <a:rPr/>
              <a:t/>
            </a:fld>
            <a:endParaRPr/>
          </a:p>
        </p:txBody>
      </p:sp>
    </p:spTree>
  </p:cSld>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 userDrawn="1">
  <p:cSld name="Title Slide">
    <p:spTree>
      <p:nvGrpSpPr>
        <p:cNvPr id="1" name=""/>
        <p:cNvGrpSpPr/>
        <p:nvPr/>
      </p:nvGrpSpPr>
      <p:grpSpPr bwMode="auto">
        <a:xfrm>
          <a:off x="0" y="0"/>
          <a:ext cx="0" cy="0"/>
          <a:chOff x="0" y="0"/>
          <a:chExt cx="0" cy="0"/>
        </a:xfrm>
      </p:grpSpPr>
      <p:sp>
        <p:nvSpPr>
          <p:cNvPr id="2" name="Title 1"/>
          <p:cNvSpPr>
            <a:spLocks noGrp="1"/>
          </p:cNvSpPr>
          <p:nvPr>
            <p:ph type="ctrTitle"/>
          </p:nvPr>
        </p:nvSpPr>
        <p:spPr bwMode="auto">
          <a:xfrm>
            <a:off x="1524000" y="1122363"/>
            <a:ext cx="9144000" cy="2387600"/>
          </a:xfrm>
        </p:spPr>
        <p:txBody>
          <a:bodyPr anchor="b"/>
          <a:lstStyle>
            <a:lvl1pPr algn="ctr">
              <a:defRPr sz="6000"/>
            </a:lvl1pPr>
          </a:lstStyle>
          <a:p>
            <a:pPr>
              <a:defRPr/>
            </a:pPr>
            <a:r>
              <a:rPr lang="en-US"/>
              <a:t>Click to edit Master title style</a:t>
            </a:r>
            <a:endParaRPr lang="en-GB"/>
          </a:p>
        </p:txBody>
      </p:sp>
      <p:sp>
        <p:nvSpPr>
          <p:cNvPr id="3" name="Subtitle 2"/>
          <p:cNvSpPr>
            <a:spLocks noGrp="1"/>
          </p:cNvSpPr>
          <p:nvPr>
            <p:ph type="subTitle" idx="1"/>
          </p:nvPr>
        </p:nvSpPr>
        <p:spPr bwMode="auto">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a:defRPr/>
            </a:pPr>
            <a:r>
              <a:rPr lang="en-US"/>
              <a:t>Click to edit Master subtitle style</a:t>
            </a:r>
            <a:endParaRPr lang="en-GB"/>
          </a:p>
        </p:txBody>
      </p:sp>
      <p:sp>
        <p:nvSpPr>
          <p:cNvPr id="4" name="Date Placeholder 3"/>
          <p:cNvSpPr>
            <a:spLocks noGrp="1"/>
          </p:cNvSpPr>
          <p:nvPr>
            <p:ph type="dt" sz="half" idx="10"/>
          </p:nvPr>
        </p:nvSpPr>
        <p:spPr bwMode="auto"/>
        <p:txBody>
          <a:bodyPr/>
          <a:lstStyle/>
          <a:p>
            <a:pPr>
              <a:defRPr/>
            </a:pPr>
            <a:fld id="{564AD410-1595-4883-9D63-95770FF992FB}" type="datetimeFigureOut">
              <a:rPr lang="en-GB"/>
              <a:t>28/04/2024</a:t>
            </a:fld>
            <a:endParaRPr lang="en-GB"/>
          </a:p>
        </p:txBody>
      </p:sp>
      <p:sp>
        <p:nvSpPr>
          <p:cNvPr id="5" name="Footer Placeholder 4"/>
          <p:cNvSpPr>
            <a:spLocks noGrp="1"/>
          </p:cNvSpPr>
          <p:nvPr>
            <p:ph type="ftr" sz="quarter" idx="11"/>
          </p:nvPr>
        </p:nvSpPr>
        <p:spPr bwMode="auto"/>
        <p:txBody>
          <a:bodyPr/>
          <a:lstStyle/>
          <a:p>
            <a:pPr>
              <a:defRPr/>
            </a:pPr>
            <a:endParaRPr lang="en-GB"/>
          </a:p>
        </p:txBody>
      </p:sp>
      <p:sp>
        <p:nvSpPr>
          <p:cNvPr id="6" name="Slide Number Placeholder 5"/>
          <p:cNvSpPr>
            <a:spLocks noGrp="1"/>
          </p:cNvSpPr>
          <p:nvPr>
            <p:ph type="sldNum" sz="quarter" idx="12"/>
          </p:nvPr>
        </p:nvSpPr>
        <p:spPr bwMode="auto"/>
        <p:txBody>
          <a:bodyPr/>
          <a:lstStyle/>
          <a:p>
            <a:pPr>
              <a:defRPr/>
            </a:pPr>
            <a:fld id="{0DB54503-291C-491B-8B55-CA94D675C160}" type="slidenum">
              <a:rPr lang="en-GB"/>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vertTx" userDrawn="1">
  <p:cSld name="Title and Vertical Tex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endParaRPr lang="en-GB"/>
          </a:p>
        </p:txBody>
      </p:sp>
      <p:sp>
        <p:nvSpPr>
          <p:cNvPr id="3" name="Vertical Text Placeholder 2"/>
          <p:cNvSpPr>
            <a:spLocks noGrp="1"/>
          </p:cNvSpPr>
          <p:nvPr>
            <p:ph type="body" orient="vert" idx="1"/>
          </p:nvPr>
        </p:nvSpPr>
        <p:spPr bwMode="auto"/>
        <p:txBody>
          <a:bodyPr vert="eaVert"/>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GB"/>
          </a:p>
        </p:txBody>
      </p:sp>
      <p:sp>
        <p:nvSpPr>
          <p:cNvPr id="4" name="Date Placeholder 3"/>
          <p:cNvSpPr>
            <a:spLocks noGrp="1"/>
          </p:cNvSpPr>
          <p:nvPr>
            <p:ph type="dt" sz="half" idx="10"/>
          </p:nvPr>
        </p:nvSpPr>
        <p:spPr bwMode="auto"/>
        <p:txBody>
          <a:bodyPr/>
          <a:lstStyle/>
          <a:p>
            <a:pPr>
              <a:defRPr/>
            </a:pPr>
            <a:fld id="{564AD410-1595-4883-9D63-95770FF992FB}" type="datetimeFigureOut">
              <a:rPr lang="en-GB"/>
              <a:t>28/04/2024</a:t>
            </a:fld>
            <a:endParaRPr lang="en-GB"/>
          </a:p>
        </p:txBody>
      </p:sp>
      <p:sp>
        <p:nvSpPr>
          <p:cNvPr id="5" name="Footer Placeholder 4"/>
          <p:cNvSpPr>
            <a:spLocks noGrp="1"/>
          </p:cNvSpPr>
          <p:nvPr>
            <p:ph type="ftr" sz="quarter" idx="11"/>
          </p:nvPr>
        </p:nvSpPr>
        <p:spPr bwMode="auto"/>
        <p:txBody>
          <a:bodyPr/>
          <a:lstStyle/>
          <a:p>
            <a:pPr>
              <a:defRPr/>
            </a:pPr>
            <a:endParaRPr lang="en-GB"/>
          </a:p>
        </p:txBody>
      </p:sp>
      <p:sp>
        <p:nvSpPr>
          <p:cNvPr id="6" name="Slide Number Placeholder 5"/>
          <p:cNvSpPr>
            <a:spLocks noGrp="1"/>
          </p:cNvSpPr>
          <p:nvPr>
            <p:ph type="sldNum" sz="quarter" idx="12"/>
          </p:nvPr>
        </p:nvSpPr>
        <p:spPr bwMode="auto"/>
        <p:txBody>
          <a:bodyPr/>
          <a:lstStyle/>
          <a:p>
            <a:pPr>
              <a:defRPr/>
            </a:pPr>
            <a:fld id="{0DB54503-291C-491B-8B55-CA94D675C160}" type="slidenum">
              <a:rPr lang="en-GB"/>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vertTitleAndTx" userDrawn="1">
  <p:cSld name="Vertical Title and Text">
    <p:spTree>
      <p:nvGrpSpPr>
        <p:cNvPr id="1" name=""/>
        <p:cNvGrpSpPr/>
        <p:nvPr/>
      </p:nvGrpSpPr>
      <p:grpSpPr bwMode="auto">
        <a:xfrm>
          <a:off x="0" y="0"/>
          <a:ext cx="0" cy="0"/>
          <a:chOff x="0" y="0"/>
          <a:chExt cx="0" cy="0"/>
        </a:xfrm>
      </p:grpSpPr>
      <p:sp>
        <p:nvSpPr>
          <p:cNvPr id="2" name="Vertical Title 1"/>
          <p:cNvSpPr>
            <a:spLocks noGrp="1"/>
          </p:cNvSpPr>
          <p:nvPr>
            <p:ph type="title" orient="vert"/>
          </p:nvPr>
        </p:nvSpPr>
        <p:spPr bwMode="auto">
          <a:xfrm>
            <a:off x="8724900" y="365125"/>
            <a:ext cx="2628900" cy="5811838"/>
          </a:xfrm>
        </p:spPr>
        <p:txBody>
          <a:bodyPr vert="eaVert"/>
          <a:lstStyle/>
          <a:p>
            <a:pPr>
              <a:defRPr/>
            </a:pPr>
            <a:r>
              <a:rPr lang="en-US"/>
              <a:t>Click to edit Master title style</a:t>
            </a:r>
            <a:endParaRPr lang="en-GB"/>
          </a:p>
        </p:txBody>
      </p:sp>
      <p:sp>
        <p:nvSpPr>
          <p:cNvPr id="3" name="Vertical Text Placeholder 2"/>
          <p:cNvSpPr>
            <a:spLocks noGrp="1"/>
          </p:cNvSpPr>
          <p:nvPr>
            <p:ph type="body" orient="vert" idx="1"/>
          </p:nvPr>
        </p:nvSpPr>
        <p:spPr bwMode="auto">
          <a:xfrm>
            <a:off x="838200" y="365125"/>
            <a:ext cx="7734300" cy="5811838"/>
          </a:xfrm>
        </p:spPr>
        <p:txBody>
          <a:bodyPr vert="eaVert"/>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GB"/>
          </a:p>
        </p:txBody>
      </p:sp>
      <p:sp>
        <p:nvSpPr>
          <p:cNvPr id="4" name="Date Placeholder 3"/>
          <p:cNvSpPr>
            <a:spLocks noGrp="1"/>
          </p:cNvSpPr>
          <p:nvPr>
            <p:ph type="dt" sz="half" idx="10"/>
          </p:nvPr>
        </p:nvSpPr>
        <p:spPr bwMode="auto"/>
        <p:txBody>
          <a:bodyPr/>
          <a:lstStyle/>
          <a:p>
            <a:pPr>
              <a:defRPr/>
            </a:pPr>
            <a:fld id="{564AD410-1595-4883-9D63-95770FF992FB}" type="datetimeFigureOut">
              <a:rPr lang="en-GB"/>
              <a:t>28/04/2024</a:t>
            </a:fld>
            <a:endParaRPr lang="en-GB"/>
          </a:p>
        </p:txBody>
      </p:sp>
      <p:sp>
        <p:nvSpPr>
          <p:cNvPr id="5" name="Footer Placeholder 4"/>
          <p:cNvSpPr>
            <a:spLocks noGrp="1"/>
          </p:cNvSpPr>
          <p:nvPr>
            <p:ph type="ftr" sz="quarter" idx="11"/>
          </p:nvPr>
        </p:nvSpPr>
        <p:spPr bwMode="auto"/>
        <p:txBody>
          <a:bodyPr/>
          <a:lstStyle/>
          <a:p>
            <a:pPr>
              <a:defRPr/>
            </a:pPr>
            <a:endParaRPr lang="en-GB"/>
          </a:p>
        </p:txBody>
      </p:sp>
      <p:sp>
        <p:nvSpPr>
          <p:cNvPr id="6" name="Slide Number Placeholder 5"/>
          <p:cNvSpPr>
            <a:spLocks noGrp="1"/>
          </p:cNvSpPr>
          <p:nvPr>
            <p:ph type="sldNum" sz="quarter" idx="12"/>
          </p:nvPr>
        </p:nvSpPr>
        <p:spPr bwMode="auto"/>
        <p:txBody>
          <a:bodyPr/>
          <a:lstStyle/>
          <a:p>
            <a:pPr>
              <a:defRPr/>
            </a:pPr>
            <a:fld id="{0DB54503-291C-491B-8B55-CA94D675C160}" type="slidenum">
              <a:rPr lang="en-GB"/>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 userDrawn="1">
  <p:cSld name="Title and Conten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endParaRPr lang="en-GB"/>
          </a:p>
        </p:txBody>
      </p:sp>
      <p:sp>
        <p:nvSpPr>
          <p:cNvPr id="3" name="Content Placeholder 2"/>
          <p:cNvSpPr>
            <a:spLocks noGrp="1"/>
          </p:cNvSpPr>
          <p:nvPr>
            <p:ph idx="1"/>
          </p:nvPr>
        </p:nvSpPr>
        <p:spPr bwMode="auto"/>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GB"/>
          </a:p>
        </p:txBody>
      </p:sp>
      <p:sp>
        <p:nvSpPr>
          <p:cNvPr id="4" name="Date Placeholder 3"/>
          <p:cNvSpPr>
            <a:spLocks noGrp="1"/>
          </p:cNvSpPr>
          <p:nvPr>
            <p:ph type="dt" sz="half" idx="10"/>
          </p:nvPr>
        </p:nvSpPr>
        <p:spPr bwMode="auto"/>
        <p:txBody>
          <a:bodyPr/>
          <a:lstStyle/>
          <a:p>
            <a:pPr>
              <a:defRPr/>
            </a:pPr>
            <a:fld id="{564AD410-1595-4883-9D63-95770FF992FB}" type="datetimeFigureOut">
              <a:rPr lang="en-GB"/>
              <a:t>28/04/2024</a:t>
            </a:fld>
            <a:endParaRPr lang="en-GB"/>
          </a:p>
        </p:txBody>
      </p:sp>
      <p:sp>
        <p:nvSpPr>
          <p:cNvPr id="5" name="Footer Placeholder 4"/>
          <p:cNvSpPr>
            <a:spLocks noGrp="1"/>
          </p:cNvSpPr>
          <p:nvPr>
            <p:ph type="ftr" sz="quarter" idx="11"/>
          </p:nvPr>
        </p:nvSpPr>
        <p:spPr bwMode="auto"/>
        <p:txBody>
          <a:bodyPr/>
          <a:lstStyle/>
          <a:p>
            <a:pPr>
              <a:defRPr/>
            </a:pPr>
            <a:endParaRPr lang="en-GB"/>
          </a:p>
        </p:txBody>
      </p:sp>
      <p:sp>
        <p:nvSpPr>
          <p:cNvPr id="6" name="Slide Number Placeholder 5"/>
          <p:cNvSpPr>
            <a:spLocks noGrp="1"/>
          </p:cNvSpPr>
          <p:nvPr>
            <p:ph type="sldNum" sz="quarter" idx="12"/>
          </p:nvPr>
        </p:nvSpPr>
        <p:spPr bwMode="auto"/>
        <p:txBody>
          <a:bodyPr/>
          <a:lstStyle/>
          <a:p>
            <a:pPr>
              <a:defRPr/>
            </a:pPr>
            <a:fld id="{0DB54503-291C-491B-8B55-CA94D675C160}" type="slidenum">
              <a:rPr lang="en-GB"/>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secHead" userDrawn="1">
  <p:cSld name="Section Header">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831850" y="1709738"/>
            <a:ext cx="10515600" cy="2852737"/>
          </a:xfrm>
        </p:spPr>
        <p:txBody>
          <a:bodyPr anchor="b"/>
          <a:lstStyle>
            <a:lvl1pPr>
              <a:defRPr sz="6000"/>
            </a:lvl1pPr>
          </a:lstStyle>
          <a:p>
            <a:pPr>
              <a:defRPr/>
            </a:pPr>
            <a:r>
              <a:rPr lang="en-US"/>
              <a:t>Click to edit Master title style</a:t>
            </a:r>
            <a:endParaRPr lang="en-GB"/>
          </a:p>
        </p:txBody>
      </p:sp>
      <p:sp>
        <p:nvSpPr>
          <p:cNvPr id="3" name="Text Placeholder 2"/>
          <p:cNvSpPr>
            <a:spLocks noGrp="1"/>
          </p:cNvSpPr>
          <p:nvPr>
            <p:ph type="body" idx="1"/>
          </p:nvPr>
        </p:nvSpPr>
        <p:spPr bwMode="auto">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defRPr/>
            </a:pPr>
            <a:r>
              <a:rPr lang="en-US"/>
              <a:t>Click to edit Master text styles</a:t>
            </a:r>
            <a:endParaRPr/>
          </a:p>
        </p:txBody>
      </p:sp>
      <p:sp>
        <p:nvSpPr>
          <p:cNvPr id="4" name="Date Placeholder 3"/>
          <p:cNvSpPr>
            <a:spLocks noGrp="1"/>
          </p:cNvSpPr>
          <p:nvPr>
            <p:ph type="dt" sz="half" idx="10"/>
          </p:nvPr>
        </p:nvSpPr>
        <p:spPr bwMode="auto"/>
        <p:txBody>
          <a:bodyPr/>
          <a:lstStyle/>
          <a:p>
            <a:pPr>
              <a:defRPr/>
            </a:pPr>
            <a:fld id="{564AD410-1595-4883-9D63-95770FF992FB}" type="datetimeFigureOut">
              <a:rPr lang="en-GB"/>
              <a:t>28/04/2024</a:t>
            </a:fld>
            <a:endParaRPr lang="en-GB"/>
          </a:p>
        </p:txBody>
      </p:sp>
      <p:sp>
        <p:nvSpPr>
          <p:cNvPr id="5" name="Footer Placeholder 4"/>
          <p:cNvSpPr>
            <a:spLocks noGrp="1"/>
          </p:cNvSpPr>
          <p:nvPr>
            <p:ph type="ftr" sz="quarter" idx="11"/>
          </p:nvPr>
        </p:nvSpPr>
        <p:spPr bwMode="auto"/>
        <p:txBody>
          <a:bodyPr/>
          <a:lstStyle/>
          <a:p>
            <a:pPr>
              <a:defRPr/>
            </a:pPr>
            <a:endParaRPr lang="en-GB"/>
          </a:p>
        </p:txBody>
      </p:sp>
      <p:sp>
        <p:nvSpPr>
          <p:cNvPr id="6" name="Slide Number Placeholder 5"/>
          <p:cNvSpPr>
            <a:spLocks noGrp="1"/>
          </p:cNvSpPr>
          <p:nvPr>
            <p:ph type="sldNum" sz="quarter" idx="12"/>
          </p:nvPr>
        </p:nvSpPr>
        <p:spPr bwMode="auto"/>
        <p:txBody>
          <a:bodyPr/>
          <a:lstStyle/>
          <a:p>
            <a:pPr>
              <a:defRPr/>
            </a:pPr>
            <a:fld id="{0DB54503-291C-491B-8B55-CA94D675C160}" type="slidenum">
              <a:rPr lang="en-GB"/>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 userDrawn="1">
  <p:cSld name="Two Conten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endParaRPr lang="en-GB"/>
          </a:p>
        </p:txBody>
      </p:sp>
      <p:sp>
        <p:nvSpPr>
          <p:cNvPr id="3" name="Content Placeholder 2"/>
          <p:cNvSpPr>
            <a:spLocks noGrp="1"/>
          </p:cNvSpPr>
          <p:nvPr>
            <p:ph sz="half" idx="1"/>
          </p:nvPr>
        </p:nvSpPr>
        <p:spPr bwMode="auto">
          <a:xfrm>
            <a:off x="838200" y="1825625"/>
            <a:ext cx="5181600" cy="4351338"/>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GB"/>
          </a:p>
        </p:txBody>
      </p:sp>
      <p:sp>
        <p:nvSpPr>
          <p:cNvPr id="4" name="Content Placeholder 3"/>
          <p:cNvSpPr>
            <a:spLocks noGrp="1"/>
          </p:cNvSpPr>
          <p:nvPr>
            <p:ph sz="half" idx="2"/>
          </p:nvPr>
        </p:nvSpPr>
        <p:spPr bwMode="auto">
          <a:xfrm>
            <a:off x="6172200" y="1825625"/>
            <a:ext cx="5181600" cy="4351338"/>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GB"/>
          </a:p>
        </p:txBody>
      </p:sp>
      <p:sp>
        <p:nvSpPr>
          <p:cNvPr id="5" name="Date Placeholder 4"/>
          <p:cNvSpPr>
            <a:spLocks noGrp="1"/>
          </p:cNvSpPr>
          <p:nvPr>
            <p:ph type="dt" sz="half" idx="10"/>
          </p:nvPr>
        </p:nvSpPr>
        <p:spPr bwMode="auto"/>
        <p:txBody>
          <a:bodyPr/>
          <a:lstStyle/>
          <a:p>
            <a:pPr>
              <a:defRPr/>
            </a:pPr>
            <a:fld id="{564AD410-1595-4883-9D63-95770FF992FB}" type="datetimeFigureOut">
              <a:rPr lang="en-GB"/>
              <a:t>28/04/2024</a:t>
            </a:fld>
            <a:endParaRPr lang="en-GB"/>
          </a:p>
        </p:txBody>
      </p:sp>
      <p:sp>
        <p:nvSpPr>
          <p:cNvPr id="6" name="Footer Placeholder 5"/>
          <p:cNvSpPr>
            <a:spLocks noGrp="1"/>
          </p:cNvSpPr>
          <p:nvPr>
            <p:ph type="ftr" sz="quarter" idx="11"/>
          </p:nvPr>
        </p:nvSpPr>
        <p:spPr bwMode="auto"/>
        <p:txBody>
          <a:bodyPr/>
          <a:lstStyle/>
          <a:p>
            <a:pPr>
              <a:defRPr/>
            </a:pPr>
            <a:endParaRPr lang="en-GB"/>
          </a:p>
        </p:txBody>
      </p:sp>
      <p:sp>
        <p:nvSpPr>
          <p:cNvPr id="7" name="Slide Number Placeholder 6"/>
          <p:cNvSpPr>
            <a:spLocks noGrp="1"/>
          </p:cNvSpPr>
          <p:nvPr>
            <p:ph type="sldNum" sz="quarter" idx="12"/>
          </p:nvPr>
        </p:nvSpPr>
        <p:spPr bwMode="auto"/>
        <p:txBody>
          <a:bodyPr/>
          <a:lstStyle/>
          <a:p>
            <a:pPr>
              <a:defRPr/>
            </a:pPr>
            <a:fld id="{0DB54503-291C-491B-8B55-CA94D675C160}" type="slidenum">
              <a:rPr lang="en-GB"/>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TxTwoObj" userDrawn="1">
  <p:cSld name="Comparis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839788" y="365125"/>
            <a:ext cx="10515600" cy="1325563"/>
          </a:xfrm>
        </p:spPr>
        <p:txBody>
          <a:bodyPr/>
          <a:lstStyle/>
          <a:p>
            <a:pPr>
              <a:defRPr/>
            </a:pPr>
            <a:r>
              <a:rPr lang="en-US"/>
              <a:t>Click to edit Master title style</a:t>
            </a:r>
            <a:endParaRPr lang="en-GB"/>
          </a:p>
        </p:txBody>
      </p:sp>
      <p:sp>
        <p:nvSpPr>
          <p:cNvPr id="3" name="Text Placeholder 2"/>
          <p:cNvSpPr>
            <a:spLocks noGrp="1"/>
          </p:cNvSpPr>
          <p:nvPr>
            <p:ph type="body" idx="1"/>
          </p:nvPr>
        </p:nvSpPr>
        <p:spPr bwMode="auto">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a:p>
        </p:txBody>
      </p:sp>
      <p:sp>
        <p:nvSpPr>
          <p:cNvPr id="4" name="Content Placeholder 3"/>
          <p:cNvSpPr>
            <a:spLocks noGrp="1"/>
          </p:cNvSpPr>
          <p:nvPr>
            <p:ph sz="half" idx="2"/>
          </p:nvPr>
        </p:nvSpPr>
        <p:spPr bwMode="auto">
          <a:xfrm>
            <a:off x="839788" y="2505074"/>
            <a:ext cx="5157787" cy="3684588"/>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GB"/>
          </a:p>
        </p:txBody>
      </p:sp>
      <p:sp>
        <p:nvSpPr>
          <p:cNvPr id="5" name="Text Placeholder 4"/>
          <p:cNvSpPr>
            <a:spLocks noGrp="1"/>
          </p:cNvSpPr>
          <p:nvPr>
            <p:ph type="body" sz="quarter" idx="3"/>
          </p:nvPr>
        </p:nvSpPr>
        <p:spPr bwMode="auto">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a:p>
        </p:txBody>
      </p:sp>
      <p:sp>
        <p:nvSpPr>
          <p:cNvPr id="6" name="Content Placeholder 5"/>
          <p:cNvSpPr>
            <a:spLocks noGrp="1"/>
          </p:cNvSpPr>
          <p:nvPr>
            <p:ph sz="quarter" idx="4"/>
          </p:nvPr>
        </p:nvSpPr>
        <p:spPr bwMode="auto">
          <a:xfrm>
            <a:off x="6172200" y="2505074"/>
            <a:ext cx="5183188" cy="3684588"/>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GB"/>
          </a:p>
        </p:txBody>
      </p:sp>
      <p:sp>
        <p:nvSpPr>
          <p:cNvPr id="7" name="Date Placeholder 6"/>
          <p:cNvSpPr>
            <a:spLocks noGrp="1"/>
          </p:cNvSpPr>
          <p:nvPr>
            <p:ph type="dt" sz="half" idx="10"/>
          </p:nvPr>
        </p:nvSpPr>
        <p:spPr bwMode="auto"/>
        <p:txBody>
          <a:bodyPr/>
          <a:lstStyle/>
          <a:p>
            <a:pPr>
              <a:defRPr/>
            </a:pPr>
            <a:fld id="{564AD410-1595-4883-9D63-95770FF992FB}" type="datetimeFigureOut">
              <a:rPr lang="en-GB"/>
              <a:t>28/04/2024</a:t>
            </a:fld>
            <a:endParaRPr lang="en-GB"/>
          </a:p>
        </p:txBody>
      </p:sp>
      <p:sp>
        <p:nvSpPr>
          <p:cNvPr id="8" name="Footer Placeholder 7"/>
          <p:cNvSpPr>
            <a:spLocks noGrp="1"/>
          </p:cNvSpPr>
          <p:nvPr>
            <p:ph type="ftr" sz="quarter" idx="11"/>
          </p:nvPr>
        </p:nvSpPr>
        <p:spPr bwMode="auto"/>
        <p:txBody>
          <a:bodyPr/>
          <a:lstStyle/>
          <a:p>
            <a:pPr>
              <a:defRPr/>
            </a:pPr>
            <a:endParaRPr lang="en-GB"/>
          </a:p>
        </p:txBody>
      </p:sp>
      <p:sp>
        <p:nvSpPr>
          <p:cNvPr id="9" name="Slide Number Placeholder 8"/>
          <p:cNvSpPr>
            <a:spLocks noGrp="1"/>
          </p:cNvSpPr>
          <p:nvPr>
            <p:ph type="sldNum" sz="quarter" idx="12"/>
          </p:nvPr>
        </p:nvSpPr>
        <p:spPr bwMode="auto"/>
        <p:txBody>
          <a:bodyPr/>
          <a:lstStyle/>
          <a:p>
            <a:pPr>
              <a:defRPr/>
            </a:pPr>
            <a:fld id="{0DB54503-291C-491B-8B55-CA94D675C160}" type="slidenum">
              <a:rPr lang="en-GB"/>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Only" userDrawn="1">
  <p:cSld name="Title Only">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endParaRPr lang="en-GB"/>
          </a:p>
        </p:txBody>
      </p:sp>
      <p:sp>
        <p:nvSpPr>
          <p:cNvPr id="3" name="Date Placeholder 2"/>
          <p:cNvSpPr>
            <a:spLocks noGrp="1"/>
          </p:cNvSpPr>
          <p:nvPr>
            <p:ph type="dt" sz="half" idx="10"/>
          </p:nvPr>
        </p:nvSpPr>
        <p:spPr bwMode="auto"/>
        <p:txBody>
          <a:bodyPr/>
          <a:lstStyle/>
          <a:p>
            <a:pPr>
              <a:defRPr/>
            </a:pPr>
            <a:fld id="{564AD410-1595-4883-9D63-95770FF992FB}" type="datetimeFigureOut">
              <a:rPr lang="en-GB"/>
              <a:t>28/04/2024</a:t>
            </a:fld>
            <a:endParaRPr lang="en-GB"/>
          </a:p>
        </p:txBody>
      </p:sp>
      <p:sp>
        <p:nvSpPr>
          <p:cNvPr id="4" name="Footer Placeholder 3"/>
          <p:cNvSpPr>
            <a:spLocks noGrp="1"/>
          </p:cNvSpPr>
          <p:nvPr>
            <p:ph type="ftr" sz="quarter" idx="11"/>
          </p:nvPr>
        </p:nvSpPr>
        <p:spPr bwMode="auto"/>
        <p:txBody>
          <a:bodyPr/>
          <a:lstStyle/>
          <a:p>
            <a:pPr>
              <a:defRPr/>
            </a:pPr>
            <a:endParaRPr lang="en-GB"/>
          </a:p>
        </p:txBody>
      </p:sp>
      <p:sp>
        <p:nvSpPr>
          <p:cNvPr id="5" name="Slide Number Placeholder 4"/>
          <p:cNvSpPr>
            <a:spLocks noGrp="1"/>
          </p:cNvSpPr>
          <p:nvPr>
            <p:ph type="sldNum" sz="quarter" idx="12"/>
          </p:nvPr>
        </p:nvSpPr>
        <p:spPr bwMode="auto"/>
        <p:txBody>
          <a:bodyPr/>
          <a:lstStyle/>
          <a:p>
            <a:pPr>
              <a:defRPr/>
            </a:pPr>
            <a:fld id="{0DB54503-291C-491B-8B55-CA94D675C160}" type="slidenum">
              <a:rPr lang="en-GB"/>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blank" userDrawn="1">
  <p:cSld name="Blank">
    <p:spTree>
      <p:nvGrpSpPr>
        <p:cNvPr id="1" name=""/>
        <p:cNvGrpSpPr/>
        <p:nvPr/>
      </p:nvGrpSpPr>
      <p:grpSpPr bwMode="auto">
        <a:xfrm>
          <a:off x="0" y="0"/>
          <a:ext cx="0" cy="0"/>
          <a:chOff x="0" y="0"/>
          <a:chExt cx="0" cy="0"/>
        </a:xfrm>
      </p:grpSpPr>
      <p:sp>
        <p:nvSpPr>
          <p:cNvPr id="2" name="Date Placeholder 1"/>
          <p:cNvSpPr>
            <a:spLocks noGrp="1"/>
          </p:cNvSpPr>
          <p:nvPr>
            <p:ph type="dt" sz="half" idx="10"/>
          </p:nvPr>
        </p:nvSpPr>
        <p:spPr bwMode="auto"/>
        <p:txBody>
          <a:bodyPr/>
          <a:lstStyle/>
          <a:p>
            <a:pPr>
              <a:defRPr/>
            </a:pPr>
            <a:fld id="{564AD410-1595-4883-9D63-95770FF992FB}" type="datetimeFigureOut">
              <a:rPr lang="en-GB"/>
              <a:t>28/04/2024</a:t>
            </a:fld>
            <a:endParaRPr lang="en-GB"/>
          </a:p>
        </p:txBody>
      </p:sp>
      <p:sp>
        <p:nvSpPr>
          <p:cNvPr id="3" name="Footer Placeholder 2"/>
          <p:cNvSpPr>
            <a:spLocks noGrp="1"/>
          </p:cNvSpPr>
          <p:nvPr>
            <p:ph type="ftr" sz="quarter" idx="11"/>
          </p:nvPr>
        </p:nvSpPr>
        <p:spPr bwMode="auto"/>
        <p:txBody>
          <a:bodyPr/>
          <a:lstStyle/>
          <a:p>
            <a:pPr>
              <a:defRPr/>
            </a:pPr>
            <a:endParaRPr lang="en-GB"/>
          </a:p>
        </p:txBody>
      </p:sp>
      <p:sp>
        <p:nvSpPr>
          <p:cNvPr id="4" name="Slide Number Placeholder 3"/>
          <p:cNvSpPr>
            <a:spLocks noGrp="1"/>
          </p:cNvSpPr>
          <p:nvPr>
            <p:ph type="sldNum" sz="quarter" idx="12"/>
          </p:nvPr>
        </p:nvSpPr>
        <p:spPr bwMode="auto"/>
        <p:txBody>
          <a:bodyPr/>
          <a:lstStyle/>
          <a:p>
            <a:pPr>
              <a:defRPr/>
            </a:pPr>
            <a:fld id="{0DB54503-291C-491B-8B55-CA94D675C160}" type="slidenum">
              <a:rPr lang="en-GB"/>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Tx" userDrawn="1">
  <p:cSld name="Content with Capti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839788" y="457200"/>
            <a:ext cx="3932237" cy="1600200"/>
          </a:xfrm>
        </p:spPr>
        <p:txBody>
          <a:bodyPr anchor="b"/>
          <a:lstStyle>
            <a:lvl1pPr>
              <a:defRPr sz="3200"/>
            </a:lvl1pPr>
          </a:lstStyle>
          <a:p>
            <a:pPr>
              <a:defRPr/>
            </a:pPr>
            <a:r>
              <a:rPr lang="en-US"/>
              <a:t>Click to edit Master title style</a:t>
            </a:r>
            <a:endParaRPr lang="en-GB"/>
          </a:p>
        </p:txBody>
      </p:sp>
      <p:sp>
        <p:nvSpPr>
          <p:cNvPr id="3" name="Content Placeholder 2"/>
          <p:cNvSpPr>
            <a:spLocks noGrp="1"/>
          </p:cNvSpPr>
          <p:nvPr>
            <p:ph idx="1"/>
          </p:nvPr>
        </p:nvSpPr>
        <p:spPr bwMode="auto">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GB"/>
          </a:p>
        </p:txBody>
      </p:sp>
      <p:sp>
        <p:nvSpPr>
          <p:cNvPr id="4" name="Text Placeholder 3"/>
          <p:cNvSpPr>
            <a:spLocks noGrp="1"/>
          </p:cNvSpPr>
          <p:nvPr>
            <p:ph type="body" sz="half" idx="2"/>
          </p:nvPr>
        </p:nvSpPr>
        <p:spPr bwMode="auto">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en-US"/>
              <a:t>Click to edit Master text styles</a:t>
            </a:r>
            <a:endParaRPr/>
          </a:p>
        </p:txBody>
      </p:sp>
      <p:sp>
        <p:nvSpPr>
          <p:cNvPr id="5" name="Date Placeholder 4"/>
          <p:cNvSpPr>
            <a:spLocks noGrp="1"/>
          </p:cNvSpPr>
          <p:nvPr>
            <p:ph type="dt" sz="half" idx="10"/>
          </p:nvPr>
        </p:nvSpPr>
        <p:spPr bwMode="auto"/>
        <p:txBody>
          <a:bodyPr/>
          <a:lstStyle/>
          <a:p>
            <a:pPr>
              <a:defRPr/>
            </a:pPr>
            <a:fld id="{564AD410-1595-4883-9D63-95770FF992FB}" type="datetimeFigureOut">
              <a:rPr lang="en-GB"/>
              <a:t>28/04/2024</a:t>
            </a:fld>
            <a:endParaRPr lang="en-GB"/>
          </a:p>
        </p:txBody>
      </p:sp>
      <p:sp>
        <p:nvSpPr>
          <p:cNvPr id="6" name="Footer Placeholder 5"/>
          <p:cNvSpPr>
            <a:spLocks noGrp="1"/>
          </p:cNvSpPr>
          <p:nvPr>
            <p:ph type="ftr" sz="quarter" idx="11"/>
          </p:nvPr>
        </p:nvSpPr>
        <p:spPr bwMode="auto"/>
        <p:txBody>
          <a:bodyPr/>
          <a:lstStyle/>
          <a:p>
            <a:pPr>
              <a:defRPr/>
            </a:pPr>
            <a:endParaRPr lang="en-GB"/>
          </a:p>
        </p:txBody>
      </p:sp>
      <p:sp>
        <p:nvSpPr>
          <p:cNvPr id="7" name="Slide Number Placeholder 6"/>
          <p:cNvSpPr>
            <a:spLocks noGrp="1"/>
          </p:cNvSpPr>
          <p:nvPr>
            <p:ph type="sldNum" sz="quarter" idx="12"/>
          </p:nvPr>
        </p:nvSpPr>
        <p:spPr bwMode="auto"/>
        <p:txBody>
          <a:bodyPr/>
          <a:lstStyle/>
          <a:p>
            <a:pPr>
              <a:defRPr/>
            </a:pPr>
            <a:fld id="{0DB54503-291C-491B-8B55-CA94D675C160}" type="slidenum">
              <a:rPr lang="en-GB"/>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picTx" userDrawn="1">
  <p:cSld name="Picture with Capti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839788" y="457200"/>
            <a:ext cx="3932237" cy="1600200"/>
          </a:xfrm>
        </p:spPr>
        <p:txBody>
          <a:bodyPr anchor="b"/>
          <a:lstStyle>
            <a:lvl1pPr>
              <a:defRPr sz="3200"/>
            </a:lvl1pPr>
          </a:lstStyle>
          <a:p>
            <a:pPr>
              <a:defRPr/>
            </a:pPr>
            <a:r>
              <a:rPr lang="en-US"/>
              <a:t>Click to edit Master title style</a:t>
            </a:r>
            <a:endParaRPr lang="en-GB"/>
          </a:p>
        </p:txBody>
      </p:sp>
      <p:sp>
        <p:nvSpPr>
          <p:cNvPr id="3" name="Picture Placeholder 2"/>
          <p:cNvSpPr>
            <a:spLocks noGrp="1"/>
          </p:cNvSpPr>
          <p:nvPr>
            <p:ph type="pic" idx="1"/>
          </p:nvPr>
        </p:nvSpPr>
        <p:spPr bwMode="auto">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a:defRPr/>
            </a:pPr>
            <a:endParaRPr lang="en-GB"/>
          </a:p>
        </p:txBody>
      </p:sp>
      <p:sp>
        <p:nvSpPr>
          <p:cNvPr id="4" name="Text Placeholder 3"/>
          <p:cNvSpPr>
            <a:spLocks noGrp="1"/>
          </p:cNvSpPr>
          <p:nvPr>
            <p:ph type="body" sz="half" idx="2"/>
          </p:nvPr>
        </p:nvSpPr>
        <p:spPr bwMode="auto">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en-US"/>
              <a:t>Click to edit Master text styles</a:t>
            </a:r>
            <a:endParaRPr/>
          </a:p>
        </p:txBody>
      </p:sp>
      <p:sp>
        <p:nvSpPr>
          <p:cNvPr id="5" name="Date Placeholder 4"/>
          <p:cNvSpPr>
            <a:spLocks noGrp="1"/>
          </p:cNvSpPr>
          <p:nvPr>
            <p:ph type="dt" sz="half" idx="10"/>
          </p:nvPr>
        </p:nvSpPr>
        <p:spPr bwMode="auto"/>
        <p:txBody>
          <a:bodyPr/>
          <a:lstStyle/>
          <a:p>
            <a:pPr>
              <a:defRPr/>
            </a:pPr>
            <a:fld id="{564AD410-1595-4883-9D63-95770FF992FB}" type="datetimeFigureOut">
              <a:rPr lang="en-GB"/>
              <a:t>28/04/2024</a:t>
            </a:fld>
            <a:endParaRPr lang="en-GB"/>
          </a:p>
        </p:txBody>
      </p:sp>
      <p:sp>
        <p:nvSpPr>
          <p:cNvPr id="6" name="Footer Placeholder 5"/>
          <p:cNvSpPr>
            <a:spLocks noGrp="1"/>
          </p:cNvSpPr>
          <p:nvPr>
            <p:ph type="ftr" sz="quarter" idx="11"/>
          </p:nvPr>
        </p:nvSpPr>
        <p:spPr bwMode="auto"/>
        <p:txBody>
          <a:bodyPr/>
          <a:lstStyle/>
          <a:p>
            <a:pPr>
              <a:defRPr/>
            </a:pPr>
            <a:endParaRPr lang="en-GB"/>
          </a:p>
        </p:txBody>
      </p:sp>
      <p:sp>
        <p:nvSpPr>
          <p:cNvPr id="7" name="Slide Number Placeholder 6"/>
          <p:cNvSpPr>
            <a:spLocks noGrp="1"/>
          </p:cNvSpPr>
          <p:nvPr>
            <p:ph type="sldNum" sz="quarter" idx="12"/>
          </p:nvPr>
        </p:nvSpPr>
        <p:spPr bwMode="auto"/>
        <p:txBody>
          <a:bodyPr/>
          <a:lstStyle/>
          <a:p>
            <a:pPr>
              <a:defRPr/>
            </a:pPr>
            <a:fld id="{0DB54503-291C-491B-8B55-CA94D675C160}" type="slidenum">
              <a:rPr lang="en-GB"/>
              <a:t>‹#›</a:t>
            </a:fld>
            <a:endParaRPr lang="en-GB"/>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Ref idx="1001">
        <a:schemeClr val="bg1"/>
      </p:bgRef>
    </p:bg>
    <p:spTree>
      <p:nvGrpSpPr>
        <p:cNvPr id="1" name=""/>
        <p:cNvGrpSpPr/>
        <p:nvPr/>
      </p:nvGrpSpPr>
      <p:grpSpPr bwMode="auto">
        <a:xfrm>
          <a:off x="0" y="0"/>
          <a:ext cx="0" cy="0"/>
          <a:chOff x="0" y="0"/>
          <a:chExt cx="0" cy="0"/>
        </a:xfrm>
      </p:grpSpPr>
      <p:sp>
        <p:nvSpPr>
          <p:cNvPr id="2" name="Title Placeholder 1"/>
          <p:cNvSpPr>
            <a:spLocks noGrp="1"/>
          </p:cNvSpPr>
          <p:nvPr>
            <p:ph type="title"/>
          </p:nvPr>
        </p:nvSpPr>
        <p:spPr bwMode="auto">
          <a:xfrm>
            <a:off x="838200" y="365125"/>
            <a:ext cx="10515600" cy="1325563"/>
          </a:xfrm>
          <a:prstGeom prst="rect">
            <a:avLst/>
          </a:prstGeom>
        </p:spPr>
        <p:txBody>
          <a:bodyPr vert="horz" lIns="91440" tIns="45720" rIns="91440" bIns="45720" rtlCol="0" anchor="ctr">
            <a:normAutofit/>
          </a:bodyPr>
          <a:lstStyle/>
          <a:p>
            <a:pPr>
              <a:defRPr/>
            </a:pPr>
            <a:r>
              <a:rPr lang="en-US"/>
              <a:t>Click to edit Master title style</a:t>
            </a:r>
            <a:endParaRPr lang="en-GB"/>
          </a:p>
        </p:txBody>
      </p:sp>
      <p:sp>
        <p:nvSpPr>
          <p:cNvPr id="3" name="Text Placeholder 2"/>
          <p:cNvSpPr>
            <a:spLocks noGrp="1"/>
          </p:cNvSpPr>
          <p:nvPr>
            <p:ph type="body" idx="1"/>
          </p:nvPr>
        </p:nvSpPr>
        <p:spPr bwMode="auto">
          <a:xfrm>
            <a:off x="838200" y="1825625"/>
            <a:ext cx="10515600" cy="4351338"/>
          </a:xfrm>
          <a:prstGeom prst="rect">
            <a:avLst/>
          </a:prstGeom>
        </p:spPr>
        <p:txBody>
          <a:bodyPr vert="horz" lIns="91440" tIns="45720" rIns="91440" bIns="45720" rtlCol="0">
            <a:normAutofit/>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GB"/>
          </a:p>
        </p:txBody>
      </p:sp>
      <p:sp>
        <p:nvSpPr>
          <p:cNvPr id="4" name="Date Placeholder 3"/>
          <p:cNvSpPr>
            <a:spLocks noGrp="1"/>
          </p:cNvSpPr>
          <p:nvPr>
            <p:ph type="dt" sz="half" idx="2"/>
          </p:nvPr>
        </p:nvSpPr>
        <p:spPr bwMode="auto">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pPr>
              <a:defRPr/>
            </a:pPr>
            <a:fld id="{564AD410-1595-4883-9D63-95770FF992FB}" type="datetimeFigureOut">
              <a:rPr lang="en-GB"/>
              <a:t>28/04/2024</a:t>
            </a:fld>
            <a:endParaRPr lang="en-GB"/>
          </a:p>
        </p:txBody>
      </p:sp>
      <p:sp>
        <p:nvSpPr>
          <p:cNvPr id="5" name="Footer Placeholder 4"/>
          <p:cNvSpPr>
            <a:spLocks noGrp="1"/>
          </p:cNvSpPr>
          <p:nvPr>
            <p:ph type="ftr" sz="quarter" idx="3"/>
          </p:nvPr>
        </p:nvSpPr>
        <p:spPr bwMode="auto">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pPr>
              <a:defRPr/>
            </a:pPr>
            <a:endParaRPr lang="en-GB"/>
          </a:p>
        </p:txBody>
      </p:sp>
      <p:sp>
        <p:nvSpPr>
          <p:cNvPr id="6" name="Slide Number Placeholder 5"/>
          <p:cNvSpPr>
            <a:spLocks noGrp="1"/>
          </p:cNvSpPr>
          <p:nvPr>
            <p:ph type="sldNum" sz="quarter" idx="4"/>
          </p:nvPr>
        </p:nvSpPr>
        <p:spPr bwMode="auto">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pPr>
              <a:defRPr/>
            </a:pPr>
            <a:fld id="{0DB54503-291C-491B-8B55-CA94D675C160}" type="slidenum">
              <a:rPr lang="en-GB"/>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a:lnSpc>
          <a:spcPct val="90000"/>
        </a:lnSpc>
        <a:spcBef>
          <a:spcPts val="0"/>
        </a:spcBef>
        <a:buNone/>
        <a:defRPr sz="4400">
          <a:solidFill>
            <a:schemeClr val="tx1"/>
          </a:solidFill>
          <a:latin typeface="+mj-lt"/>
          <a:ea typeface="+mj-ea"/>
          <a:cs typeface="+mj-cs"/>
        </a:defRPr>
      </a:lvl1pPr>
    </p:titleStyle>
    <p:bodyStyle>
      <a:lvl1pPr marL="228600" indent="-228600" algn="l" defTabSz="914400">
        <a:lnSpc>
          <a:spcPct val="90000"/>
        </a:lnSpc>
        <a:spcBef>
          <a:spcPts val="1000"/>
        </a:spcBef>
        <a:buFont typeface="Arial"/>
        <a:buChar char="•"/>
        <a:defRPr sz="2800">
          <a:solidFill>
            <a:schemeClr val="tx1"/>
          </a:solidFill>
          <a:latin typeface="+mn-lt"/>
          <a:ea typeface="+mn-e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p:bodyStyle>
    <p:other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hyperlink" Target="https://cloud.ldn.cash/apps/forms/s/85JmDdeRNQHXb5kmMiAMzdJ8" TargetMode="Externa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solidFill>
          <a:schemeClr val="tx1"/>
        </a:solidFill>
      </p:bgPr>
    </p:bg>
    <p:spTree>
      <p:nvGrpSpPr>
        <p:cNvPr id="1" name=""/>
        <p:cNvGrpSpPr/>
        <p:nvPr/>
      </p:nvGrpSpPr>
      <p:grpSpPr bwMode="auto">
        <a:xfrm>
          <a:off x="0" y="0"/>
          <a:ext cx="0" cy="0"/>
          <a:chOff x="0" y="0"/>
          <a:chExt cx="0" cy="0"/>
        </a:xfrm>
      </p:grpSpPr>
      <p:pic>
        <p:nvPicPr>
          <p:cNvPr id="4" name="Picture 3"/>
          <p:cNvPicPr>
            <a:picLocks noChangeAspect="1"/>
          </p:cNvPicPr>
          <p:nvPr/>
        </p:nvPicPr>
        <p:blipFill>
          <a:blip r:embed="rId3"/>
          <a:stretch/>
        </p:blipFill>
        <p:spPr bwMode="auto">
          <a:xfrm>
            <a:off x="3095798" y="107374"/>
            <a:ext cx="5585866" cy="6581607"/>
          </a:xfrm>
          <a:prstGeom prst="rect">
            <a:avLst/>
          </a:prstGeom>
        </p:spPr>
      </p:pic>
      <p:sp>
        <p:nvSpPr>
          <p:cNvPr id="5" name="Block Arc 4"/>
          <p:cNvSpPr/>
          <p:nvPr/>
        </p:nvSpPr>
        <p:spPr bwMode="auto">
          <a:xfrm>
            <a:off x="3804714" y="1857976"/>
            <a:ext cx="4705861" cy="6236137"/>
          </a:xfrm>
          <a:prstGeom prst="blockArc">
            <a:avLst>
              <a:gd name="adj1" fmla="val 10800000"/>
              <a:gd name="adj2" fmla="val 0"/>
              <a:gd name="adj3" fmla="val 25000"/>
            </a:avLst>
          </a:prstGeom>
          <a:noFill/>
        </p:spPr>
        <p:txBody>
          <a:bodyPr wrap="square" lIns="91440" tIns="45720" rIns="91440" bIns="45720">
            <a:spAutoFit/>
          </a:bodyPr>
          <a:lstStyle/>
          <a:p>
            <a:pPr algn="ctr">
              <a:defRPr/>
            </a:pPr>
            <a:r>
              <a:rPr lang="en-US" sz="6600" b="1" cap="none" spc="0">
                <a:ln w="6600">
                  <a:solidFill>
                    <a:schemeClr val="bg1"/>
                  </a:solidFill>
                  <a:prstDash val="solid"/>
                </a:ln>
                <a:solidFill>
                  <a:schemeClr val="bg1"/>
                </a:solidFill>
                <a:latin typeface="Courier New"/>
                <a:cs typeface="Courier New"/>
              </a:rPr>
              <a:t>Moon Housing Co-op </a:t>
            </a:r>
            <a:endParaRPr/>
          </a:p>
        </p:txBody>
      </p:sp>
      <p:sp>
        <p:nvSpPr>
          <p:cNvPr id="7" name="Star: 4 Points 6"/>
          <p:cNvSpPr/>
          <p:nvPr/>
        </p:nvSpPr>
        <p:spPr bwMode="auto">
          <a:xfrm>
            <a:off x="1448656" y="1345915"/>
            <a:ext cx="657545" cy="657545"/>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8" name="Star: 4 Points 7"/>
          <p:cNvSpPr/>
          <p:nvPr/>
        </p:nvSpPr>
        <p:spPr bwMode="auto">
          <a:xfrm>
            <a:off x="10010306" y="5720993"/>
            <a:ext cx="657545" cy="657545"/>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9" name="Star: 4 Points 8"/>
          <p:cNvSpPr/>
          <p:nvPr/>
        </p:nvSpPr>
        <p:spPr bwMode="auto">
          <a:xfrm>
            <a:off x="10289495" y="573641"/>
            <a:ext cx="657545" cy="657545"/>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10" name="Star: 4 Points 9"/>
          <p:cNvSpPr/>
          <p:nvPr/>
        </p:nvSpPr>
        <p:spPr bwMode="auto">
          <a:xfrm>
            <a:off x="635285" y="5423043"/>
            <a:ext cx="657545" cy="657545"/>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11" name="Star: 4 Points 10"/>
          <p:cNvSpPr/>
          <p:nvPr/>
        </p:nvSpPr>
        <p:spPr bwMode="auto">
          <a:xfrm>
            <a:off x="9095906" y="3745852"/>
            <a:ext cx="657545" cy="657545"/>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12" name="Star: 4 Points 11"/>
          <p:cNvSpPr/>
          <p:nvPr/>
        </p:nvSpPr>
        <p:spPr bwMode="auto">
          <a:xfrm>
            <a:off x="2238202" y="4395628"/>
            <a:ext cx="657545" cy="657545"/>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13" name="Star: 4 Points 12"/>
          <p:cNvSpPr/>
          <p:nvPr/>
        </p:nvSpPr>
        <p:spPr bwMode="auto">
          <a:xfrm>
            <a:off x="11286087" y="2114830"/>
            <a:ext cx="657545" cy="657545"/>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14" name="Star: 4 Points 13"/>
          <p:cNvSpPr/>
          <p:nvPr/>
        </p:nvSpPr>
        <p:spPr bwMode="auto">
          <a:xfrm>
            <a:off x="3953838" y="364228"/>
            <a:ext cx="657545" cy="657545"/>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15" name="Star: 4 Points 14"/>
          <p:cNvSpPr/>
          <p:nvPr/>
        </p:nvSpPr>
        <p:spPr bwMode="auto">
          <a:xfrm>
            <a:off x="7886702" y="6031436"/>
            <a:ext cx="657545" cy="657545"/>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16" name="Star: 4 Points 15"/>
          <p:cNvSpPr/>
          <p:nvPr/>
        </p:nvSpPr>
        <p:spPr bwMode="auto">
          <a:xfrm>
            <a:off x="8406830" y="1345915"/>
            <a:ext cx="657545" cy="657545"/>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17" name="Star: 4 Points 16"/>
          <p:cNvSpPr/>
          <p:nvPr/>
        </p:nvSpPr>
        <p:spPr bwMode="auto">
          <a:xfrm>
            <a:off x="306512" y="160963"/>
            <a:ext cx="657545" cy="657545"/>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18" name="Star: 4 Points 17"/>
          <p:cNvSpPr/>
          <p:nvPr/>
        </p:nvSpPr>
        <p:spPr bwMode="auto">
          <a:xfrm>
            <a:off x="11258615" y="4210693"/>
            <a:ext cx="657545" cy="657545"/>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19" name="Star: 4 Points 18"/>
          <p:cNvSpPr/>
          <p:nvPr/>
        </p:nvSpPr>
        <p:spPr bwMode="auto">
          <a:xfrm>
            <a:off x="7580619" y="160963"/>
            <a:ext cx="657545" cy="657545"/>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20" name="Star: 4 Points 19"/>
          <p:cNvSpPr/>
          <p:nvPr/>
        </p:nvSpPr>
        <p:spPr bwMode="auto">
          <a:xfrm>
            <a:off x="635285" y="3214100"/>
            <a:ext cx="657545" cy="657545"/>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21" name="Star: 4 Points 20"/>
          <p:cNvSpPr/>
          <p:nvPr/>
        </p:nvSpPr>
        <p:spPr bwMode="auto">
          <a:xfrm>
            <a:off x="3272093" y="5484115"/>
            <a:ext cx="657545" cy="657545"/>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solidFill>
          <a:schemeClr val="tx1"/>
        </a:solidFill>
      </p:bgPr>
    </p:bg>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838200" y="2766218"/>
            <a:ext cx="10515600" cy="1325563"/>
          </a:xfrm>
        </p:spPr>
        <p:txBody>
          <a:bodyPr/>
          <a:lstStyle/>
          <a:p>
            <a:pPr algn="ctr">
              <a:defRPr/>
            </a:pPr>
            <a:r>
              <a:rPr lang="en-US" b="1" i="0">
                <a:solidFill>
                  <a:srgbClr val="FFFFFF"/>
                </a:solidFill>
                <a:latin typeface="Courier New"/>
              </a:rPr>
              <a:t>What have we done so far?</a:t>
            </a:r>
            <a:endParaRPr/>
          </a:p>
        </p:txBody>
      </p:sp>
      <p:grpSp>
        <p:nvGrpSpPr>
          <p:cNvPr id="4" name="Group 3"/>
          <p:cNvGrpSpPr/>
          <p:nvPr/>
        </p:nvGrpSpPr>
        <p:grpSpPr bwMode="auto">
          <a:xfrm>
            <a:off x="90874" y="128307"/>
            <a:ext cx="12009267" cy="6595264"/>
            <a:chOff x="90874" y="128307"/>
            <a:chExt cx="12009267" cy="6595264"/>
          </a:xfrm>
        </p:grpSpPr>
        <p:sp>
          <p:nvSpPr>
            <p:cNvPr id="5" name="Star: 4 Points 4"/>
            <p:cNvSpPr/>
            <p:nvPr/>
          </p:nvSpPr>
          <p:spPr bwMode="auto">
            <a:xfrm>
              <a:off x="90874" y="128307"/>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6" name="Star: 4 Points 5"/>
            <p:cNvSpPr/>
            <p:nvPr/>
          </p:nvSpPr>
          <p:spPr bwMode="auto">
            <a:xfrm>
              <a:off x="972617" y="128307"/>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7" name="Star: 4 Points 6"/>
            <p:cNvSpPr/>
            <p:nvPr/>
          </p:nvSpPr>
          <p:spPr bwMode="auto">
            <a:xfrm>
              <a:off x="1854360" y="128307"/>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8" name="Star: 4 Points 7"/>
            <p:cNvSpPr/>
            <p:nvPr/>
          </p:nvSpPr>
          <p:spPr bwMode="auto">
            <a:xfrm>
              <a:off x="2736103" y="128307"/>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9" name="Star: 4 Points 8"/>
            <p:cNvSpPr/>
            <p:nvPr/>
          </p:nvSpPr>
          <p:spPr bwMode="auto">
            <a:xfrm>
              <a:off x="3617846" y="128307"/>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10" name="Star: 4 Points 9"/>
            <p:cNvSpPr/>
            <p:nvPr/>
          </p:nvSpPr>
          <p:spPr bwMode="auto">
            <a:xfrm>
              <a:off x="4499589" y="128307"/>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11" name="Star: 4 Points 10"/>
            <p:cNvSpPr/>
            <p:nvPr/>
          </p:nvSpPr>
          <p:spPr bwMode="auto">
            <a:xfrm>
              <a:off x="5381332" y="128307"/>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12" name="Star: 4 Points 11"/>
            <p:cNvSpPr/>
            <p:nvPr/>
          </p:nvSpPr>
          <p:spPr bwMode="auto">
            <a:xfrm>
              <a:off x="6263075" y="128307"/>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13" name="Star: 4 Points 12"/>
            <p:cNvSpPr/>
            <p:nvPr/>
          </p:nvSpPr>
          <p:spPr bwMode="auto">
            <a:xfrm>
              <a:off x="5381332" y="128307"/>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14" name="Star: 4 Points 13"/>
            <p:cNvSpPr/>
            <p:nvPr/>
          </p:nvSpPr>
          <p:spPr bwMode="auto">
            <a:xfrm>
              <a:off x="6263075" y="128307"/>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15" name="Star: 4 Points 14"/>
            <p:cNvSpPr/>
            <p:nvPr/>
          </p:nvSpPr>
          <p:spPr bwMode="auto">
            <a:xfrm>
              <a:off x="7144818" y="128307"/>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16" name="Star: 4 Points 15"/>
            <p:cNvSpPr/>
            <p:nvPr/>
          </p:nvSpPr>
          <p:spPr bwMode="auto">
            <a:xfrm>
              <a:off x="8026561" y="128307"/>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17" name="Star: 4 Points 16"/>
            <p:cNvSpPr/>
            <p:nvPr/>
          </p:nvSpPr>
          <p:spPr bwMode="auto">
            <a:xfrm>
              <a:off x="8908304" y="128307"/>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18" name="Star: 4 Points 17"/>
            <p:cNvSpPr/>
            <p:nvPr/>
          </p:nvSpPr>
          <p:spPr bwMode="auto">
            <a:xfrm>
              <a:off x="9790047" y="128307"/>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19" name="Star: 4 Points 18"/>
            <p:cNvSpPr/>
            <p:nvPr/>
          </p:nvSpPr>
          <p:spPr bwMode="auto">
            <a:xfrm>
              <a:off x="10671790" y="128307"/>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20" name="Star: 4 Points 19"/>
            <p:cNvSpPr/>
            <p:nvPr/>
          </p:nvSpPr>
          <p:spPr bwMode="auto">
            <a:xfrm>
              <a:off x="11553533" y="128307"/>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21" name="Star: 4 Points 20"/>
            <p:cNvSpPr/>
            <p:nvPr/>
          </p:nvSpPr>
          <p:spPr bwMode="auto">
            <a:xfrm>
              <a:off x="90874" y="6176963"/>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22" name="Star: 4 Points 21"/>
            <p:cNvSpPr/>
            <p:nvPr/>
          </p:nvSpPr>
          <p:spPr bwMode="auto">
            <a:xfrm>
              <a:off x="972617" y="6176963"/>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23" name="Star: 4 Points 22"/>
            <p:cNvSpPr/>
            <p:nvPr/>
          </p:nvSpPr>
          <p:spPr bwMode="auto">
            <a:xfrm>
              <a:off x="1854360" y="6176963"/>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24" name="Star: 4 Points 23"/>
            <p:cNvSpPr/>
            <p:nvPr/>
          </p:nvSpPr>
          <p:spPr bwMode="auto">
            <a:xfrm>
              <a:off x="2736103" y="6176963"/>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25" name="Star: 4 Points 24"/>
            <p:cNvSpPr/>
            <p:nvPr/>
          </p:nvSpPr>
          <p:spPr bwMode="auto">
            <a:xfrm>
              <a:off x="3617846" y="6176963"/>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26" name="Star: 4 Points 25"/>
            <p:cNvSpPr/>
            <p:nvPr/>
          </p:nvSpPr>
          <p:spPr bwMode="auto">
            <a:xfrm>
              <a:off x="4499589" y="6176963"/>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27" name="Star: 4 Points 26"/>
            <p:cNvSpPr/>
            <p:nvPr/>
          </p:nvSpPr>
          <p:spPr bwMode="auto">
            <a:xfrm>
              <a:off x="5381332" y="6176963"/>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28" name="Star: 4 Points 27"/>
            <p:cNvSpPr/>
            <p:nvPr/>
          </p:nvSpPr>
          <p:spPr bwMode="auto">
            <a:xfrm>
              <a:off x="6263075" y="6176963"/>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29" name="Star: 4 Points 28"/>
            <p:cNvSpPr/>
            <p:nvPr/>
          </p:nvSpPr>
          <p:spPr bwMode="auto">
            <a:xfrm>
              <a:off x="5381332" y="6176963"/>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30" name="Star: 4 Points 29"/>
            <p:cNvSpPr/>
            <p:nvPr/>
          </p:nvSpPr>
          <p:spPr bwMode="auto">
            <a:xfrm>
              <a:off x="6263075" y="6176963"/>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31" name="Star: 4 Points 30"/>
            <p:cNvSpPr/>
            <p:nvPr/>
          </p:nvSpPr>
          <p:spPr bwMode="auto">
            <a:xfrm>
              <a:off x="7144818" y="6176963"/>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32" name="Star: 4 Points 31"/>
            <p:cNvSpPr/>
            <p:nvPr/>
          </p:nvSpPr>
          <p:spPr bwMode="auto">
            <a:xfrm>
              <a:off x="8026561" y="6176963"/>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33" name="Star: 4 Points 32"/>
            <p:cNvSpPr/>
            <p:nvPr/>
          </p:nvSpPr>
          <p:spPr bwMode="auto">
            <a:xfrm>
              <a:off x="8908304" y="6176963"/>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34" name="Star: 4 Points 33"/>
            <p:cNvSpPr/>
            <p:nvPr/>
          </p:nvSpPr>
          <p:spPr bwMode="auto">
            <a:xfrm>
              <a:off x="9790047" y="6176963"/>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35" name="Star: 4 Points 34"/>
            <p:cNvSpPr/>
            <p:nvPr/>
          </p:nvSpPr>
          <p:spPr bwMode="auto">
            <a:xfrm>
              <a:off x="10671790" y="6176963"/>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36" name="Star: 4 Points 35"/>
            <p:cNvSpPr/>
            <p:nvPr/>
          </p:nvSpPr>
          <p:spPr bwMode="auto">
            <a:xfrm>
              <a:off x="11553533" y="6176963"/>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gr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solidFill>
          <a:schemeClr val="tx1"/>
        </a:solidFill>
      </p:bgPr>
    </p:bg>
    <p:spTree>
      <p:nvGrpSpPr>
        <p:cNvPr id="1" name=""/>
        <p:cNvGrpSpPr/>
        <p:nvPr/>
      </p:nvGrpSpPr>
      <p:grpSpPr bwMode="auto">
        <a:xfrm>
          <a:off x="0" y="0"/>
          <a:ext cx="0" cy="0"/>
          <a:chOff x="0" y="0"/>
          <a:chExt cx="0" cy="0"/>
        </a:xfrm>
      </p:grpSpPr>
      <p:sp>
        <p:nvSpPr>
          <p:cNvPr id="3" name="Content Placeholder 2"/>
          <p:cNvSpPr>
            <a:spLocks noGrp="1"/>
          </p:cNvSpPr>
          <p:nvPr>
            <p:ph idx="1"/>
          </p:nvPr>
        </p:nvSpPr>
        <p:spPr bwMode="auto">
          <a:xfrm>
            <a:off x="838200" y="751112"/>
            <a:ext cx="10515600" cy="5338763"/>
          </a:xfrm>
        </p:spPr>
        <p:txBody>
          <a:bodyPr>
            <a:normAutofit fontScale="92500" lnSpcReduction="10000"/>
          </a:bodyPr>
          <a:lstStyle/>
          <a:p>
            <a:pPr marL="0" marR="0">
              <a:lnSpc>
                <a:spcPct val="150000"/>
              </a:lnSpc>
              <a:spcBef>
                <a:spcPts val="0"/>
              </a:spcBef>
              <a:spcAft>
                <a:spcPts val="1000"/>
              </a:spcAft>
              <a:defRPr/>
            </a:pPr>
            <a:r>
              <a:rPr lang="en-US" sz="1800">
                <a:solidFill>
                  <a:schemeClr val="bg1"/>
                </a:solidFill>
                <a:latin typeface="Courier New"/>
                <a:ea typeface="Calibri"/>
                <a:cs typeface="Courier New"/>
              </a:rPr>
              <a:t>Moon started meeting in Feb 2023, regular monthly meetings ongoing</a:t>
            </a:r>
            <a:endParaRPr lang="en-GB" sz="1800">
              <a:solidFill>
                <a:schemeClr val="bg1"/>
              </a:solidFill>
              <a:latin typeface="Courier New"/>
              <a:ea typeface="Arial"/>
              <a:cs typeface="Courier New"/>
            </a:endParaRPr>
          </a:p>
          <a:p>
            <a:pPr marL="0" marR="0">
              <a:lnSpc>
                <a:spcPct val="150000"/>
              </a:lnSpc>
              <a:spcBef>
                <a:spcPts val="0"/>
              </a:spcBef>
              <a:spcAft>
                <a:spcPts val="1000"/>
              </a:spcAft>
              <a:defRPr/>
            </a:pPr>
            <a:r>
              <a:rPr lang="en-GB" sz="1800">
                <a:solidFill>
                  <a:schemeClr val="bg1"/>
                </a:solidFill>
                <a:latin typeface="Courier New"/>
                <a:ea typeface="Arial"/>
                <a:cs typeface="Courier New"/>
              </a:rPr>
              <a:t>Created a constitution and roles (chair, secretary, treasurer, etc.) </a:t>
            </a:r>
            <a:endParaRPr/>
          </a:p>
          <a:p>
            <a:pPr marL="0" marR="0">
              <a:lnSpc>
                <a:spcPct val="150000"/>
              </a:lnSpc>
              <a:spcBef>
                <a:spcPts val="0"/>
              </a:spcBef>
              <a:spcAft>
                <a:spcPts val="1000"/>
              </a:spcAft>
              <a:defRPr/>
            </a:pPr>
            <a:r>
              <a:rPr lang="en-GB" sz="1800">
                <a:solidFill>
                  <a:schemeClr val="bg1"/>
                </a:solidFill>
                <a:latin typeface="Courier New"/>
                <a:ea typeface="Calibri"/>
                <a:cs typeface="Courier New"/>
              </a:rPr>
              <a:t>Ongoing discussion and research within the group on what we want from our housing (e.g. through sign—up questionnaire)</a:t>
            </a:r>
            <a:endParaRPr lang="en-GB" sz="1800">
              <a:solidFill>
                <a:schemeClr val="bg1"/>
              </a:solidFill>
              <a:latin typeface="Courier New"/>
              <a:ea typeface="Arial"/>
              <a:cs typeface="Courier New"/>
            </a:endParaRPr>
          </a:p>
          <a:p>
            <a:pPr marL="0">
              <a:lnSpc>
                <a:spcPct val="150000"/>
              </a:lnSpc>
              <a:spcBef>
                <a:spcPts val="0"/>
              </a:spcBef>
              <a:spcAft>
                <a:spcPts val="1000"/>
              </a:spcAft>
              <a:defRPr/>
            </a:pPr>
            <a:r>
              <a:rPr lang="en-US" sz="1800">
                <a:solidFill>
                  <a:schemeClr val="bg1"/>
                </a:solidFill>
                <a:latin typeface="Courier New"/>
                <a:ea typeface="Arial"/>
                <a:cs typeface="Courier New"/>
              </a:rPr>
              <a:t>Established decision-making methods </a:t>
            </a:r>
            <a:r>
              <a:rPr lang="en-GB" sz="1800">
                <a:solidFill>
                  <a:schemeClr val="bg1"/>
                </a:solidFill>
                <a:latin typeface="Courier New"/>
                <a:ea typeface="Arial"/>
                <a:cs typeface="Courier New"/>
              </a:rPr>
              <a:t>and started working groups for specific tasks</a:t>
            </a:r>
            <a:endParaRPr lang="en-US" sz="1800">
              <a:solidFill>
                <a:schemeClr val="bg1"/>
              </a:solidFill>
              <a:latin typeface="Courier New"/>
              <a:ea typeface="Arial"/>
              <a:cs typeface="Courier New"/>
            </a:endParaRPr>
          </a:p>
          <a:p>
            <a:pPr marL="0" marR="0">
              <a:lnSpc>
                <a:spcPct val="150000"/>
              </a:lnSpc>
              <a:spcBef>
                <a:spcPts val="0"/>
              </a:spcBef>
              <a:spcAft>
                <a:spcPts val="1000"/>
              </a:spcAft>
              <a:defRPr/>
            </a:pPr>
            <a:r>
              <a:rPr lang="en-US" sz="1800">
                <a:solidFill>
                  <a:schemeClr val="bg1"/>
                </a:solidFill>
                <a:latin typeface="Courier New"/>
                <a:ea typeface="Arial"/>
                <a:cs typeface="Courier New"/>
              </a:rPr>
              <a:t>Set up </a:t>
            </a:r>
            <a:r>
              <a:rPr lang="en-GB" sz="1800">
                <a:solidFill>
                  <a:schemeClr val="bg1"/>
                </a:solidFill>
                <a:latin typeface="Courier New"/>
                <a:ea typeface="Arial"/>
                <a:cs typeface="Courier New"/>
              </a:rPr>
              <a:t>a shared digital cloud to collaborate + a website (and now an insta)</a:t>
            </a:r>
            <a:endParaRPr lang="en-GB" sz="1800">
              <a:solidFill>
                <a:schemeClr val="bg1"/>
              </a:solidFill>
              <a:latin typeface="Courier New"/>
              <a:ea typeface="Arial"/>
              <a:cs typeface="Courier New"/>
            </a:endParaRPr>
          </a:p>
          <a:p>
            <a:pPr marL="0" marR="0">
              <a:lnSpc>
                <a:spcPct val="150000"/>
              </a:lnSpc>
              <a:spcBef>
                <a:spcPts val="0"/>
              </a:spcBef>
              <a:spcAft>
                <a:spcPts val="1000"/>
              </a:spcAft>
              <a:defRPr/>
            </a:pPr>
            <a:r>
              <a:rPr lang="en-US" sz="1800">
                <a:solidFill>
                  <a:schemeClr val="bg1"/>
                </a:solidFill>
                <a:latin typeface="Courier New"/>
                <a:ea typeface="Calibri"/>
                <a:cs typeface="Courier New"/>
              </a:rPr>
              <a:t>Researched appropriate legal and governance forms</a:t>
            </a:r>
            <a:endParaRPr/>
          </a:p>
          <a:p>
            <a:pPr marL="0" marR="0">
              <a:lnSpc>
                <a:spcPct val="150000"/>
              </a:lnSpc>
              <a:spcBef>
                <a:spcPts val="0"/>
              </a:spcBef>
              <a:spcAft>
                <a:spcPts val="1000"/>
              </a:spcAft>
              <a:defRPr/>
            </a:pPr>
            <a:r>
              <a:rPr lang="en-GB" sz="1800">
                <a:solidFill>
                  <a:schemeClr val="bg1"/>
                </a:solidFill>
                <a:latin typeface="Courier New"/>
                <a:ea typeface="Calibri"/>
                <a:cs typeface="Courier New"/>
              </a:rPr>
              <a:t>Ongoing training and advice fro</a:t>
            </a:r>
            <a:r>
              <a:rPr lang="en-GB" sz="1800">
                <a:solidFill>
                  <a:schemeClr val="bg1"/>
                </a:solidFill>
                <a:latin typeface="Courier New"/>
                <a:ea typeface="Calibri"/>
                <a:cs typeface="Courier New"/>
              </a:rPr>
              <a:t>m other co-ops and groups</a:t>
            </a:r>
            <a:endParaRPr lang="en-GB" sz="1800">
              <a:solidFill>
                <a:schemeClr val="bg1"/>
              </a:solidFill>
              <a:latin typeface="Courier New"/>
              <a:ea typeface="Arial"/>
              <a:cs typeface="Courier New"/>
            </a:endParaRPr>
          </a:p>
          <a:p>
            <a:pPr marL="0" marR="0">
              <a:lnSpc>
                <a:spcPct val="150000"/>
              </a:lnSpc>
              <a:spcBef>
                <a:spcPts val="0"/>
              </a:spcBef>
              <a:spcAft>
                <a:spcPts val="1000"/>
              </a:spcAft>
              <a:defRPr/>
            </a:pPr>
            <a:r>
              <a:rPr lang="en-GB" sz="1800">
                <a:solidFill>
                  <a:schemeClr val="bg1"/>
                </a:solidFill>
                <a:latin typeface="Courier New"/>
                <a:ea typeface="Calibri"/>
                <a:cs typeface="Courier New"/>
              </a:rPr>
              <a:t>Ongoing outreach</a:t>
            </a:r>
            <a:endParaRPr lang="en-GB" sz="1800">
              <a:solidFill>
                <a:schemeClr val="bg1"/>
              </a:solidFill>
              <a:latin typeface="Courier New"/>
              <a:ea typeface="Arial"/>
              <a:cs typeface="Courier New"/>
            </a:endParaRPr>
          </a:p>
          <a:p>
            <a:pPr marL="0" marR="0">
              <a:lnSpc>
                <a:spcPct val="150000"/>
              </a:lnSpc>
              <a:spcBef>
                <a:spcPts val="0"/>
              </a:spcBef>
              <a:spcAft>
                <a:spcPts val="1000"/>
              </a:spcAft>
              <a:defRPr/>
            </a:pPr>
            <a:r>
              <a:rPr lang="en-GB" sz="1800">
                <a:solidFill>
                  <a:schemeClr val="bg1"/>
                </a:solidFill>
                <a:latin typeface="Courier New"/>
                <a:ea typeface="Arial"/>
                <a:cs typeface="Courier New"/>
              </a:rPr>
              <a:t>Ongoing site searching, including through the Council and CASH</a:t>
            </a:r>
            <a:endParaRPr lang="en-GB" sz="1800">
              <a:solidFill>
                <a:schemeClr val="bg1"/>
              </a:solidFill>
              <a:latin typeface="Courier New"/>
              <a:ea typeface="Arial"/>
              <a:cs typeface="Courier New"/>
            </a:endParaRPr>
          </a:p>
        </p:txBody>
      </p:sp>
      <p:grpSp>
        <p:nvGrpSpPr>
          <p:cNvPr id="4" name="Group 3"/>
          <p:cNvGrpSpPr/>
          <p:nvPr/>
        </p:nvGrpSpPr>
        <p:grpSpPr bwMode="auto">
          <a:xfrm>
            <a:off x="90874" y="128307"/>
            <a:ext cx="12009267" cy="6595264"/>
            <a:chOff x="90874" y="128307"/>
            <a:chExt cx="12009267" cy="6595264"/>
          </a:xfrm>
        </p:grpSpPr>
        <p:sp>
          <p:nvSpPr>
            <p:cNvPr id="5" name="Star: 4 Points 4"/>
            <p:cNvSpPr/>
            <p:nvPr/>
          </p:nvSpPr>
          <p:spPr bwMode="auto">
            <a:xfrm>
              <a:off x="90874" y="128307"/>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6" name="Star: 4 Points 5"/>
            <p:cNvSpPr/>
            <p:nvPr/>
          </p:nvSpPr>
          <p:spPr bwMode="auto">
            <a:xfrm>
              <a:off x="972617" y="128307"/>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7" name="Star: 4 Points 6"/>
            <p:cNvSpPr/>
            <p:nvPr/>
          </p:nvSpPr>
          <p:spPr bwMode="auto">
            <a:xfrm>
              <a:off x="1854360" y="128307"/>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8" name="Star: 4 Points 7"/>
            <p:cNvSpPr/>
            <p:nvPr/>
          </p:nvSpPr>
          <p:spPr bwMode="auto">
            <a:xfrm>
              <a:off x="2736103" y="128307"/>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9" name="Star: 4 Points 8"/>
            <p:cNvSpPr/>
            <p:nvPr/>
          </p:nvSpPr>
          <p:spPr bwMode="auto">
            <a:xfrm>
              <a:off x="3617846" y="128307"/>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10" name="Star: 4 Points 9"/>
            <p:cNvSpPr/>
            <p:nvPr/>
          </p:nvSpPr>
          <p:spPr bwMode="auto">
            <a:xfrm>
              <a:off x="4499589" y="128307"/>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11" name="Star: 4 Points 10"/>
            <p:cNvSpPr/>
            <p:nvPr/>
          </p:nvSpPr>
          <p:spPr bwMode="auto">
            <a:xfrm>
              <a:off x="5381332" y="128307"/>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12" name="Star: 4 Points 11"/>
            <p:cNvSpPr/>
            <p:nvPr/>
          </p:nvSpPr>
          <p:spPr bwMode="auto">
            <a:xfrm>
              <a:off x="6263075" y="128307"/>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13" name="Star: 4 Points 12"/>
            <p:cNvSpPr/>
            <p:nvPr/>
          </p:nvSpPr>
          <p:spPr bwMode="auto">
            <a:xfrm>
              <a:off x="5381332" y="128307"/>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14" name="Star: 4 Points 13"/>
            <p:cNvSpPr/>
            <p:nvPr/>
          </p:nvSpPr>
          <p:spPr bwMode="auto">
            <a:xfrm>
              <a:off x="6263075" y="128307"/>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15" name="Star: 4 Points 14"/>
            <p:cNvSpPr/>
            <p:nvPr/>
          </p:nvSpPr>
          <p:spPr bwMode="auto">
            <a:xfrm>
              <a:off x="7144818" y="128307"/>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16" name="Star: 4 Points 15"/>
            <p:cNvSpPr/>
            <p:nvPr/>
          </p:nvSpPr>
          <p:spPr bwMode="auto">
            <a:xfrm>
              <a:off x="8026561" y="128307"/>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17" name="Star: 4 Points 16"/>
            <p:cNvSpPr/>
            <p:nvPr/>
          </p:nvSpPr>
          <p:spPr bwMode="auto">
            <a:xfrm>
              <a:off x="8908304" y="128307"/>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18" name="Star: 4 Points 17"/>
            <p:cNvSpPr/>
            <p:nvPr/>
          </p:nvSpPr>
          <p:spPr bwMode="auto">
            <a:xfrm>
              <a:off x="9790047" y="128307"/>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19" name="Star: 4 Points 18"/>
            <p:cNvSpPr/>
            <p:nvPr/>
          </p:nvSpPr>
          <p:spPr bwMode="auto">
            <a:xfrm>
              <a:off x="10671790" y="128307"/>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20" name="Star: 4 Points 19"/>
            <p:cNvSpPr/>
            <p:nvPr/>
          </p:nvSpPr>
          <p:spPr bwMode="auto">
            <a:xfrm>
              <a:off x="11553533" y="128307"/>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21" name="Star: 4 Points 20"/>
            <p:cNvSpPr/>
            <p:nvPr/>
          </p:nvSpPr>
          <p:spPr bwMode="auto">
            <a:xfrm>
              <a:off x="90874" y="6176963"/>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22" name="Star: 4 Points 21"/>
            <p:cNvSpPr/>
            <p:nvPr/>
          </p:nvSpPr>
          <p:spPr bwMode="auto">
            <a:xfrm>
              <a:off x="972617" y="6176963"/>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23" name="Star: 4 Points 22"/>
            <p:cNvSpPr/>
            <p:nvPr/>
          </p:nvSpPr>
          <p:spPr bwMode="auto">
            <a:xfrm>
              <a:off x="1854360" y="6176963"/>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24" name="Star: 4 Points 23"/>
            <p:cNvSpPr/>
            <p:nvPr/>
          </p:nvSpPr>
          <p:spPr bwMode="auto">
            <a:xfrm>
              <a:off x="2736103" y="6176963"/>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25" name="Star: 4 Points 24"/>
            <p:cNvSpPr/>
            <p:nvPr/>
          </p:nvSpPr>
          <p:spPr bwMode="auto">
            <a:xfrm>
              <a:off x="3617846" y="6176963"/>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26" name="Star: 4 Points 25"/>
            <p:cNvSpPr/>
            <p:nvPr/>
          </p:nvSpPr>
          <p:spPr bwMode="auto">
            <a:xfrm>
              <a:off x="4499589" y="6176963"/>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27" name="Star: 4 Points 26"/>
            <p:cNvSpPr/>
            <p:nvPr/>
          </p:nvSpPr>
          <p:spPr bwMode="auto">
            <a:xfrm>
              <a:off x="5381332" y="6176963"/>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28" name="Star: 4 Points 27"/>
            <p:cNvSpPr/>
            <p:nvPr/>
          </p:nvSpPr>
          <p:spPr bwMode="auto">
            <a:xfrm>
              <a:off x="6263075" y="6176963"/>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29" name="Star: 4 Points 28"/>
            <p:cNvSpPr/>
            <p:nvPr/>
          </p:nvSpPr>
          <p:spPr bwMode="auto">
            <a:xfrm>
              <a:off x="5381332" y="6176963"/>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30" name="Star: 4 Points 29"/>
            <p:cNvSpPr/>
            <p:nvPr/>
          </p:nvSpPr>
          <p:spPr bwMode="auto">
            <a:xfrm>
              <a:off x="6263075" y="6176963"/>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31" name="Star: 4 Points 30"/>
            <p:cNvSpPr/>
            <p:nvPr/>
          </p:nvSpPr>
          <p:spPr bwMode="auto">
            <a:xfrm>
              <a:off x="7144818" y="6176963"/>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32" name="Star: 4 Points 31"/>
            <p:cNvSpPr/>
            <p:nvPr/>
          </p:nvSpPr>
          <p:spPr bwMode="auto">
            <a:xfrm>
              <a:off x="8026561" y="6176963"/>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33" name="Star: 4 Points 32"/>
            <p:cNvSpPr/>
            <p:nvPr/>
          </p:nvSpPr>
          <p:spPr bwMode="auto">
            <a:xfrm>
              <a:off x="8908304" y="6176963"/>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34" name="Star: 4 Points 33"/>
            <p:cNvSpPr/>
            <p:nvPr/>
          </p:nvSpPr>
          <p:spPr bwMode="auto">
            <a:xfrm>
              <a:off x="9790047" y="6176963"/>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35" name="Star: 4 Points 34"/>
            <p:cNvSpPr/>
            <p:nvPr/>
          </p:nvSpPr>
          <p:spPr bwMode="auto">
            <a:xfrm>
              <a:off x="10671790" y="6176963"/>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36" name="Star: 4 Points 35"/>
            <p:cNvSpPr/>
            <p:nvPr/>
          </p:nvSpPr>
          <p:spPr bwMode="auto">
            <a:xfrm>
              <a:off x="11553533" y="6176963"/>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gr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solidFill>
          <a:schemeClr val="tx1"/>
        </a:solidFill>
      </p:bgPr>
    </p:bg>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lgn="ctr">
              <a:defRPr/>
            </a:pPr>
            <a:r>
              <a:rPr lang="en-US" b="1" i="0">
                <a:solidFill>
                  <a:srgbClr val="FFFFFF"/>
                </a:solidFill>
                <a:latin typeface="Courier New"/>
              </a:rPr>
              <a:t>Moon working groups…</a:t>
            </a:r>
            <a:endParaRPr/>
          </a:p>
        </p:txBody>
      </p:sp>
      <p:sp>
        <p:nvSpPr>
          <p:cNvPr id="3" name="Content Placeholder 2"/>
          <p:cNvSpPr>
            <a:spLocks noGrp="1"/>
          </p:cNvSpPr>
          <p:nvPr>
            <p:ph idx="1"/>
          </p:nvPr>
        </p:nvSpPr>
        <p:spPr bwMode="auto"/>
        <p:txBody>
          <a:bodyPr>
            <a:normAutofit/>
          </a:bodyPr>
          <a:lstStyle/>
          <a:p>
            <a:pPr algn="l">
              <a:buFont typeface="Arial"/>
              <a:buChar char="•"/>
              <a:defRPr/>
            </a:pPr>
            <a:r>
              <a:rPr lang="en-US" b="0" i="0">
                <a:solidFill>
                  <a:srgbClr val="FFFFFF"/>
                </a:solidFill>
                <a:latin typeface="Courier New"/>
              </a:rPr>
              <a:t>Finance</a:t>
            </a:r>
            <a:endParaRPr/>
          </a:p>
          <a:p>
            <a:pPr algn="l">
              <a:buFont typeface="Arial"/>
              <a:buChar char="•"/>
              <a:defRPr/>
            </a:pPr>
            <a:r>
              <a:rPr lang="en-US">
                <a:solidFill>
                  <a:srgbClr val="FFFFFF"/>
                </a:solidFill>
                <a:latin typeface="Courier New"/>
                <a:cs typeface="Courier New"/>
              </a:rPr>
              <a:t>Site search</a:t>
            </a:r>
            <a:endParaRPr/>
          </a:p>
          <a:p>
            <a:pPr algn="l">
              <a:buFont typeface="Arial"/>
              <a:buChar char="•"/>
              <a:defRPr/>
            </a:pPr>
            <a:r>
              <a:rPr lang="en-US">
                <a:solidFill>
                  <a:srgbClr val="FFFFFF"/>
                </a:solidFill>
                <a:latin typeface="Courier New"/>
                <a:cs typeface="Courier New"/>
              </a:rPr>
              <a:t>Legal and governance</a:t>
            </a:r>
            <a:endParaRPr/>
          </a:p>
          <a:p>
            <a:pPr algn="l">
              <a:buFont typeface="Arial"/>
              <a:buChar char="•"/>
              <a:defRPr/>
            </a:pPr>
            <a:r>
              <a:rPr lang="en-US">
                <a:solidFill>
                  <a:srgbClr val="FFFFFF"/>
                </a:solidFill>
                <a:latin typeface="Courier New"/>
                <a:cs typeface="Courier New"/>
              </a:rPr>
              <a:t>Outreach</a:t>
            </a:r>
            <a:endParaRPr/>
          </a:p>
          <a:p>
            <a:pPr algn="l">
              <a:buFont typeface="Arial"/>
              <a:buChar char="•"/>
              <a:defRPr/>
            </a:pPr>
            <a:r>
              <a:rPr lang="en-US">
                <a:solidFill>
                  <a:srgbClr val="FFFFFF"/>
                </a:solidFill>
                <a:latin typeface="Courier New"/>
                <a:cs typeface="Courier New"/>
              </a:rPr>
              <a:t>Business planning</a:t>
            </a:r>
            <a:endParaRPr/>
          </a:p>
          <a:p>
            <a:pPr algn="l">
              <a:buFont typeface="Arial"/>
              <a:buChar char="•"/>
              <a:defRPr/>
            </a:pPr>
            <a:endParaRPr lang="en-GB">
              <a:solidFill>
                <a:schemeClr val="bg1"/>
              </a:solidFill>
              <a:latin typeface="Courier New"/>
              <a:cs typeface="Courier New"/>
            </a:endParaRPr>
          </a:p>
        </p:txBody>
      </p:sp>
      <p:grpSp>
        <p:nvGrpSpPr>
          <p:cNvPr id="4" name="Group 3"/>
          <p:cNvGrpSpPr/>
          <p:nvPr/>
        </p:nvGrpSpPr>
        <p:grpSpPr bwMode="auto">
          <a:xfrm>
            <a:off x="90874" y="128307"/>
            <a:ext cx="12009267" cy="6595264"/>
            <a:chOff x="90874" y="128307"/>
            <a:chExt cx="12009267" cy="6595264"/>
          </a:xfrm>
        </p:grpSpPr>
        <p:sp>
          <p:nvSpPr>
            <p:cNvPr id="5" name="Star: 4 Points 4"/>
            <p:cNvSpPr/>
            <p:nvPr/>
          </p:nvSpPr>
          <p:spPr bwMode="auto">
            <a:xfrm>
              <a:off x="90874" y="128307"/>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6" name="Star: 4 Points 5"/>
            <p:cNvSpPr/>
            <p:nvPr/>
          </p:nvSpPr>
          <p:spPr bwMode="auto">
            <a:xfrm>
              <a:off x="972617" y="128307"/>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7" name="Star: 4 Points 6"/>
            <p:cNvSpPr/>
            <p:nvPr/>
          </p:nvSpPr>
          <p:spPr bwMode="auto">
            <a:xfrm>
              <a:off x="1854360" y="128307"/>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8" name="Star: 4 Points 7"/>
            <p:cNvSpPr/>
            <p:nvPr/>
          </p:nvSpPr>
          <p:spPr bwMode="auto">
            <a:xfrm>
              <a:off x="2736103" y="128307"/>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9" name="Star: 4 Points 8"/>
            <p:cNvSpPr/>
            <p:nvPr/>
          </p:nvSpPr>
          <p:spPr bwMode="auto">
            <a:xfrm>
              <a:off x="3617846" y="128307"/>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10" name="Star: 4 Points 9"/>
            <p:cNvSpPr/>
            <p:nvPr/>
          </p:nvSpPr>
          <p:spPr bwMode="auto">
            <a:xfrm>
              <a:off x="4499589" y="128307"/>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11" name="Star: 4 Points 10"/>
            <p:cNvSpPr/>
            <p:nvPr/>
          </p:nvSpPr>
          <p:spPr bwMode="auto">
            <a:xfrm>
              <a:off x="5381332" y="128307"/>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12" name="Star: 4 Points 11"/>
            <p:cNvSpPr/>
            <p:nvPr/>
          </p:nvSpPr>
          <p:spPr bwMode="auto">
            <a:xfrm>
              <a:off x="6263075" y="128307"/>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13" name="Star: 4 Points 12"/>
            <p:cNvSpPr/>
            <p:nvPr/>
          </p:nvSpPr>
          <p:spPr bwMode="auto">
            <a:xfrm>
              <a:off x="5381332" y="128307"/>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14" name="Star: 4 Points 13"/>
            <p:cNvSpPr/>
            <p:nvPr/>
          </p:nvSpPr>
          <p:spPr bwMode="auto">
            <a:xfrm>
              <a:off x="6263075" y="128307"/>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15" name="Star: 4 Points 14"/>
            <p:cNvSpPr/>
            <p:nvPr/>
          </p:nvSpPr>
          <p:spPr bwMode="auto">
            <a:xfrm>
              <a:off x="7144818" y="128307"/>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16" name="Star: 4 Points 15"/>
            <p:cNvSpPr/>
            <p:nvPr/>
          </p:nvSpPr>
          <p:spPr bwMode="auto">
            <a:xfrm>
              <a:off x="8026561" y="128307"/>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17" name="Star: 4 Points 16"/>
            <p:cNvSpPr/>
            <p:nvPr/>
          </p:nvSpPr>
          <p:spPr bwMode="auto">
            <a:xfrm>
              <a:off x="8908304" y="128307"/>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18" name="Star: 4 Points 17"/>
            <p:cNvSpPr/>
            <p:nvPr/>
          </p:nvSpPr>
          <p:spPr bwMode="auto">
            <a:xfrm>
              <a:off x="9790047" y="128307"/>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19" name="Star: 4 Points 18"/>
            <p:cNvSpPr/>
            <p:nvPr/>
          </p:nvSpPr>
          <p:spPr bwMode="auto">
            <a:xfrm>
              <a:off x="10671790" y="128307"/>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20" name="Star: 4 Points 19"/>
            <p:cNvSpPr/>
            <p:nvPr/>
          </p:nvSpPr>
          <p:spPr bwMode="auto">
            <a:xfrm>
              <a:off x="11553533" y="128307"/>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21" name="Star: 4 Points 20"/>
            <p:cNvSpPr/>
            <p:nvPr/>
          </p:nvSpPr>
          <p:spPr bwMode="auto">
            <a:xfrm>
              <a:off x="90874" y="6176963"/>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22" name="Star: 4 Points 21"/>
            <p:cNvSpPr/>
            <p:nvPr/>
          </p:nvSpPr>
          <p:spPr bwMode="auto">
            <a:xfrm>
              <a:off x="972617" y="6176963"/>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23" name="Star: 4 Points 22"/>
            <p:cNvSpPr/>
            <p:nvPr/>
          </p:nvSpPr>
          <p:spPr bwMode="auto">
            <a:xfrm>
              <a:off x="1854360" y="6176963"/>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24" name="Star: 4 Points 23"/>
            <p:cNvSpPr/>
            <p:nvPr/>
          </p:nvSpPr>
          <p:spPr bwMode="auto">
            <a:xfrm>
              <a:off x="2736103" y="6176963"/>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25" name="Star: 4 Points 24"/>
            <p:cNvSpPr/>
            <p:nvPr/>
          </p:nvSpPr>
          <p:spPr bwMode="auto">
            <a:xfrm>
              <a:off x="3617846" y="6176963"/>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26" name="Star: 4 Points 25"/>
            <p:cNvSpPr/>
            <p:nvPr/>
          </p:nvSpPr>
          <p:spPr bwMode="auto">
            <a:xfrm>
              <a:off x="4499589" y="6176963"/>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27" name="Star: 4 Points 26"/>
            <p:cNvSpPr/>
            <p:nvPr/>
          </p:nvSpPr>
          <p:spPr bwMode="auto">
            <a:xfrm>
              <a:off x="5381332" y="6176963"/>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28" name="Star: 4 Points 27"/>
            <p:cNvSpPr/>
            <p:nvPr/>
          </p:nvSpPr>
          <p:spPr bwMode="auto">
            <a:xfrm>
              <a:off x="6263075" y="6176963"/>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29" name="Star: 4 Points 28"/>
            <p:cNvSpPr/>
            <p:nvPr/>
          </p:nvSpPr>
          <p:spPr bwMode="auto">
            <a:xfrm>
              <a:off x="5381332" y="6176963"/>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30" name="Star: 4 Points 29"/>
            <p:cNvSpPr/>
            <p:nvPr/>
          </p:nvSpPr>
          <p:spPr bwMode="auto">
            <a:xfrm>
              <a:off x="6263075" y="6176963"/>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31" name="Star: 4 Points 30"/>
            <p:cNvSpPr/>
            <p:nvPr/>
          </p:nvSpPr>
          <p:spPr bwMode="auto">
            <a:xfrm>
              <a:off x="7144818" y="6176963"/>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32" name="Star: 4 Points 31"/>
            <p:cNvSpPr/>
            <p:nvPr/>
          </p:nvSpPr>
          <p:spPr bwMode="auto">
            <a:xfrm>
              <a:off x="8026561" y="6176963"/>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33" name="Star: 4 Points 32"/>
            <p:cNvSpPr/>
            <p:nvPr/>
          </p:nvSpPr>
          <p:spPr bwMode="auto">
            <a:xfrm>
              <a:off x="8908304" y="6176963"/>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34" name="Star: 4 Points 33"/>
            <p:cNvSpPr/>
            <p:nvPr/>
          </p:nvSpPr>
          <p:spPr bwMode="auto">
            <a:xfrm>
              <a:off x="9790047" y="6176963"/>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35" name="Star: 4 Points 34"/>
            <p:cNvSpPr/>
            <p:nvPr/>
          </p:nvSpPr>
          <p:spPr bwMode="auto">
            <a:xfrm>
              <a:off x="10671790" y="6176963"/>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36" name="Star: 4 Points 35"/>
            <p:cNvSpPr/>
            <p:nvPr/>
          </p:nvSpPr>
          <p:spPr bwMode="auto">
            <a:xfrm>
              <a:off x="11553533" y="6176963"/>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gr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solidFill>
          <a:schemeClr val="tx1"/>
        </a:solidFill>
      </p:bgPr>
    </p:bg>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lgn="ctr">
              <a:defRPr/>
            </a:pPr>
            <a:r>
              <a:rPr lang="en-US" b="1" i="0">
                <a:solidFill>
                  <a:srgbClr val="FFFFFF"/>
                </a:solidFill>
                <a:latin typeface="Courier New"/>
              </a:rPr>
              <a:t>What next?</a:t>
            </a:r>
            <a:endParaRPr/>
          </a:p>
        </p:txBody>
      </p:sp>
      <p:sp>
        <p:nvSpPr>
          <p:cNvPr id="3" name="Content Placeholder 2"/>
          <p:cNvSpPr>
            <a:spLocks noGrp="1"/>
          </p:cNvSpPr>
          <p:nvPr>
            <p:ph idx="1"/>
          </p:nvPr>
        </p:nvSpPr>
        <p:spPr bwMode="auto"/>
        <p:txBody>
          <a:bodyPr>
            <a:normAutofit/>
          </a:bodyPr>
          <a:lstStyle/>
          <a:p>
            <a:pPr algn="l">
              <a:buFont typeface="Arial"/>
              <a:buChar char="•"/>
              <a:defRPr/>
            </a:pPr>
            <a:r>
              <a:rPr lang="en-US" b="0" i="0">
                <a:solidFill>
                  <a:srgbClr val="FFFFFF"/>
                </a:solidFill>
                <a:latin typeface="Courier New"/>
              </a:rPr>
              <a:t>Expand the group</a:t>
            </a:r>
            <a:endParaRPr/>
          </a:p>
          <a:p>
            <a:pPr algn="l">
              <a:buFont typeface="Arial"/>
              <a:buChar char="•"/>
              <a:defRPr/>
            </a:pPr>
            <a:r>
              <a:rPr lang="en-US">
                <a:solidFill>
                  <a:srgbClr val="FFFFFF"/>
                </a:solidFill>
                <a:latin typeface="Courier New"/>
              </a:rPr>
              <a:t>Solidify our values and preferences, our vision of what we want from the co-op </a:t>
            </a:r>
            <a:endParaRPr lang="en-US" b="0" i="0">
              <a:solidFill>
                <a:srgbClr val="FFFFFF"/>
              </a:solidFill>
              <a:latin typeface="Courier New"/>
            </a:endParaRPr>
          </a:p>
          <a:p>
            <a:pPr algn="l">
              <a:buFont typeface="Arial"/>
              <a:buChar char="•"/>
              <a:defRPr/>
            </a:pPr>
            <a:r>
              <a:rPr lang="en-US" b="0" i="0">
                <a:solidFill>
                  <a:srgbClr val="FFFFFF"/>
                </a:solidFill>
                <a:latin typeface="Courier New"/>
              </a:rPr>
              <a:t>Continue to work with the Council and CASH to site search and explore options that come up</a:t>
            </a:r>
            <a:endParaRPr/>
          </a:p>
          <a:p>
            <a:pPr>
              <a:defRPr/>
            </a:pPr>
            <a:r>
              <a:rPr lang="en-US">
                <a:solidFill>
                  <a:srgbClr val="FFFFFF"/>
                </a:solidFill>
                <a:latin typeface="Courier New"/>
                <a:cs typeface="Courier New"/>
              </a:rPr>
              <a:t>Approach Catalyst for a quote and raise money for their legal support (incl. managing our FCA registration)</a:t>
            </a:r>
            <a:endParaRPr lang="en-GB">
              <a:solidFill>
                <a:schemeClr val="bg1"/>
              </a:solidFill>
              <a:latin typeface="Courier New"/>
              <a:cs typeface="Courier New"/>
            </a:endParaRPr>
          </a:p>
        </p:txBody>
      </p:sp>
      <p:grpSp>
        <p:nvGrpSpPr>
          <p:cNvPr id="4" name="Group 3"/>
          <p:cNvGrpSpPr/>
          <p:nvPr/>
        </p:nvGrpSpPr>
        <p:grpSpPr bwMode="auto">
          <a:xfrm>
            <a:off x="90874" y="128307"/>
            <a:ext cx="12009267" cy="6595264"/>
            <a:chOff x="90874" y="128307"/>
            <a:chExt cx="12009267" cy="6595264"/>
          </a:xfrm>
        </p:grpSpPr>
        <p:sp>
          <p:nvSpPr>
            <p:cNvPr id="5" name="Star: 4 Points 4"/>
            <p:cNvSpPr/>
            <p:nvPr/>
          </p:nvSpPr>
          <p:spPr bwMode="auto">
            <a:xfrm>
              <a:off x="90874" y="128307"/>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6" name="Star: 4 Points 5"/>
            <p:cNvSpPr/>
            <p:nvPr/>
          </p:nvSpPr>
          <p:spPr bwMode="auto">
            <a:xfrm>
              <a:off x="972617" y="128307"/>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7" name="Star: 4 Points 6"/>
            <p:cNvSpPr/>
            <p:nvPr/>
          </p:nvSpPr>
          <p:spPr bwMode="auto">
            <a:xfrm>
              <a:off x="1854360" y="128307"/>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8" name="Star: 4 Points 7"/>
            <p:cNvSpPr/>
            <p:nvPr/>
          </p:nvSpPr>
          <p:spPr bwMode="auto">
            <a:xfrm>
              <a:off x="2736103" y="128307"/>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9" name="Star: 4 Points 8"/>
            <p:cNvSpPr/>
            <p:nvPr/>
          </p:nvSpPr>
          <p:spPr bwMode="auto">
            <a:xfrm>
              <a:off x="3617846" y="128307"/>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10" name="Star: 4 Points 9"/>
            <p:cNvSpPr/>
            <p:nvPr/>
          </p:nvSpPr>
          <p:spPr bwMode="auto">
            <a:xfrm>
              <a:off x="4499589" y="128307"/>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11" name="Star: 4 Points 10"/>
            <p:cNvSpPr/>
            <p:nvPr/>
          </p:nvSpPr>
          <p:spPr bwMode="auto">
            <a:xfrm>
              <a:off x="5381332" y="128307"/>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12" name="Star: 4 Points 11"/>
            <p:cNvSpPr/>
            <p:nvPr/>
          </p:nvSpPr>
          <p:spPr bwMode="auto">
            <a:xfrm>
              <a:off x="6263075" y="128307"/>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13" name="Star: 4 Points 12"/>
            <p:cNvSpPr/>
            <p:nvPr/>
          </p:nvSpPr>
          <p:spPr bwMode="auto">
            <a:xfrm>
              <a:off x="5381332" y="128307"/>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14" name="Star: 4 Points 13"/>
            <p:cNvSpPr/>
            <p:nvPr/>
          </p:nvSpPr>
          <p:spPr bwMode="auto">
            <a:xfrm>
              <a:off x="6263075" y="128307"/>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15" name="Star: 4 Points 14"/>
            <p:cNvSpPr/>
            <p:nvPr/>
          </p:nvSpPr>
          <p:spPr bwMode="auto">
            <a:xfrm>
              <a:off x="7144818" y="128307"/>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16" name="Star: 4 Points 15"/>
            <p:cNvSpPr/>
            <p:nvPr/>
          </p:nvSpPr>
          <p:spPr bwMode="auto">
            <a:xfrm>
              <a:off x="8026561" y="128307"/>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17" name="Star: 4 Points 16"/>
            <p:cNvSpPr/>
            <p:nvPr/>
          </p:nvSpPr>
          <p:spPr bwMode="auto">
            <a:xfrm>
              <a:off x="8908304" y="128307"/>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18" name="Star: 4 Points 17"/>
            <p:cNvSpPr/>
            <p:nvPr/>
          </p:nvSpPr>
          <p:spPr bwMode="auto">
            <a:xfrm>
              <a:off x="9790047" y="128307"/>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19" name="Star: 4 Points 18"/>
            <p:cNvSpPr/>
            <p:nvPr/>
          </p:nvSpPr>
          <p:spPr bwMode="auto">
            <a:xfrm>
              <a:off x="10671790" y="128307"/>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20" name="Star: 4 Points 19"/>
            <p:cNvSpPr/>
            <p:nvPr/>
          </p:nvSpPr>
          <p:spPr bwMode="auto">
            <a:xfrm>
              <a:off x="11553533" y="128307"/>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21" name="Star: 4 Points 20"/>
            <p:cNvSpPr/>
            <p:nvPr/>
          </p:nvSpPr>
          <p:spPr bwMode="auto">
            <a:xfrm>
              <a:off x="90874" y="6176963"/>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22" name="Star: 4 Points 21"/>
            <p:cNvSpPr/>
            <p:nvPr/>
          </p:nvSpPr>
          <p:spPr bwMode="auto">
            <a:xfrm>
              <a:off x="972617" y="6176963"/>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23" name="Star: 4 Points 22"/>
            <p:cNvSpPr/>
            <p:nvPr/>
          </p:nvSpPr>
          <p:spPr bwMode="auto">
            <a:xfrm>
              <a:off x="1854360" y="6176963"/>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24" name="Star: 4 Points 23"/>
            <p:cNvSpPr/>
            <p:nvPr/>
          </p:nvSpPr>
          <p:spPr bwMode="auto">
            <a:xfrm>
              <a:off x="2736103" y="6176963"/>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25" name="Star: 4 Points 24"/>
            <p:cNvSpPr/>
            <p:nvPr/>
          </p:nvSpPr>
          <p:spPr bwMode="auto">
            <a:xfrm>
              <a:off x="3617846" y="6176963"/>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26" name="Star: 4 Points 25"/>
            <p:cNvSpPr/>
            <p:nvPr/>
          </p:nvSpPr>
          <p:spPr bwMode="auto">
            <a:xfrm>
              <a:off x="4499589" y="6176963"/>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27" name="Star: 4 Points 26"/>
            <p:cNvSpPr/>
            <p:nvPr/>
          </p:nvSpPr>
          <p:spPr bwMode="auto">
            <a:xfrm>
              <a:off x="5381332" y="6176963"/>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28" name="Star: 4 Points 27"/>
            <p:cNvSpPr/>
            <p:nvPr/>
          </p:nvSpPr>
          <p:spPr bwMode="auto">
            <a:xfrm>
              <a:off x="6263075" y="6176963"/>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29" name="Star: 4 Points 28"/>
            <p:cNvSpPr/>
            <p:nvPr/>
          </p:nvSpPr>
          <p:spPr bwMode="auto">
            <a:xfrm>
              <a:off x="5381332" y="6176963"/>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30" name="Star: 4 Points 29"/>
            <p:cNvSpPr/>
            <p:nvPr/>
          </p:nvSpPr>
          <p:spPr bwMode="auto">
            <a:xfrm>
              <a:off x="6263075" y="6176963"/>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31" name="Star: 4 Points 30"/>
            <p:cNvSpPr/>
            <p:nvPr/>
          </p:nvSpPr>
          <p:spPr bwMode="auto">
            <a:xfrm>
              <a:off x="7144818" y="6176963"/>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32" name="Star: 4 Points 31"/>
            <p:cNvSpPr/>
            <p:nvPr/>
          </p:nvSpPr>
          <p:spPr bwMode="auto">
            <a:xfrm>
              <a:off x="8026561" y="6176963"/>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33" name="Star: 4 Points 32"/>
            <p:cNvSpPr/>
            <p:nvPr/>
          </p:nvSpPr>
          <p:spPr bwMode="auto">
            <a:xfrm>
              <a:off x="8908304" y="6176963"/>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34" name="Star: 4 Points 33"/>
            <p:cNvSpPr/>
            <p:nvPr/>
          </p:nvSpPr>
          <p:spPr bwMode="auto">
            <a:xfrm>
              <a:off x="9790047" y="6176963"/>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35" name="Star: 4 Points 34"/>
            <p:cNvSpPr/>
            <p:nvPr/>
          </p:nvSpPr>
          <p:spPr bwMode="auto">
            <a:xfrm>
              <a:off x="10671790" y="6176963"/>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36" name="Star: 4 Points 35"/>
            <p:cNvSpPr/>
            <p:nvPr/>
          </p:nvSpPr>
          <p:spPr bwMode="auto">
            <a:xfrm>
              <a:off x="11553533" y="6176963"/>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gr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solidFill>
          <a:schemeClr val="tx1"/>
        </a:solidFill>
      </p:bgPr>
    </p:bg>
    <p:spTree>
      <p:nvGrpSpPr>
        <p:cNvPr id="1" name=""/>
        <p:cNvGrpSpPr/>
        <p:nvPr/>
      </p:nvGrpSpPr>
      <p:grpSpPr bwMode="auto">
        <a:xfrm>
          <a:off x="0" y="0"/>
          <a:ext cx="0" cy="0"/>
          <a:chOff x="0" y="0"/>
          <a:chExt cx="0" cy="0"/>
        </a:xfrm>
      </p:grpSpPr>
      <p:pic>
        <p:nvPicPr>
          <p:cNvPr id="42" name="Picture 41"/>
          <p:cNvPicPr>
            <a:picLocks noChangeAspect="1"/>
          </p:cNvPicPr>
          <p:nvPr/>
        </p:nvPicPr>
        <p:blipFill>
          <a:blip r:embed="rId3"/>
          <a:stretch/>
        </p:blipFill>
        <p:spPr bwMode="auto">
          <a:xfrm>
            <a:off x="9773471" y="366956"/>
            <a:ext cx="1595919" cy="1880409"/>
          </a:xfrm>
          <a:prstGeom prst="rect">
            <a:avLst/>
          </a:prstGeom>
        </p:spPr>
      </p:pic>
      <p:pic>
        <p:nvPicPr>
          <p:cNvPr id="41" name="Picture 40"/>
          <p:cNvPicPr>
            <a:picLocks noChangeAspect="1"/>
          </p:cNvPicPr>
          <p:nvPr/>
        </p:nvPicPr>
        <p:blipFill>
          <a:blip r:embed="rId3"/>
          <a:stretch/>
        </p:blipFill>
        <p:spPr bwMode="auto">
          <a:xfrm>
            <a:off x="8008323" y="4733345"/>
            <a:ext cx="1595919" cy="1880409"/>
          </a:xfrm>
          <a:prstGeom prst="rect">
            <a:avLst/>
          </a:prstGeom>
        </p:spPr>
      </p:pic>
      <p:pic>
        <p:nvPicPr>
          <p:cNvPr id="40" name="Picture 39"/>
          <p:cNvPicPr>
            <a:picLocks noChangeAspect="1"/>
          </p:cNvPicPr>
          <p:nvPr/>
        </p:nvPicPr>
        <p:blipFill>
          <a:blip r:embed="rId3"/>
          <a:stretch/>
        </p:blipFill>
        <p:spPr bwMode="auto">
          <a:xfrm>
            <a:off x="11036948" y="2811074"/>
            <a:ext cx="1595919" cy="1880409"/>
          </a:xfrm>
          <a:prstGeom prst="rect">
            <a:avLst/>
          </a:prstGeom>
        </p:spPr>
      </p:pic>
      <p:pic>
        <p:nvPicPr>
          <p:cNvPr id="39" name="Picture 38"/>
          <p:cNvPicPr>
            <a:picLocks noChangeAspect="1"/>
          </p:cNvPicPr>
          <p:nvPr/>
        </p:nvPicPr>
        <p:blipFill>
          <a:blip r:embed="rId3"/>
          <a:stretch/>
        </p:blipFill>
        <p:spPr bwMode="auto">
          <a:xfrm>
            <a:off x="3885451" y="4598258"/>
            <a:ext cx="1595919" cy="1880409"/>
          </a:xfrm>
          <a:prstGeom prst="rect">
            <a:avLst/>
          </a:prstGeom>
        </p:spPr>
      </p:pic>
      <p:pic>
        <p:nvPicPr>
          <p:cNvPr id="38" name="Picture 37"/>
          <p:cNvPicPr>
            <a:picLocks noChangeAspect="1"/>
          </p:cNvPicPr>
          <p:nvPr/>
        </p:nvPicPr>
        <p:blipFill>
          <a:blip r:embed="rId3"/>
          <a:stretch/>
        </p:blipFill>
        <p:spPr bwMode="auto">
          <a:xfrm>
            <a:off x="593476" y="365125"/>
            <a:ext cx="1595919" cy="1880409"/>
          </a:xfrm>
          <a:prstGeom prst="rect">
            <a:avLst/>
          </a:prstGeom>
        </p:spPr>
      </p:pic>
      <p:pic>
        <p:nvPicPr>
          <p:cNvPr id="37" name="Picture 36"/>
          <p:cNvPicPr>
            <a:picLocks noChangeAspect="1"/>
          </p:cNvPicPr>
          <p:nvPr/>
        </p:nvPicPr>
        <p:blipFill>
          <a:blip r:embed="rId3"/>
          <a:stretch/>
        </p:blipFill>
        <p:spPr bwMode="auto">
          <a:xfrm>
            <a:off x="24650" y="3271044"/>
            <a:ext cx="1595919" cy="1880409"/>
          </a:xfrm>
          <a:prstGeom prst="rect">
            <a:avLst/>
          </a:prstGeom>
        </p:spPr>
      </p:pic>
      <p:sp>
        <p:nvSpPr>
          <p:cNvPr id="2" name="Title 1"/>
          <p:cNvSpPr>
            <a:spLocks noGrp="1"/>
          </p:cNvSpPr>
          <p:nvPr>
            <p:ph type="title"/>
          </p:nvPr>
        </p:nvSpPr>
        <p:spPr bwMode="auto"/>
        <p:txBody>
          <a:bodyPr/>
          <a:lstStyle/>
          <a:p>
            <a:pPr algn="ctr">
              <a:defRPr/>
            </a:pPr>
            <a:r>
              <a:rPr lang="en-US" b="1" i="0">
                <a:solidFill>
                  <a:srgbClr val="FFFFFF"/>
                </a:solidFill>
                <a:latin typeface="Courier New"/>
              </a:rPr>
              <a:t>How to get involved</a:t>
            </a:r>
            <a:endParaRPr/>
          </a:p>
        </p:txBody>
      </p:sp>
      <p:sp>
        <p:nvSpPr>
          <p:cNvPr id="3" name="Content Placeholder 2"/>
          <p:cNvSpPr>
            <a:spLocks noGrp="1"/>
          </p:cNvSpPr>
          <p:nvPr>
            <p:ph idx="1"/>
          </p:nvPr>
        </p:nvSpPr>
        <p:spPr bwMode="auto">
          <a:xfrm flipH="0" flipV="0">
            <a:off x="1954719" y="1742872"/>
            <a:ext cx="8616711" cy="2948610"/>
          </a:xfrm>
        </p:spPr>
        <p:txBody>
          <a:bodyPr vertOverflow="overflow" horzOverflow="overflow" vert="horz" wrap="square" lIns="91440" tIns="45720" rIns="91440" bIns="45720" numCol="1" spcCol="0" rtlCol="0" fromWordArt="0" anchor="t" anchorCtr="0" forceAA="0" upright="0" compatLnSpc="0">
            <a:normAutofit fontScale="85000" lnSpcReduction="3000"/>
          </a:bodyPr>
          <a:lstStyle/>
          <a:p>
            <a:pPr marL="514350" indent="-514350" algn="l">
              <a:buAutoNum type="arabicPeriod"/>
              <a:defRPr/>
            </a:pPr>
            <a:r>
              <a:rPr lang="en-GB" sz="2400">
                <a:solidFill>
                  <a:schemeClr val="bg1"/>
                </a:solidFill>
                <a:latin typeface="Courier New"/>
                <a:cs typeface="Courier New"/>
              </a:rPr>
              <a:t>Sign-up </a:t>
            </a:r>
            <a:r>
              <a:rPr lang="en-GB" sz="2400">
                <a:solidFill>
                  <a:schemeClr val="bg1"/>
                </a:solidFill>
                <a:latin typeface="Courier New"/>
                <a:cs typeface="Courier New"/>
              </a:rPr>
              <a:t>questionnaire:</a:t>
            </a:r>
            <a:r>
              <a:rPr lang="en-GB" sz="2400">
                <a:solidFill>
                  <a:schemeClr val="bg1"/>
                </a:solidFill>
                <a:latin typeface="Courier New"/>
                <a:cs typeface="Courier New"/>
              </a:rPr>
              <a:t> </a:t>
            </a:r>
            <a:r>
              <a:rPr lang="en-GB" sz="2400" b="0" i="0" u="sng" strike="noStrike" cap="none" spc="0">
                <a:solidFill>
                  <a:schemeClr val="bg1"/>
                </a:solidFill>
                <a:latin typeface="Courier New"/>
                <a:ea typeface="Courier New"/>
                <a:cs typeface="Courier New"/>
                <a:hlinkClick r:id="rId4" tooltip="https://cloud.ldn.cash/apps/forms/s/85JmDdeRNQHXb5kmMiAMzdJ8"/>
              </a:rPr>
              <a:t>https://cloud.ldn.cash/apps/forms/s/85JmDdeRNQHXb5kmMiAMzdJ8</a:t>
            </a:r>
            <a:r>
              <a:rPr lang="en-GB" sz="2400" b="0" i="0" u="none" strike="noStrike" cap="none" spc="0">
                <a:solidFill>
                  <a:schemeClr val="bg1"/>
                </a:solidFill>
                <a:latin typeface="Courier New"/>
                <a:ea typeface="Courier New"/>
                <a:cs typeface="Courier New"/>
              </a:rPr>
              <a:t> </a:t>
            </a:r>
            <a:endParaRPr lang="en-GB" sz="2400">
              <a:solidFill>
                <a:schemeClr val="bg1"/>
              </a:solidFill>
              <a:latin typeface="Courier New"/>
              <a:cs typeface="Courier New"/>
            </a:endParaRPr>
          </a:p>
          <a:p>
            <a:pPr marL="514350" indent="-514350" algn="just">
              <a:buAutoNum type="arabicPeriod"/>
              <a:defRPr/>
            </a:pPr>
            <a:r>
              <a:rPr lang="en-GB" sz="2400">
                <a:solidFill>
                  <a:schemeClr val="bg1"/>
                </a:solidFill>
                <a:latin typeface="Courier New"/>
                <a:cs typeface="Courier New"/>
              </a:rPr>
              <a:t>Signal group chat – we can add you! (like Whatsapp – questionnaire asks for phone number which we can use to add you)</a:t>
            </a:r>
            <a:endParaRPr/>
          </a:p>
          <a:p>
            <a:pPr marL="514350" indent="-514350" algn="just">
              <a:buAutoNum type="arabicPeriod"/>
              <a:defRPr/>
            </a:pPr>
            <a:r>
              <a:rPr lang="en-GB" sz="2400">
                <a:solidFill>
                  <a:schemeClr val="bg1"/>
                </a:solidFill>
                <a:latin typeface="Courier New"/>
                <a:cs typeface="Courier New"/>
              </a:rPr>
              <a:t>Attend monthly meetings (shared in chat)</a:t>
            </a:r>
            <a:endParaRPr/>
          </a:p>
          <a:p>
            <a:pPr marL="514350" indent="-514350" algn="just">
              <a:buAutoNum type="arabicPeriod"/>
              <a:defRPr/>
            </a:pPr>
            <a:r>
              <a:rPr lang="en-GB" sz="2400">
                <a:solidFill>
                  <a:schemeClr val="bg1"/>
                </a:solidFill>
                <a:latin typeface="Courier New"/>
                <a:cs typeface="Courier New"/>
              </a:rPr>
              <a:t>Join a working group</a:t>
            </a:r>
            <a:endParaRPr/>
          </a:p>
          <a:p>
            <a:pPr marL="514350" indent="-514350" algn="just">
              <a:buAutoNum type="arabicPeriod"/>
              <a:defRPr/>
            </a:pPr>
            <a:r>
              <a:rPr lang="en-GB" sz="2400">
                <a:solidFill>
                  <a:schemeClr val="bg1"/>
                </a:solidFill>
                <a:latin typeface="Courier New"/>
                <a:cs typeface="Courier New"/>
              </a:rPr>
              <a:t>NextCloud</a:t>
            </a:r>
            <a:r>
              <a:rPr lang="en-GB" sz="2400">
                <a:solidFill>
                  <a:schemeClr val="bg1"/>
                </a:solidFill>
                <a:latin typeface="Courier New"/>
                <a:cs typeface="Courier New"/>
              </a:rPr>
              <a:t> – </a:t>
            </a:r>
            <a:r>
              <a:rPr lang="en-GB" sz="2400">
                <a:solidFill>
                  <a:schemeClr val="bg1"/>
                </a:solidFill>
                <a:latin typeface="Courier New"/>
                <a:cs typeface="Courier New"/>
              </a:rPr>
              <a:t>Szczepan</a:t>
            </a:r>
            <a:r>
              <a:rPr lang="en-GB" sz="2400">
                <a:solidFill>
                  <a:schemeClr val="bg1"/>
                </a:solidFill>
                <a:latin typeface="Courier New"/>
                <a:cs typeface="Courier New"/>
              </a:rPr>
              <a:t> will help get you set up!</a:t>
            </a:r>
            <a:endParaRPr/>
          </a:p>
        </p:txBody>
      </p:sp>
      <p:grpSp>
        <p:nvGrpSpPr>
          <p:cNvPr id="4" name="Group 3"/>
          <p:cNvGrpSpPr/>
          <p:nvPr/>
        </p:nvGrpSpPr>
        <p:grpSpPr bwMode="auto">
          <a:xfrm>
            <a:off x="90874" y="128307"/>
            <a:ext cx="12009267" cy="6595264"/>
            <a:chOff x="90874" y="128307"/>
            <a:chExt cx="12009267" cy="6595264"/>
          </a:xfrm>
        </p:grpSpPr>
        <p:sp>
          <p:nvSpPr>
            <p:cNvPr id="5" name="Star: 4 Points 4"/>
            <p:cNvSpPr/>
            <p:nvPr/>
          </p:nvSpPr>
          <p:spPr bwMode="auto">
            <a:xfrm>
              <a:off x="90874" y="128307"/>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6" name="Star: 4 Points 5"/>
            <p:cNvSpPr/>
            <p:nvPr/>
          </p:nvSpPr>
          <p:spPr bwMode="auto">
            <a:xfrm>
              <a:off x="972617" y="128307"/>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7" name="Star: 4 Points 6"/>
            <p:cNvSpPr/>
            <p:nvPr/>
          </p:nvSpPr>
          <p:spPr bwMode="auto">
            <a:xfrm>
              <a:off x="1854360" y="128307"/>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8" name="Star: 4 Points 7"/>
            <p:cNvSpPr/>
            <p:nvPr/>
          </p:nvSpPr>
          <p:spPr bwMode="auto">
            <a:xfrm>
              <a:off x="2736103" y="128307"/>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9" name="Star: 4 Points 8"/>
            <p:cNvSpPr/>
            <p:nvPr/>
          </p:nvSpPr>
          <p:spPr bwMode="auto">
            <a:xfrm>
              <a:off x="3617846" y="128307"/>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10" name="Star: 4 Points 9"/>
            <p:cNvSpPr/>
            <p:nvPr/>
          </p:nvSpPr>
          <p:spPr bwMode="auto">
            <a:xfrm>
              <a:off x="4499589" y="128307"/>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11" name="Star: 4 Points 10"/>
            <p:cNvSpPr/>
            <p:nvPr/>
          </p:nvSpPr>
          <p:spPr bwMode="auto">
            <a:xfrm>
              <a:off x="5381332" y="128307"/>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12" name="Star: 4 Points 11"/>
            <p:cNvSpPr/>
            <p:nvPr/>
          </p:nvSpPr>
          <p:spPr bwMode="auto">
            <a:xfrm>
              <a:off x="6263075" y="128307"/>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13" name="Star: 4 Points 12"/>
            <p:cNvSpPr/>
            <p:nvPr/>
          </p:nvSpPr>
          <p:spPr bwMode="auto">
            <a:xfrm>
              <a:off x="5381332" y="128307"/>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14" name="Star: 4 Points 13"/>
            <p:cNvSpPr/>
            <p:nvPr/>
          </p:nvSpPr>
          <p:spPr bwMode="auto">
            <a:xfrm>
              <a:off x="6263075" y="128307"/>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15" name="Star: 4 Points 14"/>
            <p:cNvSpPr/>
            <p:nvPr/>
          </p:nvSpPr>
          <p:spPr bwMode="auto">
            <a:xfrm>
              <a:off x="7144818" y="128307"/>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16" name="Star: 4 Points 15"/>
            <p:cNvSpPr/>
            <p:nvPr/>
          </p:nvSpPr>
          <p:spPr bwMode="auto">
            <a:xfrm>
              <a:off x="8026561" y="128307"/>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17" name="Star: 4 Points 16"/>
            <p:cNvSpPr/>
            <p:nvPr/>
          </p:nvSpPr>
          <p:spPr bwMode="auto">
            <a:xfrm>
              <a:off x="8908304" y="128307"/>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18" name="Star: 4 Points 17"/>
            <p:cNvSpPr/>
            <p:nvPr/>
          </p:nvSpPr>
          <p:spPr bwMode="auto">
            <a:xfrm>
              <a:off x="9790047" y="128307"/>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19" name="Star: 4 Points 18"/>
            <p:cNvSpPr/>
            <p:nvPr/>
          </p:nvSpPr>
          <p:spPr bwMode="auto">
            <a:xfrm>
              <a:off x="10671790" y="128307"/>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20" name="Star: 4 Points 19"/>
            <p:cNvSpPr/>
            <p:nvPr/>
          </p:nvSpPr>
          <p:spPr bwMode="auto">
            <a:xfrm>
              <a:off x="11553533" y="128307"/>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21" name="Star: 4 Points 20"/>
            <p:cNvSpPr/>
            <p:nvPr/>
          </p:nvSpPr>
          <p:spPr bwMode="auto">
            <a:xfrm>
              <a:off x="90874" y="6176963"/>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22" name="Star: 4 Points 21"/>
            <p:cNvSpPr/>
            <p:nvPr/>
          </p:nvSpPr>
          <p:spPr bwMode="auto">
            <a:xfrm>
              <a:off x="972617" y="6176963"/>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23" name="Star: 4 Points 22"/>
            <p:cNvSpPr/>
            <p:nvPr/>
          </p:nvSpPr>
          <p:spPr bwMode="auto">
            <a:xfrm>
              <a:off x="1854360" y="6176963"/>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24" name="Star: 4 Points 23"/>
            <p:cNvSpPr/>
            <p:nvPr/>
          </p:nvSpPr>
          <p:spPr bwMode="auto">
            <a:xfrm>
              <a:off x="2736103" y="6176963"/>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25" name="Star: 4 Points 24"/>
            <p:cNvSpPr/>
            <p:nvPr/>
          </p:nvSpPr>
          <p:spPr bwMode="auto">
            <a:xfrm>
              <a:off x="3617846" y="6176963"/>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26" name="Star: 4 Points 25"/>
            <p:cNvSpPr/>
            <p:nvPr/>
          </p:nvSpPr>
          <p:spPr bwMode="auto">
            <a:xfrm>
              <a:off x="4499589" y="6176963"/>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27" name="Star: 4 Points 26"/>
            <p:cNvSpPr/>
            <p:nvPr/>
          </p:nvSpPr>
          <p:spPr bwMode="auto">
            <a:xfrm>
              <a:off x="5381332" y="6176963"/>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28" name="Star: 4 Points 27"/>
            <p:cNvSpPr/>
            <p:nvPr/>
          </p:nvSpPr>
          <p:spPr bwMode="auto">
            <a:xfrm>
              <a:off x="6263075" y="6176963"/>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29" name="Star: 4 Points 28"/>
            <p:cNvSpPr/>
            <p:nvPr/>
          </p:nvSpPr>
          <p:spPr bwMode="auto">
            <a:xfrm>
              <a:off x="5381332" y="6176963"/>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30" name="Star: 4 Points 29"/>
            <p:cNvSpPr/>
            <p:nvPr/>
          </p:nvSpPr>
          <p:spPr bwMode="auto">
            <a:xfrm>
              <a:off x="6263075" y="6176963"/>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31" name="Star: 4 Points 30"/>
            <p:cNvSpPr/>
            <p:nvPr/>
          </p:nvSpPr>
          <p:spPr bwMode="auto">
            <a:xfrm>
              <a:off x="7144818" y="6176963"/>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32" name="Star: 4 Points 31"/>
            <p:cNvSpPr/>
            <p:nvPr/>
          </p:nvSpPr>
          <p:spPr bwMode="auto">
            <a:xfrm>
              <a:off x="8026561" y="6176963"/>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33" name="Star: 4 Points 32"/>
            <p:cNvSpPr/>
            <p:nvPr/>
          </p:nvSpPr>
          <p:spPr bwMode="auto">
            <a:xfrm>
              <a:off x="8908304" y="6176963"/>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34" name="Star: 4 Points 33"/>
            <p:cNvSpPr/>
            <p:nvPr/>
          </p:nvSpPr>
          <p:spPr bwMode="auto">
            <a:xfrm>
              <a:off x="9790047" y="6176963"/>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35" name="Star: 4 Points 34"/>
            <p:cNvSpPr/>
            <p:nvPr/>
          </p:nvSpPr>
          <p:spPr bwMode="auto">
            <a:xfrm>
              <a:off x="10671790" y="6176963"/>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36" name="Star: 4 Points 35"/>
            <p:cNvSpPr/>
            <p:nvPr/>
          </p:nvSpPr>
          <p:spPr bwMode="auto">
            <a:xfrm>
              <a:off x="11553533" y="6176963"/>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gr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solidFill>
          <a:schemeClr val="tx1"/>
        </a:solidFill>
      </p:bgPr>
    </p:bg>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838200" y="2766218"/>
            <a:ext cx="10515600" cy="1325563"/>
          </a:xfrm>
        </p:spPr>
        <p:txBody>
          <a:bodyPr/>
          <a:lstStyle/>
          <a:p>
            <a:pPr algn="ctr">
              <a:defRPr/>
            </a:pPr>
            <a:r>
              <a:rPr lang="en-US" b="1" i="0">
                <a:solidFill>
                  <a:srgbClr val="FFFFFF"/>
                </a:solidFill>
                <a:latin typeface="Courier New"/>
              </a:rPr>
              <a:t>Questions?</a:t>
            </a:r>
            <a:endParaRPr/>
          </a:p>
        </p:txBody>
      </p:sp>
      <p:grpSp>
        <p:nvGrpSpPr>
          <p:cNvPr id="4" name="Group 3"/>
          <p:cNvGrpSpPr/>
          <p:nvPr/>
        </p:nvGrpSpPr>
        <p:grpSpPr bwMode="auto">
          <a:xfrm>
            <a:off x="90874" y="128307"/>
            <a:ext cx="12009267" cy="6595264"/>
            <a:chOff x="90874" y="128307"/>
            <a:chExt cx="12009267" cy="6595264"/>
          </a:xfrm>
        </p:grpSpPr>
        <p:sp>
          <p:nvSpPr>
            <p:cNvPr id="5" name="Star: 4 Points 4"/>
            <p:cNvSpPr/>
            <p:nvPr/>
          </p:nvSpPr>
          <p:spPr bwMode="auto">
            <a:xfrm>
              <a:off x="90874" y="128307"/>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6" name="Star: 4 Points 5"/>
            <p:cNvSpPr/>
            <p:nvPr/>
          </p:nvSpPr>
          <p:spPr bwMode="auto">
            <a:xfrm>
              <a:off x="972617" y="128307"/>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7" name="Star: 4 Points 6"/>
            <p:cNvSpPr/>
            <p:nvPr/>
          </p:nvSpPr>
          <p:spPr bwMode="auto">
            <a:xfrm>
              <a:off x="1854360" y="128307"/>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8" name="Star: 4 Points 7"/>
            <p:cNvSpPr/>
            <p:nvPr/>
          </p:nvSpPr>
          <p:spPr bwMode="auto">
            <a:xfrm>
              <a:off x="2736103" y="128307"/>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9" name="Star: 4 Points 8"/>
            <p:cNvSpPr/>
            <p:nvPr/>
          </p:nvSpPr>
          <p:spPr bwMode="auto">
            <a:xfrm>
              <a:off x="3617846" y="128307"/>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10" name="Star: 4 Points 9"/>
            <p:cNvSpPr/>
            <p:nvPr/>
          </p:nvSpPr>
          <p:spPr bwMode="auto">
            <a:xfrm>
              <a:off x="4499589" y="128307"/>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11" name="Star: 4 Points 10"/>
            <p:cNvSpPr/>
            <p:nvPr/>
          </p:nvSpPr>
          <p:spPr bwMode="auto">
            <a:xfrm>
              <a:off x="5381332" y="128307"/>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12" name="Star: 4 Points 11"/>
            <p:cNvSpPr/>
            <p:nvPr/>
          </p:nvSpPr>
          <p:spPr bwMode="auto">
            <a:xfrm>
              <a:off x="6263075" y="128307"/>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13" name="Star: 4 Points 12"/>
            <p:cNvSpPr/>
            <p:nvPr/>
          </p:nvSpPr>
          <p:spPr bwMode="auto">
            <a:xfrm>
              <a:off x="5381332" y="128307"/>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14" name="Star: 4 Points 13"/>
            <p:cNvSpPr/>
            <p:nvPr/>
          </p:nvSpPr>
          <p:spPr bwMode="auto">
            <a:xfrm>
              <a:off x="6263075" y="128307"/>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15" name="Star: 4 Points 14"/>
            <p:cNvSpPr/>
            <p:nvPr/>
          </p:nvSpPr>
          <p:spPr bwMode="auto">
            <a:xfrm>
              <a:off x="7144818" y="128307"/>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16" name="Star: 4 Points 15"/>
            <p:cNvSpPr/>
            <p:nvPr/>
          </p:nvSpPr>
          <p:spPr bwMode="auto">
            <a:xfrm>
              <a:off x="8026561" y="128307"/>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17" name="Star: 4 Points 16"/>
            <p:cNvSpPr/>
            <p:nvPr/>
          </p:nvSpPr>
          <p:spPr bwMode="auto">
            <a:xfrm>
              <a:off x="8908304" y="128307"/>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18" name="Star: 4 Points 17"/>
            <p:cNvSpPr/>
            <p:nvPr/>
          </p:nvSpPr>
          <p:spPr bwMode="auto">
            <a:xfrm>
              <a:off x="9790047" y="128307"/>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19" name="Star: 4 Points 18"/>
            <p:cNvSpPr/>
            <p:nvPr/>
          </p:nvSpPr>
          <p:spPr bwMode="auto">
            <a:xfrm>
              <a:off x="10671790" y="128307"/>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20" name="Star: 4 Points 19"/>
            <p:cNvSpPr/>
            <p:nvPr/>
          </p:nvSpPr>
          <p:spPr bwMode="auto">
            <a:xfrm>
              <a:off x="11553533" y="128307"/>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21" name="Star: 4 Points 20"/>
            <p:cNvSpPr/>
            <p:nvPr/>
          </p:nvSpPr>
          <p:spPr bwMode="auto">
            <a:xfrm>
              <a:off x="90874" y="6176963"/>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22" name="Star: 4 Points 21"/>
            <p:cNvSpPr/>
            <p:nvPr/>
          </p:nvSpPr>
          <p:spPr bwMode="auto">
            <a:xfrm>
              <a:off x="972617" y="6176963"/>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23" name="Star: 4 Points 22"/>
            <p:cNvSpPr/>
            <p:nvPr/>
          </p:nvSpPr>
          <p:spPr bwMode="auto">
            <a:xfrm>
              <a:off x="1854360" y="6176963"/>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24" name="Star: 4 Points 23"/>
            <p:cNvSpPr/>
            <p:nvPr/>
          </p:nvSpPr>
          <p:spPr bwMode="auto">
            <a:xfrm>
              <a:off x="2736103" y="6176963"/>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25" name="Star: 4 Points 24"/>
            <p:cNvSpPr/>
            <p:nvPr/>
          </p:nvSpPr>
          <p:spPr bwMode="auto">
            <a:xfrm>
              <a:off x="3617846" y="6176963"/>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26" name="Star: 4 Points 25"/>
            <p:cNvSpPr/>
            <p:nvPr/>
          </p:nvSpPr>
          <p:spPr bwMode="auto">
            <a:xfrm>
              <a:off x="4499589" y="6176963"/>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27" name="Star: 4 Points 26"/>
            <p:cNvSpPr/>
            <p:nvPr/>
          </p:nvSpPr>
          <p:spPr bwMode="auto">
            <a:xfrm>
              <a:off x="5381332" y="6176963"/>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28" name="Star: 4 Points 27"/>
            <p:cNvSpPr/>
            <p:nvPr/>
          </p:nvSpPr>
          <p:spPr bwMode="auto">
            <a:xfrm>
              <a:off x="6263075" y="6176963"/>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29" name="Star: 4 Points 28"/>
            <p:cNvSpPr/>
            <p:nvPr/>
          </p:nvSpPr>
          <p:spPr bwMode="auto">
            <a:xfrm>
              <a:off x="5381332" y="6176963"/>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30" name="Star: 4 Points 29"/>
            <p:cNvSpPr/>
            <p:nvPr/>
          </p:nvSpPr>
          <p:spPr bwMode="auto">
            <a:xfrm>
              <a:off x="6263075" y="6176963"/>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31" name="Star: 4 Points 30"/>
            <p:cNvSpPr/>
            <p:nvPr/>
          </p:nvSpPr>
          <p:spPr bwMode="auto">
            <a:xfrm>
              <a:off x="7144818" y="6176963"/>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32" name="Star: 4 Points 31"/>
            <p:cNvSpPr/>
            <p:nvPr/>
          </p:nvSpPr>
          <p:spPr bwMode="auto">
            <a:xfrm>
              <a:off x="8026561" y="6176963"/>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33" name="Star: 4 Points 32"/>
            <p:cNvSpPr/>
            <p:nvPr/>
          </p:nvSpPr>
          <p:spPr bwMode="auto">
            <a:xfrm>
              <a:off x="8908304" y="6176963"/>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34" name="Star: 4 Points 33"/>
            <p:cNvSpPr/>
            <p:nvPr/>
          </p:nvSpPr>
          <p:spPr bwMode="auto">
            <a:xfrm>
              <a:off x="9790047" y="6176963"/>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35" name="Star: 4 Points 34"/>
            <p:cNvSpPr/>
            <p:nvPr/>
          </p:nvSpPr>
          <p:spPr bwMode="auto">
            <a:xfrm>
              <a:off x="10671790" y="6176963"/>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36" name="Star: 4 Points 35"/>
            <p:cNvSpPr/>
            <p:nvPr/>
          </p:nvSpPr>
          <p:spPr bwMode="auto">
            <a:xfrm>
              <a:off x="11553533" y="6176963"/>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gr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solidFill>
          <a:schemeClr val="tx1"/>
        </a:solidFill>
      </p:bgPr>
    </p:bg>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lgn="ctr">
              <a:defRPr/>
            </a:pPr>
            <a:r>
              <a:rPr lang="en-GB" b="1">
                <a:solidFill>
                  <a:schemeClr val="bg1"/>
                </a:solidFill>
                <a:latin typeface="Courier New"/>
                <a:cs typeface="Courier New"/>
              </a:rPr>
              <a:t>What is a co-operative?</a:t>
            </a:r>
            <a:endParaRPr/>
          </a:p>
        </p:txBody>
      </p:sp>
      <p:sp>
        <p:nvSpPr>
          <p:cNvPr id="3" name="Content Placeholder 2"/>
          <p:cNvSpPr>
            <a:spLocks noGrp="1"/>
          </p:cNvSpPr>
          <p:nvPr>
            <p:ph idx="1"/>
          </p:nvPr>
        </p:nvSpPr>
        <p:spPr bwMode="auto">
          <a:xfrm>
            <a:off x="838200" y="1577674"/>
            <a:ext cx="5257800" cy="4351338"/>
          </a:xfrm>
        </p:spPr>
        <p:txBody>
          <a:bodyPr>
            <a:normAutofit/>
          </a:bodyPr>
          <a:lstStyle/>
          <a:p>
            <a:pPr marL="0" indent="0" algn="just">
              <a:buNone/>
              <a:defRPr/>
            </a:pPr>
            <a:r>
              <a:rPr lang="en-US" sz="2000" b="0" i="1">
                <a:solidFill>
                  <a:schemeClr val="bg1"/>
                </a:solidFill>
                <a:latin typeface="Courier New"/>
                <a:cs typeface="Courier New"/>
              </a:rPr>
              <a:t>“A cooperative (“coop”) or co-operative (“co-op”) is an autonomous association of people who voluntarily cooperate for their mutual social, economic, and cultural benefit.</a:t>
            </a:r>
            <a:endParaRPr/>
          </a:p>
          <a:p>
            <a:pPr marL="0" indent="0" algn="just">
              <a:buNone/>
              <a:defRPr/>
            </a:pPr>
            <a:r>
              <a:rPr lang="en-US" sz="2000" b="0" i="1">
                <a:solidFill>
                  <a:schemeClr val="bg1"/>
                </a:solidFill>
                <a:latin typeface="Courier New"/>
                <a:cs typeface="Courier New"/>
              </a:rPr>
              <a:t>Cooperatives include non-profit community organizations and businesses that are owned and managed by the people who use their services (a consumer cooperative) or by the people who work there (a worker cooperative) or by the people who live there (a housing cooperative).” (Wiki)</a:t>
            </a:r>
            <a:endParaRPr/>
          </a:p>
          <a:p>
            <a:pPr marL="0" indent="0">
              <a:buNone/>
              <a:defRPr/>
            </a:pPr>
            <a:endParaRPr lang="en-GB">
              <a:solidFill>
                <a:schemeClr val="bg1"/>
              </a:solidFill>
              <a:latin typeface="Courier New"/>
              <a:cs typeface="Courier New"/>
            </a:endParaRPr>
          </a:p>
        </p:txBody>
      </p:sp>
      <p:sp>
        <p:nvSpPr>
          <p:cNvPr id="4" name="TextBox 3"/>
          <p:cNvSpPr txBox="1"/>
          <p:nvPr/>
        </p:nvSpPr>
        <p:spPr bwMode="auto">
          <a:xfrm>
            <a:off x="6616557" y="1690688"/>
            <a:ext cx="4921322" cy="3785652"/>
          </a:xfrm>
          <a:prstGeom prst="rect">
            <a:avLst/>
          </a:prstGeom>
          <a:noFill/>
          <a:ln>
            <a:solidFill>
              <a:schemeClr val="bg1"/>
            </a:solidFill>
          </a:ln>
        </p:spPr>
        <p:txBody>
          <a:bodyPr wrap="square" rtlCol="0">
            <a:spAutoFit/>
          </a:bodyPr>
          <a:lstStyle/>
          <a:p>
            <a:pPr algn="l">
              <a:defRPr/>
            </a:pPr>
            <a:r>
              <a:rPr lang="en-US" sz="2000" b="0" i="0">
                <a:solidFill>
                  <a:schemeClr val="bg1"/>
                </a:solidFill>
                <a:latin typeface="Courier New"/>
                <a:cs typeface="Courier New"/>
              </a:rPr>
              <a:t>The Seven Co-operative Principles:</a:t>
            </a:r>
            <a:endParaRPr/>
          </a:p>
          <a:p>
            <a:pPr algn="l">
              <a:defRPr/>
            </a:pPr>
            <a:endParaRPr lang="en-US" sz="2000" b="0" i="0">
              <a:solidFill>
                <a:schemeClr val="bg1"/>
              </a:solidFill>
              <a:latin typeface="Courier New"/>
              <a:cs typeface="Courier New"/>
            </a:endParaRPr>
          </a:p>
          <a:p>
            <a:pPr algn="l">
              <a:buFont typeface="+mj-lt"/>
              <a:buAutoNum type="arabicPeriod"/>
              <a:defRPr/>
            </a:pPr>
            <a:r>
              <a:rPr lang="en-US" sz="2000" b="0" i="0">
                <a:solidFill>
                  <a:schemeClr val="bg1"/>
                </a:solidFill>
                <a:latin typeface="Courier New"/>
                <a:cs typeface="Courier New"/>
              </a:rPr>
              <a:t>Voluntary and Open Membership</a:t>
            </a:r>
            <a:endParaRPr/>
          </a:p>
          <a:p>
            <a:pPr algn="l">
              <a:buFont typeface="+mj-lt"/>
              <a:buAutoNum type="arabicPeriod"/>
              <a:defRPr/>
            </a:pPr>
            <a:r>
              <a:rPr lang="en-US" sz="2000" b="0" i="0">
                <a:solidFill>
                  <a:schemeClr val="bg1"/>
                </a:solidFill>
                <a:latin typeface="Courier New"/>
                <a:cs typeface="Courier New"/>
              </a:rPr>
              <a:t>Democratic Member Control</a:t>
            </a:r>
            <a:endParaRPr/>
          </a:p>
          <a:p>
            <a:pPr algn="l">
              <a:buFont typeface="+mj-lt"/>
              <a:buAutoNum type="arabicPeriod"/>
              <a:defRPr/>
            </a:pPr>
            <a:r>
              <a:rPr lang="en-US" sz="2000" b="0" i="0">
                <a:solidFill>
                  <a:schemeClr val="bg1"/>
                </a:solidFill>
                <a:latin typeface="Courier New"/>
                <a:cs typeface="Courier New"/>
              </a:rPr>
              <a:t>Member Economic Participation</a:t>
            </a:r>
            <a:endParaRPr/>
          </a:p>
          <a:p>
            <a:pPr algn="l">
              <a:buFont typeface="+mj-lt"/>
              <a:buAutoNum type="arabicPeriod"/>
              <a:defRPr/>
            </a:pPr>
            <a:r>
              <a:rPr lang="en-US" sz="2000" b="0" i="0">
                <a:solidFill>
                  <a:schemeClr val="bg1"/>
                </a:solidFill>
                <a:latin typeface="Courier New"/>
                <a:cs typeface="Courier New"/>
              </a:rPr>
              <a:t>Autonomy and Independence</a:t>
            </a:r>
            <a:endParaRPr/>
          </a:p>
          <a:p>
            <a:pPr algn="l">
              <a:buFont typeface="+mj-lt"/>
              <a:buAutoNum type="arabicPeriod"/>
              <a:defRPr/>
            </a:pPr>
            <a:r>
              <a:rPr lang="en-US" sz="2000" b="0" i="0">
                <a:solidFill>
                  <a:schemeClr val="bg1"/>
                </a:solidFill>
                <a:latin typeface="Courier New"/>
                <a:cs typeface="Courier New"/>
              </a:rPr>
              <a:t>Education, Training and Information</a:t>
            </a:r>
            <a:endParaRPr/>
          </a:p>
          <a:p>
            <a:pPr algn="l">
              <a:buFont typeface="+mj-lt"/>
              <a:buAutoNum type="arabicPeriod"/>
              <a:defRPr/>
            </a:pPr>
            <a:r>
              <a:rPr lang="en-US" sz="2000" b="0" i="0">
                <a:solidFill>
                  <a:schemeClr val="bg1"/>
                </a:solidFill>
                <a:latin typeface="Courier New"/>
                <a:cs typeface="Courier New"/>
              </a:rPr>
              <a:t>Co-operation Among Co-operatives</a:t>
            </a:r>
            <a:endParaRPr/>
          </a:p>
          <a:p>
            <a:pPr algn="l">
              <a:buFont typeface="+mj-lt"/>
              <a:buAutoNum type="arabicPeriod"/>
              <a:defRPr/>
            </a:pPr>
            <a:r>
              <a:rPr lang="en-US" sz="2000" b="0" i="0">
                <a:solidFill>
                  <a:schemeClr val="bg1"/>
                </a:solidFill>
                <a:latin typeface="Courier New"/>
                <a:cs typeface="Courier New"/>
              </a:rPr>
              <a:t>Concern for Community</a:t>
            </a:r>
            <a:endParaRPr/>
          </a:p>
        </p:txBody>
      </p:sp>
      <p:grpSp>
        <p:nvGrpSpPr>
          <p:cNvPr id="37" name="Group 36"/>
          <p:cNvGrpSpPr/>
          <p:nvPr/>
        </p:nvGrpSpPr>
        <p:grpSpPr bwMode="auto">
          <a:xfrm>
            <a:off x="90874" y="128307"/>
            <a:ext cx="12009267" cy="6595264"/>
            <a:chOff x="90874" y="128307"/>
            <a:chExt cx="12009267" cy="6595264"/>
          </a:xfrm>
        </p:grpSpPr>
        <p:sp>
          <p:nvSpPr>
            <p:cNvPr id="5" name="Star: 4 Points 4"/>
            <p:cNvSpPr/>
            <p:nvPr/>
          </p:nvSpPr>
          <p:spPr bwMode="auto">
            <a:xfrm>
              <a:off x="90874" y="128307"/>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6" name="Star: 4 Points 5"/>
            <p:cNvSpPr/>
            <p:nvPr/>
          </p:nvSpPr>
          <p:spPr bwMode="auto">
            <a:xfrm>
              <a:off x="972617" y="128307"/>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7" name="Star: 4 Points 6"/>
            <p:cNvSpPr/>
            <p:nvPr/>
          </p:nvSpPr>
          <p:spPr bwMode="auto">
            <a:xfrm>
              <a:off x="1854360" y="128307"/>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8" name="Star: 4 Points 7"/>
            <p:cNvSpPr/>
            <p:nvPr/>
          </p:nvSpPr>
          <p:spPr bwMode="auto">
            <a:xfrm>
              <a:off x="2736103" y="128307"/>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9" name="Star: 4 Points 8"/>
            <p:cNvSpPr/>
            <p:nvPr/>
          </p:nvSpPr>
          <p:spPr bwMode="auto">
            <a:xfrm>
              <a:off x="3617846" y="128307"/>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10" name="Star: 4 Points 9"/>
            <p:cNvSpPr/>
            <p:nvPr/>
          </p:nvSpPr>
          <p:spPr bwMode="auto">
            <a:xfrm>
              <a:off x="4499589" y="128307"/>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11" name="Star: 4 Points 10"/>
            <p:cNvSpPr/>
            <p:nvPr/>
          </p:nvSpPr>
          <p:spPr bwMode="auto">
            <a:xfrm>
              <a:off x="5381332" y="128307"/>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12" name="Star: 4 Points 11"/>
            <p:cNvSpPr/>
            <p:nvPr/>
          </p:nvSpPr>
          <p:spPr bwMode="auto">
            <a:xfrm>
              <a:off x="6263075" y="128307"/>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13" name="Star: 4 Points 12"/>
            <p:cNvSpPr/>
            <p:nvPr/>
          </p:nvSpPr>
          <p:spPr bwMode="auto">
            <a:xfrm>
              <a:off x="5381332" y="128307"/>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14" name="Star: 4 Points 13"/>
            <p:cNvSpPr/>
            <p:nvPr/>
          </p:nvSpPr>
          <p:spPr bwMode="auto">
            <a:xfrm>
              <a:off x="6263075" y="128307"/>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15" name="Star: 4 Points 14"/>
            <p:cNvSpPr/>
            <p:nvPr/>
          </p:nvSpPr>
          <p:spPr bwMode="auto">
            <a:xfrm>
              <a:off x="7144818" y="128307"/>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16" name="Star: 4 Points 15"/>
            <p:cNvSpPr/>
            <p:nvPr/>
          </p:nvSpPr>
          <p:spPr bwMode="auto">
            <a:xfrm>
              <a:off x="8026561" y="128307"/>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17" name="Star: 4 Points 16"/>
            <p:cNvSpPr/>
            <p:nvPr/>
          </p:nvSpPr>
          <p:spPr bwMode="auto">
            <a:xfrm>
              <a:off x="8908304" y="128307"/>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18" name="Star: 4 Points 17"/>
            <p:cNvSpPr/>
            <p:nvPr/>
          </p:nvSpPr>
          <p:spPr bwMode="auto">
            <a:xfrm>
              <a:off x="9790047" y="128307"/>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19" name="Star: 4 Points 18"/>
            <p:cNvSpPr/>
            <p:nvPr/>
          </p:nvSpPr>
          <p:spPr bwMode="auto">
            <a:xfrm>
              <a:off x="10671790" y="128307"/>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20" name="Star: 4 Points 19"/>
            <p:cNvSpPr/>
            <p:nvPr/>
          </p:nvSpPr>
          <p:spPr bwMode="auto">
            <a:xfrm>
              <a:off x="11553533" y="128307"/>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21" name="Star: 4 Points 20"/>
            <p:cNvSpPr/>
            <p:nvPr/>
          </p:nvSpPr>
          <p:spPr bwMode="auto">
            <a:xfrm>
              <a:off x="90874" y="6176963"/>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22" name="Star: 4 Points 21"/>
            <p:cNvSpPr/>
            <p:nvPr/>
          </p:nvSpPr>
          <p:spPr bwMode="auto">
            <a:xfrm>
              <a:off x="972617" y="6176963"/>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23" name="Star: 4 Points 22"/>
            <p:cNvSpPr/>
            <p:nvPr/>
          </p:nvSpPr>
          <p:spPr bwMode="auto">
            <a:xfrm>
              <a:off x="1854360" y="6176963"/>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24" name="Star: 4 Points 23"/>
            <p:cNvSpPr/>
            <p:nvPr/>
          </p:nvSpPr>
          <p:spPr bwMode="auto">
            <a:xfrm>
              <a:off x="2736103" y="6176963"/>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25" name="Star: 4 Points 24"/>
            <p:cNvSpPr/>
            <p:nvPr/>
          </p:nvSpPr>
          <p:spPr bwMode="auto">
            <a:xfrm>
              <a:off x="3617846" y="6176963"/>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26" name="Star: 4 Points 25"/>
            <p:cNvSpPr/>
            <p:nvPr/>
          </p:nvSpPr>
          <p:spPr bwMode="auto">
            <a:xfrm>
              <a:off x="4499589" y="6176963"/>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27" name="Star: 4 Points 26"/>
            <p:cNvSpPr/>
            <p:nvPr/>
          </p:nvSpPr>
          <p:spPr bwMode="auto">
            <a:xfrm>
              <a:off x="5381332" y="6176963"/>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28" name="Star: 4 Points 27"/>
            <p:cNvSpPr/>
            <p:nvPr/>
          </p:nvSpPr>
          <p:spPr bwMode="auto">
            <a:xfrm>
              <a:off x="6263075" y="6176963"/>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29" name="Star: 4 Points 28"/>
            <p:cNvSpPr/>
            <p:nvPr/>
          </p:nvSpPr>
          <p:spPr bwMode="auto">
            <a:xfrm>
              <a:off x="5381332" y="6176963"/>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30" name="Star: 4 Points 29"/>
            <p:cNvSpPr/>
            <p:nvPr/>
          </p:nvSpPr>
          <p:spPr bwMode="auto">
            <a:xfrm>
              <a:off x="6263075" y="6176963"/>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31" name="Star: 4 Points 30"/>
            <p:cNvSpPr/>
            <p:nvPr/>
          </p:nvSpPr>
          <p:spPr bwMode="auto">
            <a:xfrm>
              <a:off x="7144818" y="6176963"/>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32" name="Star: 4 Points 31"/>
            <p:cNvSpPr/>
            <p:nvPr/>
          </p:nvSpPr>
          <p:spPr bwMode="auto">
            <a:xfrm>
              <a:off x="8026561" y="6176963"/>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33" name="Star: 4 Points 32"/>
            <p:cNvSpPr/>
            <p:nvPr/>
          </p:nvSpPr>
          <p:spPr bwMode="auto">
            <a:xfrm>
              <a:off x="8908304" y="6176963"/>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34" name="Star: 4 Points 33"/>
            <p:cNvSpPr/>
            <p:nvPr/>
          </p:nvSpPr>
          <p:spPr bwMode="auto">
            <a:xfrm>
              <a:off x="9790047" y="6176963"/>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35" name="Star: 4 Points 34"/>
            <p:cNvSpPr/>
            <p:nvPr/>
          </p:nvSpPr>
          <p:spPr bwMode="auto">
            <a:xfrm>
              <a:off x="10671790" y="6176963"/>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36" name="Star: 4 Points 35"/>
            <p:cNvSpPr/>
            <p:nvPr/>
          </p:nvSpPr>
          <p:spPr bwMode="auto">
            <a:xfrm>
              <a:off x="11553533" y="6176963"/>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gr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solidFill>
          <a:schemeClr val="tx1"/>
        </a:solidFill>
      </p:bgPr>
    </p:bg>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lgn="ctr">
              <a:defRPr/>
            </a:pPr>
            <a:r>
              <a:rPr lang="en-GB" b="1">
                <a:solidFill>
                  <a:schemeClr val="bg1"/>
                </a:solidFill>
                <a:latin typeface="Courier New"/>
                <a:cs typeface="Courier New"/>
              </a:rPr>
              <a:t>What is a housing co-op?</a:t>
            </a:r>
            <a:endParaRPr/>
          </a:p>
        </p:txBody>
      </p:sp>
      <p:sp>
        <p:nvSpPr>
          <p:cNvPr id="3" name="Content Placeholder 2"/>
          <p:cNvSpPr>
            <a:spLocks noGrp="1"/>
          </p:cNvSpPr>
          <p:nvPr>
            <p:ph idx="1"/>
          </p:nvPr>
        </p:nvSpPr>
        <p:spPr bwMode="auto">
          <a:xfrm>
            <a:off x="838200" y="1617890"/>
            <a:ext cx="10515600" cy="4351338"/>
          </a:xfrm>
        </p:spPr>
        <p:txBody>
          <a:bodyPr>
            <a:normAutofit fontScale="92500" lnSpcReduction="10000"/>
          </a:bodyPr>
          <a:lstStyle/>
          <a:p>
            <a:pPr>
              <a:defRPr/>
            </a:pPr>
            <a:r>
              <a:rPr lang="en-GB">
                <a:solidFill>
                  <a:schemeClr val="bg1"/>
                </a:solidFill>
                <a:latin typeface="Courier New"/>
                <a:cs typeface="Courier New"/>
              </a:rPr>
              <a:t>Alternative model of housing</a:t>
            </a:r>
            <a:endParaRPr/>
          </a:p>
          <a:p>
            <a:pPr>
              <a:defRPr/>
            </a:pPr>
            <a:r>
              <a:rPr lang="en-GB">
                <a:solidFill>
                  <a:schemeClr val="bg1"/>
                </a:solidFill>
                <a:latin typeface="Courier New"/>
                <a:cs typeface="Courier New"/>
              </a:rPr>
              <a:t>Non-profit, but not private home ownership</a:t>
            </a:r>
            <a:endParaRPr/>
          </a:p>
          <a:p>
            <a:pPr>
              <a:defRPr/>
            </a:pPr>
            <a:r>
              <a:rPr lang="en-GB">
                <a:solidFill>
                  <a:schemeClr val="bg1"/>
                </a:solidFill>
                <a:latin typeface="Courier New"/>
                <a:cs typeface="Courier New"/>
              </a:rPr>
              <a:t>Renting without landlords or agents</a:t>
            </a:r>
            <a:endParaRPr/>
          </a:p>
          <a:p>
            <a:pPr>
              <a:defRPr/>
            </a:pPr>
            <a:r>
              <a:rPr lang="en-GB">
                <a:solidFill>
                  <a:schemeClr val="bg1"/>
                </a:solidFill>
                <a:latin typeface="Courier New"/>
                <a:cs typeface="Courier New"/>
              </a:rPr>
              <a:t>…or: residents of the co-op are their own landlord and agent</a:t>
            </a:r>
            <a:endParaRPr/>
          </a:p>
          <a:p>
            <a:pPr>
              <a:defRPr/>
            </a:pPr>
            <a:r>
              <a:rPr lang="en-GB">
                <a:solidFill>
                  <a:schemeClr val="bg1"/>
                </a:solidFill>
                <a:latin typeface="Courier New"/>
                <a:cs typeface="Courier New"/>
              </a:rPr>
              <a:t>Housing is owned by and managed by and for the benefit of its  residents</a:t>
            </a:r>
            <a:endParaRPr/>
          </a:p>
          <a:p>
            <a:pPr>
              <a:defRPr/>
            </a:pPr>
            <a:r>
              <a:rPr lang="en-US" b="0" i="0">
                <a:solidFill>
                  <a:srgbClr val="FFFFFF"/>
                </a:solidFill>
                <a:latin typeface="Courier New"/>
              </a:rPr>
              <a:t>There are hundreds of housing co-ops in London. In South-East London these include Sanford Street Housing Co-op, Nettleton Road Housing Co-op and Deptford Housing Co-op.</a:t>
            </a:r>
            <a:endParaRPr lang="en-GB">
              <a:solidFill>
                <a:schemeClr val="bg1"/>
              </a:solidFill>
              <a:latin typeface="Courier New"/>
              <a:cs typeface="Courier New"/>
            </a:endParaRPr>
          </a:p>
        </p:txBody>
      </p:sp>
      <p:grpSp>
        <p:nvGrpSpPr>
          <p:cNvPr id="4" name="Group 3"/>
          <p:cNvGrpSpPr/>
          <p:nvPr/>
        </p:nvGrpSpPr>
        <p:grpSpPr bwMode="auto">
          <a:xfrm>
            <a:off x="90874" y="128307"/>
            <a:ext cx="12009267" cy="6595264"/>
            <a:chOff x="90874" y="128307"/>
            <a:chExt cx="12009267" cy="6595264"/>
          </a:xfrm>
        </p:grpSpPr>
        <p:sp>
          <p:nvSpPr>
            <p:cNvPr id="5" name="Star: 4 Points 4"/>
            <p:cNvSpPr/>
            <p:nvPr/>
          </p:nvSpPr>
          <p:spPr bwMode="auto">
            <a:xfrm>
              <a:off x="90874" y="128307"/>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6" name="Star: 4 Points 5"/>
            <p:cNvSpPr/>
            <p:nvPr/>
          </p:nvSpPr>
          <p:spPr bwMode="auto">
            <a:xfrm>
              <a:off x="972617" y="128307"/>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7" name="Star: 4 Points 6"/>
            <p:cNvSpPr/>
            <p:nvPr/>
          </p:nvSpPr>
          <p:spPr bwMode="auto">
            <a:xfrm>
              <a:off x="1854360" y="128307"/>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8" name="Star: 4 Points 7"/>
            <p:cNvSpPr/>
            <p:nvPr/>
          </p:nvSpPr>
          <p:spPr bwMode="auto">
            <a:xfrm>
              <a:off x="2736103" y="128307"/>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9" name="Star: 4 Points 8"/>
            <p:cNvSpPr/>
            <p:nvPr/>
          </p:nvSpPr>
          <p:spPr bwMode="auto">
            <a:xfrm>
              <a:off x="3617846" y="128307"/>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10" name="Star: 4 Points 9"/>
            <p:cNvSpPr/>
            <p:nvPr/>
          </p:nvSpPr>
          <p:spPr bwMode="auto">
            <a:xfrm>
              <a:off x="4499589" y="128307"/>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11" name="Star: 4 Points 10"/>
            <p:cNvSpPr/>
            <p:nvPr/>
          </p:nvSpPr>
          <p:spPr bwMode="auto">
            <a:xfrm>
              <a:off x="5381332" y="128307"/>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12" name="Star: 4 Points 11"/>
            <p:cNvSpPr/>
            <p:nvPr/>
          </p:nvSpPr>
          <p:spPr bwMode="auto">
            <a:xfrm>
              <a:off x="6263075" y="128307"/>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13" name="Star: 4 Points 12"/>
            <p:cNvSpPr/>
            <p:nvPr/>
          </p:nvSpPr>
          <p:spPr bwMode="auto">
            <a:xfrm>
              <a:off x="5381332" y="128307"/>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14" name="Star: 4 Points 13"/>
            <p:cNvSpPr/>
            <p:nvPr/>
          </p:nvSpPr>
          <p:spPr bwMode="auto">
            <a:xfrm>
              <a:off x="6263075" y="128307"/>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15" name="Star: 4 Points 14"/>
            <p:cNvSpPr/>
            <p:nvPr/>
          </p:nvSpPr>
          <p:spPr bwMode="auto">
            <a:xfrm>
              <a:off x="7144818" y="128307"/>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16" name="Star: 4 Points 15"/>
            <p:cNvSpPr/>
            <p:nvPr/>
          </p:nvSpPr>
          <p:spPr bwMode="auto">
            <a:xfrm>
              <a:off x="8026561" y="128307"/>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17" name="Star: 4 Points 16"/>
            <p:cNvSpPr/>
            <p:nvPr/>
          </p:nvSpPr>
          <p:spPr bwMode="auto">
            <a:xfrm>
              <a:off x="8908304" y="128307"/>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18" name="Star: 4 Points 17"/>
            <p:cNvSpPr/>
            <p:nvPr/>
          </p:nvSpPr>
          <p:spPr bwMode="auto">
            <a:xfrm>
              <a:off x="9790047" y="128307"/>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19" name="Star: 4 Points 18"/>
            <p:cNvSpPr/>
            <p:nvPr/>
          </p:nvSpPr>
          <p:spPr bwMode="auto">
            <a:xfrm>
              <a:off x="10671790" y="128307"/>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20" name="Star: 4 Points 19"/>
            <p:cNvSpPr/>
            <p:nvPr/>
          </p:nvSpPr>
          <p:spPr bwMode="auto">
            <a:xfrm>
              <a:off x="11553533" y="128307"/>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21" name="Star: 4 Points 20"/>
            <p:cNvSpPr/>
            <p:nvPr/>
          </p:nvSpPr>
          <p:spPr bwMode="auto">
            <a:xfrm>
              <a:off x="90874" y="6176963"/>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22" name="Star: 4 Points 21"/>
            <p:cNvSpPr/>
            <p:nvPr/>
          </p:nvSpPr>
          <p:spPr bwMode="auto">
            <a:xfrm>
              <a:off x="972617" y="6176963"/>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23" name="Star: 4 Points 22"/>
            <p:cNvSpPr/>
            <p:nvPr/>
          </p:nvSpPr>
          <p:spPr bwMode="auto">
            <a:xfrm>
              <a:off x="1854360" y="6176963"/>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24" name="Star: 4 Points 23"/>
            <p:cNvSpPr/>
            <p:nvPr/>
          </p:nvSpPr>
          <p:spPr bwMode="auto">
            <a:xfrm>
              <a:off x="2736103" y="6176963"/>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25" name="Star: 4 Points 24"/>
            <p:cNvSpPr/>
            <p:nvPr/>
          </p:nvSpPr>
          <p:spPr bwMode="auto">
            <a:xfrm>
              <a:off x="3617846" y="6176963"/>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26" name="Star: 4 Points 25"/>
            <p:cNvSpPr/>
            <p:nvPr/>
          </p:nvSpPr>
          <p:spPr bwMode="auto">
            <a:xfrm>
              <a:off x="4499589" y="6176963"/>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27" name="Star: 4 Points 26"/>
            <p:cNvSpPr/>
            <p:nvPr/>
          </p:nvSpPr>
          <p:spPr bwMode="auto">
            <a:xfrm>
              <a:off x="5381332" y="6176963"/>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28" name="Star: 4 Points 27"/>
            <p:cNvSpPr/>
            <p:nvPr/>
          </p:nvSpPr>
          <p:spPr bwMode="auto">
            <a:xfrm>
              <a:off x="6263075" y="6176963"/>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29" name="Star: 4 Points 28"/>
            <p:cNvSpPr/>
            <p:nvPr/>
          </p:nvSpPr>
          <p:spPr bwMode="auto">
            <a:xfrm>
              <a:off x="5381332" y="6176963"/>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30" name="Star: 4 Points 29"/>
            <p:cNvSpPr/>
            <p:nvPr/>
          </p:nvSpPr>
          <p:spPr bwMode="auto">
            <a:xfrm>
              <a:off x="6263075" y="6176963"/>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31" name="Star: 4 Points 30"/>
            <p:cNvSpPr/>
            <p:nvPr/>
          </p:nvSpPr>
          <p:spPr bwMode="auto">
            <a:xfrm>
              <a:off x="7144818" y="6176963"/>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32" name="Star: 4 Points 31"/>
            <p:cNvSpPr/>
            <p:nvPr/>
          </p:nvSpPr>
          <p:spPr bwMode="auto">
            <a:xfrm>
              <a:off x="8026561" y="6176963"/>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33" name="Star: 4 Points 32"/>
            <p:cNvSpPr/>
            <p:nvPr/>
          </p:nvSpPr>
          <p:spPr bwMode="auto">
            <a:xfrm>
              <a:off x="8908304" y="6176963"/>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34" name="Star: 4 Points 33"/>
            <p:cNvSpPr/>
            <p:nvPr/>
          </p:nvSpPr>
          <p:spPr bwMode="auto">
            <a:xfrm>
              <a:off x="9790047" y="6176963"/>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35" name="Star: 4 Points 34"/>
            <p:cNvSpPr/>
            <p:nvPr/>
          </p:nvSpPr>
          <p:spPr bwMode="auto">
            <a:xfrm>
              <a:off x="10671790" y="6176963"/>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36" name="Star: 4 Points 35"/>
            <p:cNvSpPr/>
            <p:nvPr/>
          </p:nvSpPr>
          <p:spPr bwMode="auto">
            <a:xfrm>
              <a:off x="11553533" y="6176963"/>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gr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solidFill>
          <a:schemeClr val="tx1"/>
        </a:solidFill>
      </p:bgPr>
    </p:bg>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GB" b="1">
                <a:solidFill>
                  <a:schemeClr val="bg1"/>
                </a:solidFill>
                <a:latin typeface="Courier New"/>
                <a:cs typeface="Courier New"/>
              </a:rPr>
              <a:t>More specifically…</a:t>
            </a:r>
            <a:endParaRPr/>
          </a:p>
        </p:txBody>
      </p:sp>
      <p:sp>
        <p:nvSpPr>
          <p:cNvPr id="3" name="Content Placeholder 2"/>
          <p:cNvSpPr>
            <a:spLocks noGrp="1"/>
          </p:cNvSpPr>
          <p:nvPr>
            <p:ph idx="1"/>
          </p:nvPr>
        </p:nvSpPr>
        <p:spPr bwMode="auto">
          <a:xfrm>
            <a:off x="838200" y="1690688"/>
            <a:ext cx="10515600" cy="4351338"/>
          </a:xfrm>
        </p:spPr>
        <p:txBody>
          <a:bodyPr>
            <a:normAutofit fontScale="92500" lnSpcReduction="10000"/>
          </a:bodyPr>
          <a:lstStyle/>
          <a:p>
            <a:pPr>
              <a:defRPr/>
            </a:pPr>
            <a:r>
              <a:rPr lang="en-GB">
                <a:solidFill>
                  <a:schemeClr val="bg1"/>
                </a:solidFill>
                <a:latin typeface="Courier New"/>
                <a:cs typeface="Courier New"/>
              </a:rPr>
              <a:t>A group of people come together to form an organisation, the co-op, and the co-op raises money, gets loans and obtains or builds a group of homes</a:t>
            </a:r>
            <a:endParaRPr/>
          </a:p>
          <a:p>
            <a:pPr>
              <a:defRPr/>
            </a:pPr>
            <a:r>
              <a:rPr lang="en-GB">
                <a:solidFill>
                  <a:schemeClr val="bg1"/>
                </a:solidFill>
                <a:latin typeface="Courier New"/>
                <a:cs typeface="Courier New"/>
              </a:rPr>
              <a:t>The co-op then owns and manages the homes</a:t>
            </a:r>
            <a:endParaRPr/>
          </a:p>
          <a:p>
            <a:pPr>
              <a:defRPr/>
            </a:pPr>
            <a:r>
              <a:rPr lang="en-GB">
                <a:solidFill>
                  <a:schemeClr val="bg1"/>
                </a:solidFill>
                <a:latin typeface="Courier New"/>
                <a:cs typeface="Courier New"/>
              </a:rPr>
              <a:t>The co-op is made up of all the current residents of the homes (i.e. all residents are members)</a:t>
            </a:r>
            <a:endParaRPr/>
          </a:p>
          <a:p>
            <a:pPr>
              <a:defRPr/>
            </a:pPr>
            <a:r>
              <a:rPr lang="en-GB">
                <a:solidFill>
                  <a:schemeClr val="bg1"/>
                </a:solidFill>
                <a:latin typeface="Courier New"/>
                <a:cs typeface="Courier New"/>
              </a:rPr>
              <a:t>Residents pay their rent to the co-op (i.e. to themselves as a group)</a:t>
            </a:r>
            <a:r>
              <a:rPr lang="en-US">
                <a:solidFill>
                  <a:schemeClr val="bg1"/>
                </a:solidFill>
                <a:latin typeface="Courier New"/>
                <a:cs typeface="Courier New"/>
              </a:rPr>
              <a:t>, which goes towards e.g. upkeep of the housing and paying off the co-op’s original loans</a:t>
            </a:r>
            <a:endParaRPr/>
          </a:p>
        </p:txBody>
      </p:sp>
      <p:grpSp>
        <p:nvGrpSpPr>
          <p:cNvPr id="4" name="Group 3"/>
          <p:cNvGrpSpPr/>
          <p:nvPr/>
        </p:nvGrpSpPr>
        <p:grpSpPr bwMode="auto">
          <a:xfrm>
            <a:off x="90874" y="128307"/>
            <a:ext cx="12009267" cy="6595264"/>
            <a:chOff x="90874" y="128307"/>
            <a:chExt cx="12009267" cy="6595264"/>
          </a:xfrm>
        </p:grpSpPr>
        <p:sp>
          <p:nvSpPr>
            <p:cNvPr id="5" name="Star: 4 Points 4"/>
            <p:cNvSpPr/>
            <p:nvPr/>
          </p:nvSpPr>
          <p:spPr bwMode="auto">
            <a:xfrm>
              <a:off x="90874" y="128307"/>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6" name="Star: 4 Points 5"/>
            <p:cNvSpPr/>
            <p:nvPr/>
          </p:nvSpPr>
          <p:spPr bwMode="auto">
            <a:xfrm>
              <a:off x="972617" y="128307"/>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7" name="Star: 4 Points 6"/>
            <p:cNvSpPr/>
            <p:nvPr/>
          </p:nvSpPr>
          <p:spPr bwMode="auto">
            <a:xfrm>
              <a:off x="1854360" y="128307"/>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8" name="Star: 4 Points 7"/>
            <p:cNvSpPr/>
            <p:nvPr/>
          </p:nvSpPr>
          <p:spPr bwMode="auto">
            <a:xfrm>
              <a:off x="2736103" y="128307"/>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9" name="Star: 4 Points 8"/>
            <p:cNvSpPr/>
            <p:nvPr/>
          </p:nvSpPr>
          <p:spPr bwMode="auto">
            <a:xfrm>
              <a:off x="3617846" y="128307"/>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10" name="Star: 4 Points 9"/>
            <p:cNvSpPr/>
            <p:nvPr/>
          </p:nvSpPr>
          <p:spPr bwMode="auto">
            <a:xfrm>
              <a:off x="4499589" y="128307"/>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11" name="Star: 4 Points 10"/>
            <p:cNvSpPr/>
            <p:nvPr/>
          </p:nvSpPr>
          <p:spPr bwMode="auto">
            <a:xfrm>
              <a:off x="5381332" y="128307"/>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12" name="Star: 4 Points 11"/>
            <p:cNvSpPr/>
            <p:nvPr/>
          </p:nvSpPr>
          <p:spPr bwMode="auto">
            <a:xfrm>
              <a:off x="6263075" y="128307"/>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13" name="Star: 4 Points 12"/>
            <p:cNvSpPr/>
            <p:nvPr/>
          </p:nvSpPr>
          <p:spPr bwMode="auto">
            <a:xfrm>
              <a:off x="5381332" y="128307"/>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14" name="Star: 4 Points 13"/>
            <p:cNvSpPr/>
            <p:nvPr/>
          </p:nvSpPr>
          <p:spPr bwMode="auto">
            <a:xfrm>
              <a:off x="6263075" y="128307"/>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15" name="Star: 4 Points 14"/>
            <p:cNvSpPr/>
            <p:nvPr/>
          </p:nvSpPr>
          <p:spPr bwMode="auto">
            <a:xfrm>
              <a:off x="7144818" y="128307"/>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16" name="Star: 4 Points 15"/>
            <p:cNvSpPr/>
            <p:nvPr/>
          </p:nvSpPr>
          <p:spPr bwMode="auto">
            <a:xfrm>
              <a:off x="8026561" y="128307"/>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17" name="Star: 4 Points 16"/>
            <p:cNvSpPr/>
            <p:nvPr/>
          </p:nvSpPr>
          <p:spPr bwMode="auto">
            <a:xfrm>
              <a:off x="8908304" y="128307"/>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18" name="Star: 4 Points 17"/>
            <p:cNvSpPr/>
            <p:nvPr/>
          </p:nvSpPr>
          <p:spPr bwMode="auto">
            <a:xfrm>
              <a:off x="9790047" y="128307"/>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19" name="Star: 4 Points 18"/>
            <p:cNvSpPr/>
            <p:nvPr/>
          </p:nvSpPr>
          <p:spPr bwMode="auto">
            <a:xfrm>
              <a:off x="10671790" y="128307"/>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20" name="Star: 4 Points 19"/>
            <p:cNvSpPr/>
            <p:nvPr/>
          </p:nvSpPr>
          <p:spPr bwMode="auto">
            <a:xfrm>
              <a:off x="11553533" y="128307"/>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21" name="Star: 4 Points 20"/>
            <p:cNvSpPr/>
            <p:nvPr/>
          </p:nvSpPr>
          <p:spPr bwMode="auto">
            <a:xfrm>
              <a:off x="90874" y="6176963"/>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22" name="Star: 4 Points 21"/>
            <p:cNvSpPr/>
            <p:nvPr/>
          </p:nvSpPr>
          <p:spPr bwMode="auto">
            <a:xfrm>
              <a:off x="972617" y="6176963"/>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23" name="Star: 4 Points 22"/>
            <p:cNvSpPr/>
            <p:nvPr/>
          </p:nvSpPr>
          <p:spPr bwMode="auto">
            <a:xfrm>
              <a:off x="1854360" y="6176963"/>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24" name="Star: 4 Points 23"/>
            <p:cNvSpPr/>
            <p:nvPr/>
          </p:nvSpPr>
          <p:spPr bwMode="auto">
            <a:xfrm>
              <a:off x="2736103" y="6176963"/>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25" name="Star: 4 Points 24"/>
            <p:cNvSpPr/>
            <p:nvPr/>
          </p:nvSpPr>
          <p:spPr bwMode="auto">
            <a:xfrm>
              <a:off x="3617846" y="6176963"/>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26" name="Star: 4 Points 25"/>
            <p:cNvSpPr/>
            <p:nvPr/>
          </p:nvSpPr>
          <p:spPr bwMode="auto">
            <a:xfrm>
              <a:off x="4499589" y="6176963"/>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27" name="Star: 4 Points 26"/>
            <p:cNvSpPr/>
            <p:nvPr/>
          </p:nvSpPr>
          <p:spPr bwMode="auto">
            <a:xfrm>
              <a:off x="5381332" y="6176963"/>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28" name="Star: 4 Points 27"/>
            <p:cNvSpPr/>
            <p:nvPr/>
          </p:nvSpPr>
          <p:spPr bwMode="auto">
            <a:xfrm>
              <a:off x="6263075" y="6176963"/>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29" name="Star: 4 Points 28"/>
            <p:cNvSpPr/>
            <p:nvPr/>
          </p:nvSpPr>
          <p:spPr bwMode="auto">
            <a:xfrm>
              <a:off x="5381332" y="6176963"/>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30" name="Star: 4 Points 29"/>
            <p:cNvSpPr/>
            <p:nvPr/>
          </p:nvSpPr>
          <p:spPr bwMode="auto">
            <a:xfrm>
              <a:off x="6263075" y="6176963"/>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31" name="Star: 4 Points 30"/>
            <p:cNvSpPr/>
            <p:nvPr/>
          </p:nvSpPr>
          <p:spPr bwMode="auto">
            <a:xfrm>
              <a:off x="7144818" y="6176963"/>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32" name="Star: 4 Points 31"/>
            <p:cNvSpPr/>
            <p:nvPr/>
          </p:nvSpPr>
          <p:spPr bwMode="auto">
            <a:xfrm>
              <a:off x="8026561" y="6176963"/>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33" name="Star: 4 Points 32"/>
            <p:cNvSpPr/>
            <p:nvPr/>
          </p:nvSpPr>
          <p:spPr bwMode="auto">
            <a:xfrm>
              <a:off x="8908304" y="6176963"/>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34" name="Star: 4 Points 33"/>
            <p:cNvSpPr/>
            <p:nvPr/>
          </p:nvSpPr>
          <p:spPr bwMode="auto">
            <a:xfrm>
              <a:off x="9790047" y="6176963"/>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35" name="Star: 4 Points 34"/>
            <p:cNvSpPr/>
            <p:nvPr/>
          </p:nvSpPr>
          <p:spPr bwMode="auto">
            <a:xfrm>
              <a:off x="10671790" y="6176963"/>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36" name="Star: 4 Points 35"/>
            <p:cNvSpPr/>
            <p:nvPr/>
          </p:nvSpPr>
          <p:spPr bwMode="auto">
            <a:xfrm>
              <a:off x="11553533" y="6176963"/>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gr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solidFill>
          <a:schemeClr val="tx1"/>
        </a:solidFill>
      </p:bgPr>
    </p:bg>
    <p:spTree>
      <p:nvGrpSpPr>
        <p:cNvPr id="1" name=""/>
        <p:cNvGrpSpPr/>
        <p:nvPr/>
      </p:nvGrpSpPr>
      <p:grpSpPr bwMode="auto">
        <a:xfrm>
          <a:off x="0" y="0"/>
          <a:ext cx="0" cy="0"/>
          <a:chOff x="0" y="0"/>
          <a:chExt cx="0" cy="0"/>
        </a:xfrm>
      </p:grpSpPr>
      <p:sp>
        <p:nvSpPr>
          <p:cNvPr id="3" name="Content Placeholder 2"/>
          <p:cNvSpPr>
            <a:spLocks noGrp="1"/>
          </p:cNvSpPr>
          <p:nvPr>
            <p:ph idx="1"/>
          </p:nvPr>
        </p:nvSpPr>
        <p:spPr bwMode="auto">
          <a:xfrm>
            <a:off x="838200" y="811781"/>
            <a:ext cx="10515600" cy="5632562"/>
          </a:xfrm>
        </p:spPr>
        <p:txBody>
          <a:bodyPr>
            <a:normAutofit lnSpcReduction="10000"/>
          </a:bodyPr>
          <a:lstStyle/>
          <a:p>
            <a:pPr algn="just">
              <a:spcAft>
                <a:spcPts val="600"/>
              </a:spcAft>
              <a:defRPr/>
            </a:pPr>
            <a:r>
              <a:rPr lang="en-GB">
                <a:solidFill>
                  <a:schemeClr val="bg1"/>
                </a:solidFill>
                <a:latin typeface="Courier New"/>
                <a:cs typeface="Courier New"/>
              </a:rPr>
              <a:t>Residents, as members, take part in decision-making about the housing (incl. co-op finances and setting the rent level, maintenance, creating new amenities, incoming/outgoing residents)</a:t>
            </a:r>
            <a:endParaRPr/>
          </a:p>
          <a:p>
            <a:pPr algn="just">
              <a:spcAft>
                <a:spcPts val="600"/>
              </a:spcAft>
              <a:defRPr/>
            </a:pPr>
            <a:r>
              <a:rPr lang="en-US">
                <a:solidFill>
                  <a:schemeClr val="bg1"/>
                </a:solidFill>
                <a:latin typeface="Courier New"/>
                <a:cs typeface="Courier New"/>
              </a:rPr>
              <a:t>Residents can come and go. When a resident moves in they become a member of the co-op, and when they leave they cease to be a member of the co-op.</a:t>
            </a:r>
            <a:endParaRPr/>
          </a:p>
          <a:p>
            <a:pPr algn="just">
              <a:spcAft>
                <a:spcPts val="600"/>
              </a:spcAft>
              <a:defRPr/>
            </a:pPr>
            <a:r>
              <a:rPr lang="en-US">
                <a:solidFill>
                  <a:schemeClr val="bg1"/>
                </a:solidFill>
                <a:latin typeface="Courier New"/>
                <a:cs typeface="Courier New"/>
              </a:rPr>
              <a:t>Does not need to be just housing! We can introduce shared space, public facilities (e.g. a social </a:t>
            </a:r>
            <a:r>
              <a:rPr lang="en-US">
                <a:solidFill>
                  <a:schemeClr val="bg1"/>
                </a:solidFill>
                <a:latin typeface="Courier New"/>
                <a:cs typeface="Courier New"/>
              </a:rPr>
              <a:t>centre</a:t>
            </a:r>
            <a:r>
              <a:rPr lang="en-US">
                <a:solidFill>
                  <a:schemeClr val="bg1"/>
                </a:solidFill>
                <a:latin typeface="Courier New"/>
                <a:cs typeface="Courier New"/>
              </a:rPr>
              <a:t>, pubic café etc.) workspace, a workshop, and even commercial tenants (businesses running on the site)</a:t>
            </a:r>
            <a:endParaRPr lang="en-GB">
              <a:solidFill>
                <a:schemeClr val="bg1"/>
              </a:solidFill>
              <a:latin typeface="Courier New"/>
              <a:cs typeface="Courier New"/>
            </a:endParaRPr>
          </a:p>
        </p:txBody>
      </p:sp>
      <p:grpSp>
        <p:nvGrpSpPr>
          <p:cNvPr id="6" name="Group 5"/>
          <p:cNvGrpSpPr/>
          <p:nvPr/>
        </p:nvGrpSpPr>
        <p:grpSpPr bwMode="auto">
          <a:xfrm>
            <a:off x="90874" y="128307"/>
            <a:ext cx="12009267" cy="6595264"/>
            <a:chOff x="90874" y="128307"/>
            <a:chExt cx="12009267" cy="6595264"/>
          </a:xfrm>
        </p:grpSpPr>
        <p:sp>
          <p:nvSpPr>
            <p:cNvPr id="7" name="Star: 4 Points 6"/>
            <p:cNvSpPr/>
            <p:nvPr/>
          </p:nvSpPr>
          <p:spPr bwMode="auto">
            <a:xfrm>
              <a:off x="90874" y="128307"/>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8" name="Star: 4 Points 7"/>
            <p:cNvSpPr/>
            <p:nvPr/>
          </p:nvSpPr>
          <p:spPr bwMode="auto">
            <a:xfrm>
              <a:off x="972617" y="128307"/>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9" name="Star: 4 Points 8"/>
            <p:cNvSpPr/>
            <p:nvPr/>
          </p:nvSpPr>
          <p:spPr bwMode="auto">
            <a:xfrm>
              <a:off x="1854360" y="128307"/>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10" name="Star: 4 Points 9"/>
            <p:cNvSpPr/>
            <p:nvPr/>
          </p:nvSpPr>
          <p:spPr bwMode="auto">
            <a:xfrm>
              <a:off x="2736103" y="128307"/>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11" name="Star: 4 Points 10"/>
            <p:cNvSpPr/>
            <p:nvPr/>
          </p:nvSpPr>
          <p:spPr bwMode="auto">
            <a:xfrm>
              <a:off x="3617846" y="128307"/>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12" name="Star: 4 Points 11"/>
            <p:cNvSpPr/>
            <p:nvPr/>
          </p:nvSpPr>
          <p:spPr bwMode="auto">
            <a:xfrm>
              <a:off x="4499589" y="128307"/>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13" name="Star: 4 Points 12"/>
            <p:cNvSpPr/>
            <p:nvPr/>
          </p:nvSpPr>
          <p:spPr bwMode="auto">
            <a:xfrm>
              <a:off x="5381332" y="128307"/>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14" name="Star: 4 Points 13"/>
            <p:cNvSpPr/>
            <p:nvPr/>
          </p:nvSpPr>
          <p:spPr bwMode="auto">
            <a:xfrm>
              <a:off x="6263075" y="128307"/>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15" name="Star: 4 Points 14"/>
            <p:cNvSpPr/>
            <p:nvPr/>
          </p:nvSpPr>
          <p:spPr bwMode="auto">
            <a:xfrm>
              <a:off x="5381332" y="128307"/>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16" name="Star: 4 Points 15"/>
            <p:cNvSpPr/>
            <p:nvPr/>
          </p:nvSpPr>
          <p:spPr bwMode="auto">
            <a:xfrm>
              <a:off x="6263075" y="128307"/>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17" name="Star: 4 Points 16"/>
            <p:cNvSpPr/>
            <p:nvPr/>
          </p:nvSpPr>
          <p:spPr bwMode="auto">
            <a:xfrm>
              <a:off x="7144818" y="128307"/>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18" name="Star: 4 Points 17"/>
            <p:cNvSpPr/>
            <p:nvPr/>
          </p:nvSpPr>
          <p:spPr bwMode="auto">
            <a:xfrm>
              <a:off x="8026561" y="128307"/>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19" name="Star: 4 Points 18"/>
            <p:cNvSpPr/>
            <p:nvPr/>
          </p:nvSpPr>
          <p:spPr bwMode="auto">
            <a:xfrm>
              <a:off x="8908304" y="128307"/>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20" name="Star: 4 Points 19"/>
            <p:cNvSpPr/>
            <p:nvPr/>
          </p:nvSpPr>
          <p:spPr bwMode="auto">
            <a:xfrm>
              <a:off x="9790047" y="128307"/>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21" name="Star: 4 Points 20"/>
            <p:cNvSpPr/>
            <p:nvPr/>
          </p:nvSpPr>
          <p:spPr bwMode="auto">
            <a:xfrm>
              <a:off x="10671790" y="128307"/>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22" name="Star: 4 Points 21"/>
            <p:cNvSpPr/>
            <p:nvPr/>
          </p:nvSpPr>
          <p:spPr bwMode="auto">
            <a:xfrm>
              <a:off x="11553533" y="128307"/>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23" name="Star: 4 Points 22"/>
            <p:cNvSpPr/>
            <p:nvPr/>
          </p:nvSpPr>
          <p:spPr bwMode="auto">
            <a:xfrm>
              <a:off x="90874" y="6176963"/>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24" name="Star: 4 Points 23"/>
            <p:cNvSpPr/>
            <p:nvPr/>
          </p:nvSpPr>
          <p:spPr bwMode="auto">
            <a:xfrm>
              <a:off x="972617" y="6176963"/>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25" name="Star: 4 Points 24"/>
            <p:cNvSpPr/>
            <p:nvPr/>
          </p:nvSpPr>
          <p:spPr bwMode="auto">
            <a:xfrm>
              <a:off x="1854360" y="6176963"/>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26" name="Star: 4 Points 25"/>
            <p:cNvSpPr/>
            <p:nvPr/>
          </p:nvSpPr>
          <p:spPr bwMode="auto">
            <a:xfrm>
              <a:off x="2736103" y="6176963"/>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27" name="Star: 4 Points 26"/>
            <p:cNvSpPr/>
            <p:nvPr/>
          </p:nvSpPr>
          <p:spPr bwMode="auto">
            <a:xfrm>
              <a:off x="3617846" y="6176963"/>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28" name="Star: 4 Points 27"/>
            <p:cNvSpPr/>
            <p:nvPr/>
          </p:nvSpPr>
          <p:spPr bwMode="auto">
            <a:xfrm>
              <a:off x="4499589" y="6176963"/>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29" name="Star: 4 Points 28"/>
            <p:cNvSpPr/>
            <p:nvPr/>
          </p:nvSpPr>
          <p:spPr bwMode="auto">
            <a:xfrm>
              <a:off x="5381332" y="6176963"/>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30" name="Star: 4 Points 29"/>
            <p:cNvSpPr/>
            <p:nvPr/>
          </p:nvSpPr>
          <p:spPr bwMode="auto">
            <a:xfrm>
              <a:off x="6263075" y="6176963"/>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31" name="Star: 4 Points 30"/>
            <p:cNvSpPr/>
            <p:nvPr/>
          </p:nvSpPr>
          <p:spPr bwMode="auto">
            <a:xfrm>
              <a:off x="5381332" y="6176963"/>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32" name="Star: 4 Points 31"/>
            <p:cNvSpPr/>
            <p:nvPr/>
          </p:nvSpPr>
          <p:spPr bwMode="auto">
            <a:xfrm>
              <a:off x="6263075" y="6176963"/>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33" name="Star: 4 Points 32"/>
            <p:cNvSpPr/>
            <p:nvPr/>
          </p:nvSpPr>
          <p:spPr bwMode="auto">
            <a:xfrm>
              <a:off x="7144818" y="6176963"/>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34" name="Star: 4 Points 33"/>
            <p:cNvSpPr/>
            <p:nvPr/>
          </p:nvSpPr>
          <p:spPr bwMode="auto">
            <a:xfrm>
              <a:off x="8026561" y="6176963"/>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35" name="Star: 4 Points 34"/>
            <p:cNvSpPr/>
            <p:nvPr/>
          </p:nvSpPr>
          <p:spPr bwMode="auto">
            <a:xfrm>
              <a:off x="8908304" y="6176963"/>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36" name="Star: 4 Points 35"/>
            <p:cNvSpPr/>
            <p:nvPr/>
          </p:nvSpPr>
          <p:spPr bwMode="auto">
            <a:xfrm>
              <a:off x="9790047" y="6176963"/>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37" name="Star: 4 Points 36"/>
            <p:cNvSpPr/>
            <p:nvPr/>
          </p:nvSpPr>
          <p:spPr bwMode="auto">
            <a:xfrm>
              <a:off x="10671790" y="6176963"/>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38" name="Star: 4 Points 37"/>
            <p:cNvSpPr/>
            <p:nvPr/>
          </p:nvSpPr>
          <p:spPr bwMode="auto">
            <a:xfrm>
              <a:off x="11553533" y="6176963"/>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gr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solidFill>
          <a:schemeClr val="tx1"/>
        </a:solidFill>
      </p:bgPr>
    </p:bg>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lgn="ctr">
              <a:defRPr/>
            </a:pPr>
            <a:r>
              <a:rPr lang="en-US" b="1" i="0">
                <a:solidFill>
                  <a:srgbClr val="FFFFFF"/>
                </a:solidFill>
                <a:latin typeface="Courier New"/>
              </a:rPr>
              <a:t>Advantages of Co-op Living:</a:t>
            </a:r>
            <a:endParaRPr/>
          </a:p>
        </p:txBody>
      </p:sp>
      <p:sp>
        <p:nvSpPr>
          <p:cNvPr id="3" name="Content Placeholder 2"/>
          <p:cNvSpPr>
            <a:spLocks noGrp="1"/>
          </p:cNvSpPr>
          <p:nvPr>
            <p:ph idx="1"/>
          </p:nvPr>
        </p:nvSpPr>
        <p:spPr bwMode="auto">
          <a:xfrm>
            <a:off x="838200" y="1422854"/>
            <a:ext cx="10515600" cy="4509860"/>
          </a:xfrm>
        </p:spPr>
        <p:txBody>
          <a:bodyPr>
            <a:noAutofit/>
          </a:bodyPr>
          <a:lstStyle/>
          <a:p>
            <a:pPr algn="l">
              <a:buFont typeface="Arial"/>
              <a:buChar char="•"/>
              <a:defRPr/>
            </a:pPr>
            <a:r>
              <a:rPr lang="en-US" sz="2100" b="0" i="0">
                <a:solidFill>
                  <a:srgbClr val="FFFFFF"/>
                </a:solidFill>
                <a:latin typeface="Courier New"/>
              </a:rPr>
              <a:t>Financial: rent can be much cheaper as </a:t>
            </a:r>
            <a:r>
              <a:rPr lang="en-US" sz="2100">
                <a:solidFill>
                  <a:srgbClr val="FFFFFF"/>
                </a:solidFill>
                <a:latin typeface="Courier New"/>
              </a:rPr>
              <a:t>we set the level ourselves and </a:t>
            </a:r>
            <a:r>
              <a:rPr lang="en-US" sz="2100" b="0" i="0">
                <a:solidFill>
                  <a:srgbClr val="FFFFFF"/>
                </a:solidFill>
                <a:latin typeface="Courier New"/>
              </a:rPr>
              <a:t>no one is taking a profit from the housing, particularly once the original loans start to be paid off and the co-op has built up some reserves (e.g. rent in the nearby Sanford Housing Co-op is about £310 per month including all bills) </a:t>
            </a:r>
            <a:endParaRPr/>
          </a:p>
          <a:p>
            <a:pPr algn="l">
              <a:buFont typeface="Arial"/>
              <a:buChar char="•"/>
              <a:defRPr/>
            </a:pPr>
            <a:r>
              <a:rPr lang="en-US" sz="2100" b="0" i="0">
                <a:solidFill>
                  <a:srgbClr val="FFFFFF"/>
                </a:solidFill>
                <a:latin typeface="Courier New"/>
              </a:rPr>
              <a:t>Agency over your own home: residents collectively make decisions about how to manage the properties</a:t>
            </a:r>
            <a:endParaRPr/>
          </a:p>
          <a:p>
            <a:pPr algn="l">
              <a:buFont typeface="Arial"/>
              <a:buChar char="•"/>
              <a:defRPr/>
            </a:pPr>
            <a:r>
              <a:rPr lang="en-US" sz="2100" b="0" i="0">
                <a:solidFill>
                  <a:srgbClr val="FFFFFF"/>
                </a:solidFill>
                <a:latin typeface="Courier New"/>
              </a:rPr>
              <a:t>Security: as you are, collectively, your own landlord, you can provide yourself with housing security without the worry that a landlord will kick you out of the property at any time</a:t>
            </a:r>
            <a:endParaRPr/>
          </a:p>
          <a:p>
            <a:pPr algn="l">
              <a:buFont typeface="Arial"/>
              <a:buChar char="•"/>
              <a:defRPr/>
            </a:pPr>
            <a:r>
              <a:rPr lang="en-US" sz="2100" b="0" i="0">
                <a:solidFill>
                  <a:srgbClr val="FFFFFF"/>
                </a:solidFill>
                <a:latin typeface="Courier New"/>
              </a:rPr>
              <a:t>Community: as you are managing your home together, living in a co-op provides a sense of community and a combats isolation</a:t>
            </a:r>
            <a:endParaRPr/>
          </a:p>
        </p:txBody>
      </p:sp>
      <p:grpSp>
        <p:nvGrpSpPr>
          <p:cNvPr id="4" name="Group 3"/>
          <p:cNvGrpSpPr/>
          <p:nvPr/>
        </p:nvGrpSpPr>
        <p:grpSpPr bwMode="auto">
          <a:xfrm>
            <a:off x="90874" y="128307"/>
            <a:ext cx="12009267" cy="6595264"/>
            <a:chOff x="90874" y="128307"/>
            <a:chExt cx="12009267" cy="6595264"/>
          </a:xfrm>
        </p:grpSpPr>
        <p:sp>
          <p:nvSpPr>
            <p:cNvPr id="5" name="Star: 4 Points 4"/>
            <p:cNvSpPr/>
            <p:nvPr/>
          </p:nvSpPr>
          <p:spPr bwMode="auto">
            <a:xfrm>
              <a:off x="90874" y="128307"/>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6" name="Star: 4 Points 5"/>
            <p:cNvSpPr/>
            <p:nvPr/>
          </p:nvSpPr>
          <p:spPr bwMode="auto">
            <a:xfrm>
              <a:off x="972617" y="128307"/>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7" name="Star: 4 Points 6"/>
            <p:cNvSpPr/>
            <p:nvPr/>
          </p:nvSpPr>
          <p:spPr bwMode="auto">
            <a:xfrm>
              <a:off x="1854360" y="128307"/>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8" name="Star: 4 Points 7"/>
            <p:cNvSpPr/>
            <p:nvPr/>
          </p:nvSpPr>
          <p:spPr bwMode="auto">
            <a:xfrm>
              <a:off x="2736103" y="128307"/>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9" name="Star: 4 Points 8"/>
            <p:cNvSpPr/>
            <p:nvPr/>
          </p:nvSpPr>
          <p:spPr bwMode="auto">
            <a:xfrm>
              <a:off x="3617846" y="128307"/>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10" name="Star: 4 Points 9"/>
            <p:cNvSpPr/>
            <p:nvPr/>
          </p:nvSpPr>
          <p:spPr bwMode="auto">
            <a:xfrm>
              <a:off x="4499589" y="128307"/>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11" name="Star: 4 Points 10"/>
            <p:cNvSpPr/>
            <p:nvPr/>
          </p:nvSpPr>
          <p:spPr bwMode="auto">
            <a:xfrm>
              <a:off x="5381332" y="128307"/>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12" name="Star: 4 Points 11"/>
            <p:cNvSpPr/>
            <p:nvPr/>
          </p:nvSpPr>
          <p:spPr bwMode="auto">
            <a:xfrm>
              <a:off x="6263075" y="128307"/>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13" name="Star: 4 Points 12"/>
            <p:cNvSpPr/>
            <p:nvPr/>
          </p:nvSpPr>
          <p:spPr bwMode="auto">
            <a:xfrm>
              <a:off x="5381332" y="128307"/>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14" name="Star: 4 Points 13"/>
            <p:cNvSpPr/>
            <p:nvPr/>
          </p:nvSpPr>
          <p:spPr bwMode="auto">
            <a:xfrm>
              <a:off x="6263075" y="128307"/>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15" name="Star: 4 Points 14"/>
            <p:cNvSpPr/>
            <p:nvPr/>
          </p:nvSpPr>
          <p:spPr bwMode="auto">
            <a:xfrm>
              <a:off x="7144818" y="128307"/>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16" name="Star: 4 Points 15"/>
            <p:cNvSpPr/>
            <p:nvPr/>
          </p:nvSpPr>
          <p:spPr bwMode="auto">
            <a:xfrm>
              <a:off x="8026561" y="128307"/>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17" name="Star: 4 Points 16"/>
            <p:cNvSpPr/>
            <p:nvPr/>
          </p:nvSpPr>
          <p:spPr bwMode="auto">
            <a:xfrm>
              <a:off x="8908304" y="128307"/>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18" name="Star: 4 Points 17"/>
            <p:cNvSpPr/>
            <p:nvPr/>
          </p:nvSpPr>
          <p:spPr bwMode="auto">
            <a:xfrm>
              <a:off x="9790047" y="128307"/>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19" name="Star: 4 Points 18"/>
            <p:cNvSpPr/>
            <p:nvPr/>
          </p:nvSpPr>
          <p:spPr bwMode="auto">
            <a:xfrm>
              <a:off x="10671790" y="128307"/>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20" name="Star: 4 Points 19"/>
            <p:cNvSpPr/>
            <p:nvPr/>
          </p:nvSpPr>
          <p:spPr bwMode="auto">
            <a:xfrm>
              <a:off x="11553533" y="128307"/>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21" name="Star: 4 Points 20"/>
            <p:cNvSpPr/>
            <p:nvPr/>
          </p:nvSpPr>
          <p:spPr bwMode="auto">
            <a:xfrm>
              <a:off x="90874" y="6176963"/>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22" name="Star: 4 Points 21"/>
            <p:cNvSpPr/>
            <p:nvPr/>
          </p:nvSpPr>
          <p:spPr bwMode="auto">
            <a:xfrm>
              <a:off x="972617" y="6176963"/>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23" name="Star: 4 Points 22"/>
            <p:cNvSpPr/>
            <p:nvPr/>
          </p:nvSpPr>
          <p:spPr bwMode="auto">
            <a:xfrm>
              <a:off x="1854360" y="6176963"/>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24" name="Star: 4 Points 23"/>
            <p:cNvSpPr/>
            <p:nvPr/>
          </p:nvSpPr>
          <p:spPr bwMode="auto">
            <a:xfrm>
              <a:off x="2736103" y="6176963"/>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25" name="Star: 4 Points 24"/>
            <p:cNvSpPr/>
            <p:nvPr/>
          </p:nvSpPr>
          <p:spPr bwMode="auto">
            <a:xfrm>
              <a:off x="3617846" y="6176963"/>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26" name="Star: 4 Points 25"/>
            <p:cNvSpPr/>
            <p:nvPr/>
          </p:nvSpPr>
          <p:spPr bwMode="auto">
            <a:xfrm>
              <a:off x="4499589" y="6176963"/>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27" name="Star: 4 Points 26"/>
            <p:cNvSpPr/>
            <p:nvPr/>
          </p:nvSpPr>
          <p:spPr bwMode="auto">
            <a:xfrm>
              <a:off x="5381332" y="6176963"/>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28" name="Star: 4 Points 27"/>
            <p:cNvSpPr/>
            <p:nvPr/>
          </p:nvSpPr>
          <p:spPr bwMode="auto">
            <a:xfrm>
              <a:off x="6263075" y="6176963"/>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29" name="Star: 4 Points 28"/>
            <p:cNvSpPr/>
            <p:nvPr/>
          </p:nvSpPr>
          <p:spPr bwMode="auto">
            <a:xfrm>
              <a:off x="5381332" y="6176963"/>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30" name="Star: 4 Points 29"/>
            <p:cNvSpPr/>
            <p:nvPr/>
          </p:nvSpPr>
          <p:spPr bwMode="auto">
            <a:xfrm>
              <a:off x="6263075" y="6176963"/>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31" name="Star: 4 Points 30"/>
            <p:cNvSpPr/>
            <p:nvPr/>
          </p:nvSpPr>
          <p:spPr bwMode="auto">
            <a:xfrm>
              <a:off x="7144818" y="6176963"/>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32" name="Star: 4 Points 31"/>
            <p:cNvSpPr/>
            <p:nvPr/>
          </p:nvSpPr>
          <p:spPr bwMode="auto">
            <a:xfrm>
              <a:off x="8026561" y="6176963"/>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33" name="Star: 4 Points 32"/>
            <p:cNvSpPr/>
            <p:nvPr/>
          </p:nvSpPr>
          <p:spPr bwMode="auto">
            <a:xfrm>
              <a:off x="8908304" y="6176963"/>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34" name="Star: 4 Points 33"/>
            <p:cNvSpPr/>
            <p:nvPr/>
          </p:nvSpPr>
          <p:spPr bwMode="auto">
            <a:xfrm>
              <a:off x="9790047" y="6176963"/>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35" name="Star: 4 Points 34"/>
            <p:cNvSpPr/>
            <p:nvPr/>
          </p:nvSpPr>
          <p:spPr bwMode="auto">
            <a:xfrm>
              <a:off x="10671790" y="6176963"/>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36" name="Star: 4 Points 35"/>
            <p:cNvSpPr/>
            <p:nvPr/>
          </p:nvSpPr>
          <p:spPr bwMode="auto">
            <a:xfrm>
              <a:off x="11553533" y="6176963"/>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gr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solidFill>
          <a:schemeClr val="tx1"/>
        </a:solidFill>
      </p:bgPr>
    </p:bg>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lgn="ctr">
              <a:defRPr/>
            </a:pPr>
            <a:r>
              <a:rPr lang="en-US" b="1" i="0">
                <a:solidFill>
                  <a:srgbClr val="FFFFFF"/>
                </a:solidFill>
                <a:latin typeface="Courier New"/>
              </a:rPr>
              <a:t>Disadvantages?</a:t>
            </a:r>
            <a:endParaRPr/>
          </a:p>
        </p:txBody>
      </p:sp>
      <p:sp>
        <p:nvSpPr>
          <p:cNvPr id="3" name="Content Placeholder 2"/>
          <p:cNvSpPr>
            <a:spLocks noGrp="1"/>
          </p:cNvSpPr>
          <p:nvPr>
            <p:ph idx="1"/>
          </p:nvPr>
        </p:nvSpPr>
        <p:spPr bwMode="auto"/>
        <p:txBody>
          <a:bodyPr>
            <a:normAutofit/>
          </a:bodyPr>
          <a:lstStyle/>
          <a:p>
            <a:pPr algn="l">
              <a:buFont typeface="Arial"/>
              <a:buChar char="•"/>
              <a:defRPr/>
            </a:pPr>
            <a:r>
              <a:rPr lang="en-US" b="0" i="0">
                <a:solidFill>
                  <a:srgbClr val="FFFFFF"/>
                </a:solidFill>
                <a:latin typeface="Courier New"/>
              </a:rPr>
              <a:t>You might need to put time and effort into managing your housing collectively with other residents, which may not be for everyone</a:t>
            </a:r>
            <a:endParaRPr/>
          </a:p>
          <a:p>
            <a:pPr algn="l">
              <a:buFont typeface="Arial"/>
              <a:buChar char="•"/>
              <a:defRPr/>
            </a:pPr>
            <a:r>
              <a:rPr lang="en-US" b="0" i="0">
                <a:solidFill>
                  <a:srgbClr val="FFFFFF"/>
                </a:solidFill>
                <a:latin typeface="Courier New"/>
              </a:rPr>
              <a:t>Setting up a new co-op is not easy and will take time and work. But we think it will be worth it.</a:t>
            </a:r>
            <a:endParaRPr/>
          </a:p>
          <a:p>
            <a:pPr>
              <a:defRPr/>
            </a:pPr>
            <a:endParaRPr lang="en-GB">
              <a:solidFill>
                <a:schemeClr val="bg1"/>
              </a:solidFill>
              <a:latin typeface="Courier New"/>
              <a:cs typeface="Courier New"/>
            </a:endParaRPr>
          </a:p>
        </p:txBody>
      </p:sp>
      <p:grpSp>
        <p:nvGrpSpPr>
          <p:cNvPr id="4" name="Group 3"/>
          <p:cNvGrpSpPr/>
          <p:nvPr/>
        </p:nvGrpSpPr>
        <p:grpSpPr bwMode="auto">
          <a:xfrm>
            <a:off x="90874" y="128307"/>
            <a:ext cx="12009267" cy="6595264"/>
            <a:chOff x="90874" y="128307"/>
            <a:chExt cx="12009267" cy="6595264"/>
          </a:xfrm>
        </p:grpSpPr>
        <p:sp>
          <p:nvSpPr>
            <p:cNvPr id="5" name="Star: 4 Points 4"/>
            <p:cNvSpPr/>
            <p:nvPr/>
          </p:nvSpPr>
          <p:spPr bwMode="auto">
            <a:xfrm>
              <a:off x="90874" y="128307"/>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6" name="Star: 4 Points 5"/>
            <p:cNvSpPr/>
            <p:nvPr/>
          </p:nvSpPr>
          <p:spPr bwMode="auto">
            <a:xfrm>
              <a:off x="972617" y="128307"/>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7" name="Star: 4 Points 6"/>
            <p:cNvSpPr/>
            <p:nvPr/>
          </p:nvSpPr>
          <p:spPr bwMode="auto">
            <a:xfrm>
              <a:off x="1854360" y="128307"/>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8" name="Star: 4 Points 7"/>
            <p:cNvSpPr/>
            <p:nvPr/>
          </p:nvSpPr>
          <p:spPr bwMode="auto">
            <a:xfrm>
              <a:off x="2736103" y="128307"/>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9" name="Star: 4 Points 8"/>
            <p:cNvSpPr/>
            <p:nvPr/>
          </p:nvSpPr>
          <p:spPr bwMode="auto">
            <a:xfrm>
              <a:off x="3617846" y="128307"/>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10" name="Star: 4 Points 9"/>
            <p:cNvSpPr/>
            <p:nvPr/>
          </p:nvSpPr>
          <p:spPr bwMode="auto">
            <a:xfrm>
              <a:off x="4499589" y="128307"/>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11" name="Star: 4 Points 10"/>
            <p:cNvSpPr/>
            <p:nvPr/>
          </p:nvSpPr>
          <p:spPr bwMode="auto">
            <a:xfrm>
              <a:off x="5381332" y="128307"/>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12" name="Star: 4 Points 11"/>
            <p:cNvSpPr/>
            <p:nvPr/>
          </p:nvSpPr>
          <p:spPr bwMode="auto">
            <a:xfrm>
              <a:off x="6263075" y="128307"/>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13" name="Star: 4 Points 12"/>
            <p:cNvSpPr/>
            <p:nvPr/>
          </p:nvSpPr>
          <p:spPr bwMode="auto">
            <a:xfrm>
              <a:off x="5381332" y="128307"/>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14" name="Star: 4 Points 13"/>
            <p:cNvSpPr/>
            <p:nvPr/>
          </p:nvSpPr>
          <p:spPr bwMode="auto">
            <a:xfrm>
              <a:off x="6263075" y="128307"/>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15" name="Star: 4 Points 14"/>
            <p:cNvSpPr/>
            <p:nvPr/>
          </p:nvSpPr>
          <p:spPr bwMode="auto">
            <a:xfrm>
              <a:off x="7144818" y="128307"/>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16" name="Star: 4 Points 15"/>
            <p:cNvSpPr/>
            <p:nvPr/>
          </p:nvSpPr>
          <p:spPr bwMode="auto">
            <a:xfrm>
              <a:off x="8026561" y="128307"/>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17" name="Star: 4 Points 16"/>
            <p:cNvSpPr/>
            <p:nvPr/>
          </p:nvSpPr>
          <p:spPr bwMode="auto">
            <a:xfrm>
              <a:off x="8908304" y="128307"/>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18" name="Star: 4 Points 17"/>
            <p:cNvSpPr/>
            <p:nvPr/>
          </p:nvSpPr>
          <p:spPr bwMode="auto">
            <a:xfrm>
              <a:off x="9790047" y="128307"/>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19" name="Star: 4 Points 18"/>
            <p:cNvSpPr/>
            <p:nvPr/>
          </p:nvSpPr>
          <p:spPr bwMode="auto">
            <a:xfrm>
              <a:off x="10671790" y="128307"/>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20" name="Star: 4 Points 19"/>
            <p:cNvSpPr/>
            <p:nvPr/>
          </p:nvSpPr>
          <p:spPr bwMode="auto">
            <a:xfrm>
              <a:off x="11553533" y="128307"/>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21" name="Star: 4 Points 20"/>
            <p:cNvSpPr/>
            <p:nvPr/>
          </p:nvSpPr>
          <p:spPr bwMode="auto">
            <a:xfrm>
              <a:off x="90874" y="6176963"/>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22" name="Star: 4 Points 21"/>
            <p:cNvSpPr/>
            <p:nvPr/>
          </p:nvSpPr>
          <p:spPr bwMode="auto">
            <a:xfrm>
              <a:off x="972617" y="6176963"/>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23" name="Star: 4 Points 22"/>
            <p:cNvSpPr/>
            <p:nvPr/>
          </p:nvSpPr>
          <p:spPr bwMode="auto">
            <a:xfrm>
              <a:off x="1854360" y="6176963"/>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24" name="Star: 4 Points 23"/>
            <p:cNvSpPr/>
            <p:nvPr/>
          </p:nvSpPr>
          <p:spPr bwMode="auto">
            <a:xfrm>
              <a:off x="2736103" y="6176963"/>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25" name="Star: 4 Points 24"/>
            <p:cNvSpPr/>
            <p:nvPr/>
          </p:nvSpPr>
          <p:spPr bwMode="auto">
            <a:xfrm>
              <a:off x="3617846" y="6176963"/>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26" name="Star: 4 Points 25"/>
            <p:cNvSpPr/>
            <p:nvPr/>
          </p:nvSpPr>
          <p:spPr bwMode="auto">
            <a:xfrm>
              <a:off x="4499589" y="6176963"/>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27" name="Star: 4 Points 26"/>
            <p:cNvSpPr/>
            <p:nvPr/>
          </p:nvSpPr>
          <p:spPr bwMode="auto">
            <a:xfrm>
              <a:off x="5381332" y="6176963"/>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28" name="Star: 4 Points 27"/>
            <p:cNvSpPr/>
            <p:nvPr/>
          </p:nvSpPr>
          <p:spPr bwMode="auto">
            <a:xfrm>
              <a:off x="6263075" y="6176963"/>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29" name="Star: 4 Points 28"/>
            <p:cNvSpPr/>
            <p:nvPr/>
          </p:nvSpPr>
          <p:spPr bwMode="auto">
            <a:xfrm>
              <a:off x="5381332" y="6176963"/>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30" name="Star: 4 Points 29"/>
            <p:cNvSpPr/>
            <p:nvPr/>
          </p:nvSpPr>
          <p:spPr bwMode="auto">
            <a:xfrm>
              <a:off x="6263075" y="6176963"/>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31" name="Star: 4 Points 30"/>
            <p:cNvSpPr/>
            <p:nvPr/>
          </p:nvSpPr>
          <p:spPr bwMode="auto">
            <a:xfrm>
              <a:off x="7144818" y="6176963"/>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32" name="Star: 4 Points 31"/>
            <p:cNvSpPr/>
            <p:nvPr/>
          </p:nvSpPr>
          <p:spPr bwMode="auto">
            <a:xfrm>
              <a:off x="8026561" y="6176963"/>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33" name="Star: 4 Points 32"/>
            <p:cNvSpPr/>
            <p:nvPr/>
          </p:nvSpPr>
          <p:spPr bwMode="auto">
            <a:xfrm>
              <a:off x="8908304" y="6176963"/>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34" name="Star: 4 Points 33"/>
            <p:cNvSpPr/>
            <p:nvPr/>
          </p:nvSpPr>
          <p:spPr bwMode="auto">
            <a:xfrm>
              <a:off x="9790047" y="6176963"/>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35" name="Star: 4 Points 34"/>
            <p:cNvSpPr/>
            <p:nvPr/>
          </p:nvSpPr>
          <p:spPr bwMode="auto">
            <a:xfrm>
              <a:off x="10671790" y="6176963"/>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36" name="Star: 4 Points 35"/>
            <p:cNvSpPr/>
            <p:nvPr/>
          </p:nvSpPr>
          <p:spPr bwMode="auto">
            <a:xfrm>
              <a:off x="11553533" y="6176963"/>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gr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solidFill>
          <a:schemeClr val="tx1"/>
        </a:solidFill>
      </p:bgPr>
    </p:bg>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lgn="ctr">
              <a:defRPr/>
            </a:pPr>
            <a:r>
              <a:rPr lang="en-US" b="1" i="0">
                <a:solidFill>
                  <a:srgbClr val="FFFFFF"/>
                </a:solidFill>
                <a:latin typeface="Courier New"/>
              </a:rPr>
              <a:t>Moon: Who are we?</a:t>
            </a:r>
            <a:endParaRPr/>
          </a:p>
        </p:txBody>
      </p:sp>
      <p:sp>
        <p:nvSpPr>
          <p:cNvPr id="3" name="Content Placeholder 2"/>
          <p:cNvSpPr>
            <a:spLocks noGrp="1"/>
          </p:cNvSpPr>
          <p:nvPr>
            <p:ph idx="1"/>
          </p:nvPr>
        </p:nvSpPr>
        <p:spPr bwMode="auto"/>
        <p:txBody>
          <a:bodyPr>
            <a:normAutofit fontScale="92500" lnSpcReduction="10000"/>
          </a:bodyPr>
          <a:lstStyle/>
          <a:p>
            <a:pPr algn="l">
              <a:buFont typeface="Arial"/>
              <a:buChar char="•"/>
              <a:defRPr/>
            </a:pPr>
            <a:r>
              <a:rPr lang="en-US" b="0" i="0">
                <a:solidFill>
                  <a:srgbClr val="FFFFFF"/>
                </a:solidFill>
                <a:latin typeface="Courier New"/>
              </a:rPr>
              <a:t>We are a group of SE London residents setting up a new housing co-op in the area.</a:t>
            </a:r>
            <a:endParaRPr/>
          </a:p>
          <a:p>
            <a:pPr algn="l">
              <a:buFont typeface="Arial"/>
              <a:buChar char="•"/>
              <a:defRPr/>
            </a:pPr>
            <a:r>
              <a:rPr lang="en-US">
                <a:solidFill>
                  <a:srgbClr val="FFFFFF"/>
                </a:solidFill>
                <a:latin typeface="Courier New"/>
              </a:rPr>
              <a:t>Working together with CASH, a local Community Land Trust (CLT) that assists with the formation of new co-ops.</a:t>
            </a:r>
            <a:endParaRPr lang="en-US" b="0" i="0">
              <a:solidFill>
                <a:srgbClr val="FFFFFF"/>
              </a:solidFill>
              <a:latin typeface="Courier New"/>
            </a:endParaRPr>
          </a:p>
          <a:p>
            <a:pPr algn="l">
              <a:buFont typeface="Arial"/>
              <a:buChar char="•"/>
              <a:defRPr/>
            </a:pPr>
            <a:r>
              <a:rPr lang="en-US">
                <a:solidFill>
                  <a:srgbClr val="FFFFFF"/>
                </a:solidFill>
                <a:latin typeface="Courier New"/>
                <a:cs typeface="Courier New"/>
              </a:rPr>
              <a:t>We want to create more (and more and more) co-operative housing because we think it’s great! Waiting lists in existing co-ops are very long.</a:t>
            </a:r>
            <a:endParaRPr/>
          </a:p>
          <a:p>
            <a:pPr algn="l">
              <a:buFont typeface="Arial"/>
              <a:buChar char="•"/>
              <a:defRPr/>
            </a:pPr>
            <a:r>
              <a:rPr lang="en-US">
                <a:solidFill>
                  <a:srgbClr val="FFFFFF"/>
                </a:solidFill>
                <a:latin typeface="Courier New"/>
                <a:cs typeface="Courier New"/>
              </a:rPr>
              <a:t>We want to create housing that suits our needs as a group, e.g. open to families and pets, and suitable as the kind of long-term home we want to live in.</a:t>
            </a:r>
            <a:endParaRPr/>
          </a:p>
          <a:p>
            <a:pPr algn="l">
              <a:buFont typeface="Arial"/>
              <a:buChar char="•"/>
              <a:defRPr/>
            </a:pPr>
            <a:endParaRPr lang="en-GB">
              <a:solidFill>
                <a:schemeClr val="bg1"/>
              </a:solidFill>
              <a:latin typeface="Courier New"/>
              <a:cs typeface="Courier New"/>
            </a:endParaRPr>
          </a:p>
        </p:txBody>
      </p:sp>
      <p:grpSp>
        <p:nvGrpSpPr>
          <p:cNvPr id="4" name="Group 3"/>
          <p:cNvGrpSpPr/>
          <p:nvPr/>
        </p:nvGrpSpPr>
        <p:grpSpPr bwMode="auto">
          <a:xfrm>
            <a:off x="90874" y="128307"/>
            <a:ext cx="12009267" cy="6595264"/>
            <a:chOff x="90874" y="128307"/>
            <a:chExt cx="12009267" cy="6595264"/>
          </a:xfrm>
        </p:grpSpPr>
        <p:sp>
          <p:nvSpPr>
            <p:cNvPr id="5" name="Star: 4 Points 4"/>
            <p:cNvSpPr/>
            <p:nvPr/>
          </p:nvSpPr>
          <p:spPr bwMode="auto">
            <a:xfrm>
              <a:off x="90874" y="128307"/>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6" name="Star: 4 Points 5"/>
            <p:cNvSpPr/>
            <p:nvPr/>
          </p:nvSpPr>
          <p:spPr bwMode="auto">
            <a:xfrm>
              <a:off x="972617" y="128307"/>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7" name="Star: 4 Points 6"/>
            <p:cNvSpPr/>
            <p:nvPr/>
          </p:nvSpPr>
          <p:spPr bwMode="auto">
            <a:xfrm>
              <a:off x="1854360" y="128307"/>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8" name="Star: 4 Points 7"/>
            <p:cNvSpPr/>
            <p:nvPr/>
          </p:nvSpPr>
          <p:spPr bwMode="auto">
            <a:xfrm>
              <a:off x="2736103" y="128307"/>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9" name="Star: 4 Points 8"/>
            <p:cNvSpPr/>
            <p:nvPr/>
          </p:nvSpPr>
          <p:spPr bwMode="auto">
            <a:xfrm>
              <a:off x="3617846" y="128307"/>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10" name="Star: 4 Points 9"/>
            <p:cNvSpPr/>
            <p:nvPr/>
          </p:nvSpPr>
          <p:spPr bwMode="auto">
            <a:xfrm>
              <a:off x="4499589" y="128307"/>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11" name="Star: 4 Points 10"/>
            <p:cNvSpPr/>
            <p:nvPr/>
          </p:nvSpPr>
          <p:spPr bwMode="auto">
            <a:xfrm>
              <a:off x="5381332" y="128307"/>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12" name="Star: 4 Points 11"/>
            <p:cNvSpPr/>
            <p:nvPr/>
          </p:nvSpPr>
          <p:spPr bwMode="auto">
            <a:xfrm>
              <a:off x="6263075" y="128307"/>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13" name="Star: 4 Points 12"/>
            <p:cNvSpPr/>
            <p:nvPr/>
          </p:nvSpPr>
          <p:spPr bwMode="auto">
            <a:xfrm>
              <a:off x="5381332" y="128307"/>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14" name="Star: 4 Points 13"/>
            <p:cNvSpPr/>
            <p:nvPr/>
          </p:nvSpPr>
          <p:spPr bwMode="auto">
            <a:xfrm>
              <a:off x="6263075" y="128307"/>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15" name="Star: 4 Points 14"/>
            <p:cNvSpPr/>
            <p:nvPr/>
          </p:nvSpPr>
          <p:spPr bwMode="auto">
            <a:xfrm>
              <a:off x="7144818" y="128307"/>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16" name="Star: 4 Points 15"/>
            <p:cNvSpPr/>
            <p:nvPr/>
          </p:nvSpPr>
          <p:spPr bwMode="auto">
            <a:xfrm>
              <a:off x="8026561" y="128307"/>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17" name="Star: 4 Points 16"/>
            <p:cNvSpPr/>
            <p:nvPr/>
          </p:nvSpPr>
          <p:spPr bwMode="auto">
            <a:xfrm>
              <a:off x="8908304" y="128307"/>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18" name="Star: 4 Points 17"/>
            <p:cNvSpPr/>
            <p:nvPr/>
          </p:nvSpPr>
          <p:spPr bwMode="auto">
            <a:xfrm>
              <a:off x="9790047" y="128307"/>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19" name="Star: 4 Points 18"/>
            <p:cNvSpPr/>
            <p:nvPr/>
          </p:nvSpPr>
          <p:spPr bwMode="auto">
            <a:xfrm>
              <a:off x="10671790" y="128307"/>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20" name="Star: 4 Points 19"/>
            <p:cNvSpPr/>
            <p:nvPr/>
          </p:nvSpPr>
          <p:spPr bwMode="auto">
            <a:xfrm>
              <a:off x="11553533" y="128307"/>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21" name="Star: 4 Points 20"/>
            <p:cNvSpPr/>
            <p:nvPr/>
          </p:nvSpPr>
          <p:spPr bwMode="auto">
            <a:xfrm>
              <a:off x="90874" y="6176963"/>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22" name="Star: 4 Points 21"/>
            <p:cNvSpPr/>
            <p:nvPr/>
          </p:nvSpPr>
          <p:spPr bwMode="auto">
            <a:xfrm>
              <a:off x="972617" y="6176963"/>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23" name="Star: 4 Points 22"/>
            <p:cNvSpPr/>
            <p:nvPr/>
          </p:nvSpPr>
          <p:spPr bwMode="auto">
            <a:xfrm>
              <a:off x="1854360" y="6176963"/>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24" name="Star: 4 Points 23"/>
            <p:cNvSpPr/>
            <p:nvPr/>
          </p:nvSpPr>
          <p:spPr bwMode="auto">
            <a:xfrm>
              <a:off x="2736103" y="6176963"/>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25" name="Star: 4 Points 24"/>
            <p:cNvSpPr/>
            <p:nvPr/>
          </p:nvSpPr>
          <p:spPr bwMode="auto">
            <a:xfrm>
              <a:off x="3617846" y="6176963"/>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26" name="Star: 4 Points 25"/>
            <p:cNvSpPr/>
            <p:nvPr/>
          </p:nvSpPr>
          <p:spPr bwMode="auto">
            <a:xfrm>
              <a:off x="4499589" y="6176963"/>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27" name="Star: 4 Points 26"/>
            <p:cNvSpPr/>
            <p:nvPr/>
          </p:nvSpPr>
          <p:spPr bwMode="auto">
            <a:xfrm>
              <a:off x="5381332" y="6176963"/>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28" name="Star: 4 Points 27"/>
            <p:cNvSpPr/>
            <p:nvPr/>
          </p:nvSpPr>
          <p:spPr bwMode="auto">
            <a:xfrm>
              <a:off x="6263075" y="6176963"/>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29" name="Star: 4 Points 28"/>
            <p:cNvSpPr/>
            <p:nvPr/>
          </p:nvSpPr>
          <p:spPr bwMode="auto">
            <a:xfrm>
              <a:off x="5381332" y="6176963"/>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30" name="Star: 4 Points 29"/>
            <p:cNvSpPr/>
            <p:nvPr/>
          </p:nvSpPr>
          <p:spPr bwMode="auto">
            <a:xfrm>
              <a:off x="6263075" y="6176963"/>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31" name="Star: 4 Points 30"/>
            <p:cNvSpPr/>
            <p:nvPr/>
          </p:nvSpPr>
          <p:spPr bwMode="auto">
            <a:xfrm>
              <a:off x="7144818" y="6176963"/>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32" name="Star: 4 Points 31"/>
            <p:cNvSpPr/>
            <p:nvPr/>
          </p:nvSpPr>
          <p:spPr bwMode="auto">
            <a:xfrm>
              <a:off x="8026561" y="6176963"/>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33" name="Star: 4 Points 32"/>
            <p:cNvSpPr/>
            <p:nvPr/>
          </p:nvSpPr>
          <p:spPr bwMode="auto">
            <a:xfrm>
              <a:off x="8908304" y="6176963"/>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34" name="Star: 4 Points 33"/>
            <p:cNvSpPr/>
            <p:nvPr/>
          </p:nvSpPr>
          <p:spPr bwMode="auto">
            <a:xfrm>
              <a:off x="9790047" y="6176963"/>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35" name="Star: 4 Points 34"/>
            <p:cNvSpPr/>
            <p:nvPr/>
          </p:nvSpPr>
          <p:spPr bwMode="auto">
            <a:xfrm>
              <a:off x="10671790" y="6176963"/>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36" name="Star: 4 Points 35"/>
            <p:cNvSpPr/>
            <p:nvPr/>
          </p:nvSpPr>
          <p:spPr bwMode="auto">
            <a:xfrm>
              <a:off x="11553533" y="6176963"/>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gr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solidFill>
          <a:schemeClr val="tx1"/>
        </a:solidFill>
      </p:bgPr>
    </p:bg>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lgn="ctr">
              <a:defRPr/>
            </a:pPr>
            <a:r>
              <a:rPr lang="en-US" b="1" i="0">
                <a:solidFill>
                  <a:srgbClr val="FFFFFF"/>
                </a:solidFill>
                <a:latin typeface="Courier New"/>
              </a:rPr>
              <a:t>How do we do it?</a:t>
            </a:r>
            <a:endParaRPr/>
          </a:p>
        </p:txBody>
      </p:sp>
      <p:grpSp>
        <p:nvGrpSpPr>
          <p:cNvPr id="4" name="Group 3"/>
          <p:cNvGrpSpPr/>
          <p:nvPr/>
        </p:nvGrpSpPr>
        <p:grpSpPr bwMode="auto">
          <a:xfrm>
            <a:off x="90874" y="128307"/>
            <a:ext cx="12009267" cy="6595264"/>
            <a:chOff x="90874" y="128307"/>
            <a:chExt cx="12009267" cy="6595264"/>
          </a:xfrm>
        </p:grpSpPr>
        <p:sp>
          <p:nvSpPr>
            <p:cNvPr id="5" name="Star: 4 Points 4"/>
            <p:cNvSpPr/>
            <p:nvPr/>
          </p:nvSpPr>
          <p:spPr bwMode="auto">
            <a:xfrm>
              <a:off x="90874" y="128307"/>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6" name="Star: 4 Points 5"/>
            <p:cNvSpPr/>
            <p:nvPr/>
          </p:nvSpPr>
          <p:spPr bwMode="auto">
            <a:xfrm>
              <a:off x="972617" y="128307"/>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7" name="Star: 4 Points 6"/>
            <p:cNvSpPr/>
            <p:nvPr/>
          </p:nvSpPr>
          <p:spPr bwMode="auto">
            <a:xfrm>
              <a:off x="1854360" y="128307"/>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8" name="Star: 4 Points 7"/>
            <p:cNvSpPr/>
            <p:nvPr/>
          </p:nvSpPr>
          <p:spPr bwMode="auto">
            <a:xfrm>
              <a:off x="2736103" y="128307"/>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9" name="Star: 4 Points 8"/>
            <p:cNvSpPr/>
            <p:nvPr/>
          </p:nvSpPr>
          <p:spPr bwMode="auto">
            <a:xfrm>
              <a:off x="3617846" y="128307"/>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10" name="Star: 4 Points 9"/>
            <p:cNvSpPr/>
            <p:nvPr/>
          </p:nvSpPr>
          <p:spPr bwMode="auto">
            <a:xfrm>
              <a:off x="4499589" y="128307"/>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11" name="Star: 4 Points 10"/>
            <p:cNvSpPr/>
            <p:nvPr/>
          </p:nvSpPr>
          <p:spPr bwMode="auto">
            <a:xfrm>
              <a:off x="5381332" y="128307"/>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12" name="Star: 4 Points 11"/>
            <p:cNvSpPr/>
            <p:nvPr/>
          </p:nvSpPr>
          <p:spPr bwMode="auto">
            <a:xfrm>
              <a:off x="6263075" y="128307"/>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13" name="Star: 4 Points 12"/>
            <p:cNvSpPr/>
            <p:nvPr/>
          </p:nvSpPr>
          <p:spPr bwMode="auto">
            <a:xfrm>
              <a:off x="5381332" y="128307"/>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14" name="Star: 4 Points 13"/>
            <p:cNvSpPr/>
            <p:nvPr/>
          </p:nvSpPr>
          <p:spPr bwMode="auto">
            <a:xfrm>
              <a:off x="6263075" y="128307"/>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15" name="Star: 4 Points 14"/>
            <p:cNvSpPr/>
            <p:nvPr/>
          </p:nvSpPr>
          <p:spPr bwMode="auto">
            <a:xfrm>
              <a:off x="7144818" y="128307"/>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16" name="Star: 4 Points 15"/>
            <p:cNvSpPr/>
            <p:nvPr/>
          </p:nvSpPr>
          <p:spPr bwMode="auto">
            <a:xfrm>
              <a:off x="8026561" y="128307"/>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17" name="Star: 4 Points 16"/>
            <p:cNvSpPr/>
            <p:nvPr/>
          </p:nvSpPr>
          <p:spPr bwMode="auto">
            <a:xfrm>
              <a:off x="8908304" y="128307"/>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18" name="Star: 4 Points 17"/>
            <p:cNvSpPr/>
            <p:nvPr/>
          </p:nvSpPr>
          <p:spPr bwMode="auto">
            <a:xfrm>
              <a:off x="9790047" y="128307"/>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19" name="Star: 4 Points 18"/>
            <p:cNvSpPr/>
            <p:nvPr/>
          </p:nvSpPr>
          <p:spPr bwMode="auto">
            <a:xfrm>
              <a:off x="10671790" y="128307"/>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20" name="Star: 4 Points 19"/>
            <p:cNvSpPr/>
            <p:nvPr/>
          </p:nvSpPr>
          <p:spPr bwMode="auto">
            <a:xfrm>
              <a:off x="11553533" y="128307"/>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21" name="Star: 4 Points 20"/>
            <p:cNvSpPr/>
            <p:nvPr/>
          </p:nvSpPr>
          <p:spPr bwMode="auto">
            <a:xfrm>
              <a:off x="90874" y="6176963"/>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22" name="Star: 4 Points 21"/>
            <p:cNvSpPr/>
            <p:nvPr/>
          </p:nvSpPr>
          <p:spPr bwMode="auto">
            <a:xfrm>
              <a:off x="972617" y="6176963"/>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23" name="Star: 4 Points 22"/>
            <p:cNvSpPr/>
            <p:nvPr/>
          </p:nvSpPr>
          <p:spPr bwMode="auto">
            <a:xfrm>
              <a:off x="1854360" y="6176963"/>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24" name="Star: 4 Points 23"/>
            <p:cNvSpPr/>
            <p:nvPr/>
          </p:nvSpPr>
          <p:spPr bwMode="auto">
            <a:xfrm>
              <a:off x="2736103" y="6176963"/>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25" name="Star: 4 Points 24"/>
            <p:cNvSpPr/>
            <p:nvPr/>
          </p:nvSpPr>
          <p:spPr bwMode="auto">
            <a:xfrm>
              <a:off x="3617846" y="6176963"/>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26" name="Star: 4 Points 25"/>
            <p:cNvSpPr/>
            <p:nvPr/>
          </p:nvSpPr>
          <p:spPr bwMode="auto">
            <a:xfrm>
              <a:off x="4499589" y="6176963"/>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27" name="Star: 4 Points 26"/>
            <p:cNvSpPr/>
            <p:nvPr/>
          </p:nvSpPr>
          <p:spPr bwMode="auto">
            <a:xfrm>
              <a:off x="5381332" y="6176963"/>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28" name="Star: 4 Points 27"/>
            <p:cNvSpPr/>
            <p:nvPr/>
          </p:nvSpPr>
          <p:spPr bwMode="auto">
            <a:xfrm>
              <a:off x="6263075" y="6176963"/>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29" name="Star: 4 Points 28"/>
            <p:cNvSpPr/>
            <p:nvPr/>
          </p:nvSpPr>
          <p:spPr bwMode="auto">
            <a:xfrm>
              <a:off x="5381332" y="6176963"/>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30" name="Star: 4 Points 29"/>
            <p:cNvSpPr/>
            <p:nvPr/>
          </p:nvSpPr>
          <p:spPr bwMode="auto">
            <a:xfrm>
              <a:off x="6263075" y="6176963"/>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31" name="Star: 4 Points 30"/>
            <p:cNvSpPr/>
            <p:nvPr/>
          </p:nvSpPr>
          <p:spPr bwMode="auto">
            <a:xfrm>
              <a:off x="7144818" y="6176963"/>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32" name="Star: 4 Points 31"/>
            <p:cNvSpPr/>
            <p:nvPr/>
          </p:nvSpPr>
          <p:spPr bwMode="auto">
            <a:xfrm>
              <a:off x="8026561" y="6176963"/>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33" name="Star: 4 Points 32"/>
            <p:cNvSpPr/>
            <p:nvPr/>
          </p:nvSpPr>
          <p:spPr bwMode="auto">
            <a:xfrm>
              <a:off x="8908304" y="6176963"/>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34" name="Star: 4 Points 33"/>
            <p:cNvSpPr/>
            <p:nvPr/>
          </p:nvSpPr>
          <p:spPr bwMode="auto">
            <a:xfrm>
              <a:off x="9790047" y="6176963"/>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35" name="Star: 4 Points 34"/>
            <p:cNvSpPr/>
            <p:nvPr/>
          </p:nvSpPr>
          <p:spPr bwMode="auto">
            <a:xfrm>
              <a:off x="10671790" y="6176963"/>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sp>
          <p:nvSpPr>
            <p:cNvPr id="36" name="Star: 4 Points 35"/>
            <p:cNvSpPr/>
            <p:nvPr/>
          </p:nvSpPr>
          <p:spPr bwMode="auto">
            <a:xfrm>
              <a:off x="11553533" y="6176963"/>
              <a:ext cx="546608" cy="546608"/>
            </a:xfrm>
            <a:prstGeom prst="star4">
              <a:avLst>
                <a:gd name="adj" fmla="val 12500"/>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defRPr/>
              </a:pPr>
              <a:endParaRPr lang="en-GB"/>
            </a:p>
          </p:txBody>
        </p:sp>
      </p:grpSp>
      <p:sp>
        <p:nvSpPr>
          <p:cNvPr id="40" name="Arrow: Right 39"/>
          <p:cNvSpPr/>
          <p:nvPr/>
        </p:nvSpPr>
        <p:spPr bwMode="auto">
          <a:xfrm>
            <a:off x="3180288" y="1590113"/>
            <a:ext cx="2792679" cy="1491342"/>
          </a:xfrm>
          <a:prstGeom prst="rightArrow">
            <a:avLst>
              <a:gd name="adj1" fmla="val 50000"/>
              <a:gd name="adj2" fmla="val 50000"/>
            </a:avLst>
          </a:prstGeom>
          <a:solidFill>
            <a:schemeClr val="tx1"/>
          </a:solidFill>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defRPr/>
            </a:pPr>
            <a:r>
              <a:rPr lang="en-GB" sz="1400">
                <a:solidFill>
                  <a:schemeClr val="bg1"/>
                </a:solidFill>
                <a:latin typeface="Courier New"/>
                <a:cs typeface="Courier New"/>
              </a:rPr>
              <a:t>2. Set up group logistics/formalities</a:t>
            </a:r>
            <a:endParaRPr/>
          </a:p>
        </p:txBody>
      </p:sp>
      <p:sp>
        <p:nvSpPr>
          <p:cNvPr id="41" name="Arrow: Right 40"/>
          <p:cNvSpPr/>
          <p:nvPr/>
        </p:nvSpPr>
        <p:spPr bwMode="auto">
          <a:xfrm>
            <a:off x="6143849" y="1590113"/>
            <a:ext cx="2889489" cy="1491342"/>
          </a:xfrm>
          <a:prstGeom prst="rightArrow">
            <a:avLst>
              <a:gd name="adj1" fmla="val 50000"/>
              <a:gd name="adj2" fmla="val 50000"/>
            </a:avLst>
          </a:prstGeom>
          <a:solidFill>
            <a:schemeClr val="tx1"/>
          </a:solidFill>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defRPr/>
            </a:pPr>
            <a:r>
              <a:rPr lang="en-GB" sz="1400">
                <a:solidFill>
                  <a:schemeClr val="bg1"/>
                </a:solidFill>
                <a:latin typeface="Courier New"/>
                <a:cs typeface="Courier New"/>
              </a:rPr>
              <a:t>3. Research our preferred legal/financial model</a:t>
            </a:r>
            <a:endParaRPr/>
          </a:p>
        </p:txBody>
      </p:sp>
      <p:sp>
        <p:nvSpPr>
          <p:cNvPr id="42" name="Arrow: Right 41"/>
          <p:cNvSpPr/>
          <p:nvPr/>
        </p:nvSpPr>
        <p:spPr bwMode="auto">
          <a:xfrm>
            <a:off x="216728" y="1590113"/>
            <a:ext cx="2792679" cy="1491342"/>
          </a:xfrm>
          <a:prstGeom prst="rightArrow">
            <a:avLst>
              <a:gd name="adj1" fmla="val 50000"/>
              <a:gd name="adj2" fmla="val 50000"/>
            </a:avLst>
          </a:prstGeom>
          <a:solidFill>
            <a:schemeClr val="tx1"/>
          </a:solidFill>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defRPr/>
            </a:pPr>
            <a:r>
              <a:rPr lang="en-GB" sz="1400">
                <a:solidFill>
                  <a:schemeClr val="bg1"/>
                </a:solidFill>
                <a:latin typeface="Courier New"/>
                <a:cs typeface="Courier New"/>
              </a:rPr>
              <a:t>1. Form a group</a:t>
            </a:r>
            <a:endParaRPr/>
          </a:p>
        </p:txBody>
      </p:sp>
      <p:sp>
        <p:nvSpPr>
          <p:cNvPr id="43" name="Arrow: Right 42"/>
          <p:cNvSpPr/>
          <p:nvPr/>
        </p:nvSpPr>
        <p:spPr bwMode="auto">
          <a:xfrm>
            <a:off x="9204220" y="1590113"/>
            <a:ext cx="2792679" cy="1491342"/>
          </a:xfrm>
          <a:prstGeom prst="rightArrow">
            <a:avLst>
              <a:gd name="adj1" fmla="val 50000"/>
              <a:gd name="adj2" fmla="val 50000"/>
            </a:avLst>
          </a:prstGeom>
          <a:solidFill>
            <a:schemeClr val="tx1"/>
          </a:solidFill>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defRPr/>
            </a:pPr>
            <a:r>
              <a:rPr lang="en-GB" sz="1400">
                <a:solidFill>
                  <a:schemeClr val="bg1"/>
                </a:solidFill>
                <a:latin typeface="Courier New"/>
                <a:cs typeface="Courier New"/>
              </a:rPr>
              <a:t>4. Search for an appropriate site</a:t>
            </a:r>
            <a:endParaRPr/>
          </a:p>
        </p:txBody>
      </p:sp>
      <p:cxnSp>
        <p:nvCxnSpPr>
          <p:cNvPr id="45" name="Straight Connector 44"/>
          <p:cNvCxnSpPr>
            <a:cxnSpLocks/>
          </p:cNvCxnSpPr>
          <p:nvPr/>
        </p:nvCxnSpPr>
        <p:spPr bwMode="auto">
          <a:xfrm flipH="1" flipV="1">
            <a:off x="3180288" y="1720741"/>
            <a:ext cx="102423" cy="250372"/>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47" name="TextBox 46"/>
          <p:cNvSpPr txBox="1"/>
          <p:nvPr/>
        </p:nvSpPr>
        <p:spPr bwMode="auto">
          <a:xfrm>
            <a:off x="2626290" y="1474520"/>
            <a:ext cx="1107996" cy="246221"/>
          </a:xfrm>
          <a:prstGeom prst="rect">
            <a:avLst/>
          </a:prstGeom>
          <a:noFill/>
        </p:spPr>
        <p:txBody>
          <a:bodyPr wrap="none" rtlCol="0">
            <a:spAutoFit/>
          </a:bodyPr>
          <a:lstStyle/>
          <a:p>
            <a:pPr>
              <a:defRPr/>
            </a:pPr>
            <a:r>
              <a:rPr lang="en-GB" sz="1000">
                <a:solidFill>
                  <a:schemeClr val="bg1"/>
                </a:solidFill>
                <a:latin typeface="Courier New"/>
                <a:cs typeface="Courier New"/>
              </a:rPr>
              <a:t>constitution</a:t>
            </a:r>
            <a:endParaRPr/>
          </a:p>
        </p:txBody>
      </p:sp>
      <p:cxnSp>
        <p:nvCxnSpPr>
          <p:cNvPr id="48" name="Straight Connector 47"/>
          <p:cNvCxnSpPr>
            <a:cxnSpLocks/>
          </p:cNvCxnSpPr>
          <p:nvPr/>
        </p:nvCxnSpPr>
        <p:spPr bwMode="auto">
          <a:xfrm flipV="1">
            <a:off x="4151608" y="1771428"/>
            <a:ext cx="12846" cy="199685"/>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49" name="TextBox 48"/>
          <p:cNvSpPr txBox="1"/>
          <p:nvPr/>
        </p:nvSpPr>
        <p:spPr bwMode="auto">
          <a:xfrm>
            <a:off x="3583761" y="1575894"/>
            <a:ext cx="1107996" cy="246221"/>
          </a:xfrm>
          <a:prstGeom prst="rect">
            <a:avLst/>
          </a:prstGeom>
          <a:noFill/>
        </p:spPr>
        <p:txBody>
          <a:bodyPr wrap="none" rtlCol="0">
            <a:spAutoFit/>
          </a:bodyPr>
          <a:lstStyle/>
          <a:p>
            <a:pPr>
              <a:defRPr/>
            </a:pPr>
            <a:r>
              <a:rPr lang="en-GB" sz="1000">
                <a:solidFill>
                  <a:schemeClr val="bg1"/>
                </a:solidFill>
                <a:latin typeface="Courier New"/>
                <a:cs typeface="Courier New"/>
              </a:rPr>
              <a:t>bank account</a:t>
            </a:r>
            <a:endParaRPr/>
          </a:p>
        </p:txBody>
      </p:sp>
      <p:cxnSp>
        <p:nvCxnSpPr>
          <p:cNvPr id="54" name="Straight Connector 53"/>
          <p:cNvCxnSpPr>
            <a:cxnSpLocks/>
          </p:cNvCxnSpPr>
          <p:nvPr/>
        </p:nvCxnSpPr>
        <p:spPr bwMode="auto">
          <a:xfrm flipV="1">
            <a:off x="4849792" y="1597630"/>
            <a:ext cx="42683" cy="373482"/>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56" name="TextBox 55"/>
          <p:cNvSpPr txBox="1"/>
          <p:nvPr/>
        </p:nvSpPr>
        <p:spPr bwMode="auto">
          <a:xfrm>
            <a:off x="4358119" y="1369031"/>
            <a:ext cx="1338828" cy="246221"/>
          </a:xfrm>
          <a:prstGeom prst="rect">
            <a:avLst/>
          </a:prstGeom>
          <a:noFill/>
        </p:spPr>
        <p:txBody>
          <a:bodyPr wrap="none" rtlCol="0">
            <a:spAutoFit/>
          </a:bodyPr>
          <a:lstStyle/>
          <a:p>
            <a:pPr>
              <a:defRPr/>
            </a:pPr>
            <a:r>
              <a:rPr lang="en-GB" sz="1000">
                <a:solidFill>
                  <a:schemeClr val="bg1"/>
                </a:solidFill>
                <a:latin typeface="Courier New"/>
                <a:cs typeface="Courier New"/>
              </a:rPr>
              <a:t>decision-making</a:t>
            </a:r>
            <a:endParaRPr/>
          </a:p>
        </p:txBody>
      </p:sp>
      <p:sp>
        <p:nvSpPr>
          <p:cNvPr id="57" name="Arrow: Right 56"/>
          <p:cNvSpPr/>
          <p:nvPr/>
        </p:nvSpPr>
        <p:spPr bwMode="auto">
          <a:xfrm>
            <a:off x="3180288" y="4139939"/>
            <a:ext cx="2792679" cy="1491342"/>
          </a:xfrm>
          <a:prstGeom prst="rightArrow">
            <a:avLst>
              <a:gd name="adj1" fmla="val 50000"/>
              <a:gd name="adj2" fmla="val 50000"/>
            </a:avLst>
          </a:prstGeom>
          <a:solidFill>
            <a:schemeClr val="tx1"/>
          </a:solidFill>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defRPr/>
            </a:pPr>
            <a:r>
              <a:rPr lang="en-GB" sz="1400">
                <a:solidFill>
                  <a:schemeClr val="bg1"/>
                </a:solidFill>
                <a:latin typeface="Courier New"/>
                <a:cs typeface="Courier New"/>
              </a:rPr>
              <a:t>6. Development plan, financial and business plan  </a:t>
            </a:r>
            <a:endParaRPr/>
          </a:p>
        </p:txBody>
      </p:sp>
      <p:sp>
        <p:nvSpPr>
          <p:cNvPr id="58" name="Arrow: Right 57"/>
          <p:cNvSpPr/>
          <p:nvPr/>
        </p:nvSpPr>
        <p:spPr bwMode="auto">
          <a:xfrm>
            <a:off x="6143849" y="4139939"/>
            <a:ext cx="2889489" cy="1491342"/>
          </a:xfrm>
          <a:prstGeom prst="rightArrow">
            <a:avLst>
              <a:gd name="adj1" fmla="val 50000"/>
              <a:gd name="adj2" fmla="val 50000"/>
            </a:avLst>
          </a:prstGeom>
          <a:solidFill>
            <a:schemeClr val="tx1"/>
          </a:solidFill>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defRPr/>
            </a:pPr>
            <a:r>
              <a:rPr lang="en-GB" sz="1200">
                <a:solidFill>
                  <a:schemeClr val="bg1"/>
                </a:solidFill>
                <a:latin typeface="Courier New"/>
                <a:cs typeface="Courier New"/>
              </a:rPr>
              <a:t>7. Fundraise (mortgage, loans, community shares/donations)</a:t>
            </a:r>
            <a:endParaRPr/>
          </a:p>
        </p:txBody>
      </p:sp>
      <p:sp>
        <p:nvSpPr>
          <p:cNvPr id="59" name="Arrow: Right 58"/>
          <p:cNvSpPr/>
          <p:nvPr/>
        </p:nvSpPr>
        <p:spPr bwMode="auto">
          <a:xfrm>
            <a:off x="216728" y="4139939"/>
            <a:ext cx="2792679" cy="1491342"/>
          </a:xfrm>
          <a:prstGeom prst="rightArrow">
            <a:avLst>
              <a:gd name="adj1" fmla="val 50000"/>
              <a:gd name="adj2" fmla="val 50000"/>
            </a:avLst>
          </a:prstGeom>
          <a:solidFill>
            <a:schemeClr val="tx1"/>
          </a:solidFill>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defRPr/>
            </a:pPr>
            <a:r>
              <a:rPr lang="en-GB" sz="1400">
                <a:solidFill>
                  <a:schemeClr val="bg1"/>
                </a:solidFill>
                <a:latin typeface="Courier New"/>
                <a:cs typeface="Courier New"/>
              </a:rPr>
              <a:t>5. Register with the FCA</a:t>
            </a:r>
            <a:endParaRPr/>
          </a:p>
        </p:txBody>
      </p:sp>
      <p:sp>
        <p:nvSpPr>
          <p:cNvPr id="60" name="Arrow: Right 59"/>
          <p:cNvSpPr/>
          <p:nvPr/>
        </p:nvSpPr>
        <p:spPr bwMode="auto">
          <a:xfrm>
            <a:off x="9204220" y="4139939"/>
            <a:ext cx="2792679" cy="1491342"/>
          </a:xfrm>
          <a:prstGeom prst="rightArrow">
            <a:avLst>
              <a:gd name="adj1" fmla="val 50000"/>
              <a:gd name="adj2" fmla="val 50000"/>
            </a:avLst>
          </a:prstGeom>
          <a:solidFill>
            <a:schemeClr val="tx1"/>
          </a:solidFill>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defRPr/>
            </a:pPr>
            <a:r>
              <a:rPr lang="en-GB" sz="1400">
                <a:solidFill>
                  <a:schemeClr val="bg1"/>
                </a:solidFill>
                <a:latin typeface="Courier New"/>
                <a:cs typeface="Courier New"/>
              </a:rPr>
              <a:t>8. Site purchase, then building or refurb!</a:t>
            </a:r>
            <a:endParaRPr/>
          </a:p>
        </p:txBody>
      </p:sp>
      <p:sp>
        <p:nvSpPr>
          <p:cNvPr id="73" name="Arrow: Right 72"/>
          <p:cNvSpPr/>
          <p:nvPr/>
        </p:nvSpPr>
        <p:spPr bwMode="auto">
          <a:xfrm flipV="1">
            <a:off x="216728" y="3272113"/>
            <a:ext cx="11677748" cy="643269"/>
          </a:xfrm>
          <a:custGeom>
            <a:avLst/>
            <a:gdLst>
              <a:gd name="connsiteX0" fmla="*/ 0 w 11677748"/>
              <a:gd name="connsiteY0" fmla="*/ 160817 h 643269"/>
              <a:gd name="connsiteX1" fmla="*/ 484129 w 11677748"/>
              <a:gd name="connsiteY1" fmla="*/ 160817 h 643269"/>
              <a:gd name="connsiteX2" fmla="*/ 741136 w 11677748"/>
              <a:gd name="connsiteY2" fmla="*/ 160817 h 643269"/>
              <a:gd name="connsiteX3" fmla="*/ 1565948 w 11677748"/>
              <a:gd name="connsiteY3" fmla="*/ 160817 h 643269"/>
              <a:gd name="connsiteX4" fmla="*/ 2050077 w 11677748"/>
              <a:gd name="connsiteY4" fmla="*/ 160817 h 643269"/>
              <a:gd name="connsiteX5" fmla="*/ 2534206 w 11677748"/>
              <a:gd name="connsiteY5" fmla="*/ 160817 h 643269"/>
              <a:gd name="connsiteX6" fmla="*/ 3359019 w 11677748"/>
              <a:gd name="connsiteY6" fmla="*/ 160817 h 643269"/>
              <a:gd name="connsiteX7" fmla="*/ 3729587 w 11677748"/>
              <a:gd name="connsiteY7" fmla="*/ 160817 h 643269"/>
              <a:gd name="connsiteX8" fmla="*/ 4554399 w 11677748"/>
              <a:gd name="connsiteY8" fmla="*/ 160817 h 643269"/>
              <a:gd name="connsiteX9" fmla="*/ 5379212 w 11677748"/>
              <a:gd name="connsiteY9" fmla="*/ 160817 h 643269"/>
              <a:gd name="connsiteX10" fmla="*/ 5976902 w 11677748"/>
              <a:gd name="connsiteY10" fmla="*/ 160817 h 643269"/>
              <a:gd name="connsiteX11" fmla="*/ 6801715 w 11677748"/>
              <a:gd name="connsiteY11" fmla="*/ 160817 h 643269"/>
              <a:gd name="connsiteX12" fmla="*/ 7285844 w 11677748"/>
              <a:gd name="connsiteY12" fmla="*/ 160817 h 643269"/>
              <a:gd name="connsiteX13" fmla="*/ 7769973 w 11677748"/>
              <a:gd name="connsiteY13" fmla="*/ 160817 h 643269"/>
              <a:gd name="connsiteX14" fmla="*/ 8481224 w 11677748"/>
              <a:gd name="connsiteY14" fmla="*/ 160817 h 643269"/>
              <a:gd name="connsiteX15" fmla="*/ 8965353 w 11677748"/>
              <a:gd name="connsiteY15" fmla="*/ 160817 h 643269"/>
              <a:gd name="connsiteX16" fmla="*/ 9790166 w 11677748"/>
              <a:gd name="connsiteY16" fmla="*/ 160817 h 643269"/>
              <a:gd name="connsiteX17" fmla="*/ 10614978 w 11677748"/>
              <a:gd name="connsiteY17" fmla="*/ 160817 h 643269"/>
              <a:gd name="connsiteX18" fmla="*/ 11356114 w 11677748"/>
              <a:gd name="connsiteY18" fmla="*/ 160817 h 643269"/>
              <a:gd name="connsiteX19" fmla="*/ 11356114 w 11677748"/>
              <a:gd name="connsiteY19" fmla="*/ 0 h 643269"/>
              <a:gd name="connsiteX20" fmla="*/ 11677748 w 11677748"/>
              <a:gd name="connsiteY20" fmla="*/ 321635 h 643269"/>
              <a:gd name="connsiteX21" fmla="*/ 11356114 w 11677748"/>
              <a:gd name="connsiteY21" fmla="*/ 643269 h 643269"/>
              <a:gd name="connsiteX22" fmla="*/ 11356114 w 11677748"/>
              <a:gd name="connsiteY22" fmla="*/ 482452 h 643269"/>
              <a:gd name="connsiteX23" fmla="*/ 10644863 w 11677748"/>
              <a:gd name="connsiteY23" fmla="*/ 482452 h 643269"/>
              <a:gd name="connsiteX24" fmla="*/ 10387856 w 11677748"/>
              <a:gd name="connsiteY24" fmla="*/ 482452 h 643269"/>
              <a:gd name="connsiteX25" fmla="*/ 9790166 w 11677748"/>
              <a:gd name="connsiteY25" fmla="*/ 482452 h 643269"/>
              <a:gd name="connsiteX26" fmla="*/ 9419598 w 11677748"/>
              <a:gd name="connsiteY26" fmla="*/ 482452 h 643269"/>
              <a:gd name="connsiteX27" fmla="*/ 8708346 w 11677748"/>
              <a:gd name="connsiteY27" fmla="*/ 482452 h 643269"/>
              <a:gd name="connsiteX28" fmla="*/ 8337778 w 11677748"/>
              <a:gd name="connsiteY28" fmla="*/ 482452 h 643269"/>
              <a:gd name="connsiteX29" fmla="*/ 7626527 w 11677748"/>
              <a:gd name="connsiteY29" fmla="*/ 482452 h 643269"/>
              <a:gd name="connsiteX30" fmla="*/ 7369520 w 11677748"/>
              <a:gd name="connsiteY30" fmla="*/ 482452 h 643269"/>
              <a:gd name="connsiteX31" fmla="*/ 6658269 w 11677748"/>
              <a:gd name="connsiteY31" fmla="*/ 482452 h 643269"/>
              <a:gd name="connsiteX32" fmla="*/ 6287701 w 11677748"/>
              <a:gd name="connsiteY32" fmla="*/ 482452 h 643269"/>
              <a:gd name="connsiteX33" fmla="*/ 6030694 w 11677748"/>
              <a:gd name="connsiteY33" fmla="*/ 482452 h 643269"/>
              <a:gd name="connsiteX34" fmla="*/ 5660126 w 11677748"/>
              <a:gd name="connsiteY34" fmla="*/ 482452 h 643269"/>
              <a:gd name="connsiteX35" fmla="*/ 4948875 w 11677748"/>
              <a:gd name="connsiteY35" fmla="*/ 482452 h 643269"/>
              <a:gd name="connsiteX36" fmla="*/ 4578307 w 11677748"/>
              <a:gd name="connsiteY36" fmla="*/ 482452 h 643269"/>
              <a:gd name="connsiteX37" fmla="*/ 4321300 w 11677748"/>
              <a:gd name="connsiteY37" fmla="*/ 482452 h 643269"/>
              <a:gd name="connsiteX38" fmla="*/ 3950732 w 11677748"/>
              <a:gd name="connsiteY38" fmla="*/ 482452 h 643269"/>
              <a:gd name="connsiteX39" fmla="*/ 3466603 w 11677748"/>
              <a:gd name="connsiteY39" fmla="*/ 482452 h 643269"/>
              <a:gd name="connsiteX40" fmla="*/ 2868913 w 11677748"/>
              <a:gd name="connsiteY40" fmla="*/ 482452 h 643269"/>
              <a:gd name="connsiteX41" fmla="*/ 2498345 w 11677748"/>
              <a:gd name="connsiteY41" fmla="*/ 482452 h 643269"/>
              <a:gd name="connsiteX42" fmla="*/ 1673533 w 11677748"/>
              <a:gd name="connsiteY42" fmla="*/ 482452 h 643269"/>
              <a:gd name="connsiteX43" fmla="*/ 1075842 w 11677748"/>
              <a:gd name="connsiteY43" fmla="*/ 482452 h 643269"/>
              <a:gd name="connsiteX44" fmla="*/ 0 w 11677748"/>
              <a:gd name="connsiteY44" fmla="*/ 482452 h 643269"/>
              <a:gd name="connsiteX45" fmla="*/ 0 w 11677748"/>
              <a:gd name="connsiteY45" fmla="*/ 160817 h 64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677748" h="643269" fill="norm" stroke="1" extrusionOk="0">
                <a:moveTo>
                  <a:pt x="0" y="160817"/>
                </a:moveTo>
                <a:cubicBezTo>
                  <a:pt x="236448" y="151465"/>
                  <a:pt x="327339" y="161315"/>
                  <a:pt x="484129" y="160817"/>
                </a:cubicBezTo>
                <a:cubicBezTo>
                  <a:pt x="640919" y="160319"/>
                  <a:pt x="618082" y="186035"/>
                  <a:pt x="741136" y="160817"/>
                </a:cubicBezTo>
                <a:cubicBezTo>
                  <a:pt x="864190" y="135599"/>
                  <a:pt x="1176646" y="195046"/>
                  <a:pt x="1565948" y="160817"/>
                </a:cubicBezTo>
                <a:cubicBezTo>
                  <a:pt x="1955250" y="126588"/>
                  <a:pt x="1941819" y="161062"/>
                  <a:pt x="2050077" y="160817"/>
                </a:cubicBezTo>
                <a:cubicBezTo>
                  <a:pt x="2158335" y="160572"/>
                  <a:pt x="2344091" y="178203"/>
                  <a:pt x="2534206" y="160817"/>
                </a:cubicBezTo>
                <a:cubicBezTo>
                  <a:pt x="2724321" y="143431"/>
                  <a:pt x="2973939" y="256716"/>
                  <a:pt x="3359019" y="160817"/>
                </a:cubicBezTo>
                <a:cubicBezTo>
                  <a:pt x="3744099" y="64918"/>
                  <a:pt x="3591501" y="204832"/>
                  <a:pt x="3729587" y="160817"/>
                </a:cubicBezTo>
                <a:cubicBezTo>
                  <a:pt x="3867673" y="116802"/>
                  <a:pt x="4287114" y="223531"/>
                  <a:pt x="4554399" y="160817"/>
                </a:cubicBezTo>
                <a:cubicBezTo>
                  <a:pt x="4821684" y="98103"/>
                  <a:pt x="5095262" y="183686"/>
                  <a:pt x="5379212" y="160817"/>
                </a:cubicBezTo>
                <a:cubicBezTo>
                  <a:pt x="5663162" y="137948"/>
                  <a:pt x="5799825" y="186469"/>
                  <a:pt x="5976902" y="160817"/>
                </a:cubicBezTo>
                <a:cubicBezTo>
                  <a:pt x="6153979" y="135165"/>
                  <a:pt x="6526494" y="258762"/>
                  <a:pt x="6801715" y="160817"/>
                </a:cubicBezTo>
                <a:cubicBezTo>
                  <a:pt x="7076936" y="62872"/>
                  <a:pt x="7134359" y="199424"/>
                  <a:pt x="7285844" y="160817"/>
                </a:cubicBezTo>
                <a:cubicBezTo>
                  <a:pt x="7437329" y="122210"/>
                  <a:pt x="7656442" y="202114"/>
                  <a:pt x="7769973" y="160817"/>
                </a:cubicBezTo>
                <a:cubicBezTo>
                  <a:pt x="7883504" y="119520"/>
                  <a:pt x="8250087" y="162994"/>
                  <a:pt x="8481224" y="160817"/>
                </a:cubicBezTo>
                <a:cubicBezTo>
                  <a:pt x="8712361" y="158640"/>
                  <a:pt x="8801535" y="209671"/>
                  <a:pt x="8965353" y="160817"/>
                </a:cubicBezTo>
                <a:cubicBezTo>
                  <a:pt x="9129171" y="111963"/>
                  <a:pt x="9429381" y="160904"/>
                  <a:pt x="9790166" y="160817"/>
                </a:cubicBezTo>
                <a:cubicBezTo>
                  <a:pt x="10150951" y="160730"/>
                  <a:pt x="10428725" y="237443"/>
                  <a:pt x="10614978" y="160817"/>
                </a:cubicBezTo>
                <a:cubicBezTo>
                  <a:pt x="10801231" y="84191"/>
                  <a:pt x="11132721" y="233048"/>
                  <a:pt x="11356114" y="160817"/>
                </a:cubicBezTo>
                <a:cubicBezTo>
                  <a:pt x="11353623" y="94669"/>
                  <a:pt x="11363294" y="77589"/>
                  <a:pt x="11356114" y="0"/>
                </a:cubicBezTo>
                <a:cubicBezTo>
                  <a:pt x="11482823" y="71838"/>
                  <a:pt x="11588678" y="262507"/>
                  <a:pt x="11677748" y="321635"/>
                </a:cubicBezTo>
                <a:cubicBezTo>
                  <a:pt x="11613318" y="443704"/>
                  <a:pt x="11438444" y="486274"/>
                  <a:pt x="11356114" y="643269"/>
                </a:cubicBezTo>
                <a:cubicBezTo>
                  <a:pt x="11339529" y="583734"/>
                  <a:pt x="11361436" y="557418"/>
                  <a:pt x="11356114" y="482452"/>
                </a:cubicBezTo>
                <a:cubicBezTo>
                  <a:pt x="11082345" y="514677"/>
                  <a:pt x="10870160" y="460449"/>
                  <a:pt x="10644863" y="482452"/>
                </a:cubicBezTo>
                <a:cubicBezTo>
                  <a:pt x="10419566" y="504455"/>
                  <a:pt x="10451205" y="474891"/>
                  <a:pt x="10387856" y="482452"/>
                </a:cubicBezTo>
                <a:cubicBezTo>
                  <a:pt x="10324507" y="490013"/>
                  <a:pt x="10020692" y="423810"/>
                  <a:pt x="9790166" y="482452"/>
                </a:cubicBezTo>
                <a:cubicBezTo>
                  <a:pt x="9559640" y="541094"/>
                  <a:pt x="9536414" y="454237"/>
                  <a:pt x="9419598" y="482452"/>
                </a:cubicBezTo>
                <a:cubicBezTo>
                  <a:pt x="9302782" y="510667"/>
                  <a:pt x="8886304" y="423491"/>
                  <a:pt x="8708346" y="482452"/>
                </a:cubicBezTo>
                <a:cubicBezTo>
                  <a:pt x="8530388" y="541413"/>
                  <a:pt x="8444726" y="459643"/>
                  <a:pt x="8337778" y="482452"/>
                </a:cubicBezTo>
                <a:cubicBezTo>
                  <a:pt x="8230830" y="505261"/>
                  <a:pt x="7831703" y="458973"/>
                  <a:pt x="7626527" y="482452"/>
                </a:cubicBezTo>
                <a:cubicBezTo>
                  <a:pt x="7421351" y="505931"/>
                  <a:pt x="7487208" y="470634"/>
                  <a:pt x="7369520" y="482452"/>
                </a:cubicBezTo>
                <a:cubicBezTo>
                  <a:pt x="7251832" y="494270"/>
                  <a:pt x="6862864" y="408715"/>
                  <a:pt x="6658269" y="482452"/>
                </a:cubicBezTo>
                <a:cubicBezTo>
                  <a:pt x="6453674" y="556189"/>
                  <a:pt x="6472377" y="479879"/>
                  <a:pt x="6287701" y="482452"/>
                </a:cubicBezTo>
                <a:cubicBezTo>
                  <a:pt x="6103025" y="485025"/>
                  <a:pt x="6137786" y="478487"/>
                  <a:pt x="6030694" y="482452"/>
                </a:cubicBezTo>
                <a:cubicBezTo>
                  <a:pt x="5923602" y="486417"/>
                  <a:pt x="5767341" y="442377"/>
                  <a:pt x="5660126" y="482452"/>
                </a:cubicBezTo>
                <a:cubicBezTo>
                  <a:pt x="5552911" y="522527"/>
                  <a:pt x="5266726" y="418114"/>
                  <a:pt x="4948875" y="482452"/>
                </a:cubicBezTo>
                <a:cubicBezTo>
                  <a:pt x="4631024" y="546790"/>
                  <a:pt x="4756190" y="474110"/>
                  <a:pt x="4578307" y="482452"/>
                </a:cubicBezTo>
                <a:cubicBezTo>
                  <a:pt x="4400424" y="490794"/>
                  <a:pt x="4407709" y="482331"/>
                  <a:pt x="4321300" y="482452"/>
                </a:cubicBezTo>
                <a:cubicBezTo>
                  <a:pt x="4234891" y="482573"/>
                  <a:pt x="4130843" y="461422"/>
                  <a:pt x="3950732" y="482452"/>
                </a:cubicBezTo>
                <a:cubicBezTo>
                  <a:pt x="3770621" y="503482"/>
                  <a:pt x="3648242" y="443150"/>
                  <a:pt x="3466603" y="482452"/>
                </a:cubicBezTo>
                <a:cubicBezTo>
                  <a:pt x="3284964" y="521754"/>
                  <a:pt x="3038874" y="434537"/>
                  <a:pt x="2868913" y="482452"/>
                </a:cubicBezTo>
                <a:cubicBezTo>
                  <a:pt x="2698952" y="530367"/>
                  <a:pt x="2621487" y="439201"/>
                  <a:pt x="2498345" y="482452"/>
                </a:cubicBezTo>
                <a:cubicBezTo>
                  <a:pt x="2375203" y="525703"/>
                  <a:pt x="1981126" y="469771"/>
                  <a:pt x="1673533" y="482452"/>
                </a:cubicBezTo>
                <a:cubicBezTo>
                  <a:pt x="1365940" y="495133"/>
                  <a:pt x="1226798" y="412910"/>
                  <a:pt x="1075842" y="482452"/>
                </a:cubicBezTo>
                <a:cubicBezTo>
                  <a:pt x="924886" y="551994"/>
                  <a:pt x="374504" y="359747"/>
                  <a:pt x="0" y="482452"/>
                </a:cubicBezTo>
                <a:cubicBezTo>
                  <a:pt x="-1708" y="355232"/>
                  <a:pt x="33979" y="301096"/>
                  <a:pt x="0" y="160817"/>
                </a:cubicBezTo>
                <a:close/>
              </a:path>
            </a:pathLst>
          </a:custGeom>
          <a:noFill/>
          <a:ln w="12700">
            <a:solidFill>
              <a:schemeClr val="bg1"/>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defRPr/>
            </a:pPr>
            <a:endParaRPr lang="en-GB"/>
          </a:p>
        </p:txBody>
      </p:sp>
      <p:sp>
        <p:nvSpPr>
          <p:cNvPr id="74" name="TextBox 73"/>
          <p:cNvSpPr txBox="1"/>
          <p:nvPr/>
        </p:nvSpPr>
        <p:spPr bwMode="auto">
          <a:xfrm>
            <a:off x="192071" y="3449286"/>
            <a:ext cx="11804828" cy="307777"/>
          </a:xfrm>
          <a:prstGeom prst="rect">
            <a:avLst/>
          </a:prstGeom>
          <a:noFill/>
        </p:spPr>
        <p:txBody>
          <a:bodyPr wrap="square" rtlCol="0">
            <a:spAutoFit/>
          </a:bodyPr>
          <a:lstStyle/>
          <a:p>
            <a:pPr>
              <a:defRPr/>
            </a:pPr>
            <a:r>
              <a:rPr lang="en-GB" sz="1400">
                <a:solidFill>
                  <a:schemeClr val="bg1"/>
                </a:solidFill>
                <a:latin typeface="Courier New"/>
                <a:cs typeface="Courier New"/>
              </a:rPr>
              <a:t>Continual: figuring out what we want from our housing, getting advice from other co-ops and groups, outreach</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theme/_rels/theme1.xml.rels><?xml version="1.0" encoding="UTF-8" standalone="yes"?><Relationships xmlns="http://schemas.openxmlformats.org/package/2006/relationships"></Relationships>
</file>

<file path=ppt/theme/_rels/theme2.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Arial"/>
        <a:cs typeface="Arial"/>
      </a:majorFont>
      <a:minorFont>
        <a:latin typeface="Aptos"/>
        <a:ea typeface="Arial"/>
        <a:cs typeface="Arial"/>
      </a:minorFont>
    </a:fontScheme>
    <a:fmtScheme name="Offic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bwMode="auto"/>
      <a:bodyPr/>
      <a:lstStyle/>
      <a:style>
        <a:lnRef idx="2">
          <a:schemeClr val="accent1"/>
        </a:lnRef>
        <a:fillRef idx="0">
          <a:schemeClr val="accent1"/>
        </a:fillRef>
        <a:effectRef idx="1">
          <a:schemeClr val="accent1"/>
        </a:effectRef>
        <a:fontRef idx="minor">
          <a:schemeClr val="tx1"/>
        </a:fontRef>
      </a:style>
    </a:lnDef>
  </a:objectDefaults>
</a:theme>
</file>

<file path=ppt/theme/theme2.xml><?xml version="1.0" encoding="utf-8"?>
<a:theme xmlns:a="http://schemas.openxmlformats.org/drawingml/2006/main" xmlns:r="http://schemas.openxmlformats.org/officeDocument/2006/relationships" xmlns:p="http://schemas.openxmlformats.org/presentation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
      <a:majorFont>
        <a:latin typeface="Aptos Display"/>
        <a:ea typeface="Arial"/>
        <a:cs typeface="Arial"/>
      </a:majorFont>
      <a:minorFont>
        <a:latin typeface="Aptos"/>
        <a:ea typeface="Arial"/>
        <a:cs typeface="Arial"/>
      </a:minorFont>
    </a:fontScheme>
    <a:fmtScheme name="Offic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bwMode="auto"/>
      <a:bodyPr/>
      <a:lstStyle/>
      <a:style>
        <a:lnRef idx="2">
          <a:schemeClr val="accent1"/>
        </a:lnRef>
        <a:fillRef idx="0">
          <a:schemeClr val="accent1"/>
        </a:fillRef>
        <a:effectRef idx="1">
          <a:schemeClr val="accent1"/>
        </a:effectRef>
        <a:fontRef idx="minor">
          <a:schemeClr val="tx1"/>
        </a:fontRef>
      </a:style>
    </a:lnDef>
  </a:objectDefaults>
</a:theme>
</file>

<file path=docProps/app.xml><?xml version="1.0" encoding="utf-8"?>
<Properties xmlns="http://schemas.openxmlformats.org/officeDocument/2006/extended-properties" xmlns:vt="http://schemas.openxmlformats.org/officeDocument/2006/docPropsVTypes">
  <Template/>
  <TotalTime>0</TotalTime>
  <Words>0</Words>
  <Application>ONLYOFFICE/8.0.1.31</Application>
  <DocSecurity>0</DocSecurity>
  <PresentationFormat>Widescreen</PresentationFormat>
  <Paragraphs>0</Paragraphs>
  <Slides>15</Slides>
  <Notes>15</Notes>
  <HiddenSlides>0</HiddenSlides>
  <MMClips>2</MMClips>
  <ScaleCrop>0</ScaleCrop>
  <HeadingPairs>
    <vt:vector size="4" baseType="variant">
      <vt:variant>
        <vt:lpstr>Theme</vt:lpstr>
      </vt:variant>
      <vt:variant>
        <vt:i4>1</vt:i4>
      </vt:variant>
      <vt:variant>
        <vt:lpstr>Slide Titles</vt:lpstr>
      </vt:variant>
      <vt:variant>
        <vt:i4>15</vt:i4>
      </vt:variant>
    </vt:vector>
  </HeadingPairs>
  <TitlesOfParts>
    <vt:vector size="16" baseType="lpstr">
      <vt:lpstr>Theme 1</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vector>
  </TitlesOfParts>
  <Manager/>
  <Company/>
  <LinksUpToDate>0</LinksUpToDate>
  <SharedDoc>0</SharedDoc>
  <HyperlinkBase/>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Holly Law</dc:creator>
  <cp:keywords/>
  <dc:description/>
  <dc:identifier/>
  <dc:language/>
  <cp:lastModifiedBy>john.e</cp:lastModifiedBy>
  <cp:revision>3</cp:revision>
  <dcterms:created xsi:type="dcterms:W3CDTF">2024-04-28T09:51:31Z</dcterms:created>
  <dcterms:modified xsi:type="dcterms:W3CDTF">2024-05-19T13:53:02Z</dcterms:modified>
  <cp:category/>
  <cp:contentStatus/>
  <cp:version/>
</cp:coreProperties>
</file>