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91" r:id="rId5"/>
    <p:sldId id="316" r:id="rId6"/>
    <p:sldId id="319" r:id="rId7"/>
    <p:sldId id="314" r:id="rId8"/>
    <p:sldId id="292" r:id="rId9"/>
    <p:sldId id="283" r:id="rId10"/>
    <p:sldId id="317" r:id="rId11"/>
    <p:sldId id="321" r:id="rId12"/>
    <p:sldId id="320" r:id="rId13"/>
    <p:sldId id="28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owucheng" initials="t" lastIdx="21" clrIdx="0">
    <p:extLst>
      <p:ext uri="{19B8F6BF-5375-455C-9EA6-DF929625EA0E}">
        <p15:presenceInfo xmlns:p15="http://schemas.microsoft.com/office/powerpoint/2012/main" userId="taowuche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99" d="100"/>
          <a:sy n="99" d="100"/>
        </p:scale>
        <p:origin x="120"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0-26T15:10:38.113" idx="21">
    <p:pos x="10" y="10"/>
    <p:text>简述肌电信号产生过程：
当人体做出某个动作时，脊髓神经会产生一个控制信号并利用神经肌肉接头作为媒介传递到肌纤维，与每个神经元关联的肌纤维有很多条，这些部分合在一起就构成了所谓的运动单元。肌纤维细胞经过去极化和复极化操作，在神经肌肉接头处产生动作电位，这个动作电位会沿着神经元的轴突传导到末梢神经和肌肉接点，一旦运动神经接触到肌肉，那么它的轴突将会分支到多个肌纤维上，每个分支终止在肌纤维上形成运动突出的过程称为运动终板。传导到轴突末梢的动作电位使神经与肌肉的接点释放化学物质乙酸胆碱，它使得运动终板的离子通透性发生变化产生终板电位，而后，该终板电位使肌细胞膜达到去极化阈值电位，并产生肌纤维的动作电位，这个动作电位沿着肌纤维向两个肌腱端传播，引起了肌纤维内的一系列变化，导致肌纤维的收缩，大量肌纤维收缩产生肌肉力，并在其周围组织中产生细胞外电场。周围组织经过滤波操作，便可由表面电极或针电极检测到人体软组织中因电流场而表现出的电位差，记录这种肌肉动作电位的曲线称为肌电图（Electromyography, EMG），即所谓的肌电信号</p:text>
    <p:extLst mod="1">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2018/12/7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2018/12/7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2018/12/7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2018/12/7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2018/12/7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2018/12/7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3.wmf"/><Relationship Id="rId2" Type="http://schemas.openxmlformats.org/officeDocument/2006/relationships/slideLayout" Target="../slideLayouts/slideLayout2.xml"/><Relationship Id="rId16" Type="http://schemas.openxmlformats.org/officeDocument/2006/relationships/image" Target="../media/image15.png"/><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9.bin"/><Relationship Id="rId14" Type="http://schemas.openxmlformats.org/officeDocument/2006/relationships/image" Target="../media/image14.wmf"/></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7.png"/><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png"/><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8.jpeg"/><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5.wmf"/><Relationship Id="rId10" Type="http://schemas.openxmlformats.org/officeDocument/2006/relationships/image" Target="../media/image7.wmf"/><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1500" y="2766647"/>
            <a:ext cx="11049000" cy="1038502"/>
          </a:xfrm>
        </p:spPr>
        <p:txBody>
          <a:bodyPr>
            <a:normAutofit/>
          </a:bodyPr>
          <a:lstStyle/>
          <a:p>
            <a:r>
              <a:rPr lang="en-US" altLang="zh-CN" dirty="0" smtClean="0">
                <a:solidFill>
                  <a:schemeClr val="accent1"/>
                </a:solidFill>
                <a:effectLst>
                  <a:outerShdw blurRad="38100" dist="25400" dir="5400000" algn="ctr" rotWithShape="0">
                    <a:srgbClr val="6E747A">
                      <a:alpha val="43000"/>
                    </a:srgbClr>
                  </a:outerShdw>
                </a:effectLst>
              </a:rPr>
              <a:t>EMG</a:t>
            </a:r>
            <a:r>
              <a:rPr lang="zh-CN" altLang="en-US" dirty="0" smtClean="0">
                <a:solidFill>
                  <a:schemeClr val="accent1"/>
                </a:solidFill>
                <a:effectLst>
                  <a:outerShdw blurRad="38100" dist="25400" dir="5400000" algn="ctr" rotWithShape="0">
                    <a:srgbClr val="6E747A">
                      <a:alpha val="43000"/>
                    </a:srgbClr>
                  </a:outerShdw>
                </a:effectLst>
              </a:rPr>
              <a:t>相关</a:t>
            </a:r>
            <a:r>
              <a:rPr lang="zh-CN" altLang="en-US" dirty="0" smtClean="0">
                <a:solidFill>
                  <a:schemeClr val="accent1"/>
                </a:solidFill>
                <a:effectLst>
                  <a:outerShdw blurRad="38100" dist="25400" dir="5400000" algn="ctr" rotWithShape="0">
                    <a:srgbClr val="6E747A">
                      <a:alpha val="43000"/>
                    </a:srgbClr>
                  </a:outerShdw>
                </a:effectLst>
              </a:rPr>
              <a:t>知识介绍</a:t>
            </a:r>
            <a:endParaRPr lang="zh-CN" altLang="en-US" dirty="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9144" y="238833"/>
            <a:ext cx="2396319" cy="1042389"/>
          </a:xfrm>
        </p:spPr>
        <p:txBody>
          <a:bodyPr>
            <a:normAutofit/>
          </a:bodyPr>
          <a:lstStyle/>
          <a:p>
            <a:r>
              <a:rPr lang="zh-CN" altLang="en-US" sz="3600" dirty="0" smtClean="0">
                <a:solidFill>
                  <a:schemeClr val="accent1"/>
                </a:solidFill>
                <a:effectLst>
                  <a:outerShdw blurRad="38100" dist="25400" dir="5400000" algn="ctr" rotWithShape="0">
                    <a:srgbClr val="6E747A">
                      <a:alpha val="43000"/>
                    </a:srgbClr>
                  </a:outerShdw>
                </a:effectLst>
              </a:rPr>
              <a:t>时域特征</a:t>
            </a:r>
            <a:endParaRPr lang="en-US" altLang="zh-CN" sz="3600" dirty="0">
              <a:solidFill>
                <a:schemeClr val="accent1"/>
              </a:solidFill>
              <a:effectLst>
                <a:outerShdw blurRad="38100" dist="25400" dir="5400000" algn="ctr" rotWithShape="0">
                  <a:srgbClr val="6E747A">
                    <a:alpha val="43000"/>
                  </a:srgbClr>
                </a:outerShdw>
              </a:effectLst>
            </a:endParaRPr>
          </a:p>
        </p:txBody>
      </p:sp>
      <p:sp>
        <p:nvSpPr>
          <p:cNvPr id="5" name="矩形 4"/>
          <p:cNvSpPr/>
          <p:nvPr/>
        </p:nvSpPr>
        <p:spPr>
          <a:xfrm flipH="1">
            <a:off x="640383" y="238833"/>
            <a:ext cx="71277" cy="1042389"/>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a:spLocks noGrp="1"/>
          </p:cNvSpPr>
          <p:nvPr>
            <p:ph idx="1"/>
          </p:nvPr>
        </p:nvSpPr>
        <p:spPr>
          <a:xfrm>
            <a:off x="825691" y="1343902"/>
            <a:ext cx="8530913" cy="1597690"/>
          </a:xfrm>
        </p:spPr>
        <p:txBody>
          <a:bodyPr>
            <a:normAutofit/>
          </a:bodyPr>
          <a:lstStyle/>
          <a:p>
            <a:pPr marL="0" lvl="0" indent="0">
              <a:lnSpc>
                <a:spcPct val="150000"/>
              </a:lnSpc>
              <a:buNone/>
            </a:pPr>
            <a:r>
              <a:rPr lang="en-US" altLang="zh-CN" sz="2400" dirty="0" smtClean="0"/>
              <a:t>1</a:t>
            </a:r>
            <a:r>
              <a:rPr lang="zh-CN" altLang="en-US" sz="2400" dirty="0" smtClean="0"/>
              <a:t>、</a:t>
            </a:r>
            <a:r>
              <a:rPr lang="zh-CN" altLang="zh-CN" sz="2400" dirty="0" smtClean="0"/>
              <a:t>均方根</a:t>
            </a:r>
            <a:r>
              <a:rPr lang="en-US" altLang="zh-CN" sz="2400" dirty="0" smtClean="0"/>
              <a:t>(</a:t>
            </a:r>
            <a:r>
              <a:rPr lang="en-US" altLang="zh-CN" sz="2400" dirty="0"/>
              <a:t>RMS</a:t>
            </a:r>
            <a:r>
              <a:rPr lang="en-US" altLang="zh-CN" sz="2400" dirty="0" smtClean="0"/>
              <a:t>)</a:t>
            </a:r>
            <a:r>
              <a:rPr lang="zh-CN" altLang="en-US" sz="2400" dirty="0" smtClean="0"/>
              <a:t>：</a:t>
            </a:r>
            <a:endParaRPr lang="en-US" altLang="zh-CN" dirty="0" smtClean="0"/>
          </a:p>
          <a:p>
            <a:pPr marL="0" lvl="0" indent="0">
              <a:lnSpc>
                <a:spcPct val="150000"/>
              </a:lnSpc>
              <a:buNone/>
            </a:pPr>
            <a:r>
              <a:rPr lang="zh-CN" altLang="en-US" sz="2400" dirty="0" smtClean="0"/>
              <a:t>其中</a:t>
            </a:r>
            <a:r>
              <a:rPr lang="zh-CN" altLang="en-US" sz="2400" dirty="0"/>
              <a:t>， </a:t>
            </a:r>
            <a:r>
              <a:rPr lang="en-US" altLang="zh-CN" sz="2400" dirty="0" smtClean="0"/>
              <a:t>N</a:t>
            </a:r>
            <a:r>
              <a:rPr lang="zh-CN" altLang="en-US" sz="2400" dirty="0" smtClean="0"/>
              <a:t>表示</a:t>
            </a:r>
            <a:r>
              <a:rPr lang="zh-CN" altLang="en-US" sz="2400" dirty="0"/>
              <a:t>采样窗口的长度，  表示</a:t>
            </a:r>
            <a:r>
              <a:rPr lang="zh-CN" altLang="en-US" sz="2400" dirty="0" smtClean="0"/>
              <a:t>第</a:t>
            </a:r>
            <a:r>
              <a:rPr lang="en-US" altLang="zh-CN" sz="2400" dirty="0" err="1" smtClean="0"/>
              <a:t>i</a:t>
            </a:r>
            <a:r>
              <a:rPr lang="zh-CN" altLang="en-US" sz="2400" dirty="0" smtClean="0"/>
              <a:t>个</a:t>
            </a:r>
            <a:r>
              <a:rPr lang="zh-CN" altLang="en-US" sz="2400" dirty="0"/>
              <a:t>样本点。</a:t>
            </a:r>
            <a:endParaRPr lang="zh-CN" altLang="zh-CN" sz="2400" dirty="0"/>
          </a:p>
          <a:p>
            <a:pPr marL="0" indent="0">
              <a:buNone/>
            </a:pPr>
            <a:endParaRPr lang="en-US" altLang="zh-CN"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230093638"/>
              </p:ext>
            </p:extLst>
          </p:nvPr>
        </p:nvGraphicFramePr>
        <p:xfrm>
          <a:off x="3785193" y="1158006"/>
          <a:ext cx="2366244" cy="1016982"/>
        </p:xfrm>
        <a:graphic>
          <a:graphicData uri="http://schemas.openxmlformats.org/presentationml/2006/ole">
            <mc:AlternateContent xmlns:mc="http://schemas.openxmlformats.org/markup-compatibility/2006">
              <mc:Choice xmlns:v="urn:schemas-microsoft-com:vml" Requires="v">
                <p:oleObj spid="_x0000_s6247" r:id="rId3" imgW="1117115" imgH="482391" progId="Equation.DSMT4">
                  <p:embed/>
                </p:oleObj>
              </mc:Choice>
              <mc:Fallback>
                <p:oleObj r:id="rId3" imgW="1117115" imgH="482391"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5193" y="1158006"/>
                        <a:ext cx="2366244" cy="1016982"/>
                      </a:xfrm>
                      <a:prstGeom prst="rect">
                        <a:avLst/>
                      </a:prstGeom>
                      <a:noFill/>
                    </p:spPr>
                  </p:pic>
                </p:oleObj>
              </mc:Fallback>
            </mc:AlternateContent>
          </a:graphicData>
        </a:graphic>
      </p:graphicFrame>
      <p:sp>
        <p:nvSpPr>
          <p:cNvPr id="15"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1049118699"/>
              </p:ext>
            </p:extLst>
          </p:nvPr>
        </p:nvGraphicFramePr>
        <p:xfrm>
          <a:off x="4983173" y="2163283"/>
          <a:ext cx="387220" cy="533736"/>
        </p:xfrm>
        <a:graphic>
          <a:graphicData uri="http://schemas.openxmlformats.org/presentationml/2006/ole">
            <mc:AlternateContent xmlns:mc="http://schemas.openxmlformats.org/markup-compatibility/2006">
              <mc:Choice xmlns:v="urn:schemas-microsoft-com:vml" Requires="v">
                <p:oleObj spid="_x0000_s6248" r:id="rId5" imgW="177646" imgH="241091" progId="Equation.DSMT4">
                  <p:embed/>
                </p:oleObj>
              </mc:Choice>
              <mc:Fallback>
                <p:oleObj r:id="rId5" imgW="177646" imgH="241091"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3173" y="2163283"/>
                        <a:ext cx="387220" cy="533736"/>
                      </a:xfrm>
                      <a:prstGeom prst="rect">
                        <a:avLst/>
                      </a:prstGeom>
                      <a:noFill/>
                    </p:spPr>
                  </p:pic>
                </p:oleObj>
              </mc:Fallback>
            </mc:AlternateContent>
          </a:graphicData>
        </a:graphic>
      </p:graphicFrame>
      <p:sp>
        <p:nvSpPr>
          <p:cNvPr id="17" name="内容占位符 2"/>
          <p:cNvSpPr txBox="1">
            <a:spLocks/>
          </p:cNvSpPr>
          <p:nvPr/>
        </p:nvSpPr>
        <p:spPr>
          <a:xfrm>
            <a:off x="825691" y="2908736"/>
            <a:ext cx="10897736" cy="1638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zh-CN" sz="2400" dirty="0" smtClean="0"/>
              <a:t>2</a:t>
            </a:r>
            <a:r>
              <a:rPr lang="zh-CN" altLang="en-US" sz="2400" dirty="0" smtClean="0"/>
              <a:t>、波形长度</a:t>
            </a:r>
            <a:r>
              <a:rPr lang="en-US" altLang="zh-CN" sz="2400" dirty="0" smtClean="0"/>
              <a:t>(WL)</a:t>
            </a:r>
            <a:r>
              <a:rPr lang="zh-CN" altLang="en-US" sz="2400" dirty="0" smtClean="0"/>
              <a:t>：</a:t>
            </a:r>
            <a:endParaRPr lang="en-US" altLang="zh-CN" sz="2400" dirty="0" smtClean="0"/>
          </a:p>
          <a:p>
            <a:pPr marL="0" indent="0">
              <a:lnSpc>
                <a:spcPct val="150000"/>
              </a:lnSpc>
              <a:buNone/>
            </a:pPr>
            <a:r>
              <a:rPr lang="zh-CN" altLang="en-US" sz="2400" dirty="0" smtClean="0"/>
              <a:t>其中， </a:t>
            </a:r>
            <a:r>
              <a:rPr lang="en-US" altLang="zh-CN" sz="2400" dirty="0" smtClean="0"/>
              <a:t>N</a:t>
            </a:r>
            <a:r>
              <a:rPr lang="zh-CN" altLang="zh-CN" sz="2400" dirty="0"/>
              <a:t>表示采样窗口的</a:t>
            </a:r>
            <a:r>
              <a:rPr lang="zh-CN" altLang="zh-CN" sz="2400" dirty="0" smtClean="0"/>
              <a:t>长度</a:t>
            </a:r>
            <a:r>
              <a:rPr lang="zh-CN" altLang="en-US" sz="2400" dirty="0" smtClean="0"/>
              <a:t>， 和      分别</a:t>
            </a:r>
            <a:r>
              <a:rPr lang="zh-CN" altLang="en-US" sz="2400" dirty="0"/>
              <a:t>表示两个相邻的采样点的幅值。</a:t>
            </a:r>
            <a:endParaRPr lang="zh-CN" altLang="zh-CN" sz="2400" dirty="0" smtClean="0"/>
          </a:p>
          <a:p>
            <a:pPr marL="0" indent="0">
              <a:buFont typeface="Arial" panose="020B0604020202020204" pitchFamily="34" charset="0"/>
              <a:buNone/>
            </a:pPr>
            <a:endParaRPr lang="en-US" altLang="zh-CN" dirty="0"/>
          </a:p>
        </p:txBody>
      </p:sp>
      <p:sp>
        <p:nvSpPr>
          <p:cNvPr id="18" name="Rectangle 13"/>
          <p:cNvSpPr>
            <a:spLocks noChangeArrowheads="1"/>
          </p:cNvSpPr>
          <p:nvPr/>
        </p:nvSpPr>
        <p:spPr bwMode="auto">
          <a:xfrm>
            <a:off x="6564573" y="1371599"/>
            <a:ext cx="2143621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9" name="对象 18"/>
          <p:cNvGraphicFramePr>
            <a:graphicFrameLocks noChangeAspect="1"/>
          </p:cNvGraphicFramePr>
          <p:nvPr>
            <p:extLst>
              <p:ext uri="{D42A27DB-BD31-4B8C-83A1-F6EECF244321}">
                <p14:modId xmlns:p14="http://schemas.microsoft.com/office/powerpoint/2010/main" val="2671176721"/>
              </p:ext>
            </p:extLst>
          </p:nvPr>
        </p:nvGraphicFramePr>
        <p:xfrm>
          <a:off x="3935319" y="2768265"/>
          <a:ext cx="2522134" cy="914400"/>
        </p:xfrm>
        <a:graphic>
          <a:graphicData uri="http://schemas.openxmlformats.org/presentationml/2006/ole">
            <mc:AlternateContent xmlns:mc="http://schemas.openxmlformats.org/markup-compatibility/2006">
              <mc:Choice xmlns:v="urn:schemas-microsoft-com:vml" Requires="v">
                <p:oleObj spid="_x0000_s6249" r:id="rId7" imgW="1193800" imgH="431800" progId="Equation.DSMT4">
                  <p:embed/>
                </p:oleObj>
              </mc:Choice>
              <mc:Fallback>
                <p:oleObj r:id="rId7" imgW="1193800" imgH="4318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5319" y="2768265"/>
                        <a:ext cx="2522134" cy="914400"/>
                      </a:xfrm>
                      <a:prstGeom prst="rect">
                        <a:avLst/>
                      </a:prstGeom>
                      <a:noFill/>
                    </p:spPr>
                  </p:pic>
                </p:oleObj>
              </mc:Fallback>
            </mc:AlternateContent>
          </a:graphicData>
        </a:graphic>
      </p:graphicFrame>
      <p:sp>
        <p:nvSpPr>
          <p:cNvPr id="25"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1116680659"/>
              </p:ext>
            </p:extLst>
          </p:nvPr>
        </p:nvGraphicFramePr>
        <p:xfrm>
          <a:off x="4962179" y="3733349"/>
          <a:ext cx="340695" cy="496441"/>
        </p:xfrm>
        <a:graphic>
          <a:graphicData uri="http://schemas.openxmlformats.org/presentationml/2006/ole">
            <mc:AlternateContent xmlns:mc="http://schemas.openxmlformats.org/markup-compatibility/2006">
              <mc:Choice xmlns:v="urn:schemas-microsoft-com:vml" Requires="v">
                <p:oleObj spid="_x0000_s6250" r:id="rId9" imgW="164957" imgH="241091" progId="Equation.DSMT4">
                  <p:embed/>
                </p:oleObj>
              </mc:Choice>
              <mc:Fallback>
                <p:oleObj r:id="rId9" imgW="164957" imgH="241091" progId="Equation.DSMT4">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62179" y="3733349"/>
                        <a:ext cx="340695" cy="496441"/>
                      </a:xfrm>
                      <a:prstGeom prst="rect">
                        <a:avLst/>
                      </a:prstGeom>
                      <a:noFill/>
                    </p:spPr>
                  </p:pic>
                </p:oleObj>
              </mc:Fallback>
            </mc:AlternateContent>
          </a:graphicData>
        </a:graphic>
      </p:graphicFrame>
      <p:sp>
        <p:nvSpPr>
          <p:cNvPr id="27" name="Rectangle 2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690344327"/>
              </p:ext>
            </p:extLst>
          </p:nvPr>
        </p:nvGraphicFramePr>
        <p:xfrm>
          <a:off x="5490381" y="3756617"/>
          <a:ext cx="473173" cy="473173"/>
        </p:xfrm>
        <a:graphic>
          <a:graphicData uri="http://schemas.openxmlformats.org/presentationml/2006/ole">
            <mc:AlternateContent xmlns:mc="http://schemas.openxmlformats.org/markup-compatibility/2006">
              <mc:Choice xmlns:v="urn:schemas-microsoft-com:vml" Requires="v">
                <p:oleObj spid="_x0000_s6251" r:id="rId11" imgW="228600" imgH="228600" progId="Equation.DSMT4">
                  <p:embed/>
                </p:oleObj>
              </mc:Choice>
              <mc:Fallback>
                <p:oleObj r:id="rId11" imgW="228600" imgH="228600"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0381" y="3756617"/>
                        <a:ext cx="473173" cy="473173"/>
                      </a:xfrm>
                      <a:prstGeom prst="rect">
                        <a:avLst/>
                      </a:prstGeom>
                      <a:noFill/>
                    </p:spPr>
                  </p:pic>
                </p:oleObj>
              </mc:Fallback>
            </mc:AlternateContent>
          </a:graphicData>
        </a:graphic>
      </p:graphicFrame>
      <p:sp>
        <p:nvSpPr>
          <p:cNvPr id="29" name="内容占位符 2"/>
          <p:cNvSpPr txBox="1">
            <a:spLocks/>
          </p:cNvSpPr>
          <p:nvPr/>
        </p:nvSpPr>
        <p:spPr>
          <a:xfrm>
            <a:off x="825691" y="4404066"/>
            <a:ext cx="8530913" cy="15976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zh-CN" sz="2400" dirty="0"/>
              <a:t>3</a:t>
            </a:r>
            <a:r>
              <a:rPr lang="zh-CN" altLang="en-US" sz="2400" dirty="0" smtClean="0"/>
              <a:t>、绝对平均值</a:t>
            </a:r>
            <a:r>
              <a:rPr lang="en-US" altLang="zh-CN" sz="2400" dirty="0" smtClean="0"/>
              <a:t>(MAV)</a:t>
            </a:r>
            <a:r>
              <a:rPr lang="zh-CN" altLang="en-US" sz="2400" dirty="0" smtClean="0"/>
              <a:t>：</a:t>
            </a:r>
            <a:endParaRPr lang="en-US" altLang="zh-CN" sz="2400" dirty="0" smtClean="0"/>
          </a:p>
          <a:p>
            <a:pPr marL="0" indent="0">
              <a:lnSpc>
                <a:spcPct val="150000"/>
              </a:lnSpc>
              <a:buNone/>
            </a:pPr>
            <a:r>
              <a:rPr lang="zh-CN" altLang="en-US" sz="2400" dirty="0" smtClean="0"/>
              <a:t>其中， </a:t>
            </a:r>
            <a:r>
              <a:rPr lang="en-US" altLang="zh-CN" sz="2400" dirty="0" smtClean="0"/>
              <a:t>N</a:t>
            </a:r>
            <a:r>
              <a:rPr lang="zh-CN" altLang="en-US" sz="2400" dirty="0" smtClean="0"/>
              <a:t>表示采样窗口的长度，  表示</a:t>
            </a:r>
            <a:r>
              <a:rPr lang="zh-CN" altLang="en-US" sz="2400" dirty="0"/>
              <a:t>第 个采样点的幅值。</a:t>
            </a:r>
            <a:endParaRPr lang="zh-CN" altLang="zh-CN" sz="2400" dirty="0" smtClean="0"/>
          </a:p>
          <a:p>
            <a:pPr marL="0" indent="0">
              <a:buFont typeface="Arial" panose="020B0604020202020204" pitchFamily="34" charset="0"/>
              <a:buNone/>
            </a:pPr>
            <a:endParaRPr lang="en-US" altLang="zh-CN" dirty="0"/>
          </a:p>
        </p:txBody>
      </p:sp>
      <p:sp>
        <p:nvSpPr>
          <p:cNvPr id="30"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1" name="对象 30"/>
          <p:cNvGraphicFramePr>
            <a:graphicFrameLocks noChangeAspect="1"/>
          </p:cNvGraphicFramePr>
          <p:nvPr>
            <p:extLst>
              <p:ext uri="{D42A27DB-BD31-4B8C-83A1-F6EECF244321}">
                <p14:modId xmlns:p14="http://schemas.microsoft.com/office/powerpoint/2010/main" val="892556328"/>
              </p:ext>
            </p:extLst>
          </p:nvPr>
        </p:nvGraphicFramePr>
        <p:xfrm>
          <a:off x="4402404" y="4304539"/>
          <a:ext cx="2174605" cy="852971"/>
        </p:xfrm>
        <a:graphic>
          <a:graphicData uri="http://schemas.openxmlformats.org/presentationml/2006/ole">
            <mc:AlternateContent xmlns:mc="http://schemas.openxmlformats.org/markup-compatibility/2006">
              <mc:Choice xmlns:v="urn:schemas-microsoft-com:vml" Requires="v">
                <p:oleObj spid="_x0000_s6252" r:id="rId13" imgW="1104900" imgH="431800" progId="Equation.DSMT4">
                  <p:embed/>
                </p:oleObj>
              </mc:Choice>
              <mc:Fallback>
                <p:oleObj r:id="rId13" imgW="1104900" imgH="431800" progId="Equation.DSMT4">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02404" y="4304539"/>
                        <a:ext cx="2174605" cy="852971"/>
                      </a:xfrm>
                      <a:prstGeom prst="rect">
                        <a:avLst/>
                      </a:prstGeom>
                      <a:noFill/>
                    </p:spPr>
                  </p:pic>
                </p:oleObj>
              </mc:Fallback>
            </mc:AlternateContent>
          </a:graphicData>
        </a:graphic>
      </p:graphicFrame>
      <p:graphicFrame>
        <p:nvGraphicFramePr>
          <p:cNvPr id="37" name="对象 36"/>
          <p:cNvGraphicFramePr>
            <a:graphicFrameLocks noChangeAspect="1"/>
          </p:cNvGraphicFramePr>
          <p:nvPr>
            <p:extLst>
              <p:ext uri="{D42A27DB-BD31-4B8C-83A1-F6EECF244321}">
                <p14:modId xmlns:p14="http://schemas.microsoft.com/office/powerpoint/2010/main" val="1965150770"/>
              </p:ext>
            </p:extLst>
          </p:nvPr>
        </p:nvGraphicFramePr>
        <p:xfrm>
          <a:off x="4981151" y="5331983"/>
          <a:ext cx="340695" cy="496441"/>
        </p:xfrm>
        <a:graphic>
          <a:graphicData uri="http://schemas.openxmlformats.org/presentationml/2006/ole">
            <mc:AlternateContent xmlns:mc="http://schemas.openxmlformats.org/markup-compatibility/2006">
              <mc:Choice xmlns:v="urn:schemas-microsoft-com:vml" Requires="v">
                <p:oleObj spid="_x0000_s6253" r:id="rId15" imgW="164957" imgH="241091" progId="Equation.DSMT4">
                  <p:embed/>
                </p:oleObj>
              </mc:Choice>
              <mc:Fallback>
                <p:oleObj r:id="rId15" imgW="164957" imgH="24109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81151" y="5331983"/>
                        <a:ext cx="340695" cy="496441"/>
                      </a:xfrm>
                      <a:prstGeom prst="rect">
                        <a:avLst/>
                      </a:prstGeom>
                      <a:noFill/>
                    </p:spPr>
                  </p:pic>
                </p:oleObj>
              </mc:Fallback>
            </mc:AlternateContent>
          </a:graphicData>
        </a:graphic>
      </p:graphicFrame>
      <p:sp>
        <p:nvSpPr>
          <p:cNvPr id="38" name="文本框 37"/>
          <p:cNvSpPr txBox="1"/>
          <p:nvPr/>
        </p:nvSpPr>
        <p:spPr>
          <a:xfrm>
            <a:off x="879144" y="5964069"/>
            <a:ext cx="10223310" cy="461665"/>
          </a:xfrm>
          <a:prstGeom prst="rect">
            <a:avLst/>
          </a:prstGeom>
          <a:noFill/>
        </p:spPr>
        <p:txBody>
          <a:bodyPr wrap="square" rtlCol="0">
            <a:spAutoFit/>
          </a:bodyPr>
          <a:lstStyle/>
          <a:p>
            <a:r>
              <a:rPr lang="en-US" altLang="zh-CN" sz="2400" dirty="0" smtClean="0"/>
              <a:t>AAC, DASDV, IEMG, LOG, MYOP, SSI, SSC, TM3, V_order2, VAR, WAMP …...</a:t>
            </a:r>
            <a:endParaRPr lang="zh-CN" altLang="en-US" sz="2400" dirty="0"/>
          </a:p>
        </p:txBody>
      </p:sp>
      <p:pic>
        <p:nvPicPr>
          <p:cNvPr id="6" name="图片 5"/>
          <p:cNvPicPr>
            <a:picLocks noChangeAspect="1"/>
          </p:cNvPicPr>
          <p:nvPr/>
        </p:nvPicPr>
        <p:blipFill>
          <a:blip r:embed="rId16"/>
          <a:stretch>
            <a:fillRect/>
          </a:stretch>
        </p:blipFill>
        <p:spPr>
          <a:xfrm>
            <a:off x="3935319" y="2997851"/>
            <a:ext cx="647619" cy="409524"/>
          </a:xfrm>
          <a:prstGeom prst="rect">
            <a:avLst/>
          </a:prstGeom>
        </p:spPr>
      </p:pic>
      <p:sp>
        <p:nvSpPr>
          <p:cNvPr id="8" name="文本框 7"/>
          <p:cNvSpPr txBox="1"/>
          <p:nvPr/>
        </p:nvSpPr>
        <p:spPr>
          <a:xfrm>
            <a:off x="4007344" y="2971129"/>
            <a:ext cx="647619" cy="461665"/>
          </a:xfrm>
          <a:prstGeom prst="rect">
            <a:avLst/>
          </a:prstGeom>
          <a:noFill/>
        </p:spPr>
        <p:txBody>
          <a:bodyPr wrap="square" rtlCol="0">
            <a:spAutoFit/>
          </a:bodyPr>
          <a:lstStyle/>
          <a:p>
            <a:r>
              <a:rPr lang="en-US" altLang="zh-CN" sz="2400" i="1" dirty="0" smtClean="0">
                <a:latin typeface="Sitka Heading" panose="02000505000000020004" pitchFamily="2" charset="0"/>
                <a:ea typeface="+mj-ea"/>
              </a:rPr>
              <a:t>WL</a:t>
            </a:r>
            <a:endParaRPr lang="zh-CN" altLang="en-US" sz="2400" i="1" dirty="0">
              <a:latin typeface="Sitka Heading" panose="02000505000000020004" pitchFamily="2" charset="0"/>
              <a:ea typeface="+mj-ea"/>
            </a:endParaRPr>
          </a:p>
        </p:txBody>
      </p:sp>
    </p:spTree>
    <p:extLst>
      <p:ext uri="{BB962C8B-B14F-4D97-AF65-F5344CB8AC3E}">
        <p14:creationId xmlns:p14="http://schemas.microsoft.com/office/powerpoint/2010/main" val="394872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ppt_x"/>
                                          </p:val>
                                        </p:tav>
                                        <p:tav tm="100000">
                                          <p:val>
                                            <p:strVal val="#ppt_x"/>
                                          </p:val>
                                        </p:tav>
                                      </p:tavLst>
                                    </p:anim>
                                    <p:anim calcmode="lin" valueType="num">
                                      <p:cBhvr additive="base">
                                        <p:cTn id="36" dur="500" fill="hold"/>
                                        <p:tgtEl>
                                          <p:spTgt spid="26"/>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1000"/>
                                        <p:tgtEl>
                                          <p:spTgt spid="29"/>
                                        </p:tgtEl>
                                      </p:cBhvr>
                                    </p:animEffect>
                                    <p:anim calcmode="lin" valueType="num">
                                      <p:cBhvr>
                                        <p:cTn id="54" dur="1000" fill="hold"/>
                                        <p:tgtEl>
                                          <p:spTgt spid="29"/>
                                        </p:tgtEl>
                                        <p:attrNameLst>
                                          <p:attrName>ppt_x</p:attrName>
                                        </p:attrNameLst>
                                      </p:cBhvr>
                                      <p:tavLst>
                                        <p:tav tm="0">
                                          <p:val>
                                            <p:strVal val="#ppt_x"/>
                                          </p:val>
                                        </p:tav>
                                        <p:tav tm="100000">
                                          <p:val>
                                            <p:strVal val="#ppt_x"/>
                                          </p:val>
                                        </p:tav>
                                      </p:tavLst>
                                    </p:anim>
                                    <p:anim calcmode="lin" valueType="num">
                                      <p:cBhvr>
                                        <p:cTn id="55" dur="1000" fill="hold"/>
                                        <p:tgtEl>
                                          <p:spTgt spid="29"/>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1000"/>
                                        <p:tgtEl>
                                          <p:spTgt spid="31"/>
                                        </p:tgtEl>
                                      </p:cBhvr>
                                    </p:animEffect>
                                    <p:anim calcmode="lin" valueType="num">
                                      <p:cBhvr>
                                        <p:cTn id="59" dur="1000" fill="hold"/>
                                        <p:tgtEl>
                                          <p:spTgt spid="31"/>
                                        </p:tgtEl>
                                        <p:attrNameLst>
                                          <p:attrName>ppt_x</p:attrName>
                                        </p:attrNameLst>
                                      </p:cBhvr>
                                      <p:tavLst>
                                        <p:tav tm="0">
                                          <p:val>
                                            <p:strVal val="#ppt_x"/>
                                          </p:val>
                                        </p:tav>
                                        <p:tav tm="100000">
                                          <p:val>
                                            <p:strVal val="#ppt_x"/>
                                          </p:val>
                                        </p:tav>
                                      </p:tavLst>
                                    </p:anim>
                                    <p:anim calcmode="lin" valueType="num">
                                      <p:cBhvr>
                                        <p:cTn id="60" dur="1000" fill="hold"/>
                                        <p:tgtEl>
                                          <p:spTgt spid="31"/>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1000"/>
                                        <p:tgtEl>
                                          <p:spTgt spid="37"/>
                                        </p:tgtEl>
                                      </p:cBhvr>
                                    </p:animEffect>
                                    <p:anim calcmode="lin" valueType="num">
                                      <p:cBhvr>
                                        <p:cTn id="64" dur="1000" fill="hold"/>
                                        <p:tgtEl>
                                          <p:spTgt spid="37"/>
                                        </p:tgtEl>
                                        <p:attrNameLst>
                                          <p:attrName>ppt_x</p:attrName>
                                        </p:attrNameLst>
                                      </p:cBhvr>
                                      <p:tavLst>
                                        <p:tav tm="0">
                                          <p:val>
                                            <p:strVal val="#ppt_x"/>
                                          </p:val>
                                        </p:tav>
                                        <p:tav tm="100000">
                                          <p:val>
                                            <p:strVal val="#ppt_x"/>
                                          </p:val>
                                        </p:tav>
                                      </p:tavLst>
                                    </p:anim>
                                    <p:anim calcmode="lin" valueType="num">
                                      <p:cBhvr>
                                        <p:cTn id="6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8"/>
                                        </p:tgtEl>
                                        <p:attrNameLst>
                                          <p:attrName>style.visibility</p:attrName>
                                        </p:attrNameLst>
                                      </p:cBhvr>
                                      <p:to>
                                        <p:strVal val="visible"/>
                                      </p:to>
                                    </p:set>
                                    <p:anim calcmode="lin" valueType="num">
                                      <p:cBhvr additive="base">
                                        <p:cTn id="70" dur="500" fill="hold"/>
                                        <p:tgtEl>
                                          <p:spTgt spid="38"/>
                                        </p:tgtEl>
                                        <p:attrNameLst>
                                          <p:attrName>ppt_x</p:attrName>
                                        </p:attrNameLst>
                                      </p:cBhvr>
                                      <p:tavLst>
                                        <p:tav tm="0">
                                          <p:val>
                                            <p:strVal val="#ppt_x"/>
                                          </p:val>
                                        </p:tav>
                                        <p:tav tm="100000">
                                          <p:val>
                                            <p:strVal val="#ppt_x"/>
                                          </p:val>
                                        </p:tav>
                                      </p:tavLst>
                                    </p:anim>
                                    <p:anim calcmode="lin" valueType="num">
                                      <p:cBhvr additive="base">
                                        <p:cTn id="7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7" grpId="0"/>
      <p:bldP spid="29" grpId="0"/>
      <p:bldP spid="38"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9144" y="106429"/>
            <a:ext cx="2396319" cy="1042389"/>
          </a:xfrm>
        </p:spPr>
        <p:txBody>
          <a:bodyPr>
            <a:normAutofit/>
          </a:bodyPr>
          <a:lstStyle/>
          <a:p>
            <a:r>
              <a:rPr lang="zh-CN" altLang="en-US" sz="3600" dirty="0" smtClean="0">
                <a:solidFill>
                  <a:schemeClr val="accent1"/>
                </a:solidFill>
                <a:effectLst>
                  <a:outerShdw blurRad="38100" dist="25400" dir="5400000" algn="ctr" rotWithShape="0">
                    <a:srgbClr val="6E747A">
                      <a:alpha val="43000"/>
                    </a:srgbClr>
                  </a:outerShdw>
                </a:effectLst>
              </a:rPr>
              <a:t>频域特征</a:t>
            </a:r>
            <a:endParaRPr lang="en-US" altLang="zh-CN" sz="3600" dirty="0">
              <a:solidFill>
                <a:schemeClr val="accent1"/>
              </a:solidFill>
              <a:effectLst>
                <a:outerShdw blurRad="38100" dist="25400" dir="5400000" algn="ctr" rotWithShape="0">
                  <a:srgbClr val="6E747A">
                    <a:alpha val="43000"/>
                  </a:srgbClr>
                </a:outerShdw>
              </a:effectLst>
            </a:endParaRPr>
          </a:p>
        </p:txBody>
      </p:sp>
      <p:sp>
        <p:nvSpPr>
          <p:cNvPr id="5" name="矩形 4"/>
          <p:cNvSpPr/>
          <p:nvPr/>
        </p:nvSpPr>
        <p:spPr>
          <a:xfrm flipH="1">
            <a:off x="640383" y="190321"/>
            <a:ext cx="63002" cy="87160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a:spLocks noGrp="1"/>
          </p:cNvSpPr>
          <p:nvPr>
            <p:ph idx="1"/>
          </p:nvPr>
        </p:nvSpPr>
        <p:spPr>
          <a:xfrm>
            <a:off x="825691" y="978833"/>
            <a:ext cx="8530913" cy="1597690"/>
          </a:xfrm>
        </p:spPr>
        <p:txBody>
          <a:bodyPr>
            <a:normAutofit/>
          </a:bodyPr>
          <a:lstStyle/>
          <a:p>
            <a:pPr marL="0" lvl="0" indent="0">
              <a:lnSpc>
                <a:spcPct val="150000"/>
              </a:lnSpc>
              <a:buNone/>
            </a:pPr>
            <a:r>
              <a:rPr lang="en-US" altLang="zh-CN" sz="2400" dirty="0" smtClean="0"/>
              <a:t>1</a:t>
            </a:r>
            <a:r>
              <a:rPr lang="zh-CN" altLang="en-US" sz="2400" dirty="0" smtClean="0"/>
              <a:t>、</a:t>
            </a:r>
            <a:r>
              <a:rPr lang="zh-CN" altLang="zh-CN" sz="2400" dirty="0"/>
              <a:t>中值频率</a:t>
            </a:r>
            <a:r>
              <a:rPr lang="en-US" altLang="zh-CN" sz="2400" dirty="0"/>
              <a:t>(MDF</a:t>
            </a:r>
            <a:r>
              <a:rPr lang="en-US" altLang="zh-CN" sz="2400" dirty="0" smtClean="0"/>
              <a:t>)</a:t>
            </a:r>
            <a:r>
              <a:rPr lang="zh-CN" altLang="en-US" sz="2400" dirty="0" smtClean="0"/>
              <a:t>：</a:t>
            </a:r>
            <a:endParaRPr lang="en-US" altLang="zh-CN" sz="2400" dirty="0" smtClean="0"/>
          </a:p>
          <a:p>
            <a:pPr marL="0" lvl="0" indent="0">
              <a:lnSpc>
                <a:spcPct val="150000"/>
              </a:lnSpc>
              <a:buNone/>
            </a:pPr>
            <a:r>
              <a:rPr lang="zh-CN" altLang="en-US" sz="2400" dirty="0" smtClean="0"/>
              <a:t>其中，      </a:t>
            </a:r>
            <a:r>
              <a:rPr lang="zh-CN" altLang="zh-CN" sz="2400" dirty="0" smtClean="0"/>
              <a:t>表示</a:t>
            </a:r>
            <a:r>
              <a:rPr lang="zh-CN" altLang="zh-CN" sz="2400" dirty="0"/>
              <a:t>该频段上的功率谱强度</a:t>
            </a:r>
            <a:r>
              <a:rPr lang="zh-CN" altLang="zh-CN" sz="2400" dirty="0" smtClean="0"/>
              <a:t>。</a:t>
            </a:r>
            <a:endParaRPr lang="zh-CN" altLang="zh-CN" sz="2400" dirty="0"/>
          </a:p>
          <a:p>
            <a:pPr marL="0" indent="0">
              <a:buNone/>
            </a:pPr>
            <a:endParaRPr lang="en-US" altLang="zh-CN"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内容占位符 2"/>
          <p:cNvSpPr txBox="1">
            <a:spLocks/>
          </p:cNvSpPr>
          <p:nvPr/>
        </p:nvSpPr>
        <p:spPr>
          <a:xfrm>
            <a:off x="825691" y="2605732"/>
            <a:ext cx="10897736" cy="1429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dirty="0" smtClean="0"/>
              <a:t>2</a:t>
            </a:r>
            <a:r>
              <a:rPr lang="zh-CN" altLang="en-US" sz="2400" dirty="0" smtClean="0"/>
              <a:t>、</a:t>
            </a:r>
            <a:r>
              <a:rPr lang="zh-CN" altLang="zh-CN" sz="2400" dirty="0"/>
              <a:t>均值频率</a:t>
            </a:r>
            <a:r>
              <a:rPr lang="en-US" altLang="zh-CN" sz="2400" dirty="0"/>
              <a:t>(MNF</a:t>
            </a:r>
            <a:r>
              <a:rPr lang="en-US" altLang="zh-CN" sz="2400" dirty="0" smtClean="0"/>
              <a:t>)</a:t>
            </a:r>
            <a:r>
              <a:rPr lang="zh-CN" altLang="en-US" sz="2400" dirty="0" smtClean="0"/>
              <a:t>：</a:t>
            </a:r>
            <a:endParaRPr lang="en-US" altLang="zh-CN" sz="2400" dirty="0" smtClean="0"/>
          </a:p>
          <a:p>
            <a:pPr marL="0" lvl="0" indent="0">
              <a:lnSpc>
                <a:spcPct val="150000"/>
              </a:lnSpc>
              <a:buNone/>
            </a:pPr>
            <a:r>
              <a:rPr lang="zh-CN" altLang="en-US" sz="2400" dirty="0" smtClean="0"/>
              <a:t>其中，</a:t>
            </a:r>
            <a:r>
              <a:rPr lang="en-US" altLang="zh-CN" sz="2400" dirty="0" smtClean="0"/>
              <a:t>f</a:t>
            </a:r>
            <a:r>
              <a:rPr lang="zh-CN" altLang="zh-CN" sz="2400" dirty="0"/>
              <a:t>表示某个频段上的频谱</a:t>
            </a:r>
            <a:r>
              <a:rPr lang="zh-CN" altLang="en-US" sz="2400" dirty="0" smtClean="0"/>
              <a:t>，      </a:t>
            </a:r>
            <a:r>
              <a:rPr lang="zh-CN" altLang="zh-CN" sz="2400" dirty="0" smtClean="0"/>
              <a:t>表示</a:t>
            </a:r>
            <a:r>
              <a:rPr lang="zh-CN" altLang="zh-CN" sz="2400" dirty="0"/>
              <a:t>该频段上的功率谱强度</a:t>
            </a:r>
            <a:r>
              <a:rPr lang="zh-CN" altLang="zh-CN" sz="2400" dirty="0" smtClean="0"/>
              <a:t>。</a:t>
            </a:r>
          </a:p>
          <a:p>
            <a:pPr marL="0" indent="0">
              <a:buFont typeface="Arial" panose="020B0604020202020204" pitchFamily="34" charset="0"/>
              <a:buNone/>
            </a:pPr>
            <a:endParaRPr lang="en-US" altLang="zh-CN" dirty="0"/>
          </a:p>
        </p:txBody>
      </p:sp>
      <p:sp>
        <p:nvSpPr>
          <p:cNvPr id="18" name="Rectangle 13"/>
          <p:cNvSpPr>
            <a:spLocks noChangeArrowheads="1"/>
          </p:cNvSpPr>
          <p:nvPr/>
        </p:nvSpPr>
        <p:spPr bwMode="auto">
          <a:xfrm>
            <a:off x="6564573" y="1371599"/>
            <a:ext cx="2143621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5"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内容占位符 2"/>
          <p:cNvSpPr txBox="1">
            <a:spLocks/>
          </p:cNvSpPr>
          <p:nvPr/>
        </p:nvSpPr>
        <p:spPr>
          <a:xfrm>
            <a:off x="825691" y="4038997"/>
            <a:ext cx="9921921" cy="1976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400" dirty="0"/>
              <a:t>3</a:t>
            </a:r>
            <a:r>
              <a:rPr lang="zh-CN" altLang="en-US" sz="2400" dirty="0" smtClean="0"/>
              <a:t>、</a:t>
            </a:r>
            <a:r>
              <a:rPr lang="zh-CN" altLang="zh-CN" sz="2400" dirty="0"/>
              <a:t>频率比</a:t>
            </a:r>
            <a:r>
              <a:rPr lang="en-US" altLang="zh-CN" sz="2400" dirty="0"/>
              <a:t>(FR</a:t>
            </a:r>
            <a:r>
              <a:rPr lang="en-US" altLang="zh-CN" sz="2400" dirty="0" smtClean="0"/>
              <a:t>)</a:t>
            </a:r>
            <a:r>
              <a:rPr lang="zh-CN" altLang="en-US" sz="2400" dirty="0" smtClean="0"/>
              <a:t>：</a:t>
            </a:r>
            <a:endParaRPr lang="en-US" altLang="zh-CN" sz="2400" dirty="0" smtClean="0"/>
          </a:p>
          <a:p>
            <a:pPr marL="0" indent="0">
              <a:lnSpc>
                <a:spcPct val="150000"/>
              </a:lnSpc>
              <a:buNone/>
            </a:pPr>
            <a:r>
              <a:rPr lang="zh-CN" altLang="en-US" sz="2400" dirty="0" smtClean="0"/>
              <a:t>其中，</a:t>
            </a:r>
            <a:r>
              <a:rPr lang="en-US" altLang="zh-CN" sz="2400" dirty="0" smtClean="0"/>
              <a:t>ULC</a:t>
            </a:r>
            <a:r>
              <a:rPr lang="zh-CN" altLang="zh-CN" sz="2400" dirty="0"/>
              <a:t>和</a:t>
            </a:r>
            <a:r>
              <a:rPr lang="en-US" altLang="zh-CN" sz="2400" dirty="0"/>
              <a:t>LLC</a:t>
            </a:r>
            <a:r>
              <a:rPr lang="zh-CN" altLang="zh-CN" sz="2400" dirty="0"/>
              <a:t>是低频段的上位截断频率和下位截断</a:t>
            </a:r>
            <a:r>
              <a:rPr lang="zh-CN" altLang="zh-CN" sz="2400" dirty="0" smtClean="0"/>
              <a:t>频率</a:t>
            </a:r>
            <a:r>
              <a:rPr lang="zh-CN" altLang="en-US" sz="2400" dirty="0" smtClean="0"/>
              <a:t>；</a:t>
            </a:r>
            <a:r>
              <a:rPr lang="en-US" altLang="zh-CN" sz="2400" dirty="0"/>
              <a:t>UHC</a:t>
            </a:r>
            <a:r>
              <a:rPr lang="zh-CN" altLang="zh-CN" sz="2400" dirty="0"/>
              <a:t>和</a:t>
            </a:r>
            <a:r>
              <a:rPr lang="en-US" altLang="zh-CN" sz="2400" dirty="0"/>
              <a:t>LHC</a:t>
            </a:r>
            <a:r>
              <a:rPr lang="zh-CN" altLang="zh-CN" sz="2400" dirty="0"/>
              <a:t>是高频段的上位截断频率和下位截断频率。</a:t>
            </a:r>
            <a:endParaRPr lang="zh-CN" altLang="zh-CN" sz="2400" dirty="0" smtClean="0"/>
          </a:p>
          <a:p>
            <a:pPr marL="0" indent="0">
              <a:buFont typeface="Arial" panose="020B0604020202020204" pitchFamily="34" charset="0"/>
              <a:buNone/>
            </a:pPr>
            <a:endParaRPr lang="en-US" altLang="zh-CN" dirty="0"/>
          </a:p>
        </p:txBody>
      </p:sp>
      <p:sp>
        <p:nvSpPr>
          <p:cNvPr id="30"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文本框 37"/>
          <p:cNvSpPr txBox="1"/>
          <p:nvPr/>
        </p:nvSpPr>
        <p:spPr>
          <a:xfrm>
            <a:off x="879144" y="6018601"/>
            <a:ext cx="10223310" cy="461665"/>
          </a:xfrm>
          <a:prstGeom prst="rect">
            <a:avLst/>
          </a:prstGeom>
          <a:noFill/>
        </p:spPr>
        <p:txBody>
          <a:bodyPr wrap="square" rtlCol="0">
            <a:spAutoFit/>
          </a:bodyPr>
          <a:lstStyle/>
          <a:p>
            <a:r>
              <a:rPr lang="en-US" altLang="zh-CN" sz="2400" dirty="0" smtClean="0"/>
              <a:t>PKF, MNP, TTP, PSR, VCF …...</a:t>
            </a:r>
            <a:endParaRPr lang="zh-CN" altLang="en-US" sz="2400" dirty="0"/>
          </a:p>
        </p:txBody>
      </p:sp>
      <p:pic>
        <p:nvPicPr>
          <p:cNvPr id="9" name="图片 8"/>
          <p:cNvPicPr>
            <a:picLocks noChangeAspect="1"/>
          </p:cNvPicPr>
          <p:nvPr/>
        </p:nvPicPr>
        <p:blipFill>
          <a:blip r:embed="rId3"/>
          <a:stretch>
            <a:fillRect/>
          </a:stretch>
        </p:blipFill>
        <p:spPr>
          <a:xfrm>
            <a:off x="4061277" y="918620"/>
            <a:ext cx="5628632" cy="823333"/>
          </a:xfrm>
          <a:prstGeom prst="rect">
            <a:avLst/>
          </a:prstGeom>
        </p:spPr>
      </p:pic>
      <p:sp>
        <p:nvSpPr>
          <p:cNvPr id="10"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983031075"/>
              </p:ext>
            </p:extLst>
          </p:nvPr>
        </p:nvGraphicFramePr>
        <p:xfrm>
          <a:off x="1637733" y="1845725"/>
          <a:ext cx="611394" cy="341428"/>
        </p:xfrm>
        <a:graphic>
          <a:graphicData uri="http://schemas.openxmlformats.org/presentationml/2006/ole">
            <mc:AlternateContent xmlns:mc="http://schemas.openxmlformats.org/markup-compatibility/2006">
              <mc:Choice xmlns:v="urn:schemas-microsoft-com:vml" Requires="v">
                <p:oleObj spid="_x0000_s8212" r:id="rId4" imgW="368140" imgH="203112" progId="Equation.DSMT4">
                  <p:embed/>
                </p:oleObj>
              </mc:Choice>
              <mc:Fallback>
                <p:oleObj r:id="rId4" imgW="368140"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7733" y="1845725"/>
                        <a:ext cx="611394" cy="341428"/>
                      </a:xfrm>
                      <a:prstGeom prst="rect">
                        <a:avLst/>
                      </a:prstGeom>
                      <a:noFill/>
                    </p:spPr>
                  </p:pic>
                </p:oleObj>
              </mc:Fallback>
            </mc:AlternateContent>
          </a:graphicData>
        </a:graphic>
      </p:graphicFrame>
      <p:pic>
        <p:nvPicPr>
          <p:cNvPr id="14" name="图片 13"/>
          <p:cNvPicPr>
            <a:picLocks noChangeAspect="1"/>
          </p:cNvPicPr>
          <p:nvPr/>
        </p:nvPicPr>
        <p:blipFill>
          <a:blip r:embed="rId6"/>
          <a:stretch>
            <a:fillRect/>
          </a:stretch>
        </p:blipFill>
        <p:spPr>
          <a:xfrm>
            <a:off x="4071693" y="2336162"/>
            <a:ext cx="1995149" cy="997575"/>
          </a:xfrm>
          <a:prstGeom prst="rect">
            <a:avLst/>
          </a:prstGeom>
        </p:spPr>
      </p:pic>
      <p:graphicFrame>
        <p:nvGraphicFramePr>
          <p:cNvPr id="32" name="对象 31"/>
          <p:cNvGraphicFramePr>
            <a:graphicFrameLocks noChangeAspect="1"/>
          </p:cNvGraphicFramePr>
          <p:nvPr>
            <p:extLst>
              <p:ext uri="{D42A27DB-BD31-4B8C-83A1-F6EECF244321}">
                <p14:modId xmlns:p14="http://schemas.microsoft.com/office/powerpoint/2010/main" val="2872478459"/>
              </p:ext>
            </p:extLst>
          </p:nvPr>
        </p:nvGraphicFramePr>
        <p:xfrm>
          <a:off x="5144674" y="3403428"/>
          <a:ext cx="611394" cy="341428"/>
        </p:xfrm>
        <a:graphic>
          <a:graphicData uri="http://schemas.openxmlformats.org/presentationml/2006/ole">
            <mc:AlternateContent xmlns:mc="http://schemas.openxmlformats.org/markup-compatibility/2006">
              <mc:Choice xmlns:v="urn:schemas-microsoft-com:vml" Requires="v">
                <p:oleObj spid="_x0000_s8213" r:id="rId7" imgW="368140" imgH="203112" progId="Equation.DSMT4">
                  <p:embed/>
                </p:oleObj>
              </mc:Choice>
              <mc:Fallback>
                <p:oleObj r:id="rId7" imgW="368140"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4674" y="3403428"/>
                        <a:ext cx="611394" cy="341428"/>
                      </a:xfrm>
                      <a:prstGeom prst="rect">
                        <a:avLst/>
                      </a:prstGeom>
                      <a:noFill/>
                    </p:spPr>
                  </p:pic>
                </p:oleObj>
              </mc:Fallback>
            </mc:AlternateContent>
          </a:graphicData>
        </a:graphic>
      </p:graphicFrame>
      <p:pic>
        <p:nvPicPr>
          <p:cNvPr id="22" name="图片 21"/>
          <p:cNvPicPr>
            <a:picLocks noChangeAspect="1"/>
          </p:cNvPicPr>
          <p:nvPr/>
        </p:nvPicPr>
        <p:blipFill>
          <a:blip r:embed="rId8"/>
          <a:stretch>
            <a:fillRect/>
          </a:stretch>
        </p:blipFill>
        <p:spPr>
          <a:xfrm>
            <a:off x="3468083" y="3837542"/>
            <a:ext cx="2370520" cy="928800"/>
          </a:xfrm>
          <a:prstGeom prst="rect">
            <a:avLst/>
          </a:prstGeom>
        </p:spPr>
      </p:pic>
    </p:spTree>
    <p:extLst>
      <p:ext uri="{BB962C8B-B14F-4D97-AF65-F5344CB8AC3E}">
        <p14:creationId xmlns:p14="http://schemas.microsoft.com/office/powerpoint/2010/main" val="230168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1000"/>
                                        <p:tgtEl>
                                          <p:spTgt spid="17"/>
                                        </p:tgtEl>
                                      </p:cBhvr>
                                    </p:animEffect>
                                    <p:anim calcmode="lin" valueType="num">
                                      <p:cBhvr>
                                        <p:cTn id="32" dur="1000" fill="hold"/>
                                        <p:tgtEl>
                                          <p:spTgt spid="17"/>
                                        </p:tgtEl>
                                        <p:attrNameLst>
                                          <p:attrName>ppt_x</p:attrName>
                                        </p:attrNameLst>
                                      </p:cBhvr>
                                      <p:tavLst>
                                        <p:tav tm="0">
                                          <p:val>
                                            <p:strVal val="#ppt_x"/>
                                          </p:val>
                                        </p:tav>
                                        <p:tav tm="100000">
                                          <p:val>
                                            <p:strVal val="#ppt_x"/>
                                          </p:val>
                                        </p:tav>
                                      </p:tavLst>
                                    </p:anim>
                                    <p:anim calcmode="lin" valueType="num">
                                      <p:cBhvr>
                                        <p:cTn id="33" dur="1000" fill="hold"/>
                                        <p:tgtEl>
                                          <p:spTgt spid="1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1000"/>
                                        <p:tgtEl>
                                          <p:spTgt spid="32"/>
                                        </p:tgtEl>
                                      </p:cBhvr>
                                    </p:animEffect>
                                    <p:anim calcmode="lin" valueType="num">
                                      <p:cBhvr>
                                        <p:cTn id="42" dur="1000" fill="hold"/>
                                        <p:tgtEl>
                                          <p:spTgt spid="32"/>
                                        </p:tgtEl>
                                        <p:attrNameLst>
                                          <p:attrName>ppt_x</p:attrName>
                                        </p:attrNameLst>
                                      </p:cBhvr>
                                      <p:tavLst>
                                        <p:tav tm="0">
                                          <p:val>
                                            <p:strVal val="#ppt_x"/>
                                          </p:val>
                                        </p:tav>
                                        <p:tav tm="100000">
                                          <p:val>
                                            <p:strVal val="#ppt_x"/>
                                          </p:val>
                                        </p:tav>
                                      </p:tavLst>
                                    </p:anim>
                                    <p:anim calcmode="lin" valueType="num">
                                      <p:cBhvr>
                                        <p:cTn id="4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1000"/>
                                        <p:tgtEl>
                                          <p:spTgt spid="29"/>
                                        </p:tgtEl>
                                      </p:cBhvr>
                                    </p:animEffect>
                                    <p:anim calcmode="lin" valueType="num">
                                      <p:cBhvr>
                                        <p:cTn id="49" dur="1000" fill="hold"/>
                                        <p:tgtEl>
                                          <p:spTgt spid="29"/>
                                        </p:tgtEl>
                                        <p:attrNameLst>
                                          <p:attrName>ppt_x</p:attrName>
                                        </p:attrNameLst>
                                      </p:cBhvr>
                                      <p:tavLst>
                                        <p:tav tm="0">
                                          <p:val>
                                            <p:strVal val="#ppt_x"/>
                                          </p:val>
                                        </p:tav>
                                        <p:tav tm="100000">
                                          <p:val>
                                            <p:strVal val="#ppt_x"/>
                                          </p:val>
                                        </p:tav>
                                      </p:tavLst>
                                    </p:anim>
                                    <p:anim calcmode="lin" valueType="num">
                                      <p:cBhvr>
                                        <p:cTn id="50" dur="1000" fill="hold"/>
                                        <p:tgtEl>
                                          <p:spTgt spid="29"/>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 calcmode="lin" valueType="num">
                                      <p:cBhvr additive="base">
                                        <p:cTn id="60" dur="500" fill="hold"/>
                                        <p:tgtEl>
                                          <p:spTgt spid="38"/>
                                        </p:tgtEl>
                                        <p:attrNameLst>
                                          <p:attrName>ppt_x</p:attrName>
                                        </p:attrNameLst>
                                      </p:cBhvr>
                                      <p:tavLst>
                                        <p:tav tm="0">
                                          <p:val>
                                            <p:strVal val="#ppt_x"/>
                                          </p:val>
                                        </p:tav>
                                        <p:tav tm="100000">
                                          <p:val>
                                            <p:strVal val="#ppt_x"/>
                                          </p:val>
                                        </p:tav>
                                      </p:tavLst>
                                    </p:anim>
                                    <p:anim calcmode="lin" valueType="num">
                                      <p:cBhvr additive="base">
                                        <p:cTn id="6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7" grpId="0"/>
      <p:bldP spid="29"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9144" y="682392"/>
            <a:ext cx="6640772" cy="1042389"/>
          </a:xfrm>
        </p:spPr>
        <p:txBody>
          <a:bodyPr>
            <a:normAutofit fontScale="90000"/>
          </a:bodyPr>
          <a:lstStyle/>
          <a:p>
            <a:r>
              <a:rPr lang="zh-CN" altLang="en-US" sz="3600" dirty="0">
                <a:solidFill>
                  <a:schemeClr val="accent1"/>
                </a:solidFill>
                <a:effectLst>
                  <a:outerShdw blurRad="38100" dist="25400" dir="5400000" algn="ctr" rotWithShape="0">
                    <a:srgbClr val="6E747A">
                      <a:alpha val="43000"/>
                    </a:srgbClr>
                  </a:outerShdw>
                </a:effectLst>
              </a:rPr>
              <a:t>基于表面肌电信号的动作模式分类</a:t>
            </a:r>
          </a:p>
        </p:txBody>
      </p:sp>
      <p:sp>
        <p:nvSpPr>
          <p:cNvPr id="5" name="矩形 4"/>
          <p:cNvSpPr/>
          <p:nvPr/>
        </p:nvSpPr>
        <p:spPr>
          <a:xfrm flipH="1">
            <a:off x="640383" y="682392"/>
            <a:ext cx="83689" cy="1042389"/>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a:spLocks noGrp="1"/>
          </p:cNvSpPr>
          <p:nvPr>
            <p:ph idx="1"/>
          </p:nvPr>
        </p:nvSpPr>
        <p:spPr>
          <a:xfrm>
            <a:off x="640383" y="1799837"/>
            <a:ext cx="9404445" cy="1461977"/>
          </a:xfrm>
        </p:spPr>
        <p:txBody>
          <a:bodyPr>
            <a:normAutofit/>
          </a:bodyPr>
          <a:lstStyle/>
          <a:p>
            <a:pPr marL="0" lvl="0" indent="0">
              <a:lnSpc>
                <a:spcPct val="150000"/>
              </a:lnSpc>
              <a:buNone/>
            </a:pPr>
            <a:r>
              <a:rPr lang="zh-CN" altLang="en-US" sz="2400" dirty="0" smtClean="0"/>
              <a:t>         针对不同模式的特征向量，可以采用以下几种方法来对表面肌电信号的模式进行分类，包括：</a:t>
            </a:r>
            <a:endParaRPr lang="en-US" altLang="zh-CN" sz="2400" dirty="0" smtClean="0"/>
          </a:p>
        </p:txBody>
      </p:sp>
      <p:sp>
        <p:nvSpPr>
          <p:cNvPr id="15"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3"/>
          <p:cNvSpPr>
            <a:spLocks noChangeArrowheads="1"/>
          </p:cNvSpPr>
          <p:nvPr/>
        </p:nvSpPr>
        <p:spPr bwMode="auto">
          <a:xfrm>
            <a:off x="6564573" y="1371599"/>
            <a:ext cx="2143621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5" name="Rectangle 2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文本框 22"/>
          <p:cNvSpPr txBox="1"/>
          <p:nvPr/>
        </p:nvSpPr>
        <p:spPr>
          <a:xfrm>
            <a:off x="1262418" y="3022979"/>
            <a:ext cx="4462818" cy="3139321"/>
          </a:xfrm>
          <a:prstGeom prst="rect">
            <a:avLst/>
          </a:prstGeom>
          <a:noFill/>
        </p:spPr>
        <p:txBody>
          <a:bodyPr wrap="square" rtlCol="0">
            <a:spAutoFit/>
          </a:bodyPr>
          <a:lstStyle/>
          <a:p>
            <a:pPr lvl="0">
              <a:lnSpc>
                <a:spcPct val="150000"/>
              </a:lnSpc>
            </a:pPr>
            <a:r>
              <a:rPr lang="en-US" altLang="zh-CN" sz="2400" dirty="0" smtClean="0"/>
              <a:t>1</a:t>
            </a:r>
            <a:r>
              <a:rPr lang="zh-CN" altLang="en-US" sz="2400" dirty="0" smtClean="0"/>
              <a:t>、</a:t>
            </a:r>
            <a:r>
              <a:rPr lang="en-US" altLang="zh-CN" sz="2400" dirty="0" smtClean="0"/>
              <a:t>BP</a:t>
            </a:r>
            <a:r>
              <a:rPr lang="zh-CN" altLang="en-US" sz="2400" dirty="0"/>
              <a:t>神经网络</a:t>
            </a:r>
            <a:endParaRPr lang="en-US" altLang="zh-CN" sz="2400" dirty="0"/>
          </a:p>
          <a:p>
            <a:pPr lvl="0">
              <a:lnSpc>
                <a:spcPct val="150000"/>
              </a:lnSpc>
            </a:pPr>
            <a:r>
              <a:rPr lang="en-US" altLang="zh-CN" sz="2400" dirty="0" smtClean="0"/>
              <a:t>2</a:t>
            </a:r>
            <a:r>
              <a:rPr lang="zh-CN" altLang="en-US" sz="2400" dirty="0" smtClean="0"/>
              <a:t>、支持</a:t>
            </a:r>
            <a:r>
              <a:rPr lang="zh-CN" altLang="en-US" sz="2400" dirty="0"/>
              <a:t>向量</a:t>
            </a:r>
            <a:r>
              <a:rPr lang="zh-CN" altLang="en-US" sz="2400" dirty="0" smtClean="0"/>
              <a:t>机</a:t>
            </a:r>
            <a:endParaRPr lang="en-US" altLang="zh-CN" sz="2400" dirty="0"/>
          </a:p>
          <a:p>
            <a:pPr lvl="0">
              <a:lnSpc>
                <a:spcPct val="150000"/>
              </a:lnSpc>
            </a:pPr>
            <a:r>
              <a:rPr lang="en-US" altLang="zh-CN" sz="2400" dirty="0" smtClean="0"/>
              <a:t>3</a:t>
            </a:r>
            <a:r>
              <a:rPr lang="zh-CN" altLang="en-US" sz="2400" dirty="0" smtClean="0"/>
              <a:t>、线性</a:t>
            </a:r>
            <a:r>
              <a:rPr lang="zh-CN" altLang="en-US" sz="2400" dirty="0"/>
              <a:t>判别分析</a:t>
            </a:r>
            <a:r>
              <a:rPr lang="zh-CN" altLang="en-US" sz="2400" dirty="0" smtClean="0"/>
              <a:t>方法</a:t>
            </a:r>
            <a:endParaRPr lang="en-US" altLang="zh-CN" sz="2400" dirty="0"/>
          </a:p>
          <a:p>
            <a:pPr lvl="0">
              <a:lnSpc>
                <a:spcPct val="150000"/>
              </a:lnSpc>
            </a:pPr>
            <a:r>
              <a:rPr lang="en-US" altLang="zh-CN" sz="2400" dirty="0" smtClean="0"/>
              <a:t>4</a:t>
            </a:r>
            <a:r>
              <a:rPr lang="zh-CN" altLang="en-US" sz="2400" dirty="0" smtClean="0"/>
              <a:t>、</a:t>
            </a:r>
            <a:r>
              <a:rPr lang="en-US" altLang="zh-CN" sz="2400" dirty="0" smtClean="0"/>
              <a:t>K</a:t>
            </a:r>
            <a:r>
              <a:rPr lang="zh-CN" altLang="en-US" sz="2400" dirty="0"/>
              <a:t>最近邻分类</a:t>
            </a:r>
            <a:r>
              <a:rPr lang="zh-CN" altLang="en-US" sz="2400" dirty="0" smtClean="0"/>
              <a:t>算法</a:t>
            </a:r>
            <a:endParaRPr lang="en-US" altLang="zh-CN" dirty="0"/>
          </a:p>
          <a:p>
            <a:pPr lvl="0">
              <a:lnSpc>
                <a:spcPct val="150000"/>
              </a:lnSpc>
            </a:pPr>
            <a:r>
              <a:rPr lang="en-US" altLang="zh-CN" sz="2400" dirty="0" smtClean="0"/>
              <a:t> ……</a:t>
            </a:r>
            <a:endParaRPr lang="en-US" altLang="zh-CN" sz="2400" dirty="0"/>
          </a:p>
          <a:p>
            <a:endParaRPr lang="zh-CN" altLang="en-US" dirty="0"/>
          </a:p>
        </p:txBody>
      </p:sp>
    </p:spTree>
    <p:extLst>
      <p:ext uri="{BB962C8B-B14F-4D97-AF65-F5344CB8AC3E}">
        <p14:creationId xmlns:p14="http://schemas.microsoft.com/office/powerpoint/2010/main" val="315819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5075260" y="2862180"/>
            <a:ext cx="2137581" cy="10385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solidFill>
                  <a:schemeClr val="accent1"/>
                </a:solidFill>
                <a:effectLst>
                  <a:outerShdw blurRad="38100" dist="25400" dir="5400000" algn="ctr" rotWithShape="0">
                    <a:srgbClr val="6E747A">
                      <a:alpha val="43000"/>
                    </a:srgbClr>
                  </a:outerShdw>
                </a:effectLst>
              </a:rPr>
              <a:t>谢    谢</a:t>
            </a:r>
            <a:endParaRPr lang="zh-CN" altLang="en-US" dirty="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chemeClr val="tx1"/>
                </a:solidFill>
                <a:effectLst>
                  <a:outerShdw blurRad="38100" dist="19050" dir="2700000" algn="tl" rotWithShape="0">
                    <a:schemeClr val="dk1">
                      <a:alpha val="40000"/>
                    </a:schemeClr>
                  </a:outerShdw>
                </a:effectLst>
              </a:rPr>
              <a:t>主要内容</a:t>
            </a:r>
            <a:endParaRPr lang="en-US" altLang="zh-CN" b="1" dirty="0">
              <a:solidFill>
                <a:schemeClr val="tx1"/>
              </a:solidFill>
              <a:effectLst>
                <a:outerShdw blurRad="38100" dist="19050" dir="2700000" algn="tl" rotWithShape="0">
                  <a:schemeClr val="dk1">
                    <a:alpha val="40000"/>
                  </a:schemeClr>
                </a:outerShdw>
              </a:effectLst>
            </a:endParaRPr>
          </a:p>
        </p:txBody>
      </p:sp>
      <p:sp>
        <p:nvSpPr>
          <p:cNvPr id="3" name="内容占位符 2"/>
          <p:cNvSpPr>
            <a:spLocks noGrp="1"/>
          </p:cNvSpPr>
          <p:nvPr>
            <p:ph idx="1"/>
          </p:nvPr>
        </p:nvSpPr>
        <p:spPr>
          <a:xfrm>
            <a:off x="1263073" y="2324388"/>
            <a:ext cx="6492631" cy="2550989"/>
          </a:xfrm>
        </p:spPr>
        <p:txBody>
          <a:bodyPr>
            <a:normAutofit fontScale="92500" lnSpcReduction="20000"/>
          </a:bodyPr>
          <a:lstStyle/>
          <a:p>
            <a:pPr>
              <a:lnSpc>
                <a:spcPct val="150000"/>
              </a:lnSpc>
            </a:pPr>
            <a:r>
              <a:rPr lang="zh-CN" altLang="en-US" dirty="0"/>
              <a:t>肌电信号产生机理和采集</a:t>
            </a:r>
            <a:endParaRPr lang="en-US" altLang="zh-CN" dirty="0"/>
          </a:p>
          <a:p>
            <a:pPr>
              <a:lnSpc>
                <a:spcPct val="150000"/>
              </a:lnSpc>
            </a:pPr>
            <a:r>
              <a:rPr lang="zh-CN" altLang="en-US" dirty="0"/>
              <a:t>肌电信号预处理</a:t>
            </a:r>
            <a:endParaRPr lang="en-US" altLang="zh-CN" dirty="0"/>
          </a:p>
          <a:p>
            <a:pPr>
              <a:lnSpc>
                <a:spcPct val="150000"/>
              </a:lnSpc>
            </a:pPr>
            <a:r>
              <a:rPr lang="zh-CN" altLang="en-US" dirty="0" smtClean="0"/>
              <a:t>肌电信号</a:t>
            </a:r>
            <a:r>
              <a:rPr lang="zh-CN" altLang="en-US" dirty="0"/>
              <a:t>特征提取</a:t>
            </a:r>
            <a:endParaRPr lang="en-US" altLang="zh-CN" dirty="0"/>
          </a:p>
          <a:p>
            <a:pPr>
              <a:lnSpc>
                <a:spcPct val="150000"/>
              </a:lnSpc>
            </a:pPr>
            <a:r>
              <a:rPr lang="zh-CN" altLang="en-US" dirty="0"/>
              <a:t>基于表面肌电信号的动作模式分类</a:t>
            </a:r>
            <a:endParaRPr lang="en-US" altLang="zh-CN" dirty="0"/>
          </a:p>
          <a:p>
            <a:pPr marL="0" indent="0">
              <a:buNone/>
            </a:pPr>
            <a:endParaRPr lang="en-US" altLang="zh-CN" dirty="0"/>
          </a:p>
        </p:txBody>
      </p:sp>
      <p:sp>
        <p:nvSpPr>
          <p:cNvPr id="5" name="矩形 4"/>
          <p:cNvSpPr/>
          <p:nvPr/>
        </p:nvSpPr>
        <p:spPr>
          <a:xfrm flipH="1">
            <a:off x="564513" y="365125"/>
            <a:ext cx="63559" cy="1385166"/>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88728"/>
            <a:ext cx="10923905" cy="1325880"/>
          </a:xfrm>
        </p:spPr>
        <p:txBody>
          <a:bodyPr>
            <a:normAutofit/>
          </a:bodyPr>
          <a:lstStyle/>
          <a:p>
            <a:r>
              <a:rPr lang="zh-CN" altLang="en-US" dirty="0"/>
              <a:t>肌电信号产生</a:t>
            </a:r>
            <a:r>
              <a:rPr lang="zh-CN" altLang="en-US" dirty="0" smtClean="0"/>
              <a:t>机理</a:t>
            </a:r>
            <a:endParaRPr lang="en-US" altLang="zh-CN" sz="3200" dirty="0">
              <a:solidFill>
                <a:schemeClr val="accent1"/>
              </a:solidFill>
              <a:effectLst>
                <a:outerShdw blurRad="38100" dist="25400" dir="5400000" algn="ctr" rotWithShape="0">
                  <a:srgbClr val="6E747A">
                    <a:alpha val="43000"/>
                  </a:srgbClr>
                </a:outerShdw>
              </a:effectLst>
            </a:endParaRPr>
          </a:p>
        </p:txBody>
      </p:sp>
      <p:sp>
        <p:nvSpPr>
          <p:cNvPr id="3" name="矩形 2"/>
          <p:cNvSpPr/>
          <p:nvPr/>
        </p:nvSpPr>
        <p:spPr>
          <a:xfrm flipH="1">
            <a:off x="601345" y="314129"/>
            <a:ext cx="76200" cy="105858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descr="肌电信号机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3373" y="1592070"/>
            <a:ext cx="6788323" cy="442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a:off x="685821" y="1414091"/>
            <a:ext cx="4407073" cy="4351655"/>
          </a:xfrm>
        </p:spPr>
        <p:txBody>
          <a:bodyPr>
            <a:noAutofit/>
          </a:bodyPr>
          <a:lstStyle/>
          <a:p>
            <a:pPr marL="0" indent="0">
              <a:lnSpc>
                <a:spcPct val="150000"/>
              </a:lnSpc>
              <a:buNone/>
            </a:pPr>
            <a:r>
              <a:rPr lang="zh-CN" altLang="en-US" dirty="0" smtClean="0"/>
              <a:t>      </a:t>
            </a:r>
            <a:r>
              <a:rPr lang="zh-CN" altLang="en-US" sz="2400" dirty="0" smtClean="0"/>
              <a:t>表面肌电信号</a:t>
            </a:r>
            <a:r>
              <a:rPr lang="en-US" altLang="zh-CN" sz="2400" dirty="0" smtClean="0"/>
              <a:t>(surface </a:t>
            </a:r>
            <a:r>
              <a:rPr lang="en-US" altLang="zh-CN" sz="2400" dirty="0" err="1" smtClean="0"/>
              <a:t>electromyographic</a:t>
            </a:r>
            <a:r>
              <a:rPr lang="en-US" altLang="zh-CN" sz="2400" dirty="0" smtClean="0"/>
              <a:t> signals, </a:t>
            </a:r>
            <a:r>
              <a:rPr lang="en-US" altLang="zh-CN" sz="2400" dirty="0" err="1" smtClean="0"/>
              <a:t>sEMG</a:t>
            </a:r>
            <a:r>
              <a:rPr lang="en-US" altLang="zh-CN" sz="2400" dirty="0" smtClean="0"/>
              <a:t>)</a:t>
            </a:r>
            <a:r>
              <a:rPr lang="zh-CN" altLang="en-US" sz="2400" dirty="0" smtClean="0"/>
              <a:t>是从肌肉表面通过电极引导，记录下来的神经肌肉系统活动时的生物电信号，主要是浅层肌肉</a:t>
            </a:r>
            <a:r>
              <a:rPr lang="en-US" altLang="zh-CN" sz="2400" dirty="0" smtClean="0"/>
              <a:t>EMG</a:t>
            </a:r>
            <a:r>
              <a:rPr lang="zh-CN" altLang="en-US" sz="2400" dirty="0" smtClean="0"/>
              <a:t>和神经干上电活动的综合效应，它与肌肉的活动状态和功能状态之间存在着不同程度的关联性。</a:t>
            </a:r>
            <a:endParaRPr lang="en-US" altLang="zh-CN" dirty="0" smtClean="0"/>
          </a:p>
        </p:txBody>
      </p:sp>
      <p:sp>
        <p:nvSpPr>
          <p:cNvPr id="4" name="文本框 3"/>
          <p:cNvSpPr txBox="1"/>
          <p:nvPr/>
        </p:nvSpPr>
        <p:spPr>
          <a:xfrm>
            <a:off x="7546455" y="5933498"/>
            <a:ext cx="2262158" cy="369332"/>
          </a:xfrm>
          <a:prstGeom prst="rect">
            <a:avLst/>
          </a:prstGeom>
          <a:noFill/>
        </p:spPr>
        <p:txBody>
          <a:bodyPr wrap="none" rtlCol="0">
            <a:spAutoFit/>
          </a:bodyPr>
          <a:lstStyle/>
          <a:p>
            <a:r>
              <a:rPr lang="zh-CN" altLang="zh-CN" dirty="0"/>
              <a:t>肌电信号产生原理图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5230" y="230701"/>
            <a:ext cx="10515600" cy="1885950"/>
          </a:xfrm>
        </p:spPr>
        <p:txBody>
          <a:bodyPr/>
          <a:lstStyle/>
          <a:p>
            <a:r>
              <a:rPr lang="zh-CN" altLang="en-US" dirty="0"/>
              <a:t>肌</a:t>
            </a:r>
            <a:r>
              <a:rPr lang="zh-CN" altLang="en-US" dirty="0" smtClean="0"/>
              <a:t>电信号采集</a:t>
            </a:r>
            <a:endParaRPr lang="en-US" altLang="zh-CN" dirty="0">
              <a:solidFill>
                <a:schemeClr val="accent1"/>
              </a:solidFill>
              <a:effectLst>
                <a:outerShdw blurRad="38100" dist="25400" dir="5400000" algn="ctr" rotWithShape="0">
                  <a:srgbClr val="6E747A">
                    <a:alpha val="43000"/>
                  </a:srgbClr>
                </a:outerShdw>
              </a:effectLst>
            </a:endParaRPr>
          </a:p>
        </p:txBody>
      </p:sp>
      <p:sp>
        <p:nvSpPr>
          <p:cNvPr id="13" name="内容占位符 2"/>
          <p:cNvSpPr>
            <a:spLocks noGrp="1"/>
          </p:cNvSpPr>
          <p:nvPr>
            <p:ph idx="1"/>
          </p:nvPr>
        </p:nvSpPr>
        <p:spPr>
          <a:xfrm>
            <a:off x="1205230" y="2175567"/>
            <a:ext cx="9730855" cy="4351655"/>
          </a:xfrm>
        </p:spPr>
        <p:txBody>
          <a:bodyPr>
            <a:normAutofit/>
          </a:bodyPr>
          <a:lstStyle/>
          <a:p>
            <a:pPr marL="0" indent="0">
              <a:lnSpc>
                <a:spcPct val="150000"/>
              </a:lnSpc>
              <a:buNone/>
            </a:pPr>
            <a:r>
              <a:rPr lang="en-US" altLang="zh-CN" sz="2400" dirty="0"/>
              <a:t> </a:t>
            </a:r>
            <a:r>
              <a:rPr lang="en-US" altLang="zh-CN" sz="2400" dirty="0" smtClean="0"/>
              <a:t>       </a:t>
            </a:r>
            <a:r>
              <a:rPr lang="zh-CN" altLang="zh-CN" sz="2400" dirty="0" smtClean="0"/>
              <a:t>根据</a:t>
            </a:r>
            <a:r>
              <a:rPr lang="zh-CN" altLang="zh-CN" sz="2400" dirty="0"/>
              <a:t>记录电极的种类和放置方式的不同，肌电信号可以分为针电极采集和表面电极</a:t>
            </a:r>
            <a:r>
              <a:rPr lang="zh-CN" altLang="zh-CN" sz="2400" dirty="0" smtClean="0"/>
              <a:t>采集</a:t>
            </a:r>
            <a:r>
              <a:rPr lang="zh-CN" altLang="en-US" sz="2400" dirty="0" smtClean="0"/>
              <a:t>，前者是入侵式且</a:t>
            </a:r>
            <a:r>
              <a:rPr lang="zh-CN" altLang="zh-CN" sz="2400" dirty="0"/>
              <a:t>在一定程度上与表面电极进行的分类精度差异不</a:t>
            </a:r>
            <a:r>
              <a:rPr lang="zh-CN" altLang="zh-CN" sz="2400" dirty="0" smtClean="0"/>
              <a:t>明显</a:t>
            </a:r>
            <a:r>
              <a:rPr lang="zh-CN" altLang="en-US" sz="2400" dirty="0" smtClean="0"/>
              <a:t>，因此目前主要是使用</a:t>
            </a:r>
            <a:r>
              <a:rPr lang="zh-CN" altLang="zh-CN" sz="2400" dirty="0" smtClean="0"/>
              <a:t>表面电极</a:t>
            </a:r>
            <a:r>
              <a:rPr lang="zh-CN" altLang="en-US" sz="2400" dirty="0" smtClean="0"/>
              <a:t>进行信号采集。</a:t>
            </a:r>
            <a:endParaRPr lang="en-US" altLang="zh-CN" sz="2400" dirty="0" smtClean="0"/>
          </a:p>
          <a:p>
            <a:pPr marL="0" indent="0">
              <a:lnSpc>
                <a:spcPct val="150000"/>
              </a:lnSpc>
              <a:buNone/>
            </a:pPr>
            <a:r>
              <a:rPr lang="en-US" altLang="zh-CN" sz="2400" dirty="0" smtClean="0"/>
              <a:t>        </a:t>
            </a:r>
            <a:r>
              <a:rPr lang="zh-CN" altLang="zh-CN" sz="2400" dirty="0" smtClean="0"/>
              <a:t>表面</a:t>
            </a:r>
            <a:r>
              <a:rPr lang="zh-CN" altLang="zh-CN" sz="2400" dirty="0"/>
              <a:t>电极一般由白金或银</a:t>
            </a:r>
            <a:r>
              <a:rPr lang="zh-CN" altLang="zh-CN" sz="2400" dirty="0" smtClean="0"/>
              <a:t>制造</a:t>
            </a:r>
            <a:r>
              <a:rPr lang="zh-CN" altLang="en-US" sz="2400" dirty="0" smtClean="0"/>
              <a:t>，</a:t>
            </a:r>
            <a:r>
              <a:rPr lang="zh-CN" altLang="zh-CN" sz="2400" dirty="0" smtClean="0"/>
              <a:t>肌</a:t>
            </a:r>
            <a:r>
              <a:rPr lang="zh-CN" altLang="zh-CN" sz="2400" dirty="0"/>
              <a:t>电测量中一般使用双极电极，以描记两个电极之间的电位差，两片电极中心间距</a:t>
            </a:r>
            <a:r>
              <a:rPr lang="en-US" altLang="zh-CN" sz="2400" dirty="0"/>
              <a:t>2</a:t>
            </a:r>
            <a:r>
              <a:rPr lang="zh-CN" altLang="zh-CN" sz="2400" dirty="0"/>
              <a:t>至</a:t>
            </a:r>
            <a:r>
              <a:rPr lang="en-US" altLang="zh-CN" sz="2400" dirty="0"/>
              <a:t>3cm</a:t>
            </a:r>
            <a:r>
              <a:rPr lang="zh-CN" altLang="zh-CN" sz="2400" dirty="0"/>
              <a:t>为佳，每片电极的直径为</a:t>
            </a:r>
            <a:r>
              <a:rPr lang="en-US" altLang="zh-CN" sz="2400" dirty="0"/>
              <a:t>1</a:t>
            </a:r>
            <a:r>
              <a:rPr lang="zh-CN" altLang="zh-CN" sz="2400" dirty="0"/>
              <a:t>至</a:t>
            </a:r>
            <a:r>
              <a:rPr lang="en-US" altLang="zh-CN" sz="2400" dirty="0" smtClean="0"/>
              <a:t>2cm</a:t>
            </a:r>
            <a:r>
              <a:rPr lang="zh-CN" altLang="en-US" sz="2400" dirty="0" smtClean="0"/>
              <a:t>。</a:t>
            </a:r>
            <a:endParaRPr lang="en-US" altLang="zh-CN" sz="2400" dirty="0" smtClean="0"/>
          </a:p>
        </p:txBody>
      </p:sp>
      <p:sp>
        <p:nvSpPr>
          <p:cNvPr id="5" name="矩形 4"/>
          <p:cNvSpPr/>
          <p:nvPr/>
        </p:nvSpPr>
        <p:spPr>
          <a:xfrm flipH="1">
            <a:off x="971550" y="585349"/>
            <a:ext cx="81280" cy="1252855"/>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2" descr="ELONXI软硬件平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230" y="1922760"/>
            <a:ext cx="9661583" cy="4160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4712881" y="6083003"/>
            <a:ext cx="2995500" cy="400110"/>
          </a:xfrm>
          <a:prstGeom prst="rect">
            <a:avLst/>
          </a:prstGeom>
          <a:noFill/>
        </p:spPr>
        <p:txBody>
          <a:bodyPr wrap="none" rtlCol="0">
            <a:spAutoFit/>
          </a:bodyPr>
          <a:lstStyle/>
          <a:p>
            <a:r>
              <a:rPr lang="en-US" altLang="zh-CN" sz="2000" dirty="0"/>
              <a:t>ELONXI</a:t>
            </a:r>
            <a:r>
              <a:rPr lang="zh-CN" altLang="zh-CN" sz="2000" dirty="0"/>
              <a:t>肌电采集仪结构图</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anim calcmode="lin" valueType="num">
                                      <p:cBhvr>
                                        <p:cTn id="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xEl>
                                              <p:pRg st="1" end="1"/>
                                            </p:txEl>
                                          </p:spTgt>
                                        </p:tgtEl>
                                        <p:attrNameLst>
                                          <p:attrName>style.visibility</p:attrName>
                                        </p:attrNameLst>
                                      </p:cBhvr>
                                      <p:to>
                                        <p:strVal val="visible"/>
                                      </p:to>
                                    </p:set>
                                    <p:animEffect transition="in" filter="fade">
                                      <p:cBhvr>
                                        <p:cTn id="14" dur="1000"/>
                                        <p:tgtEl>
                                          <p:spTgt spid="13">
                                            <p:txEl>
                                              <p:pRg st="1" end="1"/>
                                            </p:txEl>
                                          </p:spTgt>
                                        </p:tgtEl>
                                      </p:cBhvr>
                                    </p:animEffect>
                                    <p:anim calcmode="lin" valueType="num">
                                      <p:cBhvr>
                                        <p:cTn id="1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5230" y="345001"/>
            <a:ext cx="10515600" cy="1885950"/>
          </a:xfrm>
        </p:spPr>
        <p:txBody>
          <a:bodyPr/>
          <a:lstStyle/>
          <a:p>
            <a:r>
              <a:rPr lang="zh-CN" altLang="en-US" dirty="0" smtClean="0">
                <a:solidFill>
                  <a:schemeClr val="accent1"/>
                </a:solidFill>
                <a:effectLst>
                  <a:outerShdw blurRad="38100" dist="25400" dir="5400000" algn="ctr" rotWithShape="0">
                    <a:srgbClr val="6E747A">
                      <a:alpha val="43000"/>
                    </a:srgbClr>
                  </a:outerShdw>
                </a:effectLst>
              </a:rPr>
              <a:t>采集设备</a:t>
            </a:r>
            <a:endParaRPr lang="en-US" altLang="zh-CN" dirty="0">
              <a:solidFill>
                <a:schemeClr val="accent1"/>
              </a:solidFill>
              <a:effectLst>
                <a:outerShdw blurRad="38100" dist="25400" dir="5400000" algn="ctr" rotWithShape="0">
                  <a:srgbClr val="6E747A">
                    <a:alpha val="43000"/>
                  </a:srgbClr>
                </a:outerShdw>
              </a:effectLst>
            </a:endParaRPr>
          </a:p>
        </p:txBody>
      </p:sp>
      <p:sp>
        <p:nvSpPr>
          <p:cNvPr id="3" name="矩形 2"/>
          <p:cNvSpPr/>
          <p:nvPr/>
        </p:nvSpPr>
        <p:spPr>
          <a:xfrm flipH="1">
            <a:off x="971550" y="585349"/>
            <a:ext cx="81280" cy="1252855"/>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a:spLocks noGrp="1"/>
          </p:cNvSpPr>
          <p:nvPr>
            <p:ph idx="1"/>
          </p:nvPr>
        </p:nvSpPr>
        <p:spPr>
          <a:xfrm>
            <a:off x="1371600" y="2528358"/>
            <a:ext cx="9973733" cy="3542242"/>
          </a:xfrm>
        </p:spPr>
        <p:txBody>
          <a:bodyPr>
            <a:normAutofit/>
          </a:bodyPr>
          <a:lstStyle/>
          <a:p>
            <a:r>
              <a:rPr lang="en-US" altLang="zh-CN" dirty="0"/>
              <a:t>16 bipolar EMG channels (either </a:t>
            </a:r>
            <a:r>
              <a:rPr lang="en-US" altLang="zh-CN" dirty="0" smtClean="0"/>
              <a:t>single or </a:t>
            </a:r>
            <a:r>
              <a:rPr lang="en-US" altLang="zh-CN" dirty="0"/>
              <a:t>jointly measured</a:t>
            </a:r>
            <a:r>
              <a:rPr lang="en-US" altLang="zh-CN" dirty="0" smtClean="0"/>
              <a:t>)</a:t>
            </a:r>
          </a:p>
          <a:p>
            <a:r>
              <a:rPr lang="en-US" altLang="zh-CN" dirty="0"/>
              <a:t>5000 amplifying </a:t>
            </a:r>
            <a:r>
              <a:rPr lang="en-US" altLang="zh-CN" dirty="0" smtClean="0"/>
              <a:t>gain</a:t>
            </a:r>
          </a:p>
          <a:p>
            <a:r>
              <a:rPr lang="en-US" altLang="zh-CN" dirty="0"/>
              <a:t>1 k Hz </a:t>
            </a:r>
            <a:r>
              <a:rPr lang="en-US" altLang="zh-CN" dirty="0" smtClean="0"/>
              <a:t>sampling frequency </a:t>
            </a:r>
          </a:p>
          <a:p>
            <a:r>
              <a:rPr lang="en-US" altLang="zh-CN" dirty="0" smtClean="0"/>
              <a:t>12-bit ADC resolution</a:t>
            </a:r>
          </a:p>
          <a:p>
            <a:r>
              <a:rPr lang="en-US" altLang="zh-CN" dirty="0" smtClean="0"/>
              <a:t>Use </a:t>
            </a:r>
            <a:r>
              <a:rPr lang="en-US" altLang="zh-CN" dirty="0" err="1" smtClean="0"/>
              <a:t>zig</a:t>
            </a:r>
            <a:r>
              <a:rPr lang="en-US" altLang="zh-CN" dirty="0" smtClean="0"/>
              <a:t> </a:t>
            </a:r>
            <a:r>
              <a:rPr lang="en-US" altLang="zh-CN" dirty="0"/>
              <a:t>electrode layout</a:t>
            </a:r>
          </a:p>
        </p:txBody>
      </p:sp>
    </p:spTree>
    <p:extLst>
      <p:ext uri="{BB962C8B-B14F-4D97-AF65-F5344CB8AC3E}">
        <p14:creationId xmlns:p14="http://schemas.microsoft.com/office/powerpoint/2010/main" val="445816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5230" y="345001"/>
            <a:ext cx="10515600" cy="1885950"/>
          </a:xfrm>
        </p:spPr>
        <p:txBody>
          <a:bodyPr/>
          <a:lstStyle/>
          <a:p>
            <a:r>
              <a:rPr lang="zh-CN" altLang="en-US" dirty="0" smtClean="0">
                <a:solidFill>
                  <a:schemeClr val="accent1"/>
                </a:solidFill>
                <a:effectLst>
                  <a:outerShdw blurRad="38100" dist="25400" dir="5400000" algn="ctr" rotWithShape="0">
                    <a:srgbClr val="6E747A">
                      <a:alpha val="43000"/>
                    </a:srgbClr>
                  </a:outerShdw>
                </a:effectLst>
              </a:rPr>
              <a:t>采集设备</a:t>
            </a:r>
            <a:endParaRPr lang="en-US" altLang="zh-CN" dirty="0">
              <a:solidFill>
                <a:schemeClr val="accent1"/>
              </a:solidFill>
              <a:effectLst>
                <a:outerShdw blurRad="38100" dist="25400" dir="5400000" algn="ctr" rotWithShape="0">
                  <a:srgbClr val="6E747A">
                    <a:alpha val="43000"/>
                  </a:srgbClr>
                </a:outerShdw>
              </a:effectLst>
            </a:endParaRPr>
          </a:p>
        </p:txBody>
      </p:sp>
      <p:sp>
        <p:nvSpPr>
          <p:cNvPr id="3" name="矩形 2"/>
          <p:cNvSpPr/>
          <p:nvPr/>
        </p:nvSpPr>
        <p:spPr>
          <a:xfrm flipH="1">
            <a:off x="971550" y="585349"/>
            <a:ext cx="81280" cy="1252855"/>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0592" y="2541367"/>
            <a:ext cx="4622292" cy="2597727"/>
          </a:xfrm>
          <a:prstGeom prst="rect">
            <a:avLst/>
          </a:prstGeom>
        </p:spPr>
      </p:pic>
      <p:sp>
        <p:nvSpPr>
          <p:cNvPr id="11" name="文本框 10"/>
          <p:cNvSpPr txBox="1"/>
          <p:nvPr/>
        </p:nvSpPr>
        <p:spPr>
          <a:xfrm>
            <a:off x="1943100" y="5663045"/>
            <a:ext cx="2888673" cy="369332"/>
          </a:xfrm>
          <a:prstGeom prst="rect">
            <a:avLst/>
          </a:prstGeom>
          <a:noFill/>
        </p:spPr>
        <p:txBody>
          <a:bodyPr wrap="square" rtlCol="0">
            <a:spAutoFit/>
          </a:bodyPr>
          <a:lstStyle/>
          <a:p>
            <a:r>
              <a:rPr lang="zh-CN" altLang="en-US" dirty="0" smtClean="0"/>
              <a:t>多通道肌电信号采集系统</a:t>
            </a:r>
            <a:r>
              <a:rPr lang="en-US" altLang="zh-CN" dirty="0" smtClean="0"/>
              <a:t> </a:t>
            </a:r>
            <a:endParaRPr lang="zh-CN" altLang="en-US" dirty="0"/>
          </a:p>
        </p:txBody>
      </p:sp>
      <p:sp>
        <p:nvSpPr>
          <p:cNvPr id="12" name="文本框 11"/>
          <p:cNvSpPr txBox="1"/>
          <p:nvPr/>
        </p:nvSpPr>
        <p:spPr>
          <a:xfrm>
            <a:off x="7794823" y="5657638"/>
            <a:ext cx="2213829" cy="369332"/>
          </a:xfrm>
          <a:prstGeom prst="rect">
            <a:avLst/>
          </a:prstGeom>
          <a:noFill/>
        </p:spPr>
        <p:txBody>
          <a:bodyPr wrap="square" rtlCol="0">
            <a:spAutoFit/>
          </a:bodyPr>
          <a:lstStyle/>
          <a:p>
            <a:r>
              <a:rPr lang="zh-CN" altLang="en-US" dirty="0" smtClean="0"/>
              <a:t>电极袖套电极分布</a:t>
            </a:r>
            <a:endParaRPr lang="zh-CN" altLang="en-US" dirty="0"/>
          </a:p>
        </p:txBody>
      </p:sp>
      <p:pic>
        <p:nvPicPr>
          <p:cNvPr id="4" name="图片 3"/>
          <p:cNvPicPr>
            <a:picLocks noChangeAspect="1"/>
          </p:cNvPicPr>
          <p:nvPr/>
        </p:nvPicPr>
        <p:blipFill>
          <a:blip r:embed="rId3"/>
          <a:stretch>
            <a:fillRect/>
          </a:stretch>
        </p:blipFill>
        <p:spPr>
          <a:xfrm>
            <a:off x="1051341" y="2210723"/>
            <a:ext cx="4838815" cy="3323177"/>
          </a:xfrm>
          <a:prstGeom prst="rect">
            <a:avLst/>
          </a:prstGeom>
        </p:spPr>
      </p:pic>
    </p:spTree>
    <p:extLst>
      <p:ext uri="{BB962C8B-B14F-4D97-AF65-F5344CB8AC3E}">
        <p14:creationId xmlns:p14="http://schemas.microsoft.com/office/powerpoint/2010/main" val="118186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5230" y="445451"/>
            <a:ext cx="10515600" cy="1885950"/>
          </a:xfrm>
        </p:spPr>
        <p:txBody>
          <a:bodyPr/>
          <a:lstStyle/>
          <a:p>
            <a:r>
              <a:rPr lang="zh-CN" altLang="en-US" dirty="0" smtClean="0">
                <a:solidFill>
                  <a:schemeClr val="accent1"/>
                </a:solidFill>
                <a:effectLst>
                  <a:outerShdw blurRad="38100" dist="25400" dir="5400000" algn="ctr" rotWithShape="0">
                    <a:srgbClr val="6E747A">
                      <a:alpha val="43000"/>
                    </a:srgbClr>
                  </a:outerShdw>
                </a:effectLst>
              </a:rPr>
              <a:t>肌电信号特征</a:t>
            </a:r>
            <a:endParaRPr lang="en-US" altLang="zh-CN" dirty="0">
              <a:solidFill>
                <a:schemeClr val="accent1"/>
              </a:solidFill>
              <a:effectLst>
                <a:outerShdw blurRad="38100" dist="25400" dir="5400000" algn="ctr" rotWithShape="0">
                  <a:srgbClr val="6E747A">
                    <a:alpha val="43000"/>
                  </a:srgbClr>
                </a:outerShdw>
              </a:effectLst>
            </a:endParaRPr>
          </a:p>
        </p:txBody>
      </p:sp>
      <p:sp>
        <p:nvSpPr>
          <p:cNvPr id="3" name="矩形 2"/>
          <p:cNvSpPr/>
          <p:nvPr/>
        </p:nvSpPr>
        <p:spPr>
          <a:xfrm flipH="1">
            <a:off x="990600" y="628649"/>
            <a:ext cx="81280" cy="1252855"/>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2"/>
          <p:cNvSpPr>
            <a:spLocks noGrp="1"/>
          </p:cNvSpPr>
          <p:nvPr>
            <p:ph idx="1"/>
          </p:nvPr>
        </p:nvSpPr>
        <p:spPr>
          <a:xfrm>
            <a:off x="1456690" y="2146512"/>
            <a:ext cx="9634643" cy="2518621"/>
          </a:xfrm>
        </p:spPr>
        <p:txBody>
          <a:bodyPr>
            <a:noAutofit/>
          </a:bodyPr>
          <a:lstStyle/>
          <a:p>
            <a:pPr marL="0" indent="0">
              <a:lnSpc>
                <a:spcPct val="150000"/>
              </a:lnSpc>
              <a:buNone/>
            </a:pPr>
            <a:r>
              <a:rPr lang="en-US" altLang="zh-CN" sz="2400" dirty="0" smtClean="0"/>
              <a:t>         </a:t>
            </a:r>
            <a:r>
              <a:rPr lang="zh-CN" altLang="zh-CN" sz="2400" dirty="0" smtClean="0"/>
              <a:t>表</a:t>
            </a:r>
            <a:r>
              <a:rPr lang="zh-CN" altLang="zh-CN" sz="2400" dirty="0"/>
              <a:t>面肌电信号是一种极其微弱的生物电信号，它会受到多种外界因素的干扰，包括采集环境、</a:t>
            </a:r>
            <a:r>
              <a:rPr lang="zh-CN" altLang="zh-CN" sz="2400" dirty="0" smtClean="0"/>
              <a:t>采集</a:t>
            </a:r>
            <a:r>
              <a:rPr lang="zh-CN" altLang="zh-CN" sz="2400" dirty="0"/>
              <a:t>仪器等，并且不同的采集对象之间也会产生明显的差异，但总体来说，表面肌电信号所反映的运动肌肉单元的变化仍然具有一定的普遍性。</a:t>
            </a:r>
            <a:endParaRPr lang="zh-CN" altLang="en-US" sz="2400" dirty="0"/>
          </a:p>
        </p:txBody>
      </p:sp>
      <p:sp>
        <p:nvSpPr>
          <p:cNvPr id="8" name="内容占位符 2"/>
          <p:cNvSpPr txBox="1">
            <a:spLocks/>
          </p:cNvSpPr>
          <p:nvPr/>
        </p:nvSpPr>
        <p:spPr>
          <a:xfrm>
            <a:off x="2937933" y="4647366"/>
            <a:ext cx="2734734" cy="1758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pPr>
            <a:r>
              <a:rPr lang="zh-CN" altLang="zh-CN" sz="2400" dirty="0"/>
              <a:t>微弱性</a:t>
            </a:r>
          </a:p>
          <a:p>
            <a:pPr lvl="0">
              <a:lnSpc>
                <a:spcPct val="150000"/>
              </a:lnSpc>
            </a:pPr>
            <a:r>
              <a:rPr lang="zh-CN" altLang="zh-CN" sz="2400" dirty="0"/>
              <a:t>低频</a:t>
            </a:r>
            <a:r>
              <a:rPr lang="zh-CN" altLang="zh-CN" sz="2400" dirty="0" smtClean="0"/>
              <a:t>性</a:t>
            </a:r>
            <a:endParaRPr lang="zh-CN" altLang="zh-CN" sz="2400" dirty="0"/>
          </a:p>
        </p:txBody>
      </p:sp>
      <p:sp>
        <p:nvSpPr>
          <p:cNvPr id="9" name="内容占位符 2"/>
          <p:cNvSpPr txBox="1">
            <a:spLocks/>
          </p:cNvSpPr>
          <p:nvPr/>
        </p:nvSpPr>
        <p:spPr>
          <a:xfrm>
            <a:off x="6942666" y="4647366"/>
            <a:ext cx="2040467" cy="15209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pPr>
            <a:r>
              <a:rPr lang="zh-CN" altLang="en-US" sz="2400" dirty="0" smtClean="0"/>
              <a:t>交变性</a:t>
            </a:r>
            <a:endParaRPr lang="zh-CN" altLang="zh-CN" sz="2400" dirty="0"/>
          </a:p>
          <a:p>
            <a:pPr lvl="0">
              <a:lnSpc>
                <a:spcPct val="150000"/>
              </a:lnSpc>
            </a:pPr>
            <a:r>
              <a:rPr lang="zh-CN" altLang="en-US" sz="2400" dirty="0" smtClean="0"/>
              <a:t>易受干扰</a:t>
            </a:r>
            <a:endParaRPr lang="zh-CN" altLang="zh-CN" sz="2400" dirty="0"/>
          </a:p>
        </p:txBody>
      </p:sp>
    </p:spTree>
    <p:extLst>
      <p:ext uri="{BB962C8B-B14F-4D97-AF65-F5344CB8AC3E}">
        <p14:creationId xmlns:p14="http://schemas.microsoft.com/office/powerpoint/2010/main" val="222914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5867" y="140545"/>
            <a:ext cx="6671733" cy="2205567"/>
          </a:xfrm>
        </p:spPr>
        <p:txBody>
          <a:bodyPr/>
          <a:lstStyle/>
          <a:p>
            <a:r>
              <a:rPr lang="zh-CN" altLang="en-US" dirty="0">
                <a:solidFill>
                  <a:schemeClr val="accent1"/>
                </a:solidFill>
                <a:effectLst>
                  <a:outerShdw blurRad="38100" dist="25400" dir="5400000" algn="ctr" rotWithShape="0">
                    <a:srgbClr val="6E747A">
                      <a:alpha val="43000"/>
                    </a:srgbClr>
                  </a:outerShdw>
                </a:effectLst>
              </a:rPr>
              <a:t>肌</a:t>
            </a:r>
            <a:r>
              <a:rPr lang="zh-CN" altLang="en-US" dirty="0" smtClean="0">
                <a:solidFill>
                  <a:schemeClr val="accent1"/>
                </a:solidFill>
                <a:effectLst>
                  <a:outerShdw blurRad="38100" dist="25400" dir="5400000" algn="ctr" rotWithShape="0">
                    <a:srgbClr val="6E747A">
                      <a:alpha val="43000"/>
                    </a:srgbClr>
                  </a:outerShdw>
                </a:effectLst>
              </a:rPr>
              <a:t>电信号预处理方法</a:t>
            </a:r>
            <a:endParaRPr lang="en-US" altLang="zh-CN" dirty="0">
              <a:solidFill>
                <a:schemeClr val="accent1"/>
              </a:solidFill>
              <a:effectLst>
                <a:outerShdw blurRad="38100" dist="25400" dir="5400000" algn="ctr" rotWithShape="0">
                  <a:srgbClr val="6E747A">
                    <a:alpha val="43000"/>
                  </a:srgbClr>
                </a:outerShdw>
              </a:effectLst>
            </a:endParaRPr>
          </a:p>
        </p:txBody>
      </p:sp>
      <p:sp>
        <p:nvSpPr>
          <p:cNvPr id="3" name="矩形 2"/>
          <p:cNvSpPr/>
          <p:nvPr/>
        </p:nvSpPr>
        <p:spPr>
          <a:xfrm flipH="1">
            <a:off x="481330" y="420369"/>
            <a:ext cx="76200" cy="1645920"/>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059577" y="6017544"/>
            <a:ext cx="2305685" cy="461665"/>
          </a:xfrm>
          <a:prstGeom prst="rect">
            <a:avLst/>
          </a:prstGeom>
          <a:noFill/>
        </p:spPr>
        <p:txBody>
          <a:bodyPr wrap="square" rtlCol="0">
            <a:spAutoFit/>
          </a:bodyPr>
          <a:lstStyle/>
          <a:p>
            <a:r>
              <a:rPr lang="zh-CN" altLang="en-US" sz="2400" dirty="0" smtClean="0"/>
              <a:t>窗口分析法</a:t>
            </a:r>
            <a:endParaRPr lang="zh-CN" altLang="en-US" sz="2400" dirty="0"/>
          </a:p>
        </p:txBody>
      </p:sp>
      <p:sp>
        <p:nvSpPr>
          <p:cNvPr id="5" name="Rectangle 5"/>
          <p:cNvSpPr>
            <a:spLocks noChangeArrowheads="1"/>
          </p:cNvSpPr>
          <p:nvPr/>
        </p:nvSpPr>
        <p:spPr bwMode="auto">
          <a:xfrm>
            <a:off x="1078012" y="1816630"/>
            <a:ext cx="410380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一般使用窗口分析法</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(Window Analysis)</a:t>
            </a:r>
            <a:r>
              <a:rPr kumimoji="0" lang="zh-CN" altLang="en-US" sz="24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来处理记录电极获取的表面肌电信号。该方法存在两个参数：窗口长度和增量区间，这两个参数分别关联识别精度和智能假肢系统的响应时间。</a:t>
            </a:r>
            <a:r>
              <a:rPr kumimoji="0" lang="zh-CN" altLang="en-US" sz="2400" b="0" i="0" u="none" strike="noStrike" cap="none" normalizeH="0" baseline="0" dirty="0" smtClean="0">
                <a:ln>
                  <a:noFill/>
                </a:ln>
                <a:solidFill>
                  <a:schemeClr val="tx1"/>
                </a:solidFill>
                <a:effectLst/>
              </a:rPr>
              <a:t> </a:t>
            </a:r>
            <a:endParaRPr kumimoji="0" lang="zh-CN" altLang="en-US" sz="24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2" descr="移动窗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265" y="1840363"/>
            <a:ext cx="6783070" cy="420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7467600" y="1054445"/>
            <a:ext cx="4155990" cy="4963099"/>
          </a:xfrm>
        </p:spPr>
        <p:txBody>
          <a:bodyPr>
            <a:noAutofit/>
          </a:bodyPr>
          <a:lstStyle/>
          <a:p>
            <a:pPr marL="0" indent="0">
              <a:lnSpc>
                <a:spcPct val="170000"/>
              </a:lnSpc>
              <a:buNone/>
            </a:pPr>
            <a:r>
              <a:rPr lang="zh-CN" altLang="en-US" sz="2000" dirty="0" smtClean="0"/>
              <a:t>         如左图所示，只考虑一</a:t>
            </a:r>
            <a:r>
              <a:rPr lang="zh-CN" altLang="en-US" sz="2000" dirty="0"/>
              <a:t>个通道信号情况下窗口分析法的处理过程。</a:t>
            </a:r>
            <a:r>
              <a:rPr lang="zh-CN" altLang="en-US" sz="2000" dirty="0" smtClean="0"/>
              <a:t>其中</a:t>
            </a:r>
            <a:r>
              <a:rPr lang="en-US" altLang="zh-CN" sz="2000" dirty="0"/>
              <a:t> </a:t>
            </a:r>
            <a:r>
              <a:rPr lang="en-US" altLang="zh-CN" sz="2000" dirty="0" smtClean="0"/>
              <a:t>   </a:t>
            </a:r>
            <a:r>
              <a:rPr lang="zh-CN" altLang="en-US" sz="2000" dirty="0" smtClean="0"/>
              <a:t>表示</a:t>
            </a:r>
            <a:r>
              <a:rPr lang="zh-CN" altLang="en-US" sz="2000" dirty="0"/>
              <a:t>窗口长度</a:t>
            </a:r>
            <a:r>
              <a:rPr lang="zh-CN" altLang="en-US" sz="2000" dirty="0" smtClean="0"/>
              <a:t>， 表示</a:t>
            </a:r>
            <a:r>
              <a:rPr lang="zh-CN" altLang="en-US" sz="2000" dirty="0"/>
              <a:t>增量区间</a:t>
            </a:r>
            <a:r>
              <a:rPr lang="zh-CN" altLang="en-US" sz="2000" dirty="0" smtClean="0"/>
              <a:t>， 表示特征提取</a:t>
            </a:r>
            <a:r>
              <a:rPr lang="zh-CN" altLang="en-US" sz="2000" dirty="0"/>
              <a:t>和分类操作的处理延迟。该方法将会在</a:t>
            </a:r>
            <a:r>
              <a:rPr lang="zh-CN" altLang="en-US" sz="2000" dirty="0" smtClean="0"/>
              <a:t>每个  时间间隔</a:t>
            </a:r>
            <a:r>
              <a:rPr lang="zh-CN" altLang="en-US" sz="2000" dirty="0"/>
              <a:t>后，顺序的将时间长度为 </a:t>
            </a:r>
            <a:r>
              <a:rPr lang="zh-CN" altLang="en-US" sz="2000" dirty="0" smtClean="0"/>
              <a:t>   的</a:t>
            </a:r>
            <a:r>
              <a:rPr lang="zh-CN" altLang="en-US" sz="2000" dirty="0"/>
              <a:t>信号作为一个整体进行特征提取和分类操作。各个窗口之间虽然有重叠，但是对于特征提取和分类操作是独立的。</a:t>
            </a:r>
            <a:endParaRPr lang="en-US" altLang="zh-CN" sz="2000"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151641221"/>
              </p:ext>
            </p:extLst>
          </p:nvPr>
        </p:nvGraphicFramePr>
        <p:xfrm>
          <a:off x="9927771" y="2298612"/>
          <a:ext cx="154379" cy="274452"/>
        </p:xfrm>
        <a:graphic>
          <a:graphicData uri="http://schemas.openxmlformats.org/presentationml/2006/ole">
            <mc:AlternateContent xmlns:mc="http://schemas.openxmlformats.org/markup-compatibility/2006">
              <mc:Choice xmlns:v="urn:schemas-microsoft-com:vml" Requires="v">
                <p:oleObj spid="_x0000_s9253" r:id="rId4" imgW="88746" imgH="152136" progId="Equation.DSMT4">
                  <p:embed/>
                </p:oleObj>
              </mc:Choice>
              <mc:Fallback>
                <p:oleObj r:id="rId4" imgW="88746" imgH="152136"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7771" y="2298612"/>
                        <a:ext cx="154379" cy="274452"/>
                      </a:xfrm>
                      <a:prstGeom prst="rect">
                        <a:avLst/>
                      </a:prstGeom>
                      <a:noFill/>
                    </p:spPr>
                  </p:pic>
                </p:oleObj>
              </mc:Fallback>
            </mc:AlternateContent>
          </a:graphicData>
        </a:graphic>
      </p:graphicFrame>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701337597"/>
              </p:ext>
            </p:extLst>
          </p:nvPr>
        </p:nvGraphicFramePr>
        <p:xfrm>
          <a:off x="7908582" y="2835021"/>
          <a:ext cx="249765" cy="288190"/>
        </p:xfrm>
        <a:graphic>
          <a:graphicData uri="http://schemas.openxmlformats.org/presentationml/2006/ole">
            <mc:AlternateContent xmlns:mc="http://schemas.openxmlformats.org/markup-compatibility/2006">
              <mc:Choice xmlns:v="urn:schemas-microsoft-com:vml" Requires="v">
                <p:oleObj spid="_x0000_s9254" r:id="rId6" imgW="126835" imgH="139518" progId="Equation.DSMT4">
                  <p:embed/>
                </p:oleObj>
              </mc:Choice>
              <mc:Fallback>
                <p:oleObj r:id="rId6" imgW="126835" imgH="139518"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08582" y="2835021"/>
                        <a:ext cx="249765" cy="288190"/>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796925458"/>
              </p:ext>
            </p:extLst>
          </p:nvPr>
        </p:nvGraphicFramePr>
        <p:xfrm>
          <a:off x="10555182" y="3350525"/>
          <a:ext cx="154379" cy="274452"/>
        </p:xfrm>
        <a:graphic>
          <a:graphicData uri="http://schemas.openxmlformats.org/presentationml/2006/ole">
            <mc:AlternateContent xmlns:mc="http://schemas.openxmlformats.org/markup-compatibility/2006">
              <mc:Choice xmlns:v="urn:schemas-microsoft-com:vml" Requires="v">
                <p:oleObj spid="_x0000_s9255" r:id="rId8" imgW="88746" imgH="152136" progId="Equation.DSMT4">
                  <p:embed/>
                </p:oleObj>
              </mc:Choice>
              <mc:Fallback>
                <p:oleObj r:id="rId8" imgW="88746" imgH="152136"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55182" y="3350525"/>
                        <a:ext cx="154379" cy="274452"/>
                      </a:xfrm>
                      <a:prstGeom prst="rect">
                        <a:avLst/>
                      </a:prstGeom>
                      <a:noFill/>
                    </p:spPr>
                  </p:pic>
                </p:oleObj>
              </mc:Fallback>
            </mc:AlternateContent>
          </a:graphicData>
        </a:graphic>
      </p:graphicFrame>
      <p:sp>
        <p:nvSpPr>
          <p:cNvPr id="10"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p:cNvGraphicFramePr>
            <a:graphicFrameLocks noChangeAspect="1"/>
          </p:cNvGraphicFramePr>
          <p:nvPr>
            <p:extLst>
              <p:ext uri="{D42A27DB-BD31-4B8C-83A1-F6EECF244321}">
                <p14:modId xmlns:p14="http://schemas.microsoft.com/office/powerpoint/2010/main" val="3814458279"/>
              </p:ext>
            </p:extLst>
          </p:nvPr>
        </p:nvGraphicFramePr>
        <p:xfrm>
          <a:off x="8057214" y="2336708"/>
          <a:ext cx="239446" cy="224481"/>
        </p:xfrm>
        <a:graphic>
          <a:graphicData uri="http://schemas.openxmlformats.org/presentationml/2006/ole">
            <mc:AlternateContent xmlns:mc="http://schemas.openxmlformats.org/markup-compatibility/2006">
              <mc:Choice xmlns:v="urn:schemas-microsoft-com:vml" Requires="v">
                <p:oleObj spid="_x0000_s9256" r:id="rId9" imgW="152334" imgH="139639" progId="Equation.DSMT4">
                  <p:embed/>
                </p:oleObj>
              </mc:Choice>
              <mc:Fallback>
                <p:oleObj r:id="rId9" imgW="152334" imgH="139639"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57214" y="2336708"/>
                        <a:ext cx="239446" cy="224481"/>
                      </a:xfrm>
                      <a:prstGeom prst="rect">
                        <a:avLst/>
                      </a:prstGeom>
                      <a:noFill/>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25958471"/>
              </p:ext>
            </p:extLst>
          </p:nvPr>
        </p:nvGraphicFramePr>
        <p:xfrm>
          <a:off x="10583898" y="3902272"/>
          <a:ext cx="239446" cy="224481"/>
        </p:xfrm>
        <a:graphic>
          <a:graphicData uri="http://schemas.openxmlformats.org/presentationml/2006/ole">
            <mc:AlternateContent xmlns:mc="http://schemas.openxmlformats.org/markup-compatibility/2006">
              <mc:Choice xmlns:v="urn:schemas-microsoft-com:vml" Requires="v">
                <p:oleObj spid="_x0000_s9257" r:id="rId11" imgW="152334" imgH="139639" progId="Equation.DSMT4">
                  <p:embed/>
                </p:oleObj>
              </mc:Choice>
              <mc:Fallback>
                <p:oleObj r:id="rId11" imgW="152334" imgH="13963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83898" y="3902272"/>
                        <a:ext cx="239446" cy="224481"/>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fade">
                                      <p:cBhvr>
                                        <p:cTn id="26" dur="1000"/>
                                        <p:tgtEl>
                                          <p:spTgt spid="12">
                                            <p:txEl>
                                              <p:pRg st="0" end="0"/>
                                            </p:txEl>
                                          </p:spTgt>
                                        </p:tgtEl>
                                      </p:cBhvr>
                                    </p:animEffect>
                                    <p:anim calcmode="lin" valueType="num">
                                      <p:cBhvr>
                                        <p:cTn id="27"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375" y="509905"/>
            <a:ext cx="10515600" cy="1325563"/>
          </a:xfrm>
        </p:spPr>
        <p:txBody>
          <a:bodyPr>
            <a:normAutofit/>
          </a:bodyPr>
          <a:lstStyle/>
          <a:p>
            <a:r>
              <a:rPr lang="zh-CN" altLang="zh-CN" dirty="0">
                <a:solidFill>
                  <a:schemeClr val="accent1"/>
                </a:solidFill>
                <a:effectLst>
                  <a:outerShdw blurRad="38100" dist="25400" dir="5400000" algn="ctr" rotWithShape="0">
                    <a:srgbClr val="6E747A">
                      <a:alpha val="43000"/>
                    </a:srgbClr>
                  </a:outerShdw>
                </a:effectLst>
              </a:rPr>
              <a:t>肌电信号的特征提取方法</a:t>
            </a:r>
            <a:endParaRPr lang="en-US" altLang="zh-CN" dirty="0">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nvPr>
        </p:nvSpPr>
        <p:spPr>
          <a:xfrm>
            <a:off x="599440" y="1776859"/>
            <a:ext cx="10873809" cy="4503952"/>
          </a:xfrm>
        </p:spPr>
        <p:txBody>
          <a:bodyPr>
            <a:noAutofit/>
          </a:bodyPr>
          <a:lstStyle/>
          <a:p>
            <a:pPr marL="0" indent="0">
              <a:lnSpc>
                <a:spcPct val="150000"/>
              </a:lnSpc>
              <a:buNone/>
            </a:pPr>
            <a:r>
              <a:rPr lang="en-US" altLang="zh-CN" dirty="0" smtClean="0"/>
              <a:t>         </a:t>
            </a:r>
            <a:r>
              <a:rPr lang="zh-CN" altLang="zh-CN" sz="2400" dirty="0" smtClean="0"/>
              <a:t>特征提取</a:t>
            </a:r>
            <a:r>
              <a:rPr lang="zh-CN" altLang="zh-CN" sz="2400" dirty="0"/>
              <a:t>是从信号中提取出关联程度最小、成分差异度最大的信息，一般可看作是一个从高维数据空间映射到低维数据空间的过程，对信号进行特征提取，起到了降维的作用，便于机器学习与模式识别的进行</a:t>
            </a:r>
            <a:r>
              <a:rPr lang="zh-CN" altLang="zh-CN" sz="2400" dirty="0" smtClean="0"/>
              <a:t>。</a:t>
            </a:r>
            <a:r>
              <a:rPr lang="zh-CN" altLang="en-US" sz="2400" dirty="0"/>
              <a:t>表面肌电信号的特征提取就是从采集到的表面肌电信号中提取出最有效、最能区别出不同手势动作下信号的有效成分</a:t>
            </a:r>
            <a:r>
              <a:rPr lang="zh-CN" altLang="en-US" sz="2400" dirty="0" smtClean="0"/>
              <a:t>。</a:t>
            </a:r>
            <a:endParaRPr lang="en-US" altLang="zh-CN" sz="2400" dirty="0" smtClean="0"/>
          </a:p>
          <a:p>
            <a:pPr marL="0" indent="0">
              <a:lnSpc>
                <a:spcPct val="150000"/>
              </a:lnSpc>
              <a:spcBef>
                <a:spcPts val="0"/>
              </a:spcBef>
              <a:buNone/>
            </a:pPr>
            <a:r>
              <a:rPr lang="zh-CN" altLang="en-US" sz="2400" dirty="0" smtClean="0"/>
              <a:t>          目前被</a:t>
            </a:r>
            <a:r>
              <a:rPr lang="zh-CN" altLang="en-US" sz="2400" dirty="0"/>
              <a:t>广泛</a:t>
            </a:r>
            <a:r>
              <a:rPr lang="zh-CN" altLang="en-US" sz="2400" dirty="0" smtClean="0"/>
              <a:t>采用的肌电信号特征提取</a:t>
            </a:r>
            <a:r>
              <a:rPr lang="zh-CN" altLang="en-US" sz="2400" dirty="0"/>
              <a:t>方法主要有时域分析法</a:t>
            </a:r>
            <a:r>
              <a:rPr lang="en-US" altLang="zh-CN" sz="2400" dirty="0"/>
              <a:t>(Time Domain, </a:t>
            </a:r>
            <a:r>
              <a:rPr lang="en-US" altLang="zh-CN" sz="2400" dirty="0" smtClean="0"/>
              <a:t>TD)</a:t>
            </a:r>
            <a:r>
              <a:rPr lang="zh-CN" altLang="en-US" sz="2400" dirty="0" smtClean="0"/>
              <a:t>，</a:t>
            </a:r>
            <a:r>
              <a:rPr lang="zh-CN" altLang="en-US" sz="2400" dirty="0"/>
              <a:t>频域分析法</a:t>
            </a:r>
            <a:r>
              <a:rPr lang="en-US" altLang="zh-CN" sz="2400" dirty="0"/>
              <a:t>(Frequency Domain, </a:t>
            </a:r>
            <a:r>
              <a:rPr lang="en-US" altLang="zh-CN" sz="2400" dirty="0" smtClean="0"/>
              <a:t>FD)</a:t>
            </a:r>
            <a:r>
              <a:rPr lang="zh-CN" altLang="en-US" sz="2400" dirty="0" smtClean="0"/>
              <a:t>、</a:t>
            </a:r>
            <a:r>
              <a:rPr lang="zh-CN" altLang="en-US" sz="2400" dirty="0"/>
              <a:t>时频域分析法</a:t>
            </a:r>
            <a:r>
              <a:rPr lang="en-US" altLang="zh-CN" sz="2400" dirty="0"/>
              <a:t>(Time-Frequency Domain, TFD</a:t>
            </a:r>
            <a:r>
              <a:rPr lang="en-US" altLang="zh-CN" sz="2400" dirty="0" smtClean="0"/>
              <a:t>)</a:t>
            </a:r>
            <a:r>
              <a:rPr lang="zh-CN" altLang="en-US" sz="2400" dirty="0" smtClean="0"/>
              <a:t>和</a:t>
            </a:r>
            <a:r>
              <a:rPr lang="zh-CN" altLang="en-US" sz="2400" dirty="0"/>
              <a:t>参数模型</a:t>
            </a:r>
            <a:r>
              <a:rPr lang="zh-CN" altLang="en-US" sz="2400" dirty="0" smtClean="0"/>
              <a:t>法。</a:t>
            </a:r>
            <a:endParaRPr lang="en-US" altLang="zh-CN" sz="2400" dirty="0"/>
          </a:p>
        </p:txBody>
      </p:sp>
      <p:sp>
        <p:nvSpPr>
          <p:cNvPr id="5" name="矩形 4"/>
          <p:cNvSpPr/>
          <p:nvPr/>
        </p:nvSpPr>
        <p:spPr>
          <a:xfrm flipH="1">
            <a:off x="599440" y="509905"/>
            <a:ext cx="76199" cy="118649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852</Words>
  <Application>Microsoft Office PowerPoint</Application>
  <PresentationFormat>宽屏</PresentationFormat>
  <Paragraphs>60</Paragraphs>
  <Slides>13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1" baseType="lpstr">
      <vt:lpstr>宋体</vt:lpstr>
      <vt:lpstr>Arial</vt:lpstr>
      <vt:lpstr>Calibri</vt:lpstr>
      <vt:lpstr>Calibri Light</vt:lpstr>
      <vt:lpstr>Sitka Heading</vt:lpstr>
      <vt:lpstr>Times New Roman</vt:lpstr>
      <vt:lpstr>Office 主题</vt:lpstr>
      <vt:lpstr>MathType 6.0 Equation</vt:lpstr>
      <vt:lpstr>EMG相关知识介绍</vt:lpstr>
      <vt:lpstr>主要内容</vt:lpstr>
      <vt:lpstr>肌电信号产生机理</vt:lpstr>
      <vt:lpstr>肌电信号采集</vt:lpstr>
      <vt:lpstr>采集设备</vt:lpstr>
      <vt:lpstr>采集设备</vt:lpstr>
      <vt:lpstr>肌电信号特征</vt:lpstr>
      <vt:lpstr>肌电信号预处理方法</vt:lpstr>
      <vt:lpstr>肌电信号的特征提取方法</vt:lpstr>
      <vt:lpstr>时域特征</vt:lpstr>
      <vt:lpstr>频域特征</vt:lpstr>
      <vt:lpstr>基于表面肌电信号的动作模式分类</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Relation between EMG Sampling Frequency and Hand Motion Recognition Accuracy</dc:title>
  <dc:creator>ling huang</dc:creator>
  <cp:lastModifiedBy>PAGE-PC</cp:lastModifiedBy>
  <cp:revision>82</cp:revision>
  <dcterms:created xsi:type="dcterms:W3CDTF">2015-05-05T08:02:00Z</dcterms:created>
  <dcterms:modified xsi:type="dcterms:W3CDTF">2018-12-07T02:40:33Z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