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Lato"/>
      <p:regular r:id="rId22"/>
      <p:bold r:id="rId23"/>
      <p:italic r:id="rId24"/>
      <p:boldItalic r:id="rId25"/>
    </p:embeddedFont>
    <p:embeddedFont>
      <p:font typeface="Lato Black"/>
      <p:bold r:id="rId26"/>
      <p:boldItalic r:id="rId27"/>
    </p:embeddedFont>
    <p:embeddedFont>
      <p:font typeface="Libre Baskerville"/>
      <p:regular r:id="rId28"/>
      <p:bold r:id="rId29"/>
      <p: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jjoQLlOwZiHg99m4BXVMTexfN4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ato-regular.fntdata"/><Relationship Id="rId21" Type="http://schemas.openxmlformats.org/officeDocument/2006/relationships/slide" Target="slides/slide17.xml"/><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lack-bold.fntdata"/><Relationship Id="rId25" Type="http://schemas.openxmlformats.org/officeDocument/2006/relationships/font" Target="fonts/Lato-boldItalic.fntdata"/><Relationship Id="rId28" Type="http://schemas.openxmlformats.org/officeDocument/2006/relationships/font" Target="fonts/LibreBaskerville-regular.fntdata"/><Relationship Id="rId27" Type="http://schemas.openxmlformats.org/officeDocument/2006/relationships/font" Target="fonts/LatoBlack-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ibreBaskerville-bold.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LibreBaskerville-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b0f67eede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0b0f67eede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30b0f67eede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b0f67eede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0b0f67eede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30b0f67eede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b86dde8d7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b86dde8d7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30b86dde8d7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0b86dde8d7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0b86dde8d7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30b86dde8d7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0b86dde8d7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0b86dde8d7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30b86dde8d7_0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0b86dde8d7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0b86dde8d7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30b86dde8d7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0b86dde8d7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0b86dde8d7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30b86dde8d7_0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30" name="Google Shape;2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9c2c5536f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9c2c5536f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309c2c5536f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9c2c5536f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9c2c5536f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309c2c5536f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a21f93990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a21f93990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30a21f93990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a3c2b4e23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a3c2b4e23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2fa3c2b4e23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a3c2b4e23_1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a3c2b4e23_1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2fa3c2b4e23_1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a21f93990_2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0a21f93990_2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30a21f93990_2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b0f67eede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b0f67eede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30b0f67eede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5"/>
          <p:cNvSpPr/>
          <p:nvPr>
            <p:ph idx="2" type="pic"/>
          </p:nvPr>
        </p:nvSpPr>
        <p:spPr>
          <a:xfrm>
            <a:off x="5183188" y="987425"/>
            <a:ext cx="6172200" cy="4873625"/>
          </a:xfrm>
          <a:prstGeom prst="rect">
            <a:avLst/>
          </a:prstGeom>
          <a:noFill/>
          <a:ln>
            <a:noFill/>
          </a:ln>
        </p:spPr>
      </p:sp>
      <p:sp>
        <p:nvSpPr>
          <p:cNvPr id="76" name="Google Shape;76;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25.png"/><Relationship Id="rId13" Type="http://schemas.openxmlformats.org/officeDocument/2006/relationships/image" Target="../media/image13.png"/><Relationship Id="rId12"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7.png"/><Relationship Id="rId9" Type="http://schemas.openxmlformats.org/officeDocument/2006/relationships/image" Target="../media/image24.png"/><Relationship Id="rId15" Type="http://schemas.openxmlformats.org/officeDocument/2006/relationships/image" Target="../media/image22.png"/><Relationship Id="rId14" Type="http://schemas.openxmlformats.org/officeDocument/2006/relationships/image" Target="../media/image6.png"/><Relationship Id="rId17" Type="http://schemas.openxmlformats.org/officeDocument/2006/relationships/image" Target="../media/image11.png"/><Relationship Id="rId16"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16.png"/><Relationship Id="rId8" Type="http://schemas.openxmlformats.org/officeDocument/2006/relationships/image" Target="../media/image15.png"/></Relationships>
</file>

<file path=ppt/slides/_rels/slide12.xml.rels><?xml version="1.0" encoding="UTF-8" standalone="yes"?><Relationships xmlns="http://schemas.openxmlformats.org/package/2006/relationships"><Relationship Id="rId11" Type="http://schemas.openxmlformats.org/officeDocument/2006/relationships/image" Target="../media/image34.png"/><Relationship Id="rId10" Type="http://schemas.openxmlformats.org/officeDocument/2006/relationships/image" Target="../media/image35.png"/><Relationship Id="rId12"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6.png"/><Relationship Id="rId9" Type="http://schemas.openxmlformats.org/officeDocument/2006/relationships/image" Target="../media/image28.png"/><Relationship Id="rId5" Type="http://schemas.openxmlformats.org/officeDocument/2006/relationships/image" Target="../media/image30.png"/><Relationship Id="rId6" Type="http://schemas.openxmlformats.org/officeDocument/2006/relationships/image" Target="../media/image21.png"/><Relationship Id="rId7" Type="http://schemas.openxmlformats.org/officeDocument/2006/relationships/image" Target="../media/image29.png"/><Relationship Id="rId8"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linkedin.com/in/soubhik-ghosh-2b4245259/" TargetMode="External"/><Relationship Id="rId4" Type="http://schemas.openxmlformats.org/officeDocument/2006/relationships/hyperlink" Target="https://github.com/King-Soubhi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bbc.com" TargetMode="External"/><Relationship Id="rId4" Type="http://schemas.openxmlformats.org/officeDocument/2006/relationships/hyperlink" Target="https://www.bbc.com" TargetMode="External"/><Relationship Id="rId11" Type="http://schemas.openxmlformats.org/officeDocument/2006/relationships/hyperlink" Target="https://www.indeed.com" TargetMode="External"/><Relationship Id="rId10" Type="http://schemas.openxmlformats.org/officeDocument/2006/relationships/hyperlink" Target="https://www.reddit.com" TargetMode="External"/><Relationship Id="rId12" Type="http://schemas.openxmlformats.org/officeDocument/2006/relationships/hyperlink" Target="https://www.linkedin.com" TargetMode="External"/><Relationship Id="rId9" Type="http://schemas.openxmlformats.org/officeDocument/2006/relationships/hyperlink" Target="https://www.twitter.com" TargetMode="External"/><Relationship Id="rId5" Type="http://schemas.openxmlformats.org/officeDocument/2006/relationships/hyperlink" Target="https://www.nytimes.com" TargetMode="External"/><Relationship Id="rId6" Type="http://schemas.openxmlformats.org/officeDocument/2006/relationships/hyperlink" Target="https://www.amazon.com" TargetMode="External"/><Relationship Id="rId7" Type="http://schemas.openxmlformats.org/officeDocument/2006/relationships/hyperlink" Target="https://www.ebay.com" TargetMode="External"/><Relationship Id="rId8" Type="http://schemas.openxmlformats.org/officeDocument/2006/relationships/hyperlink" Target="https://www.zillow.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b="0" l="0" r="0" t="0"/>
          <a:stretch/>
        </p:blipFill>
        <p:spPr>
          <a:xfrm>
            <a:off x="600" y="0"/>
            <a:ext cx="12190800" cy="6858001"/>
          </a:xfrm>
          <a:prstGeom prst="rect">
            <a:avLst/>
          </a:prstGeom>
          <a:noFill/>
          <a:ln>
            <a:noFill/>
          </a:ln>
        </p:spPr>
      </p:pic>
      <p:sp>
        <p:nvSpPr>
          <p:cNvPr id="99" name="Google Shape;99;p1"/>
          <p:cNvSpPr txBox="1"/>
          <p:nvPr/>
        </p:nvSpPr>
        <p:spPr>
          <a:xfrm>
            <a:off x="2472900" y="3717975"/>
            <a:ext cx="7237800" cy="477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lang="en-IN" sz="2500">
                <a:solidFill>
                  <a:schemeClr val="dk1"/>
                </a:solidFill>
                <a:latin typeface="Calibri"/>
                <a:ea typeface="Calibri"/>
                <a:cs typeface="Calibri"/>
                <a:sym typeface="Calibri"/>
              </a:rPr>
              <a:t>Exploratory Data Analysis (EDA) of AMCAT Dataset</a:t>
            </a:r>
            <a:endParaRPr b="1" i="0" sz="21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30b0f67eede_0_10"/>
          <p:cNvSpPr txBox="1"/>
          <p:nvPr/>
        </p:nvSpPr>
        <p:spPr>
          <a:xfrm>
            <a:off x="272250" y="350375"/>
            <a:ext cx="11635200" cy="5727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1000"/>
              </a:spcBef>
              <a:spcAft>
                <a:spcPts val="0"/>
              </a:spcAft>
              <a:buNone/>
            </a:pPr>
            <a:r>
              <a:rPr lang="en-IN" sz="2800">
                <a:solidFill>
                  <a:srgbClr val="FF0000"/>
                </a:solidFill>
                <a:latin typeface="Lato Black"/>
                <a:ea typeface="Lato Black"/>
                <a:cs typeface="Lato Black"/>
                <a:sym typeface="Lato Black"/>
              </a:rPr>
              <a:t>Bivariate Analysis :  </a:t>
            </a:r>
            <a:endParaRPr sz="2800">
              <a:solidFill>
                <a:srgbClr val="FF0000"/>
              </a:solidFill>
              <a:latin typeface="Lato Black"/>
              <a:ea typeface="Lato Black"/>
              <a:cs typeface="Lato Black"/>
              <a:sym typeface="Lato Black"/>
            </a:endParaRPr>
          </a:p>
        </p:txBody>
      </p:sp>
      <p:pic>
        <p:nvPicPr>
          <p:cNvPr id="161" name="Google Shape;161;g30b0f67eede_0_10"/>
          <p:cNvPicPr preferRelativeResize="0"/>
          <p:nvPr/>
        </p:nvPicPr>
        <p:blipFill>
          <a:blip r:embed="rId3">
            <a:alphaModFix/>
          </a:blip>
          <a:stretch>
            <a:fillRect/>
          </a:stretch>
        </p:blipFill>
        <p:spPr>
          <a:xfrm>
            <a:off x="3192150" y="1011600"/>
            <a:ext cx="6089951" cy="3332801"/>
          </a:xfrm>
          <a:prstGeom prst="rect">
            <a:avLst/>
          </a:prstGeom>
          <a:noFill/>
          <a:ln>
            <a:noFill/>
          </a:ln>
        </p:spPr>
      </p:pic>
      <p:sp>
        <p:nvSpPr>
          <p:cNvPr id="162" name="Google Shape;162;g30b0f67eede_0_10"/>
          <p:cNvSpPr txBox="1"/>
          <p:nvPr/>
        </p:nvSpPr>
        <p:spPr>
          <a:xfrm>
            <a:off x="167700" y="4344400"/>
            <a:ext cx="118443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Both males and females have a similar median salary, as indicated by the height of the blue boxes.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The IQR (range between the first and third quartiles) seems nearly identical for both genders, indicating similar central distributions of salaries.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There are several outliers in both groups, but more prominent in the male category, with salaries reaching much higher than in the female group. The male group has outliers that reach as high as 4 million, while the highest outlier in the female group is around 3.5 million.</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The overall salary spread, including outliers, is wider for males than females.</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g30b0f67eede_0_19"/>
          <p:cNvPicPr preferRelativeResize="0"/>
          <p:nvPr/>
        </p:nvPicPr>
        <p:blipFill>
          <a:blip r:embed="rId3">
            <a:alphaModFix/>
          </a:blip>
          <a:stretch>
            <a:fillRect/>
          </a:stretch>
        </p:blipFill>
        <p:spPr>
          <a:xfrm>
            <a:off x="197300" y="345225"/>
            <a:ext cx="2339125" cy="1273775"/>
          </a:xfrm>
          <a:prstGeom prst="rect">
            <a:avLst/>
          </a:prstGeom>
          <a:noFill/>
          <a:ln>
            <a:noFill/>
          </a:ln>
        </p:spPr>
      </p:pic>
      <p:pic>
        <p:nvPicPr>
          <p:cNvPr id="169" name="Google Shape;169;g30b0f67eede_0_19"/>
          <p:cNvPicPr preferRelativeResize="0"/>
          <p:nvPr/>
        </p:nvPicPr>
        <p:blipFill>
          <a:blip r:embed="rId4">
            <a:alphaModFix/>
          </a:blip>
          <a:stretch>
            <a:fillRect/>
          </a:stretch>
        </p:blipFill>
        <p:spPr>
          <a:xfrm>
            <a:off x="3231650" y="305275"/>
            <a:ext cx="2400498" cy="1313725"/>
          </a:xfrm>
          <a:prstGeom prst="rect">
            <a:avLst/>
          </a:prstGeom>
          <a:noFill/>
          <a:ln>
            <a:noFill/>
          </a:ln>
        </p:spPr>
      </p:pic>
      <p:pic>
        <p:nvPicPr>
          <p:cNvPr id="170" name="Google Shape;170;g30b0f67eede_0_19"/>
          <p:cNvPicPr preferRelativeResize="0"/>
          <p:nvPr/>
        </p:nvPicPr>
        <p:blipFill>
          <a:blip r:embed="rId5">
            <a:alphaModFix/>
          </a:blip>
          <a:stretch>
            <a:fillRect/>
          </a:stretch>
        </p:blipFill>
        <p:spPr>
          <a:xfrm>
            <a:off x="6386775" y="287175"/>
            <a:ext cx="2400500" cy="1313687"/>
          </a:xfrm>
          <a:prstGeom prst="rect">
            <a:avLst/>
          </a:prstGeom>
          <a:noFill/>
          <a:ln>
            <a:noFill/>
          </a:ln>
        </p:spPr>
      </p:pic>
      <p:pic>
        <p:nvPicPr>
          <p:cNvPr id="171" name="Google Shape;171;g30b0f67eede_0_19"/>
          <p:cNvPicPr preferRelativeResize="0"/>
          <p:nvPr/>
        </p:nvPicPr>
        <p:blipFill>
          <a:blip r:embed="rId6">
            <a:alphaModFix/>
          </a:blip>
          <a:stretch>
            <a:fillRect/>
          </a:stretch>
        </p:blipFill>
        <p:spPr>
          <a:xfrm>
            <a:off x="9659250" y="332575"/>
            <a:ext cx="2339125" cy="1280121"/>
          </a:xfrm>
          <a:prstGeom prst="rect">
            <a:avLst/>
          </a:prstGeom>
          <a:noFill/>
          <a:ln>
            <a:noFill/>
          </a:ln>
        </p:spPr>
      </p:pic>
      <p:pic>
        <p:nvPicPr>
          <p:cNvPr id="172" name="Google Shape;172;g30b0f67eede_0_19"/>
          <p:cNvPicPr preferRelativeResize="0"/>
          <p:nvPr/>
        </p:nvPicPr>
        <p:blipFill>
          <a:blip r:embed="rId7">
            <a:alphaModFix/>
          </a:blip>
          <a:stretch>
            <a:fillRect/>
          </a:stretch>
        </p:blipFill>
        <p:spPr>
          <a:xfrm>
            <a:off x="190650" y="1864575"/>
            <a:ext cx="2327575" cy="1273775"/>
          </a:xfrm>
          <a:prstGeom prst="rect">
            <a:avLst/>
          </a:prstGeom>
          <a:noFill/>
          <a:ln>
            <a:noFill/>
          </a:ln>
        </p:spPr>
      </p:pic>
      <p:pic>
        <p:nvPicPr>
          <p:cNvPr id="173" name="Google Shape;173;g30b0f67eede_0_19"/>
          <p:cNvPicPr preferRelativeResize="0"/>
          <p:nvPr/>
        </p:nvPicPr>
        <p:blipFill>
          <a:blip r:embed="rId8">
            <a:alphaModFix/>
          </a:blip>
          <a:stretch>
            <a:fillRect/>
          </a:stretch>
        </p:blipFill>
        <p:spPr>
          <a:xfrm>
            <a:off x="3191926" y="1788375"/>
            <a:ext cx="2400576" cy="1313725"/>
          </a:xfrm>
          <a:prstGeom prst="rect">
            <a:avLst/>
          </a:prstGeom>
          <a:noFill/>
          <a:ln>
            <a:noFill/>
          </a:ln>
        </p:spPr>
      </p:pic>
      <p:pic>
        <p:nvPicPr>
          <p:cNvPr id="174" name="Google Shape;174;g30b0f67eede_0_19"/>
          <p:cNvPicPr preferRelativeResize="0"/>
          <p:nvPr/>
        </p:nvPicPr>
        <p:blipFill>
          <a:blip r:embed="rId9">
            <a:alphaModFix/>
          </a:blip>
          <a:stretch>
            <a:fillRect/>
          </a:stretch>
        </p:blipFill>
        <p:spPr>
          <a:xfrm>
            <a:off x="6418600" y="1788374"/>
            <a:ext cx="2400500" cy="1313709"/>
          </a:xfrm>
          <a:prstGeom prst="rect">
            <a:avLst/>
          </a:prstGeom>
          <a:noFill/>
          <a:ln>
            <a:noFill/>
          </a:ln>
        </p:spPr>
      </p:pic>
      <p:pic>
        <p:nvPicPr>
          <p:cNvPr id="175" name="Google Shape;175;g30b0f67eede_0_19"/>
          <p:cNvPicPr preferRelativeResize="0"/>
          <p:nvPr/>
        </p:nvPicPr>
        <p:blipFill>
          <a:blip r:embed="rId10">
            <a:alphaModFix/>
          </a:blip>
          <a:stretch>
            <a:fillRect/>
          </a:stretch>
        </p:blipFill>
        <p:spPr>
          <a:xfrm>
            <a:off x="9552325" y="1844587"/>
            <a:ext cx="2400576" cy="1313756"/>
          </a:xfrm>
          <a:prstGeom prst="rect">
            <a:avLst/>
          </a:prstGeom>
          <a:noFill/>
          <a:ln>
            <a:noFill/>
          </a:ln>
        </p:spPr>
      </p:pic>
      <p:pic>
        <p:nvPicPr>
          <p:cNvPr id="176" name="Google Shape;176;g30b0f67eede_0_19"/>
          <p:cNvPicPr preferRelativeResize="0"/>
          <p:nvPr/>
        </p:nvPicPr>
        <p:blipFill>
          <a:blip r:embed="rId11">
            <a:alphaModFix/>
          </a:blip>
          <a:stretch>
            <a:fillRect/>
          </a:stretch>
        </p:blipFill>
        <p:spPr>
          <a:xfrm>
            <a:off x="152400" y="3290750"/>
            <a:ext cx="2339125" cy="1280121"/>
          </a:xfrm>
          <a:prstGeom prst="rect">
            <a:avLst/>
          </a:prstGeom>
          <a:noFill/>
          <a:ln>
            <a:noFill/>
          </a:ln>
        </p:spPr>
      </p:pic>
      <p:pic>
        <p:nvPicPr>
          <p:cNvPr id="177" name="Google Shape;177;g30b0f67eede_0_19"/>
          <p:cNvPicPr preferRelativeResize="0"/>
          <p:nvPr/>
        </p:nvPicPr>
        <p:blipFill>
          <a:blip r:embed="rId12">
            <a:alphaModFix/>
          </a:blip>
          <a:stretch>
            <a:fillRect/>
          </a:stretch>
        </p:blipFill>
        <p:spPr>
          <a:xfrm>
            <a:off x="3162575" y="3310750"/>
            <a:ext cx="2400576" cy="1313737"/>
          </a:xfrm>
          <a:prstGeom prst="rect">
            <a:avLst/>
          </a:prstGeom>
          <a:noFill/>
          <a:ln>
            <a:noFill/>
          </a:ln>
        </p:spPr>
      </p:pic>
      <p:pic>
        <p:nvPicPr>
          <p:cNvPr id="178" name="Google Shape;178;g30b0f67eede_0_19"/>
          <p:cNvPicPr preferRelativeResize="0"/>
          <p:nvPr/>
        </p:nvPicPr>
        <p:blipFill>
          <a:blip r:embed="rId13">
            <a:alphaModFix/>
          </a:blip>
          <a:stretch>
            <a:fillRect/>
          </a:stretch>
        </p:blipFill>
        <p:spPr>
          <a:xfrm>
            <a:off x="6388951" y="3289596"/>
            <a:ext cx="2400576" cy="1313745"/>
          </a:xfrm>
          <a:prstGeom prst="rect">
            <a:avLst/>
          </a:prstGeom>
          <a:noFill/>
          <a:ln>
            <a:noFill/>
          </a:ln>
        </p:spPr>
      </p:pic>
      <p:pic>
        <p:nvPicPr>
          <p:cNvPr id="179" name="Google Shape;179;g30b0f67eede_0_19"/>
          <p:cNvPicPr preferRelativeResize="0"/>
          <p:nvPr/>
        </p:nvPicPr>
        <p:blipFill>
          <a:blip r:embed="rId14">
            <a:alphaModFix/>
          </a:blip>
          <a:stretch>
            <a:fillRect/>
          </a:stretch>
        </p:blipFill>
        <p:spPr>
          <a:xfrm>
            <a:off x="9551526" y="3310747"/>
            <a:ext cx="2327575" cy="1273790"/>
          </a:xfrm>
          <a:prstGeom prst="rect">
            <a:avLst/>
          </a:prstGeom>
          <a:noFill/>
          <a:ln>
            <a:noFill/>
          </a:ln>
        </p:spPr>
      </p:pic>
      <p:pic>
        <p:nvPicPr>
          <p:cNvPr id="180" name="Google Shape;180;g30b0f67eede_0_19"/>
          <p:cNvPicPr preferRelativeResize="0"/>
          <p:nvPr/>
        </p:nvPicPr>
        <p:blipFill>
          <a:blip r:embed="rId15">
            <a:alphaModFix/>
          </a:blip>
          <a:stretch>
            <a:fillRect/>
          </a:stretch>
        </p:blipFill>
        <p:spPr>
          <a:xfrm>
            <a:off x="152396" y="4934221"/>
            <a:ext cx="2400576" cy="1313742"/>
          </a:xfrm>
          <a:prstGeom prst="rect">
            <a:avLst/>
          </a:prstGeom>
          <a:noFill/>
          <a:ln>
            <a:noFill/>
          </a:ln>
        </p:spPr>
      </p:pic>
      <p:pic>
        <p:nvPicPr>
          <p:cNvPr id="181" name="Google Shape;181;g30b0f67eede_0_19"/>
          <p:cNvPicPr preferRelativeResize="0"/>
          <p:nvPr/>
        </p:nvPicPr>
        <p:blipFill>
          <a:blip r:embed="rId16">
            <a:alphaModFix/>
          </a:blip>
          <a:stretch>
            <a:fillRect/>
          </a:stretch>
        </p:blipFill>
        <p:spPr>
          <a:xfrm>
            <a:off x="3191926" y="4909321"/>
            <a:ext cx="2400576" cy="1313742"/>
          </a:xfrm>
          <a:prstGeom prst="rect">
            <a:avLst/>
          </a:prstGeom>
          <a:noFill/>
          <a:ln>
            <a:noFill/>
          </a:ln>
        </p:spPr>
      </p:pic>
      <p:pic>
        <p:nvPicPr>
          <p:cNvPr id="182" name="Google Shape;182;g30b0f67eede_0_19"/>
          <p:cNvPicPr preferRelativeResize="0"/>
          <p:nvPr/>
        </p:nvPicPr>
        <p:blipFill>
          <a:blip r:embed="rId17">
            <a:alphaModFix/>
          </a:blip>
          <a:stretch>
            <a:fillRect/>
          </a:stretch>
        </p:blipFill>
        <p:spPr>
          <a:xfrm>
            <a:off x="6383850" y="4867071"/>
            <a:ext cx="2400636" cy="1313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g30b86dde8d7_0_12"/>
          <p:cNvPicPr preferRelativeResize="0"/>
          <p:nvPr/>
        </p:nvPicPr>
        <p:blipFill>
          <a:blip r:embed="rId3">
            <a:alphaModFix/>
          </a:blip>
          <a:stretch>
            <a:fillRect/>
          </a:stretch>
        </p:blipFill>
        <p:spPr>
          <a:xfrm>
            <a:off x="3263050" y="279750"/>
            <a:ext cx="2400618" cy="1313775"/>
          </a:xfrm>
          <a:prstGeom prst="rect">
            <a:avLst/>
          </a:prstGeom>
          <a:noFill/>
          <a:ln>
            <a:noFill/>
          </a:ln>
        </p:spPr>
      </p:pic>
      <p:pic>
        <p:nvPicPr>
          <p:cNvPr id="189" name="Google Shape;189;g30b86dde8d7_0_12"/>
          <p:cNvPicPr preferRelativeResize="0"/>
          <p:nvPr/>
        </p:nvPicPr>
        <p:blipFill>
          <a:blip r:embed="rId4">
            <a:alphaModFix/>
          </a:blip>
          <a:stretch>
            <a:fillRect/>
          </a:stretch>
        </p:blipFill>
        <p:spPr>
          <a:xfrm>
            <a:off x="6349475" y="304800"/>
            <a:ext cx="2400626" cy="1313775"/>
          </a:xfrm>
          <a:prstGeom prst="rect">
            <a:avLst/>
          </a:prstGeom>
          <a:noFill/>
          <a:ln>
            <a:noFill/>
          </a:ln>
        </p:spPr>
      </p:pic>
      <p:pic>
        <p:nvPicPr>
          <p:cNvPr id="190" name="Google Shape;190;g30b86dde8d7_0_12"/>
          <p:cNvPicPr preferRelativeResize="0"/>
          <p:nvPr/>
        </p:nvPicPr>
        <p:blipFill>
          <a:blip r:embed="rId5">
            <a:alphaModFix/>
          </a:blip>
          <a:stretch>
            <a:fillRect/>
          </a:stretch>
        </p:blipFill>
        <p:spPr>
          <a:xfrm>
            <a:off x="9554900" y="355950"/>
            <a:ext cx="2400626" cy="1313775"/>
          </a:xfrm>
          <a:prstGeom prst="rect">
            <a:avLst/>
          </a:prstGeom>
          <a:noFill/>
          <a:ln>
            <a:noFill/>
          </a:ln>
        </p:spPr>
      </p:pic>
      <p:pic>
        <p:nvPicPr>
          <p:cNvPr id="191" name="Google Shape;191;g30b86dde8d7_0_12"/>
          <p:cNvPicPr preferRelativeResize="0"/>
          <p:nvPr/>
        </p:nvPicPr>
        <p:blipFill>
          <a:blip r:embed="rId6">
            <a:alphaModFix/>
          </a:blip>
          <a:stretch>
            <a:fillRect/>
          </a:stretch>
        </p:blipFill>
        <p:spPr>
          <a:xfrm>
            <a:off x="209800" y="1828800"/>
            <a:ext cx="2494088" cy="1364925"/>
          </a:xfrm>
          <a:prstGeom prst="rect">
            <a:avLst/>
          </a:prstGeom>
          <a:noFill/>
          <a:ln>
            <a:noFill/>
          </a:ln>
        </p:spPr>
      </p:pic>
      <p:pic>
        <p:nvPicPr>
          <p:cNvPr id="192" name="Google Shape;192;g30b86dde8d7_0_12"/>
          <p:cNvPicPr preferRelativeResize="0"/>
          <p:nvPr/>
        </p:nvPicPr>
        <p:blipFill>
          <a:blip r:embed="rId7">
            <a:alphaModFix/>
          </a:blip>
          <a:stretch>
            <a:fillRect/>
          </a:stretch>
        </p:blipFill>
        <p:spPr>
          <a:xfrm>
            <a:off x="3276600" y="1847175"/>
            <a:ext cx="2400626" cy="1313770"/>
          </a:xfrm>
          <a:prstGeom prst="rect">
            <a:avLst/>
          </a:prstGeom>
          <a:noFill/>
          <a:ln>
            <a:noFill/>
          </a:ln>
        </p:spPr>
      </p:pic>
      <p:pic>
        <p:nvPicPr>
          <p:cNvPr id="193" name="Google Shape;193;g30b86dde8d7_0_12"/>
          <p:cNvPicPr preferRelativeResize="0"/>
          <p:nvPr/>
        </p:nvPicPr>
        <p:blipFill>
          <a:blip r:embed="rId8">
            <a:alphaModFix/>
          </a:blip>
          <a:stretch>
            <a:fillRect/>
          </a:stretch>
        </p:blipFill>
        <p:spPr>
          <a:xfrm>
            <a:off x="6380300" y="1847175"/>
            <a:ext cx="2400633" cy="1313775"/>
          </a:xfrm>
          <a:prstGeom prst="rect">
            <a:avLst/>
          </a:prstGeom>
          <a:noFill/>
          <a:ln>
            <a:noFill/>
          </a:ln>
        </p:spPr>
      </p:pic>
      <p:pic>
        <p:nvPicPr>
          <p:cNvPr id="194" name="Google Shape;194;g30b86dde8d7_0_12"/>
          <p:cNvPicPr preferRelativeResize="0"/>
          <p:nvPr/>
        </p:nvPicPr>
        <p:blipFill>
          <a:blip r:embed="rId9">
            <a:alphaModFix/>
          </a:blip>
          <a:stretch>
            <a:fillRect/>
          </a:stretch>
        </p:blipFill>
        <p:spPr>
          <a:xfrm>
            <a:off x="9542925" y="1847175"/>
            <a:ext cx="2400626" cy="1313770"/>
          </a:xfrm>
          <a:prstGeom prst="rect">
            <a:avLst/>
          </a:prstGeom>
          <a:noFill/>
          <a:ln>
            <a:noFill/>
          </a:ln>
        </p:spPr>
      </p:pic>
      <p:pic>
        <p:nvPicPr>
          <p:cNvPr id="195" name="Google Shape;195;g30b86dde8d7_0_12"/>
          <p:cNvPicPr preferRelativeResize="0"/>
          <p:nvPr/>
        </p:nvPicPr>
        <p:blipFill>
          <a:blip r:embed="rId10">
            <a:alphaModFix/>
          </a:blip>
          <a:stretch>
            <a:fillRect/>
          </a:stretch>
        </p:blipFill>
        <p:spPr>
          <a:xfrm>
            <a:off x="209800" y="3599775"/>
            <a:ext cx="2494091" cy="1364925"/>
          </a:xfrm>
          <a:prstGeom prst="rect">
            <a:avLst/>
          </a:prstGeom>
          <a:noFill/>
          <a:ln>
            <a:noFill/>
          </a:ln>
        </p:spPr>
      </p:pic>
      <p:pic>
        <p:nvPicPr>
          <p:cNvPr id="196" name="Google Shape;196;g30b86dde8d7_0_12"/>
          <p:cNvPicPr preferRelativeResize="0"/>
          <p:nvPr/>
        </p:nvPicPr>
        <p:blipFill>
          <a:blip r:embed="rId11">
            <a:alphaModFix/>
          </a:blip>
          <a:stretch>
            <a:fillRect/>
          </a:stretch>
        </p:blipFill>
        <p:spPr>
          <a:xfrm>
            <a:off x="3276600" y="3618147"/>
            <a:ext cx="2400626" cy="1313773"/>
          </a:xfrm>
          <a:prstGeom prst="rect">
            <a:avLst/>
          </a:prstGeom>
          <a:noFill/>
          <a:ln>
            <a:noFill/>
          </a:ln>
        </p:spPr>
      </p:pic>
      <p:pic>
        <p:nvPicPr>
          <p:cNvPr id="197" name="Google Shape;197;g30b86dde8d7_0_12"/>
          <p:cNvPicPr preferRelativeResize="0"/>
          <p:nvPr/>
        </p:nvPicPr>
        <p:blipFill>
          <a:blip r:embed="rId12">
            <a:alphaModFix/>
          </a:blip>
          <a:stretch>
            <a:fillRect/>
          </a:stretch>
        </p:blipFill>
        <p:spPr>
          <a:xfrm>
            <a:off x="218875" y="261100"/>
            <a:ext cx="2400500" cy="1313718"/>
          </a:xfrm>
          <a:prstGeom prst="rect">
            <a:avLst/>
          </a:prstGeom>
          <a:noFill/>
          <a:ln>
            <a:noFill/>
          </a:ln>
        </p:spPr>
      </p:pic>
      <p:sp>
        <p:nvSpPr>
          <p:cNvPr id="198" name="Google Shape;198;g30b86dde8d7_0_12"/>
          <p:cNvSpPr txBox="1"/>
          <p:nvPr/>
        </p:nvSpPr>
        <p:spPr>
          <a:xfrm>
            <a:off x="6249925" y="3483500"/>
            <a:ext cx="57918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A significant portion of salaries appears to be under 1 million, suggesting a concentrated range of salaries for most IDs.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Several outliers with much higher salaries, reaching up to 4 million. These outliers are spread randomly and do not follow any clear pattern relative to the IDs.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Most data points show that salaries cluster around lower values, but there are a few extreme salaries that are significantly higher.</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g30b86dde8d7_0_28"/>
          <p:cNvPicPr preferRelativeResize="0"/>
          <p:nvPr/>
        </p:nvPicPr>
        <p:blipFill>
          <a:blip r:embed="rId3">
            <a:alphaModFix/>
          </a:blip>
          <a:stretch>
            <a:fillRect/>
          </a:stretch>
        </p:blipFill>
        <p:spPr>
          <a:xfrm>
            <a:off x="168075" y="342375"/>
            <a:ext cx="6411250" cy="5741101"/>
          </a:xfrm>
          <a:prstGeom prst="rect">
            <a:avLst/>
          </a:prstGeom>
          <a:noFill/>
          <a:ln>
            <a:noFill/>
          </a:ln>
        </p:spPr>
      </p:pic>
      <p:sp>
        <p:nvSpPr>
          <p:cNvPr id="205" name="Google Shape;205;g30b86dde8d7_0_28"/>
          <p:cNvSpPr txBox="1"/>
          <p:nvPr/>
        </p:nvSpPr>
        <p:spPr>
          <a:xfrm>
            <a:off x="6655525" y="406075"/>
            <a:ext cx="5372700" cy="544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The diagonal shows perfect correlation (value = 1) between each variable and itself, highlighted in dark red.</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P</a:t>
            </a:r>
            <a:r>
              <a:rPr lang="en-IN" sz="1800">
                <a:solidFill>
                  <a:schemeClr val="dk1"/>
                </a:solidFill>
                <a:latin typeface="Calibri"/>
                <a:ea typeface="Calibri"/>
                <a:cs typeface="Calibri"/>
                <a:sym typeface="Calibri"/>
              </a:rPr>
              <a:t>ositive correlations are</a:t>
            </a:r>
            <a:r>
              <a:rPr lang="en-IN" sz="1800">
                <a:solidFill>
                  <a:schemeClr val="dk1"/>
                </a:solidFill>
                <a:latin typeface="Calibri"/>
                <a:ea typeface="Calibri"/>
                <a:cs typeface="Calibri"/>
                <a:sym typeface="Calibri"/>
              </a:rPr>
              <a:t> visible</a:t>
            </a:r>
            <a:r>
              <a:rPr lang="en-IN" sz="1800">
                <a:solidFill>
                  <a:schemeClr val="dk1"/>
                </a:solidFill>
                <a:latin typeface="Calibri"/>
                <a:ea typeface="Calibri"/>
                <a:cs typeface="Calibri"/>
                <a:sym typeface="Calibri"/>
              </a:rPr>
              <a:t> between 10percentage, 12percentage, 10graduation, ComputerProgramming, ComputerScience, conscientiousness and openness_to_experience.</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Many variables, such as TelecomEngg, MechanicalEngg, and personality traits like agreeableness and extraversion, have near-zero correlations with other academic variables like GPA or graduation year.</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Neuroticism and traits like extraversion,have n</a:t>
            </a:r>
            <a:r>
              <a:rPr lang="en-IN" sz="1800">
                <a:solidFill>
                  <a:schemeClr val="dk1"/>
                </a:solidFill>
                <a:latin typeface="Calibri"/>
                <a:ea typeface="Calibri"/>
                <a:cs typeface="Calibri"/>
                <a:sym typeface="Calibri"/>
              </a:rPr>
              <a:t>egative correlations</a:t>
            </a:r>
            <a:r>
              <a:rPr lang="en-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Darker red signifies stronger positive correlations, while dark blue signifies stronger negative correlations. Lighter colors (whites and light blues) indicate weaker or no correlations between the variables.</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30b86dde8d7_0_46"/>
          <p:cNvSpPr txBox="1"/>
          <p:nvPr/>
        </p:nvSpPr>
        <p:spPr>
          <a:xfrm>
            <a:off x="253650" y="335075"/>
            <a:ext cx="1164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rgbClr val="FF0000"/>
                </a:solidFill>
                <a:latin typeface="Lato Black"/>
                <a:ea typeface="Lato Black"/>
                <a:cs typeface="Lato Black"/>
                <a:sym typeface="Lato Black"/>
              </a:rPr>
              <a:t>Research Questions :</a:t>
            </a:r>
            <a:endParaRPr sz="2800">
              <a:solidFill>
                <a:srgbClr val="FF0000"/>
              </a:solidFill>
              <a:latin typeface="Lato Black"/>
              <a:ea typeface="Lato Black"/>
              <a:cs typeface="Lato Black"/>
              <a:sym typeface="Lato Black"/>
            </a:endParaRPr>
          </a:p>
        </p:txBody>
      </p:sp>
      <p:pic>
        <p:nvPicPr>
          <p:cNvPr id="212" name="Google Shape;212;g30b86dde8d7_0_46"/>
          <p:cNvPicPr preferRelativeResize="0"/>
          <p:nvPr/>
        </p:nvPicPr>
        <p:blipFill>
          <a:blip r:embed="rId3">
            <a:alphaModFix/>
          </a:blip>
          <a:stretch>
            <a:fillRect/>
          </a:stretch>
        </p:blipFill>
        <p:spPr>
          <a:xfrm>
            <a:off x="3346025" y="798275"/>
            <a:ext cx="5957151" cy="3247225"/>
          </a:xfrm>
          <a:prstGeom prst="rect">
            <a:avLst/>
          </a:prstGeom>
          <a:noFill/>
          <a:ln>
            <a:noFill/>
          </a:ln>
        </p:spPr>
      </p:pic>
      <p:sp>
        <p:nvSpPr>
          <p:cNvPr id="213" name="Google Shape;213;g30b86dde8d7_0_46"/>
          <p:cNvSpPr txBox="1"/>
          <p:nvPr/>
        </p:nvSpPr>
        <p:spPr>
          <a:xfrm>
            <a:off x="214650" y="4045500"/>
            <a:ext cx="117273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The highest frequency of salaries appears to be between ₹2 lakhs and ₹4 lakhs, as indicated by the tall bar in that range. This aligns with the claim that fresh graduates can earn salaries in the range of ₹2.5-3 lakhs.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The salary distribution shows a right-skewed pattern, meaning most of the salaries are clustered in the lower range (below ₹6-7 lakhs), while only a few higher salaries go beyond that.</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The article states that fresh graduates can earn up to ₹3 lakhs. The peak of the distribution (around ₹2-4 lakhs) supports this, as most salaries for the job roles fall within or near the specified range.</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There are very few outliers beyond ₹8 lakhs, suggesting that a smaller number of job roles offer significantly higher salaries, which likely doesn’t apply to most fresh graduates.</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g30b86dde8d7_0_58"/>
          <p:cNvPicPr preferRelativeResize="0"/>
          <p:nvPr/>
        </p:nvPicPr>
        <p:blipFill>
          <a:blip r:embed="rId3">
            <a:alphaModFix/>
          </a:blip>
          <a:stretch>
            <a:fillRect/>
          </a:stretch>
        </p:blipFill>
        <p:spPr>
          <a:xfrm>
            <a:off x="152400" y="152400"/>
            <a:ext cx="5978136" cy="6553200"/>
          </a:xfrm>
          <a:prstGeom prst="rect">
            <a:avLst/>
          </a:prstGeom>
          <a:noFill/>
          <a:ln>
            <a:noFill/>
          </a:ln>
        </p:spPr>
      </p:pic>
      <p:sp>
        <p:nvSpPr>
          <p:cNvPr id="220" name="Google Shape;220;g30b86dde8d7_0_58"/>
          <p:cNvSpPr txBox="1"/>
          <p:nvPr/>
        </p:nvSpPr>
        <p:spPr>
          <a:xfrm>
            <a:off x="6204925" y="1494225"/>
            <a:ext cx="58086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The bar for male students (assuming the larger one is for males) seems significantly larger for specializations such as</a:t>
            </a:r>
            <a:r>
              <a:rPr lang="en-IN" sz="18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mechanical engineering, civil engineering and electronics-related branches.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There is a smaller proportion of female students across many specializations, but computer science and information technology might show relatively more female representation.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Some specializations have both genders present, but the size of their segments varies. This indicates gender preference differences in certain fields.</a:t>
            </a:r>
            <a:endParaRPr sz="1800">
              <a:solidFill>
                <a:schemeClr val="dk1"/>
              </a:solidFill>
              <a:latin typeface="Calibri"/>
              <a:ea typeface="Calibri"/>
              <a:cs typeface="Calibri"/>
              <a:sym typeface="Calibri"/>
            </a:endParaRPr>
          </a:p>
        </p:txBody>
      </p:sp>
      <p:sp>
        <p:nvSpPr>
          <p:cNvPr id="221" name="Google Shape;221;g30b86dde8d7_0_58"/>
          <p:cNvSpPr txBox="1"/>
          <p:nvPr/>
        </p:nvSpPr>
        <p:spPr>
          <a:xfrm>
            <a:off x="152400" y="3198150"/>
            <a:ext cx="3556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The preference for specialization does appear to depend on gender, as males tend to dominate certain traditional engineering fields, while females have a larger share in fields like computer science and information technology.</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30b86dde8d7_0_76"/>
          <p:cNvSpPr txBox="1"/>
          <p:nvPr/>
        </p:nvSpPr>
        <p:spPr>
          <a:xfrm>
            <a:off x="238000" y="288100"/>
            <a:ext cx="11711700" cy="581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rgbClr val="FF0000"/>
                </a:solidFill>
                <a:latin typeface="Lato Black"/>
                <a:ea typeface="Lato Black"/>
                <a:cs typeface="Lato Black"/>
                <a:sym typeface="Lato Black"/>
              </a:rPr>
              <a:t>Conclusion :</a:t>
            </a:r>
            <a:endParaRPr sz="2800">
              <a:solidFill>
                <a:srgbClr val="FF0000"/>
              </a:solidFill>
              <a:latin typeface="Lato Black"/>
              <a:ea typeface="Lato Black"/>
              <a:cs typeface="Lato Black"/>
              <a:sym typeface="Lato Black"/>
            </a:endParaRPr>
          </a:p>
          <a:p>
            <a:pPr indent="0" lvl="0" marL="0" rtl="0" algn="l">
              <a:spcBef>
                <a:spcPts val="0"/>
              </a:spcBef>
              <a:spcAft>
                <a:spcPts val="0"/>
              </a:spcAft>
              <a:buNone/>
            </a:pPr>
            <a:r>
              <a:t/>
            </a:r>
            <a:endParaRPr b="1" sz="700">
              <a:solidFill>
                <a:srgbClr val="FF0000"/>
              </a:solidFill>
              <a:latin typeface="Calibri"/>
              <a:ea typeface="Calibri"/>
              <a:cs typeface="Calibri"/>
              <a:sym typeface="Calibri"/>
            </a:endParaRPr>
          </a:p>
          <a:p>
            <a:pPr indent="0" lvl="0" marL="0" rtl="0" algn="l">
              <a:spcBef>
                <a:spcPts val="0"/>
              </a:spcBef>
              <a:spcAft>
                <a:spcPts val="0"/>
              </a:spcAft>
              <a:buNone/>
            </a:pPr>
            <a:r>
              <a:rPr lang="en-IN" sz="1800">
                <a:solidFill>
                  <a:schemeClr val="dk1"/>
                </a:solidFill>
                <a:latin typeface="Calibri"/>
                <a:ea typeface="Calibri"/>
                <a:cs typeface="Calibri"/>
                <a:sym typeface="Calibri"/>
              </a:rPr>
              <a:t>After performing an extensive Exploratory Data Analysis (EDA) on the dataset, including univariate, bivariate analyses, and answering research questions, here are the key findings and conclusions: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Univariate Analysis </a:t>
            </a:r>
            <a:r>
              <a:rPr lang="en-IN" sz="1800">
                <a:solidFill>
                  <a:schemeClr val="dk1"/>
                </a:solidFill>
                <a:latin typeface="Calibri"/>
                <a:ea typeface="Calibri"/>
                <a:cs typeface="Calibri"/>
                <a:sym typeface="Calibri"/>
              </a:rPr>
              <a:t>: Salary and other numerical variables like Age and Years of Experience exhibit skewed distributions, with outliers present in some cases.Gender and other categorical variables show imbalanced distributions, with certain specializations being more prevalent in specific gender groups.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Bivariate Analysis </a:t>
            </a:r>
            <a:r>
              <a:rPr lang="en-IN" sz="1800">
                <a:solidFill>
                  <a:schemeClr val="dk1"/>
                </a:solidFill>
                <a:latin typeface="Calibri"/>
                <a:ea typeface="Calibri"/>
                <a:cs typeface="Calibri"/>
                <a:sym typeface="Calibri"/>
              </a:rPr>
              <a:t>: Salary varies significantly by Designation, with roles like Software Engineer and Hardware Engineer earning higher salaries.Gender influences Specialization choices, with males dominating fields like Software Engineering, and females leaning more toward CSE and IT roles.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Research Questions </a:t>
            </a:r>
            <a:r>
              <a:rPr lang="en-IN" sz="1800">
                <a:solidFill>
                  <a:schemeClr val="dk1"/>
                </a:solidFill>
                <a:latin typeface="Calibri"/>
                <a:ea typeface="Calibri"/>
                <a:cs typeface="Calibri"/>
                <a:sym typeface="Calibri"/>
              </a:rPr>
              <a:t>:  The salary claim that fresh graduates can earn 2.5-3 lakhs in specific roles (e.g., Software Engineer) is supported by the dataset. There is a clear relationship between Gender and Specialization, with men favoring technical roles and women gravitating toward </a:t>
            </a:r>
            <a:r>
              <a:rPr lang="en-IN" sz="1800">
                <a:solidFill>
                  <a:schemeClr val="dk1"/>
                </a:solidFill>
                <a:latin typeface="Calibri"/>
                <a:ea typeface="Calibri"/>
                <a:cs typeface="Calibri"/>
                <a:sym typeface="Calibri"/>
              </a:rPr>
              <a:t>IT</a:t>
            </a:r>
            <a:r>
              <a:rPr lang="en-IN" sz="1800">
                <a:solidFill>
                  <a:schemeClr val="dk1"/>
                </a:solidFill>
                <a:latin typeface="Calibri"/>
                <a:ea typeface="Calibri"/>
                <a:cs typeface="Calibri"/>
                <a:sym typeface="Calibri"/>
              </a:rPr>
              <a:t> or CSE.</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7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Key Takeaways </a:t>
            </a:r>
            <a:r>
              <a:rPr lang="en-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342900" lvl="0" marL="9144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Salaries tend to be skewed, with many individuals earning lower salaries, which could suggest the presence of entry-level or less-experienced individuals in the dataset.</a:t>
            </a:r>
            <a:endParaRPr sz="1800">
              <a:solidFill>
                <a:schemeClr val="dk1"/>
              </a:solidFill>
              <a:latin typeface="Calibri"/>
              <a:ea typeface="Calibri"/>
              <a:cs typeface="Calibri"/>
              <a:sym typeface="Calibri"/>
            </a:endParaRPr>
          </a:p>
          <a:p>
            <a:pPr indent="-342900" lvl="0" marL="9144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There is a noticeable impact of designations on salaries, with more technical and senior roles correlating with higher salaries.</a:t>
            </a:r>
            <a:endParaRPr sz="1800">
              <a:solidFill>
                <a:schemeClr val="dk1"/>
              </a:solidFill>
              <a:latin typeface="Calibri"/>
              <a:ea typeface="Calibri"/>
              <a:cs typeface="Calibri"/>
              <a:sym typeface="Calibri"/>
            </a:endParaRPr>
          </a:p>
          <a:p>
            <a:pPr indent="-342900" lvl="0" marL="9144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Gender plays a significant role in specialization preferences, with male employees more likely to choose engineering or software roles, while females tend to gravitate towards CSE and IT.</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5"/>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233" name="Google Shape;233;p5"/>
          <p:cNvSpPr txBox="1"/>
          <p:nvPr/>
        </p:nvSpPr>
        <p:spPr>
          <a:xfrm>
            <a:off x="1244600" y="2997200"/>
            <a:ext cx="3661836"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0" i="0" lang="en-IN"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191025" y="1299175"/>
            <a:ext cx="11837100" cy="3817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Myself Soubhik Ghosh , I am an UG student pursuing a B.Tech course in </a:t>
            </a:r>
            <a:r>
              <a:rPr b="1" lang="en-IN" sz="1800">
                <a:solidFill>
                  <a:schemeClr val="dk1"/>
                </a:solidFill>
                <a:latin typeface="Calibri"/>
                <a:ea typeface="Calibri"/>
                <a:cs typeface="Calibri"/>
                <a:sym typeface="Calibri"/>
              </a:rPr>
              <a:t>Civil Engineering</a:t>
            </a:r>
            <a:r>
              <a:rPr b="1" lang="en-IN" sz="1800">
                <a:solidFill>
                  <a:schemeClr val="dk1"/>
                </a:solidFill>
                <a:latin typeface="Calibri"/>
                <a:ea typeface="Calibri"/>
                <a:cs typeface="Calibri"/>
                <a:sym typeface="Calibri"/>
              </a:rPr>
              <a:t> at National Institute of Technology Agartala.</a:t>
            </a:r>
            <a:endParaRPr b="1"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Data Science offers the unique ability to extract meaningful insights from complex data, which is essential in today's data-driven world. I want to learn Data Science to develop analytical skills that allow me to solve real-world problems, uncover patterns, and make data-informed decisions. By mastering tools like Python and Machine Learning Algorithms, I aim to contribute to impactful projects that drive innovation and efficiency.</a:t>
            </a:r>
            <a:endParaRPr b="1"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Summer Intern at Agartala Smart City Ltd. (ASCL) &amp; Virtual Intern at Hex Softwares.</a:t>
            </a:r>
            <a:endParaRPr b="1"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Connect with Me : </a:t>
            </a:r>
            <a:endParaRPr b="1"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lang="en-IN" sz="800">
                <a:solidFill>
                  <a:schemeClr val="dk1"/>
                </a:solidFill>
                <a:latin typeface="Calibri"/>
                <a:ea typeface="Calibri"/>
                <a:cs typeface="Calibri"/>
                <a:sym typeface="Calibri"/>
              </a:rPr>
              <a:t>                       </a:t>
            </a:r>
            <a:endParaRPr b="1" sz="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lang="en-IN" sz="1800">
                <a:solidFill>
                  <a:schemeClr val="dk1"/>
                </a:solidFill>
                <a:latin typeface="Calibri"/>
                <a:ea typeface="Calibri"/>
                <a:cs typeface="Calibri"/>
                <a:sym typeface="Calibri"/>
              </a:rPr>
              <a:t>      LinkedIn : </a:t>
            </a:r>
            <a:r>
              <a:rPr b="1" lang="en-IN" sz="1800">
                <a:solidFill>
                  <a:schemeClr val="hlink"/>
                </a:solidFill>
                <a:uFill>
                  <a:noFill/>
                </a:uFill>
                <a:latin typeface="Calibri"/>
                <a:ea typeface="Calibri"/>
                <a:cs typeface="Calibri"/>
                <a:sym typeface="Calibri"/>
                <a:hlinkClick r:id="rId3"/>
              </a:rPr>
              <a:t>https://www.linkedin.com/in/soubhik-ghosh-2b4245259/</a:t>
            </a:r>
            <a:endParaRPr b="1" sz="1800">
              <a:solidFill>
                <a:srgbClr val="1155CC"/>
              </a:solidFill>
              <a:latin typeface="Calibri"/>
              <a:ea typeface="Calibri"/>
              <a:cs typeface="Calibri"/>
              <a:sym typeface="Calibri"/>
            </a:endParaRPr>
          </a:p>
          <a:p>
            <a:pPr indent="0" lvl="0" marL="0" marR="0" rtl="0" algn="l">
              <a:lnSpc>
                <a:spcPct val="100000"/>
              </a:lnSpc>
              <a:spcBef>
                <a:spcPts val="0"/>
              </a:spcBef>
              <a:spcAft>
                <a:spcPts val="0"/>
              </a:spcAft>
              <a:buNone/>
            </a:pPr>
            <a:r>
              <a:rPr b="1" lang="en-IN" sz="1800">
                <a:solidFill>
                  <a:srgbClr val="1155CC"/>
                </a:solidFill>
                <a:latin typeface="Calibri"/>
                <a:ea typeface="Calibri"/>
                <a:cs typeface="Calibri"/>
                <a:sym typeface="Calibri"/>
              </a:rPr>
              <a:t>      </a:t>
            </a:r>
            <a:r>
              <a:rPr b="1" lang="en-IN" sz="1800">
                <a:latin typeface="Calibri"/>
                <a:ea typeface="Calibri"/>
                <a:cs typeface="Calibri"/>
                <a:sym typeface="Calibri"/>
              </a:rPr>
              <a:t>Github : </a:t>
            </a:r>
            <a:r>
              <a:rPr b="1" lang="en-IN" sz="1800">
                <a:solidFill>
                  <a:schemeClr val="hlink"/>
                </a:solidFill>
                <a:uFill>
                  <a:noFill/>
                </a:uFill>
                <a:latin typeface="Calibri"/>
                <a:ea typeface="Calibri"/>
                <a:cs typeface="Calibri"/>
                <a:sym typeface="Calibri"/>
                <a:hlinkClick r:id="rId4"/>
              </a:rPr>
              <a:t>https://github.com/King-Soubhik</a:t>
            </a:r>
            <a:endParaRPr b="1" sz="1800">
              <a:solidFill>
                <a:srgbClr val="1155CC"/>
              </a:solidFill>
              <a:latin typeface="Calibri"/>
              <a:ea typeface="Calibri"/>
              <a:cs typeface="Calibri"/>
              <a:sym typeface="Calibri"/>
            </a:endParaRPr>
          </a:p>
        </p:txBody>
      </p:sp>
      <p:sp>
        <p:nvSpPr>
          <p:cNvPr id="105" name="Google Shape;105;p3"/>
          <p:cNvSpPr txBox="1"/>
          <p:nvPr/>
        </p:nvSpPr>
        <p:spPr>
          <a:xfrm>
            <a:off x="427656" y="416554"/>
            <a:ext cx="6099600" cy="4959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b="0" i="0" lang="en-IN" sz="3200" u="none" cap="none" strike="noStrike">
                <a:solidFill>
                  <a:srgbClr val="FF0000"/>
                </a:solidFill>
                <a:latin typeface="Lato Black"/>
                <a:ea typeface="Lato Black"/>
                <a:cs typeface="Lato Black"/>
                <a:sym typeface="Lato Black"/>
              </a:rPr>
              <a:t>About me</a:t>
            </a:r>
            <a:endParaRPr b="0" i="0" sz="1800" u="none" cap="none" strike="noStrike">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309c2c5536f_0_30"/>
          <p:cNvSpPr txBox="1"/>
          <p:nvPr/>
        </p:nvSpPr>
        <p:spPr>
          <a:xfrm>
            <a:off x="145375" y="322350"/>
            <a:ext cx="11898900" cy="20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rgbClr val="FF0000"/>
                </a:solidFill>
                <a:latin typeface="Lato Black"/>
                <a:ea typeface="Lato Black"/>
                <a:cs typeface="Lato Black"/>
                <a:sym typeface="Lato Black"/>
              </a:rPr>
              <a:t>Dataset Description :</a:t>
            </a:r>
            <a:endParaRPr sz="2800">
              <a:solidFill>
                <a:srgbClr val="FF0000"/>
              </a:solidFill>
              <a:latin typeface="Lato Black"/>
              <a:ea typeface="Lato Black"/>
              <a:cs typeface="Lato Black"/>
              <a:sym typeface="Lato Black"/>
            </a:endParaRPr>
          </a:p>
          <a:p>
            <a:pPr indent="0" lvl="0" marL="0" rtl="0" algn="l">
              <a:spcBef>
                <a:spcPts val="0"/>
              </a:spcBef>
              <a:spcAft>
                <a:spcPts val="0"/>
              </a:spcAft>
              <a:buNone/>
            </a:pPr>
            <a:r>
              <a:t/>
            </a:r>
            <a:endParaRPr sz="600">
              <a:solidFill>
                <a:schemeClr val="dk1"/>
              </a:solidFill>
              <a:latin typeface="Calibri"/>
              <a:ea typeface="Calibri"/>
              <a:cs typeface="Calibri"/>
              <a:sym typeface="Calibri"/>
            </a:endParaRPr>
          </a:p>
          <a:p>
            <a:pPr indent="0" lvl="0" marL="0" rtl="0" algn="l">
              <a:spcBef>
                <a:spcPts val="0"/>
              </a:spcBef>
              <a:spcAft>
                <a:spcPts val="0"/>
              </a:spcAft>
              <a:buNone/>
            </a:pPr>
            <a:r>
              <a:rPr lang="en-IN" sz="1800">
                <a:solidFill>
                  <a:schemeClr val="dk1"/>
                </a:solidFill>
                <a:latin typeface="Calibri"/>
                <a:ea typeface="Calibri"/>
                <a:cs typeface="Calibri"/>
                <a:sym typeface="Calibri"/>
              </a:rPr>
              <a:t>In any Exploratory Data Analysis (EDA) project, the first step is to gain a thorough understanding of the dataset, its structure, and the kind of information it contains. Below is a detailed data description based on the typical format of a dataset that includes salaries as the target variable, and other attributes such as designation, degree, gender, and specialization. The specific details might vary depending on the actual dataset, but here's a general breakdown.</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IN" sz="18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
        <p:nvSpPr>
          <p:cNvPr id="112" name="Google Shape;112;g309c2c5536f_0_30"/>
          <p:cNvSpPr txBox="1"/>
          <p:nvPr/>
        </p:nvSpPr>
        <p:spPr>
          <a:xfrm>
            <a:off x="145375" y="2026075"/>
            <a:ext cx="11898900" cy="5401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SzPts val="1800"/>
              <a:buFont typeface="Calibri"/>
              <a:buChar char="●"/>
            </a:pPr>
            <a:r>
              <a:rPr b="1" lang="en-IN" sz="1800">
                <a:solidFill>
                  <a:schemeClr val="dk1"/>
                </a:solidFill>
                <a:latin typeface="Calibri"/>
                <a:ea typeface="Calibri"/>
                <a:cs typeface="Calibri"/>
                <a:sym typeface="Calibri"/>
              </a:rPr>
              <a:t>Designation</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a:t>
            </a:r>
            <a:r>
              <a:rPr lang="en-IN" sz="1800">
                <a:solidFill>
                  <a:schemeClr val="dk1"/>
                </a:solidFill>
                <a:latin typeface="Calibri"/>
                <a:ea typeface="Calibri"/>
                <a:cs typeface="Calibri"/>
                <a:sym typeface="Calibri"/>
              </a:rPr>
              <a:t> T</a:t>
            </a:r>
            <a:r>
              <a:rPr lang="en-IN" sz="1800">
                <a:solidFill>
                  <a:schemeClr val="dk1"/>
                </a:solidFill>
                <a:latin typeface="Calibri"/>
                <a:ea typeface="Calibri"/>
                <a:cs typeface="Calibri"/>
                <a:sym typeface="Calibri"/>
              </a:rPr>
              <a:t>he job position of an individual. (e.g., </a:t>
            </a:r>
            <a:r>
              <a:rPr lang="en-IN" sz="1800">
                <a:solidFill>
                  <a:schemeClr val="dk1"/>
                </a:solidFill>
                <a:latin typeface="Calibri"/>
                <a:ea typeface="Calibri"/>
                <a:cs typeface="Calibri"/>
                <a:sym typeface="Calibri"/>
              </a:rPr>
              <a:t>Software Engineer, Hardware Engineer, Data Scientist etc.)</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b="1" lang="en-IN" sz="1800">
                <a:solidFill>
                  <a:schemeClr val="dk1"/>
                </a:solidFill>
                <a:latin typeface="Calibri"/>
                <a:ea typeface="Calibri"/>
                <a:cs typeface="Calibri"/>
                <a:sym typeface="Calibri"/>
              </a:rPr>
              <a:t>Degree</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The highest level of education achieved by an individual. (e.g., B.Tech, M.Tech, PhD etc.)</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b="1" lang="en-IN" sz="1800">
                <a:solidFill>
                  <a:schemeClr val="dk1"/>
                </a:solidFill>
                <a:latin typeface="Calibri"/>
                <a:ea typeface="Calibri"/>
                <a:cs typeface="Calibri"/>
                <a:sym typeface="Calibri"/>
              </a:rPr>
              <a:t>Gender</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a:t>
            </a:r>
            <a:r>
              <a:rPr b="1" lang="en-IN" sz="19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Represents the gender of the individual. (e.g., </a:t>
            </a:r>
            <a:r>
              <a:rPr lang="en-IN" sz="1800">
                <a:solidFill>
                  <a:schemeClr val="dk1"/>
                </a:solidFill>
                <a:latin typeface="Calibri"/>
                <a:ea typeface="Calibri"/>
                <a:cs typeface="Calibri"/>
                <a:sym typeface="Calibri"/>
              </a:rPr>
              <a:t>Male, Female)</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Specialization</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The individuals studied or the field in which they work. (e.g., Computer Science, Electronics etc.)</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Salary : </a:t>
            </a:r>
            <a:r>
              <a:rPr lang="en-IN" sz="1800">
                <a:solidFill>
                  <a:schemeClr val="dk1"/>
                </a:solidFill>
                <a:latin typeface="Calibri"/>
                <a:ea typeface="Calibri"/>
                <a:cs typeface="Calibri"/>
                <a:sym typeface="Calibri"/>
              </a:rPr>
              <a:t>The annual salary or wage that the individuals are earning in their current jobs. This will be the target variable in this EDA project.</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DOB : </a:t>
            </a:r>
            <a:r>
              <a:rPr lang="en-IN" sz="1800">
                <a:solidFill>
                  <a:schemeClr val="dk1"/>
                </a:solidFill>
                <a:latin typeface="Calibri"/>
                <a:ea typeface="Calibri"/>
                <a:cs typeface="Calibri"/>
                <a:sym typeface="Calibri"/>
              </a:rPr>
              <a:t>The date of birth of an individual.</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JobCity : </a:t>
            </a:r>
            <a:r>
              <a:rPr lang="en-IN" sz="1800">
                <a:solidFill>
                  <a:schemeClr val="dk1"/>
                </a:solidFill>
                <a:latin typeface="Calibri"/>
                <a:ea typeface="Calibri"/>
                <a:cs typeface="Calibri"/>
                <a:sym typeface="Calibri"/>
              </a:rPr>
              <a:t>The geographical region or location where the individual is employed. (Bangalore, Chennai, Noida etc.)</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DOJ : </a:t>
            </a:r>
            <a:r>
              <a:rPr lang="en-IN" sz="1800">
                <a:solidFill>
                  <a:schemeClr val="dk1"/>
                </a:solidFill>
                <a:latin typeface="Calibri"/>
                <a:ea typeface="Calibri"/>
                <a:cs typeface="Calibri"/>
                <a:sym typeface="Calibri"/>
              </a:rPr>
              <a:t>The date on which the individuals joined or starts working for an Organization.</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10 percentage : </a:t>
            </a:r>
            <a:r>
              <a:rPr lang="en-IN" sz="1800">
                <a:solidFill>
                  <a:schemeClr val="dk1"/>
                </a:solidFill>
                <a:latin typeface="Calibri"/>
                <a:ea typeface="Calibri"/>
                <a:cs typeface="Calibri"/>
                <a:sym typeface="Calibri"/>
              </a:rPr>
              <a:t> The percentage obtained by an individual in Class 10th Board Examination.</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10</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board &amp; 12 board : </a:t>
            </a:r>
            <a:r>
              <a:rPr lang="en-IN" sz="1800">
                <a:solidFill>
                  <a:schemeClr val="dk1"/>
                </a:solidFill>
                <a:latin typeface="Calibri"/>
                <a:ea typeface="Calibri"/>
                <a:cs typeface="Calibri"/>
                <a:sym typeface="Calibri"/>
              </a:rPr>
              <a:t>The Educational Boards under which an individual passed the Class 10th and 12th Board Exams.</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12 percentage : </a:t>
            </a:r>
            <a:r>
              <a:rPr lang="en-IN" sz="1800">
                <a:solidFill>
                  <a:schemeClr val="dk1"/>
                </a:solidFill>
                <a:latin typeface="Calibri"/>
                <a:ea typeface="Calibri"/>
                <a:cs typeface="Calibri"/>
                <a:sym typeface="Calibri"/>
              </a:rPr>
              <a:t>The percentage obtained by an individual in Class 12th Board Examination.</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12 graduation : </a:t>
            </a:r>
            <a:r>
              <a:rPr lang="en-IN" sz="1800">
                <a:solidFill>
                  <a:schemeClr val="dk1"/>
                </a:solidFill>
                <a:latin typeface="Calibri"/>
                <a:ea typeface="Calibri"/>
                <a:cs typeface="Calibri"/>
                <a:sym typeface="Calibri"/>
              </a:rPr>
              <a:t>The year on which the individual passed the Class 12th Board Examination.  </a:t>
            </a:r>
            <a:r>
              <a:rPr b="1" lang="en-IN" sz="1800">
                <a:solidFill>
                  <a:schemeClr val="dk1"/>
                </a:solidFill>
                <a:latin typeface="Calibri"/>
                <a:ea typeface="Calibri"/>
                <a:cs typeface="Calibri"/>
                <a:sym typeface="Calibri"/>
              </a:rPr>
              <a:t>                                                                                                                                                                                                  </a:t>
            </a:r>
            <a:endParaRPr b="1" sz="18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sz="1800">
              <a:solidFill>
                <a:schemeClr val="dk1"/>
              </a:solidFill>
              <a:latin typeface="Calibri"/>
              <a:ea typeface="Calibri"/>
              <a:cs typeface="Calibri"/>
              <a:sym typeface="Calibri"/>
            </a:endParaRPr>
          </a:p>
          <a:p>
            <a:pPr indent="0" lvl="0" marL="0" rtl="0" algn="l">
              <a:spcBef>
                <a:spcPts val="120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309c2c5536f_0_42"/>
          <p:cNvSpPr txBox="1"/>
          <p:nvPr/>
        </p:nvSpPr>
        <p:spPr>
          <a:xfrm>
            <a:off x="129575" y="319425"/>
            <a:ext cx="11883000" cy="609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rgbClr val="FF0000"/>
                </a:solidFill>
                <a:latin typeface="Lato Black"/>
                <a:ea typeface="Lato Black"/>
                <a:cs typeface="Lato Black"/>
                <a:sym typeface="Lato Black"/>
              </a:rPr>
              <a:t>Objective :</a:t>
            </a:r>
            <a:endParaRPr sz="2800">
              <a:solidFill>
                <a:srgbClr val="FF0000"/>
              </a:solidFill>
              <a:latin typeface="Lato Black"/>
              <a:ea typeface="Lato Black"/>
              <a:cs typeface="Lato Black"/>
              <a:sym typeface="Lato Black"/>
            </a:endParaRPr>
          </a:p>
          <a:p>
            <a:pPr indent="0" lvl="0" marL="0" rtl="0" algn="l">
              <a:spcBef>
                <a:spcPts val="0"/>
              </a:spcBef>
              <a:spcAft>
                <a:spcPts val="0"/>
              </a:spcAft>
              <a:buNone/>
            </a:pPr>
            <a:r>
              <a:t/>
            </a:r>
            <a:endParaRPr sz="700">
              <a:latin typeface="Calibri"/>
              <a:ea typeface="Calibri"/>
              <a:cs typeface="Calibri"/>
              <a:sym typeface="Calibri"/>
            </a:endParaRPr>
          </a:p>
          <a:p>
            <a:pPr indent="0" lvl="0" marL="0" rtl="0" algn="l">
              <a:spcBef>
                <a:spcPts val="0"/>
              </a:spcBef>
              <a:spcAft>
                <a:spcPts val="0"/>
              </a:spcAft>
              <a:buNone/>
            </a:pPr>
            <a:r>
              <a:rPr lang="en-IN" sz="1800">
                <a:latin typeface="Calibri"/>
                <a:ea typeface="Calibri"/>
                <a:cs typeface="Calibri"/>
                <a:sym typeface="Calibri"/>
              </a:rPr>
              <a:t>The primary objective of this EDA project is to explore the dataset and to uncover patterns and relationships that provide insights into salary trends and employment conditions in the engineering or technical sectors. Specifically, the goal is to:</a:t>
            </a:r>
            <a:endParaRPr sz="1800">
              <a:latin typeface="Calibri"/>
              <a:ea typeface="Calibri"/>
              <a:cs typeface="Calibri"/>
              <a:sym typeface="Calibri"/>
            </a:endParaRPr>
          </a:p>
          <a:p>
            <a:pPr indent="0" lvl="0" marL="0" rtl="0" algn="l">
              <a:spcBef>
                <a:spcPts val="0"/>
              </a:spcBef>
              <a:spcAft>
                <a:spcPts val="0"/>
              </a:spcAft>
              <a:buNone/>
            </a:pPr>
            <a:r>
              <a:t/>
            </a:r>
            <a:endParaRPr sz="7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IN" sz="1800">
                <a:latin typeface="Calibri"/>
                <a:ea typeface="Calibri"/>
                <a:cs typeface="Calibri"/>
                <a:sym typeface="Calibri"/>
              </a:rPr>
              <a:t>Explore Salary Distributions : </a:t>
            </a:r>
            <a:r>
              <a:rPr lang="en-IN" sz="1800">
                <a:latin typeface="Calibri"/>
                <a:ea typeface="Calibri"/>
                <a:cs typeface="Calibri"/>
                <a:sym typeface="Calibri"/>
              </a:rPr>
              <a:t>Based on different job roles, educational qualifications, years of experience, and other demographic factors like gender and specialization.</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IN" sz="1800">
                <a:latin typeface="Calibri"/>
                <a:ea typeface="Calibri"/>
                <a:cs typeface="Calibri"/>
                <a:sym typeface="Calibri"/>
              </a:rPr>
              <a:t>Identify Factors Influencing Salary : </a:t>
            </a:r>
            <a:r>
              <a:rPr lang="en-IN" sz="1800">
                <a:latin typeface="Calibri"/>
                <a:ea typeface="Calibri"/>
                <a:cs typeface="Calibri"/>
                <a:sym typeface="Calibri"/>
              </a:rPr>
              <a:t>Analyze the relationships between different features and the salary variable to identify factors that are most strongly correlated with higher salaries.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IN" sz="1800">
                <a:latin typeface="Calibri"/>
                <a:ea typeface="Calibri"/>
                <a:cs typeface="Calibri"/>
                <a:sym typeface="Calibri"/>
              </a:rPr>
              <a:t>Explore Gender and Specialization Preferences : </a:t>
            </a:r>
            <a:r>
              <a:rPr lang="en-IN" sz="1800">
                <a:latin typeface="Calibri"/>
                <a:ea typeface="Calibri"/>
                <a:cs typeface="Calibri"/>
                <a:sym typeface="Calibri"/>
              </a:rPr>
              <a:t>Check if there is a higher concentration of males or females in particular fields like "Computer Science" or "Mechanical Engineering."</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IN" sz="1800">
                <a:latin typeface="Calibri"/>
                <a:ea typeface="Calibri"/>
                <a:cs typeface="Calibri"/>
                <a:sym typeface="Calibri"/>
              </a:rPr>
              <a:t>Evaluate the Claim Regarding Salaries for Fresh Graduates : </a:t>
            </a:r>
            <a:r>
              <a:rPr lang="en-IN" sz="1800">
                <a:latin typeface="Calibri"/>
                <a:ea typeface="Calibri"/>
                <a:cs typeface="Calibri"/>
                <a:sym typeface="Calibri"/>
              </a:rPr>
              <a:t>As per </a:t>
            </a:r>
            <a:r>
              <a:rPr lang="en-IN" sz="1800">
                <a:latin typeface="Calibri"/>
                <a:ea typeface="Calibri"/>
                <a:cs typeface="Calibri"/>
                <a:sym typeface="Calibri"/>
              </a:rPr>
              <a:t>“</a:t>
            </a:r>
            <a:r>
              <a:rPr lang="en-IN" sz="1800">
                <a:latin typeface="Calibri"/>
                <a:ea typeface="Calibri"/>
                <a:cs typeface="Calibri"/>
                <a:sym typeface="Calibri"/>
              </a:rPr>
              <a:t>Times of India</a:t>
            </a:r>
            <a:r>
              <a:rPr lang="en-IN" sz="1800">
                <a:latin typeface="Calibri"/>
                <a:ea typeface="Calibri"/>
                <a:cs typeface="Calibri"/>
                <a:sym typeface="Calibri"/>
              </a:rPr>
              <a:t>”</a:t>
            </a:r>
            <a:r>
              <a:rPr lang="en-IN" sz="1800">
                <a:latin typeface="Calibri"/>
                <a:ea typeface="Calibri"/>
                <a:cs typeface="Calibri"/>
                <a:sym typeface="Calibri"/>
              </a:rPr>
              <a:t> article (Jan 2019), fresh graduates in computer engineering jobs can earn up to 2.5-3 lakhs annually. Test this claim using the data by examining salaries for fresh graduates in relevant job roles (e.g., Software Engineer, Associate Engineer etc.) and calculate the median salary for these roles.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IN" sz="1800">
                <a:latin typeface="Calibri"/>
                <a:ea typeface="Calibri"/>
                <a:cs typeface="Calibri"/>
                <a:sym typeface="Calibri"/>
              </a:rPr>
              <a:t>Compare Salaries Across Different Designations : </a:t>
            </a:r>
            <a:r>
              <a:rPr lang="en-IN" sz="1800">
                <a:latin typeface="Calibri"/>
                <a:ea typeface="Calibri"/>
                <a:cs typeface="Calibri"/>
                <a:sym typeface="Calibri"/>
              </a:rPr>
              <a:t> Explore how designations (such as Software Engineer, Data Scientist and Hardware Engineer) impact salary.</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IN" sz="1800">
                <a:latin typeface="Calibri"/>
                <a:ea typeface="Calibri"/>
                <a:cs typeface="Calibri"/>
                <a:sym typeface="Calibri"/>
              </a:rPr>
              <a:t>Investigate the Role of Education in Salary : </a:t>
            </a:r>
            <a:r>
              <a:rPr lang="en-IN" sz="1800">
                <a:latin typeface="Calibri"/>
                <a:ea typeface="Calibri"/>
                <a:cs typeface="Calibri"/>
                <a:sym typeface="Calibri"/>
              </a:rPr>
              <a:t>Analyz</a:t>
            </a:r>
            <a:r>
              <a:rPr lang="en-IN" sz="1800">
                <a:latin typeface="Calibri"/>
                <a:ea typeface="Calibri"/>
                <a:cs typeface="Calibri"/>
                <a:sym typeface="Calibri"/>
              </a:rPr>
              <a:t>e the</a:t>
            </a:r>
            <a:r>
              <a:rPr lang="en-IN" sz="1800">
                <a:latin typeface="Calibri"/>
                <a:ea typeface="Calibri"/>
                <a:cs typeface="Calibri"/>
                <a:sym typeface="Calibri"/>
              </a:rPr>
              <a:t> notable difference in salaries based on education level.</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IN" sz="1800">
                <a:latin typeface="Calibri"/>
                <a:ea typeface="Calibri"/>
                <a:cs typeface="Calibri"/>
                <a:sym typeface="Calibri"/>
              </a:rPr>
              <a:t>Explore Location-Specific Salary Trends : </a:t>
            </a:r>
            <a:r>
              <a:rPr lang="en-IN" sz="1800">
                <a:latin typeface="Calibri"/>
                <a:ea typeface="Calibri"/>
                <a:cs typeface="Calibri"/>
                <a:sym typeface="Calibri"/>
              </a:rPr>
              <a:t>Check whether location has an impact on salary.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IN" sz="1800">
                <a:latin typeface="Calibri"/>
                <a:ea typeface="Calibri"/>
                <a:cs typeface="Calibri"/>
                <a:sym typeface="Calibri"/>
              </a:rPr>
              <a:t>Visualize Relationships between Various Features : </a:t>
            </a:r>
            <a:r>
              <a:rPr lang="en-IN" sz="1800">
                <a:latin typeface="Calibri"/>
                <a:ea typeface="Calibri"/>
                <a:cs typeface="Calibri"/>
                <a:sym typeface="Calibri"/>
              </a:rPr>
              <a:t>Create visualizations such as histograms, box plots, scatter plots, and correlation heatmaps to better understand the relationships between features (e.g., Years of Experience vs. Salary, Gender vs. Specialization) and observe patterns or trends in the data.</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30a21f93990_0_30"/>
          <p:cNvSpPr txBox="1"/>
          <p:nvPr/>
        </p:nvSpPr>
        <p:spPr>
          <a:xfrm>
            <a:off x="284975" y="350725"/>
            <a:ext cx="11696100" cy="576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rgbClr val="FF0000"/>
                </a:solidFill>
                <a:latin typeface="Lato Black"/>
                <a:ea typeface="Lato Black"/>
                <a:cs typeface="Lato Black"/>
                <a:sym typeface="Lato Black"/>
              </a:rPr>
              <a:t>Web Scraping :</a:t>
            </a:r>
            <a:endParaRPr sz="2800">
              <a:solidFill>
                <a:srgbClr val="FF0000"/>
              </a:solidFill>
              <a:latin typeface="Lato Black"/>
              <a:ea typeface="Lato Black"/>
              <a:cs typeface="Lato Black"/>
              <a:sym typeface="Lato Black"/>
            </a:endParaRPr>
          </a:p>
          <a:p>
            <a:pPr indent="0" lvl="0" marL="0" rtl="0" algn="l">
              <a:spcBef>
                <a:spcPts val="0"/>
              </a:spcBef>
              <a:spcAft>
                <a:spcPts val="0"/>
              </a:spcAft>
              <a:buNone/>
            </a:pPr>
            <a:r>
              <a:t/>
            </a:r>
            <a:endParaRPr sz="700">
              <a:solidFill>
                <a:srgbClr val="FF0000"/>
              </a:solidFill>
              <a:latin typeface="Lato Black"/>
              <a:ea typeface="Lato Black"/>
              <a:cs typeface="Lato Black"/>
              <a:sym typeface="Lato Black"/>
            </a:endParaRPr>
          </a:p>
          <a:p>
            <a:pPr indent="0" lvl="0" marL="0" rtl="0" algn="l">
              <a:spcBef>
                <a:spcPts val="0"/>
              </a:spcBef>
              <a:spcAft>
                <a:spcPts val="0"/>
              </a:spcAft>
              <a:buNone/>
            </a:pPr>
            <a:r>
              <a:rPr lang="en-IN" sz="1800">
                <a:solidFill>
                  <a:schemeClr val="dk1"/>
                </a:solidFill>
                <a:latin typeface="Calibri"/>
                <a:ea typeface="Calibri"/>
                <a:cs typeface="Calibri"/>
                <a:sym typeface="Calibri"/>
              </a:rPr>
              <a:t>Different types of websites can be scraped based on the nature of the data required. Some common sources include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700">
              <a:solidFill>
                <a:schemeClr val="dk1"/>
              </a:solidFill>
              <a:latin typeface="Lato"/>
              <a:ea typeface="Lato"/>
              <a:cs typeface="Lato"/>
              <a:sym typeface="Lato"/>
            </a:endParaRPr>
          </a:p>
          <a:p>
            <a:pPr indent="-342900" lvl="0" marL="457200" rtl="0" algn="l">
              <a:spcBef>
                <a:spcPts val="0"/>
              </a:spcBef>
              <a:spcAft>
                <a:spcPts val="0"/>
              </a:spcAft>
              <a:buSzPts val="1800"/>
              <a:buFont typeface="Calibri"/>
              <a:buChar char="●"/>
            </a:pPr>
            <a:r>
              <a:rPr b="1" lang="en-IN" sz="1800">
                <a:solidFill>
                  <a:schemeClr val="dk1"/>
                </a:solidFill>
                <a:latin typeface="Calibri"/>
                <a:ea typeface="Calibri"/>
                <a:cs typeface="Calibri"/>
                <a:sym typeface="Calibri"/>
              </a:rPr>
              <a:t>News</a:t>
            </a:r>
            <a:r>
              <a:rPr lang="en-IN" sz="1800">
                <a:solidFill>
                  <a:schemeClr val="dk1"/>
                </a:solidFill>
                <a:latin typeface="Calibri"/>
                <a:ea typeface="Calibri"/>
                <a:cs typeface="Calibri"/>
                <a:sym typeface="Calibri"/>
              </a:rPr>
              <a:t>:</a:t>
            </a:r>
            <a:r>
              <a:rPr lang="en-IN" sz="1800">
                <a:solidFill>
                  <a:schemeClr val="dk1"/>
                </a:solidFill>
                <a:uFill>
                  <a:noFill/>
                </a:uFill>
                <a:latin typeface="Calibri"/>
                <a:ea typeface="Calibri"/>
                <a:cs typeface="Calibri"/>
                <a:sym typeface="Calibri"/>
                <a:hlinkClick r:id="rId3">
                  <a:extLst>
                    <a:ext uri="{A12FA001-AC4F-418D-AE19-62706E023703}">
                      <ahyp:hlinkClr val="tx"/>
                    </a:ext>
                  </a:extLst>
                </a:hlinkClick>
              </a:rPr>
              <a:t> </a:t>
            </a:r>
            <a:r>
              <a:rPr lang="en-IN" sz="1800">
                <a:solidFill>
                  <a:schemeClr val="dk1"/>
                </a:solidFill>
                <a:uFill>
                  <a:noFill/>
                </a:uFill>
                <a:latin typeface="Calibri"/>
                <a:ea typeface="Calibri"/>
                <a:cs typeface="Calibri"/>
                <a:sym typeface="Calibri"/>
                <a:hlinkClick r:id="rId4">
                  <a:extLst>
                    <a:ext uri="{A12FA001-AC4F-418D-AE19-62706E023703}">
                      <ahyp:hlinkClr val="tx"/>
                    </a:ext>
                  </a:extLst>
                </a:hlinkClick>
              </a:rPr>
              <a:t>BBC</a:t>
            </a:r>
            <a:r>
              <a:rPr lang="en-IN" sz="1800">
                <a:solidFill>
                  <a:schemeClr val="dk1"/>
                </a:solidFill>
                <a:latin typeface="Calibri"/>
                <a:ea typeface="Calibri"/>
                <a:cs typeface="Calibri"/>
                <a:sym typeface="Calibri"/>
              </a:rPr>
              <a:t>,</a:t>
            </a:r>
            <a:r>
              <a:rPr lang="en-IN" sz="1800">
                <a:solidFill>
                  <a:schemeClr val="dk1"/>
                </a:solidFill>
                <a:uFill>
                  <a:noFill/>
                </a:uFill>
                <a:latin typeface="Calibri"/>
                <a:ea typeface="Calibri"/>
                <a:cs typeface="Calibri"/>
                <a:sym typeface="Calibri"/>
                <a:hlinkClick r:id="rId5">
                  <a:extLst>
                    <a:ext uri="{A12FA001-AC4F-418D-AE19-62706E023703}">
                      <ahyp:hlinkClr val="tx"/>
                    </a:ext>
                  </a:extLst>
                </a:hlinkClick>
              </a:rPr>
              <a:t> NYT</a:t>
            </a:r>
            <a:endParaRPr b="1" sz="1800">
              <a:solidFill>
                <a:schemeClr val="dk1"/>
              </a:solidFill>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IN" sz="1800">
                <a:solidFill>
                  <a:schemeClr val="dk1"/>
                </a:solidFill>
                <a:latin typeface="Calibri"/>
                <a:ea typeface="Calibri"/>
                <a:cs typeface="Calibri"/>
                <a:sym typeface="Calibri"/>
              </a:rPr>
              <a:t>E-commerce</a:t>
            </a:r>
            <a:r>
              <a:rPr lang="en-IN" sz="1800">
                <a:solidFill>
                  <a:schemeClr val="dk1"/>
                </a:solidFill>
                <a:latin typeface="Calibri"/>
                <a:ea typeface="Calibri"/>
                <a:cs typeface="Calibri"/>
                <a:sym typeface="Calibri"/>
              </a:rPr>
              <a:t>:</a:t>
            </a:r>
            <a:r>
              <a:rPr lang="en-IN" sz="1800">
                <a:solidFill>
                  <a:schemeClr val="dk1"/>
                </a:solidFill>
                <a:uFill>
                  <a:noFill/>
                </a:uFill>
                <a:latin typeface="Calibri"/>
                <a:ea typeface="Calibri"/>
                <a:cs typeface="Calibri"/>
                <a:sym typeface="Calibri"/>
                <a:hlinkClick r:id="rId6">
                  <a:extLst>
                    <a:ext uri="{A12FA001-AC4F-418D-AE19-62706E023703}">
                      <ahyp:hlinkClr val="tx"/>
                    </a:ext>
                  </a:extLst>
                </a:hlinkClick>
              </a:rPr>
              <a:t> Amazon</a:t>
            </a:r>
            <a:r>
              <a:rPr lang="en-IN" sz="1800">
                <a:solidFill>
                  <a:schemeClr val="dk1"/>
                </a:solidFill>
                <a:latin typeface="Calibri"/>
                <a:ea typeface="Calibri"/>
                <a:cs typeface="Calibri"/>
                <a:sym typeface="Calibri"/>
              </a:rPr>
              <a:t>,</a:t>
            </a:r>
            <a:r>
              <a:rPr lang="en-IN" sz="1800">
                <a:solidFill>
                  <a:schemeClr val="dk1"/>
                </a:solidFill>
                <a:uFill>
                  <a:noFill/>
                </a:uFill>
                <a:latin typeface="Calibri"/>
                <a:ea typeface="Calibri"/>
                <a:cs typeface="Calibri"/>
                <a:sym typeface="Calibri"/>
                <a:hlinkClick r:id="rId7">
                  <a:extLst>
                    <a:ext uri="{A12FA001-AC4F-418D-AE19-62706E023703}">
                      <ahyp:hlinkClr val="tx"/>
                    </a:ext>
                  </a:extLst>
                </a:hlinkClick>
              </a:rPr>
              <a:t> eBay</a:t>
            </a:r>
            <a:endParaRPr b="1" sz="1800">
              <a:solidFill>
                <a:schemeClr val="dk1"/>
              </a:solidFill>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IN" sz="1800">
                <a:solidFill>
                  <a:schemeClr val="dk1"/>
                </a:solidFill>
                <a:latin typeface="Calibri"/>
                <a:ea typeface="Calibri"/>
                <a:cs typeface="Calibri"/>
                <a:sym typeface="Calibri"/>
              </a:rPr>
              <a:t>Real Estate</a:t>
            </a:r>
            <a:r>
              <a:rPr lang="en-IN" sz="1800">
                <a:solidFill>
                  <a:schemeClr val="dk1"/>
                </a:solidFill>
                <a:latin typeface="Calibri"/>
                <a:ea typeface="Calibri"/>
                <a:cs typeface="Calibri"/>
                <a:sym typeface="Calibri"/>
              </a:rPr>
              <a:t>:</a:t>
            </a:r>
            <a:r>
              <a:rPr lang="en-IN" sz="1800">
                <a:solidFill>
                  <a:schemeClr val="dk1"/>
                </a:solidFill>
                <a:uFill>
                  <a:noFill/>
                </a:uFill>
                <a:latin typeface="Calibri"/>
                <a:ea typeface="Calibri"/>
                <a:cs typeface="Calibri"/>
                <a:sym typeface="Calibri"/>
                <a:hlinkClick r:id="rId8">
                  <a:extLst>
                    <a:ext uri="{A12FA001-AC4F-418D-AE19-62706E023703}">
                      <ahyp:hlinkClr val="tx"/>
                    </a:ext>
                  </a:extLst>
                </a:hlinkClick>
              </a:rPr>
              <a:t> Zillow</a:t>
            </a:r>
            <a:endParaRPr b="1" sz="1800">
              <a:solidFill>
                <a:schemeClr val="dk1"/>
              </a:solidFill>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IN" sz="1800">
                <a:solidFill>
                  <a:schemeClr val="dk1"/>
                </a:solidFill>
                <a:latin typeface="Calibri"/>
                <a:ea typeface="Calibri"/>
                <a:cs typeface="Calibri"/>
                <a:sym typeface="Calibri"/>
              </a:rPr>
              <a:t>Social Media</a:t>
            </a:r>
            <a:r>
              <a:rPr lang="en-IN" sz="1800">
                <a:solidFill>
                  <a:schemeClr val="dk1"/>
                </a:solidFill>
                <a:latin typeface="Calibri"/>
                <a:ea typeface="Calibri"/>
                <a:cs typeface="Calibri"/>
                <a:sym typeface="Calibri"/>
              </a:rPr>
              <a:t>:</a:t>
            </a:r>
            <a:r>
              <a:rPr lang="en-IN" sz="1800">
                <a:solidFill>
                  <a:schemeClr val="dk1"/>
                </a:solidFill>
                <a:uFill>
                  <a:noFill/>
                </a:uFill>
                <a:latin typeface="Calibri"/>
                <a:ea typeface="Calibri"/>
                <a:cs typeface="Calibri"/>
                <a:sym typeface="Calibri"/>
                <a:hlinkClick r:id="rId9">
                  <a:extLst>
                    <a:ext uri="{A12FA001-AC4F-418D-AE19-62706E023703}">
                      <ahyp:hlinkClr val="tx"/>
                    </a:ext>
                  </a:extLst>
                </a:hlinkClick>
              </a:rPr>
              <a:t> Twitter</a:t>
            </a:r>
            <a:r>
              <a:rPr lang="en-IN" sz="1800">
                <a:solidFill>
                  <a:schemeClr val="dk1"/>
                </a:solidFill>
                <a:latin typeface="Calibri"/>
                <a:ea typeface="Calibri"/>
                <a:cs typeface="Calibri"/>
                <a:sym typeface="Calibri"/>
              </a:rPr>
              <a:t>,</a:t>
            </a:r>
            <a:r>
              <a:rPr lang="en-IN" sz="1800">
                <a:solidFill>
                  <a:schemeClr val="dk1"/>
                </a:solidFill>
                <a:uFill>
                  <a:noFill/>
                </a:uFill>
                <a:latin typeface="Calibri"/>
                <a:ea typeface="Calibri"/>
                <a:cs typeface="Calibri"/>
                <a:sym typeface="Calibri"/>
                <a:hlinkClick r:id="rId10">
                  <a:extLst>
                    <a:ext uri="{A12FA001-AC4F-418D-AE19-62706E023703}">
                      <ahyp:hlinkClr val="tx"/>
                    </a:ext>
                  </a:extLst>
                </a:hlinkClick>
              </a:rPr>
              <a:t> Reddit</a:t>
            </a:r>
            <a:endParaRPr b="1" sz="1800">
              <a:solidFill>
                <a:schemeClr val="dk1"/>
              </a:solidFill>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IN" sz="1800">
                <a:solidFill>
                  <a:schemeClr val="dk1"/>
                </a:solidFill>
                <a:latin typeface="Calibri"/>
                <a:ea typeface="Calibri"/>
                <a:cs typeface="Calibri"/>
                <a:sym typeface="Calibri"/>
              </a:rPr>
              <a:t>Job Portals</a:t>
            </a:r>
            <a:r>
              <a:rPr lang="en-IN" sz="1800">
                <a:solidFill>
                  <a:schemeClr val="dk1"/>
                </a:solidFill>
                <a:latin typeface="Calibri"/>
                <a:ea typeface="Calibri"/>
                <a:cs typeface="Calibri"/>
                <a:sym typeface="Calibri"/>
              </a:rPr>
              <a:t>:</a:t>
            </a:r>
            <a:r>
              <a:rPr lang="en-IN" sz="1800">
                <a:solidFill>
                  <a:schemeClr val="dk1"/>
                </a:solidFill>
                <a:uFill>
                  <a:noFill/>
                </a:uFill>
                <a:latin typeface="Calibri"/>
                <a:ea typeface="Calibri"/>
                <a:cs typeface="Calibri"/>
                <a:sym typeface="Calibri"/>
                <a:hlinkClick r:id="rId11">
                  <a:extLst>
                    <a:ext uri="{A12FA001-AC4F-418D-AE19-62706E023703}">
                      <ahyp:hlinkClr val="tx"/>
                    </a:ext>
                  </a:extLst>
                </a:hlinkClick>
              </a:rPr>
              <a:t> Indeed</a:t>
            </a:r>
            <a:r>
              <a:rPr lang="en-IN" sz="1800">
                <a:solidFill>
                  <a:schemeClr val="dk1"/>
                </a:solidFill>
                <a:latin typeface="Calibri"/>
                <a:ea typeface="Calibri"/>
                <a:cs typeface="Calibri"/>
                <a:sym typeface="Calibri"/>
              </a:rPr>
              <a:t>,</a:t>
            </a:r>
            <a:r>
              <a:rPr lang="en-IN" sz="1800">
                <a:solidFill>
                  <a:schemeClr val="dk1"/>
                </a:solidFill>
                <a:uFill>
                  <a:noFill/>
                </a:uFill>
                <a:latin typeface="Calibri"/>
                <a:ea typeface="Calibri"/>
                <a:cs typeface="Calibri"/>
                <a:sym typeface="Calibri"/>
                <a:hlinkClick r:id="rId12">
                  <a:extLst>
                    <a:ext uri="{A12FA001-AC4F-418D-AE19-62706E023703}">
                      <ahyp:hlinkClr val="tx"/>
                    </a:ext>
                  </a:extLst>
                </a:hlinkClick>
              </a:rPr>
              <a:t> LinkedIn</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rPr lang="en-IN" sz="1800">
                <a:solidFill>
                  <a:schemeClr val="dk1"/>
                </a:solidFill>
                <a:latin typeface="Calibri"/>
                <a:ea typeface="Calibri"/>
                <a:cs typeface="Calibri"/>
                <a:sym typeface="Calibri"/>
              </a:rPr>
              <a:t>The common tools and programming languages used to scrape data from websites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7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Python Libraries</a:t>
            </a:r>
            <a:r>
              <a:rPr lang="en-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Requests</a:t>
            </a:r>
            <a:r>
              <a:rPr lang="en-IN" sz="1800">
                <a:solidFill>
                  <a:schemeClr val="dk1"/>
                </a:solidFill>
                <a:latin typeface="Calibri"/>
                <a:ea typeface="Calibri"/>
                <a:cs typeface="Calibri"/>
                <a:sym typeface="Calibri"/>
              </a:rPr>
              <a:t>: Fetch HTML content.</a:t>
            </a:r>
            <a:endParaRPr sz="1800">
              <a:solidFill>
                <a:schemeClr val="dk1"/>
              </a:solidFill>
              <a:latin typeface="Calibri"/>
              <a:ea typeface="Calibri"/>
              <a:cs typeface="Calibri"/>
              <a:sym typeface="Calibri"/>
            </a:endParaRPr>
          </a:p>
          <a:p>
            <a:pPr indent="-342900" lvl="1" marL="914400" rtl="0" algn="l">
              <a:lnSpc>
                <a:spcPct val="115000"/>
              </a:lnSpc>
              <a:spcBef>
                <a:spcPts val="0"/>
              </a:spcBef>
              <a:spcAft>
                <a:spcPts val="0"/>
              </a:spcAft>
              <a:buClr>
                <a:schemeClr val="dk1"/>
              </a:buClr>
              <a:buSzPts val="1800"/>
              <a:buChar char="➢"/>
            </a:pPr>
            <a:r>
              <a:rPr b="1" lang="en-IN" sz="1800">
                <a:solidFill>
                  <a:schemeClr val="dk1"/>
                </a:solidFill>
                <a:latin typeface="Calibri"/>
                <a:ea typeface="Calibri"/>
                <a:cs typeface="Calibri"/>
                <a:sym typeface="Calibri"/>
              </a:rPr>
              <a:t>BeautifulSoup</a:t>
            </a:r>
            <a:r>
              <a:rPr lang="en-IN" sz="1800">
                <a:solidFill>
                  <a:schemeClr val="dk1"/>
                </a:solidFill>
                <a:latin typeface="Calibri"/>
                <a:ea typeface="Calibri"/>
                <a:cs typeface="Calibri"/>
                <a:sym typeface="Calibri"/>
              </a:rPr>
              <a:t>: Parse and extract data from HTML.</a:t>
            </a:r>
            <a:endParaRPr sz="1800">
              <a:solidFill>
                <a:schemeClr val="dk1"/>
              </a:solidFill>
              <a:latin typeface="Calibri"/>
              <a:ea typeface="Calibri"/>
              <a:cs typeface="Calibri"/>
              <a:sym typeface="Calibri"/>
            </a:endParaRPr>
          </a:p>
          <a:p>
            <a:pPr indent="-342900" lvl="1" marL="914400" rtl="0" algn="l">
              <a:lnSpc>
                <a:spcPct val="115000"/>
              </a:lnSpc>
              <a:spcBef>
                <a:spcPts val="0"/>
              </a:spcBef>
              <a:spcAft>
                <a:spcPts val="0"/>
              </a:spcAft>
              <a:buClr>
                <a:schemeClr val="dk1"/>
              </a:buClr>
              <a:buSzPts val="1800"/>
              <a:buChar char="➢"/>
            </a:pPr>
            <a:r>
              <a:rPr b="1" lang="en-IN" sz="1800">
                <a:solidFill>
                  <a:schemeClr val="dk1"/>
                </a:solidFill>
                <a:latin typeface="Calibri"/>
                <a:ea typeface="Calibri"/>
                <a:cs typeface="Calibri"/>
                <a:sym typeface="Calibri"/>
              </a:rPr>
              <a:t>Scrapy</a:t>
            </a:r>
            <a:r>
              <a:rPr lang="en-IN" sz="1800">
                <a:solidFill>
                  <a:schemeClr val="dk1"/>
                </a:solidFill>
                <a:latin typeface="Calibri"/>
                <a:ea typeface="Calibri"/>
                <a:cs typeface="Calibri"/>
                <a:sym typeface="Calibri"/>
              </a:rPr>
              <a:t>: Full-fledged scraping framework.</a:t>
            </a:r>
            <a:endParaRPr sz="1800">
              <a:solidFill>
                <a:schemeClr val="dk1"/>
              </a:solidFill>
              <a:latin typeface="Calibri"/>
              <a:ea typeface="Calibri"/>
              <a:cs typeface="Calibri"/>
              <a:sym typeface="Calibri"/>
            </a:endParaRPr>
          </a:p>
          <a:p>
            <a:pPr indent="-342900" lvl="1" marL="914400" rtl="0" algn="l">
              <a:lnSpc>
                <a:spcPct val="115000"/>
              </a:lnSpc>
              <a:spcBef>
                <a:spcPts val="0"/>
              </a:spcBef>
              <a:spcAft>
                <a:spcPts val="0"/>
              </a:spcAft>
              <a:buClr>
                <a:schemeClr val="dk1"/>
              </a:buClr>
              <a:buSzPts val="1800"/>
              <a:buChar char="➢"/>
            </a:pPr>
            <a:r>
              <a:rPr b="1" lang="en-IN" sz="1800">
                <a:solidFill>
                  <a:schemeClr val="dk1"/>
                </a:solidFill>
                <a:latin typeface="Calibri"/>
                <a:ea typeface="Calibri"/>
                <a:cs typeface="Calibri"/>
                <a:sym typeface="Calibri"/>
              </a:rPr>
              <a:t>Selenium</a:t>
            </a:r>
            <a:r>
              <a:rPr lang="en-IN" sz="1800">
                <a:solidFill>
                  <a:schemeClr val="dk1"/>
                </a:solidFill>
                <a:latin typeface="Calibri"/>
                <a:ea typeface="Calibri"/>
                <a:cs typeface="Calibri"/>
                <a:sym typeface="Calibri"/>
              </a:rPr>
              <a:t>: For scraping dynamic (JavaScript-driven) content.</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Pandas</a:t>
            </a:r>
            <a:r>
              <a:rPr lang="en-IN" sz="1800">
                <a:solidFill>
                  <a:schemeClr val="dk1"/>
                </a:solidFill>
                <a:latin typeface="Calibri"/>
                <a:ea typeface="Calibri"/>
                <a:cs typeface="Calibri"/>
                <a:sym typeface="Calibri"/>
              </a:rPr>
              <a:t>: For storing scraped data (e.g., in CSV).</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fa3c2b4e23_1_1"/>
          <p:cNvSpPr txBox="1"/>
          <p:nvPr/>
        </p:nvSpPr>
        <p:spPr>
          <a:xfrm>
            <a:off x="222325" y="319425"/>
            <a:ext cx="117432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rgbClr val="FF0000"/>
                </a:solidFill>
                <a:latin typeface="Lato Black"/>
                <a:ea typeface="Lato Black"/>
                <a:cs typeface="Lato Black"/>
                <a:sym typeface="Lato Black"/>
              </a:rPr>
              <a:t>Dataset Overview :</a:t>
            </a:r>
            <a:endParaRPr sz="2800">
              <a:solidFill>
                <a:srgbClr val="FF0000"/>
              </a:solidFill>
              <a:latin typeface="Lato Black"/>
              <a:ea typeface="Lato Black"/>
              <a:cs typeface="Lato Black"/>
              <a:sym typeface="Lato Black"/>
            </a:endParaRPr>
          </a:p>
          <a:p>
            <a:pPr indent="0" lvl="0" marL="0" rtl="0" algn="l">
              <a:spcBef>
                <a:spcPts val="0"/>
              </a:spcBef>
              <a:spcAft>
                <a:spcPts val="0"/>
              </a:spcAft>
              <a:buNone/>
            </a:pPr>
            <a:r>
              <a:t/>
            </a:r>
            <a:endParaRPr sz="700">
              <a:solidFill>
                <a:srgbClr val="FF0000"/>
              </a:solidFill>
              <a:latin typeface="Lato Black"/>
              <a:ea typeface="Lato Black"/>
              <a:cs typeface="Lato Black"/>
              <a:sym typeface="Lato Black"/>
            </a:endParaRPr>
          </a:p>
          <a:p>
            <a:pPr indent="0" lvl="0" marL="0" rtl="0" algn="l">
              <a:spcBef>
                <a:spcPts val="0"/>
              </a:spcBef>
              <a:spcAft>
                <a:spcPts val="0"/>
              </a:spcAft>
              <a:buNone/>
            </a:pPr>
            <a:r>
              <a:t/>
            </a:r>
            <a:endParaRPr sz="1800">
              <a:solidFill>
                <a:srgbClr val="FF0000"/>
              </a:solidFill>
              <a:latin typeface="Lato Black"/>
              <a:ea typeface="Lato Black"/>
              <a:cs typeface="Lato Black"/>
              <a:sym typeface="Lato Black"/>
            </a:endParaRPr>
          </a:p>
        </p:txBody>
      </p:sp>
      <p:pic>
        <p:nvPicPr>
          <p:cNvPr id="131" name="Google Shape;131;g2fa3c2b4e23_1_1"/>
          <p:cNvPicPr preferRelativeResize="0"/>
          <p:nvPr/>
        </p:nvPicPr>
        <p:blipFill>
          <a:blip r:embed="rId3">
            <a:alphaModFix/>
          </a:blip>
          <a:stretch>
            <a:fillRect/>
          </a:stretch>
        </p:blipFill>
        <p:spPr>
          <a:xfrm>
            <a:off x="152400" y="898750"/>
            <a:ext cx="11887199" cy="4117925"/>
          </a:xfrm>
          <a:prstGeom prst="rect">
            <a:avLst/>
          </a:prstGeom>
          <a:noFill/>
          <a:ln>
            <a:noFill/>
          </a:ln>
        </p:spPr>
      </p:pic>
      <p:sp>
        <p:nvSpPr>
          <p:cNvPr id="132" name="Google Shape;132;g2fa3c2b4e23_1_1"/>
          <p:cNvSpPr txBox="1"/>
          <p:nvPr/>
        </p:nvSpPr>
        <p:spPr>
          <a:xfrm>
            <a:off x="222325" y="5016675"/>
            <a:ext cx="11743200" cy="1400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sz="7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Import Necessary Libraries</a:t>
            </a:r>
            <a:r>
              <a:rPr lang="en-IN" sz="1800">
                <a:solidFill>
                  <a:schemeClr val="dk1"/>
                </a:solidFill>
                <a:latin typeface="Calibri"/>
                <a:ea typeface="Calibri"/>
                <a:cs typeface="Calibri"/>
                <a:sym typeface="Calibri"/>
              </a:rPr>
              <a:t>: pandas, numpy, matplotlib.pyplot, seaborn, scipy</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Set up Visual Aesthetics</a:t>
            </a:r>
            <a:r>
              <a:rPr lang="en-IN" sz="1800">
                <a:solidFill>
                  <a:schemeClr val="dk1"/>
                </a:solidFill>
                <a:latin typeface="Calibri"/>
                <a:ea typeface="Calibri"/>
                <a:cs typeface="Calibri"/>
                <a:sym typeface="Calibri"/>
              </a:rPr>
              <a:t>: Used seaborn function to set the overall appearance of the plots in a style with white background and a grid.</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 Load and display the head of dataset</a:t>
            </a:r>
            <a:r>
              <a:rPr lang="en-IN" sz="1800">
                <a:solidFill>
                  <a:schemeClr val="dk1"/>
                </a:solidFill>
                <a:latin typeface="Calibri"/>
                <a:ea typeface="Calibri"/>
                <a:cs typeface="Calibri"/>
                <a:sym typeface="Calibri"/>
              </a:rPr>
              <a:t> : Used pd.read_csv() and df.head() functions.</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g2fa3c2b4e23_1_41"/>
          <p:cNvPicPr preferRelativeResize="0"/>
          <p:nvPr/>
        </p:nvPicPr>
        <p:blipFill>
          <a:blip r:embed="rId3">
            <a:alphaModFix/>
          </a:blip>
          <a:stretch>
            <a:fillRect/>
          </a:stretch>
        </p:blipFill>
        <p:spPr>
          <a:xfrm>
            <a:off x="0" y="0"/>
            <a:ext cx="6611527" cy="6857999"/>
          </a:xfrm>
          <a:prstGeom prst="rect">
            <a:avLst/>
          </a:prstGeom>
          <a:noFill/>
          <a:ln>
            <a:noFill/>
          </a:ln>
        </p:spPr>
      </p:pic>
      <p:sp>
        <p:nvSpPr>
          <p:cNvPr id="139" name="Google Shape;139;g2fa3c2b4e23_1_41"/>
          <p:cNvSpPr txBox="1"/>
          <p:nvPr/>
        </p:nvSpPr>
        <p:spPr>
          <a:xfrm>
            <a:off x="3072000" y="742175"/>
            <a:ext cx="89718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Display the Shape of dataset</a:t>
            </a:r>
            <a:r>
              <a:rPr lang="en-IN" sz="1800">
                <a:solidFill>
                  <a:schemeClr val="dk1"/>
                </a:solidFill>
                <a:latin typeface="Calibri"/>
                <a:ea typeface="Calibri"/>
                <a:cs typeface="Calibri"/>
                <a:sym typeface="Calibri"/>
              </a:rPr>
              <a:t>: Used df.Shape function.</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Summary of the dataset</a:t>
            </a:r>
            <a:r>
              <a:rPr lang="en-IN" sz="1800">
                <a:solidFill>
                  <a:schemeClr val="dk1"/>
                </a:solidFill>
                <a:latin typeface="Calibri"/>
                <a:ea typeface="Calibri"/>
                <a:cs typeface="Calibri"/>
                <a:sym typeface="Calibri"/>
              </a:rPr>
              <a:t>: Used df.info() function.</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Description of the dataset</a:t>
            </a:r>
            <a:r>
              <a:rPr lang="en-IN" sz="1800">
                <a:solidFill>
                  <a:schemeClr val="dk1"/>
                </a:solidFill>
                <a:latin typeface="Calibri"/>
                <a:ea typeface="Calibri"/>
                <a:cs typeface="Calibri"/>
                <a:sym typeface="Calibri"/>
              </a:rPr>
              <a:t>: Used df.describe() function. The </a:t>
            </a:r>
            <a:r>
              <a:rPr lang="en-IN" sz="1800">
                <a:solidFill>
                  <a:schemeClr val="dk1"/>
                </a:solidFill>
                <a:latin typeface="Calibri"/>
                <a:ea typeface="Calibri"/>
                <a:cs typeface="Calibri"/>
                <a:sym typeface="Calibri"/>
              </a:rPr>
              <a:t>dataset</a:t>
            </a:r>
            <a:r>
              <a:rPr lang="en-IN" sz="1800">
                <a:solidFill>
                  <a:schemeClr val="dk1"/>
                </a:solidFill>
                <a:latin typeface="Calibri"/>
                <a:ea typeface="Calibri"/>
                <a:cs typeface="Calibri"/>
                <a:sym typeface="Calibri"/>
              </a:rPr>
              <a:t> contains 3999 rows and 39 </a:t>
            </a:r>
            <a:r>
              <a:rPr lang="en-IN" sz="1800">
                <a:solidFill>
                  <a:schemeClr val="dk1"/>
                </a:solidFill>
                <a:latin typeface="Calibri"/>
                <a:ea typeface="Calibri"/>
                <a:cs typeface="Calibri"/>
                <a:sym typeface="Calibri"/>
              </a:rPr>
              <a:t>columns.</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30a21f93990_2_5"/>
          <p:cNvSpPr txBox="1"/>
          <p:nvPr/>
        </p:nvSpPr>
        <p:spPr>
          <a:xfrm>
            <a:off x="237300" y="350725"/>
            <a:ext cx="9160200" cy="57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IN" sz="2800">
                <a:solidFill>
                  <a:srgbClr val="FF0000"/>
                </a:solidFill>
                <a:latin typeface="Lato Black"/>
                <a:ea typeface="Lato Black"/>
                <a:cs typeface="Lato Black"/>
                <a:sym typeface="Lato Black"/>
              </a:rPr>
              <a:t>Univariate</a:t>
            </a:r>
            <a:r>
              <a:rPr lang="en-IN" sz="2800">
                <a:solidFill>
                  <a:srgbClr val="FF0000"/>
                </a:solidFill>
                <a:latin typeface="Lato Black"/>
                <a:ea typeface="Lato Black"/>
                <a:cs typeface="Lato Black"/>
                <a:sym typeface="Lato Black"/>
              </a:rPr>
              <a:t> Analysis :</a:t>
            </a:r>
            <a:r>
              <a:rPr b="1" lang="en-IN" sz="1800">
                <a:solidFill>
                  <a:schemeClr val="dk1"/>
                </a:solidFill>
                <a:latin typeface="Calibri"/>
                <a:ea typeface="Calibri"/>
                <a:cs typeface="Calibri"/>
                <a:sym typeface="Calibri"/>
              </a:rPr>
              <a:t>  </a:t>
            </a:r>
            <a:endParaRPr sz="2800">
              <a:solidFill>
                <a:srgbClr val="FF0000"/>
              </a:solidFill>
              <a:latin typeface="Lato Black"/>
              <a:ea typeface="Lato Black"/>
              <a:cs typeface="Lato Black"/>
              <a:sym typeface="Lato Black"/>
            </a:endParaRPr>
          </a:p>
        </p:txBody>
      </p:sp>
      <p:pic>
        <p:nvPicPr>
          <p:cNvPr id="146" name="Google Shape;146;g30a21f93990_2_5"/>
          <p:cNvPicPr preferRelativeResize="0"/>
          <p:nvPr/>
        </p:nvPicPr>
        <p:blipFill>
          <a:blip r:embed="rId3">
            <a:alphaModFix/>
          </a:blip>
          <a:stretch>
            <a:fillRect/>
          </a:stretch>
        </p:blipFill>
        <p:spPr>
          <a:xfrm>
            <a:off x="3479075" y="820450"/>
            <a:ext cx="5447000" cy="3495075"/>
          </a:xfrm>
          <a:prstGeom prst="rect">
            <a:avLst/>
          </a:prstGeom>
          <a:noFill/>
          <a:ln>
            <a:noFill/>
          </a:ln>
        </p:spPr>
      </p:pic>
      <p:sp>
        <p:nvSpPr>
          <p:cNvPr id="147" name="Google Shape;147;g30a21f93990_2_5"/>
          <p:cNvSpPr txBox="1"/>
          <p:nvPr/>
        </p:nvSpPr>
        <p:spPr>
          <a:xfrm>
            <a:off x="237300" y="3640925"/>
            <a:ext cx="116640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The distribution has a long tail to the right, indicating that most salaries are concentrated on the lower end, while a few extreme values exist on the higher end.</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The majority of the salaries fall below 500,000 (0.5 million) as shown by the high frequency bars in that range.</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There are some data points extending beyond 1 million, but their frequency is very low, indicating they might be outliers or extreme cases.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The highest frequency occurs around the range between 100,000 and 300,000, suggesting that the most common salaries lie in that range</a:t>
            </a:r>
            <a:r>
              <a:rPr lang="en-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g30b0f67eede_0_3"/>
          <p:cNvPicPr preferRelativeResize="0"/>
          <p:nvPr/>
        </p:nvPicPr>
        <p:blipFill>
          <a:blip r:embed="rId3">
            <a:alphaModFix/>
          </a:blip>
          <a:stretch>
            <a:fillRect/>
          </a:stretch>
        </p:blipFill>
        <p:spPr>
          <a:xfrm>
            <a:off x="3291575" y="415300"/>
            <a:ext cx="5516024" cy="3257700"/>
          </a:xfrm>
          <a:prstGeom prst="rect">
            <a:avLst/>
          </a:prstGeom>
          <a:noFill/>
          <a:ln>
            <a:noFill/>
          </a:ln>
        </p:spPr>
      </p:pic>
      <p:sp>
        <p:nvSpPr>
          <p:cNvPr id="154" name="Google Shape;154;g30b0f67eede_0_3"/>
          <p:cNvSpPr txBox="1"/>
          <p:nvPr/>
        </p:nvSpPr>
        <p:spPr>
          <a:xfrm>
            <a:off x="187288" y="3673000"/>
            <a:ext cx="11724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6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The distribution is right-skewed, with a large number of outliers on the higher end of the salary spectrum.</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There are numerous outliers, especially beyond the 1 million mark, extending up to 4 million. These values are significantly higher than the rest of the data.</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The blue box represents the middle 50% of the data (from the 1st quartile to the 3rd quartile). This range appears to be quite compressed, showing that most salaries are clustered in a narrow range.</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The whiskers extend up to a certain point before the outliers start, indicating that typical salaries (excluding outliers) are below 500,000.</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The line within the box represents the median salary, which is below 300,000, indicating that half of the salaries are lower than this valu</a:t>
            </a:r>
            <a:r>
              <a:rPr lang="en-IN" sz="1800">
                <a:solidFill>
                  <a:schemeClr val="dk1"/>
                </a:solidFill>
                <a:latin typeface="Calibri"/>
                <a:ea typeface="Calibri"/>
                <a:cs typeface="Calibri"/>
                <a:sym typeface="Calibri"/>
              </a:rPr>
              <a:t>e.</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2021-02-16T05:19:01Z</dcterms:created>
  <dc:creator>Raghu Ram Aduri</dc:creator>
</cp:coreProperties>
</file>