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224C-2F6D-BE0C-977F-3BCB4C199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EBC56-822E-BD42-8717-43ED191C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3EC0E-0A0B-069F-1A4C-D0E9C4A7FFC2}"/>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870781E6-93BC-AF6A-D9F8-07F2663B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0F88B-B567-7649-FAFE-910CF466767F}"/>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231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C53A-B101-BD62-52EA-76911141A2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E9327-DA07-5433-9C8F-07BB76DBE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42C9D-8271-FBC2-F48F-7CC46B713348}"/>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9F2A7B82-580B-2057-439B-019E3ABFF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FC0E-644A-949B-3857-57B7E4E54F1C}"/>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49042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07237-BDA0-79B1-433F-B210CFD77C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CFCF7D-5388-E706-0FE1-274B6503D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9D6C-05D1-F7E5-80AB-CEE3D1E4385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D3965078-02E2-2B65-3904-FB857449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60614-54CA-7CA2-8972-8630ECFF851B}"/>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629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8C5B-B370-E04F-878E-3D9F40594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9150-489B-DFC8-B010-C6E35BDE1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3F89-071F-A937-1D20-7D26D70A7B6E}"/>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B039A6C3-78E1-1B4D-A3B8-BD2F6658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376-BCD8-9C3D-C96B-3A4A0CBE7448}"/>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9742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D02-C09A-5B09-6D85-10B48A456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5820C-1256-1CE4-D5C8-280847547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ABAB2-2F73-D68E-31A6-81E2F9A5F335}"/>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2382D9E1-61E5-FA1E-B388-BCB3AD75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7FFB0-6A15-3723-57E5-72668BEFB720}"/>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7361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D94B-769F-1B86-C718-5616B640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9062-FB2F-587D-E63F-81612B443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5A1F-0A5D-B63C-111D-D7DFFD231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9BA63-BC2A-BAA6-AF10-CFB2DBDC6473}"/>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7D0A3370-1D3A-9378-2FC3-E2C7004DB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B86D-D205-C89D-80D4-7748E93180D1}"/>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3082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D926-A2A9-EED5-6900-F46F42027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2C9A2-F439-75E8-3A76-24C442AA2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378BD-AA68-C4B4-10F4-73C5B1766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10751-1606-337C-C88E-1B60210DC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A82AC-339D-9577-7DA5-77A91E754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0EBB0-32BD-F281-51B1-5ACE13397BE8}"/>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8" name="Footer Placeholder 7">
            <a:extLst>
              <a:ext uri="{FF2B5EF4-FFF2-40B4-BE49-F238E27FC236}">
                <a16:creationId xmlns:a16="http://schemas.microsoft.com/office/drawing/2014/main" id="{0506A592-C178-DB7F-2043-E5B6CBE95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A0530-0CF6-9FC1-4403-35D7ACB6C003}"/>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48168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BE2-C91F-AC5F-9F23-C3B0D1D44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C00A4-82A4-1C53-9581-936C0F44AE5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4" name="Footer Placeholder 3">
            <a:extLst>
              <a:ext uri="{FF2B5EF4-FFF2-40B4-BE49-F238E27FC236}">
                <a16:creationId xmlns:a16="http://schemas.microsoft.com/office/drawing/2014/main" id="{86ECC0FF-11B1-4EF9-B75E-F87FA6AC0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3D76C-32D5-0AB1-6B23-BE6B9042C1BE}"/>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145200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AAC1C-E0BB-D1A9-016D-D9E36C18A630}"/>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3" name="Footer Placeholder 2">
            <a:extLst>
              <a:ext uri="{FF2B5EF4-FFF2-40B4-BE49-F238E27FC236}">
                <a16:creationId xmlns:a16="http://schemas.microsoft.com/office/drawing/2014/main" id="{70C52593-2C34-FAD4-8373-E58D7AA25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90923-DAF1-FF0C-06F8-8893F7CB8B9D}"/>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22783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A564-93A0-3B77-0F1E-ED5C8320C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3124A-6F84-039A-980C-9E3EE5B98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F6DC8-B64B-D370-0C95-4725B276C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B081-0037-0E76-3BD1-A787EF55BBD4}"/>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19CAF920-C9EF-CDAC-36FE-4596C014F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990-D571-E0AF-2649-E02136C650B4}"/>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6990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1F9D-D34C-F8F7-AD51-D299DAE20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63E3F-3F09-81F2-8ABE-D1AC53F71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3BE0C-2C79-CBC8-EF66-5A061D8AD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19B66-CDBB-1967-F010-C0A36DA249A6}"/>
              </a:ext>
            </a:extLst>
          </p:cNvPr>
          <p:cNvSpPr>
            <a:spLocks noGrp="1"/>
          </p:cNvSpPr>
          <p:nvPr>
            <p:ph type="dt" sz="half" idx="10"/>
          </p:nvPr>
        </p:nvSpPr>
        <p:spPr/>
        <p:txBody>
          <a:bodyPr/>
          <a:lstStyle/>
          <a:p>
            <a:fld id="{6E67E6EB-5218-4AD8-AE13-DBB5BD2A8418}" type="datetimeFigureOut">
              <a:rPr lang="en-US" smtClean="0"/>
              <a:t>6/29/2023</a:t>
            </a:fld>
            <a:endParaRPr lang="en-US"/>
          </a:p>
        </p:txBody>
      </p:sp>
      <p:sp>
        <p:nvSpPr>
          <p:cNvPr id="6" name="Footer Placeholder 5">
            <a:extLst>
              <a:ext uri="{FF2B5EF4-FFF2-40B4-BE49-F238E27FC236}">
                <a16:creationId xmlns:a16="http://schemas.microsoft.com/office/drawing/2014/main" id="{96C6D29B-7418-E57D-6946-FED406A55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DBC79-5638-D8BA-6321-C6A7EEAF0F76}"/>
              </a:ext>
            </a:extLst>
          </p:cNvPr>
          <p:cNvSpPr>
            <a:spLocks noGrp="1"/>
          </p:cNvSpPr>
          <p:nvPr>
            <p:ph type="sldNum" sz="quarter" idx="12"/>
          </p:nvPr>
        </p:nvSpPr>
        <p:spPr/>
        <p:txBody>
          <a:bodyPr/>
          <a:lstStyle/>
          <a:p>
            <a:fld id="{6273B710-8090-489C-A376-F6AD39AA1154}" type="slidenum">
              <a:rPr lang="en-US" smtClean="0"/>
              <a:t>‹#›</a:t>
            </a:fld>
            <a:endParaRPr lang="en-US"/>
          </a:p>
        </p:txBody>
      </p:sp>
    </p:spTree>
    <p:extLst>
      <p:ext uri="{BB962C8B-B14F-4D97-AF65-F5344CB8AC3E}">
        <p14:creationId xmlns:p14="http://schemas.microsoft.com/office/powerpoint/2010/main" val="37418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9CC-54D0-0BD7-855A-3EEB5A503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C118-BE27-500C-BA6D-9E17FECA1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D0103-D279-02E3-09B0-E3000FB10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7E6EB-5218-4AD8-AE13-DBB5BD2A8418}" type="datetimeFigureOut">
              <a:rPr lang="en-US" smtClean="0"/>
              <a:t>6/29/2023</a:t>
            </a:fld>
            <a:endParaRPr lang="en-US"/>
          </a:p>
        </p:txBody>
      </p:sp>
      <p:sp>
        <p:nvSpPr>
          <p:cNvPr id="5" name="Footer Placeholder 4">
            <a:extLst>
              <a:ext uri="{FF2B5EF4-FFF2-40B4-BE49-F238E27FC236}">
                <a16:creationId xmlns:a16="http://schemas.microsoft.com/office/drawing/2014/main" id="{540385A3-26F7-8315-C160-DBD5E0537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D1B98-D205-CE0B-1695-918701B4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B710-8090-489C-A376-F6AD39AA1154}" type="slidenum">
              <a:rPr lang="en-US" smtClean="0"/>
              <a:t>‹#›</a:t>
            </a:fld>
            <a:endParaRPr lang="en-US"/>
          </a:p>
        </p:txBody>
      </p:sp>
    </p:spTree>
    <p:extLst>
      <p:ext uri="{BB962C8B-B14F-4D97-AF65-F5344CB8AC3E}">
        <p14:creationId xmlns:p14="http://schemas.microsoft.com/office/powerpoint/2010/main" val="272001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9A5-9BDA-6C60-5FCF-F1F91CD96987}"/>
              </a:ext>
            </a:extLst>
          </p:cNvPr>
          <p:cNvSpPr>
            <a:spLocks noGrp="1"/>
          </p:cNvSpPr>
          <p:nvPr>
            <p:ph type="ctrTitle"/>
          </p:nvPr>
        </p:nvSpPr>
        <p:spPr/>
        <p:txBody>
          <a:bodyPr/>
          <a:lstStyle/>
          <a:p>
            <a:r>
              <a:rPr lang="en-US" dirty="0"/>
              <a:t>Heart Disease Prediction Project.</a:t>
            </a:r>
          </a:p>
        </p:txBody>
      </p:sp>
      <p:sp>
        <p:nvSpPr>
          <p:cNvPr id="3" name="Subtitle 2">
            <a:extLst>
              <a:ext uri="{FF2B5EF4-FFF2-40B4-BE49-F238E27FC236}">
                <a16:creationId xmlns:a16="http://schemas.microsoft.com/office/drawing/2014/main" id="{E08B9A1A-35FB-E94F-5EFF-55C955604CC3}"/>
              </a:ext>
            </a:extLst>
          </p:cNvPr>
          <p:cNvSpPr>
            <a:spLocks noGrp="1"/>
          </p:cNvSpPr>
          <p:nvPr>
            <p:ph type="subTitle" idx="1"/>
          </p:nvPr>
        </p:nvSpPr>
        <p:spPr/>
        <p:txBody>
          <a:bodyPr/>
          <a:lstStyle/>
          <a:p>
            <a:r>
              <a:rPr lang="en-US" dirty="0"/>
              <a:t>By George Opondi.</a:t>
            </a:r>
          </a:p>
        </p:txBody>
      </p:sp>
    </p:spTree>
    <p:extLst>
      <p:ext uri="{BB962C8B-B14F-4D97-AF65-F5344CB8AC3E}">
        <p14:creationId xmlns:p14="http://schemas.microsoft.com/office/powerpoint/2010/main" val="15337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B91-568A-E8A4-6515-9B5DD29D3F53}"/>
              </a:ext>
            </a:extLst>
          </p:cNvPr>
          <p:cNvSpPr>
            <a:spLocks noGrp="1"/>
          </p:cNvSpPr>
          <p:nvPr>
            <p:ph type="title"/>
          </p:nvPr>
        </p:nvSpPr>
        <p:spPr>
          <a:xfrm>
            <a:off x="703288" y="318326"/>
            <a:ext cx="10515600" cy="1325563"/>
          </a:xfrm>
        </p:spPr>
        <p:txBody>
          <a:bodyPr/>
          <a:lstStyle/>
          <a:p>
            <a:r>
              <a:rPr lang="en-US" sz="4000" b="1" dirty="0">
                <a:solidFill>
                  <a:srgbClr val="6796E6"/>
                </a:solidFill>
                <a:latin typeface="Consolas" panose="020B0609020204030204" pitchFamily="49" charset="0"/>
              </a:rPr>
              <a:t>Visualizations of h</a:t>
            </a:r>
            <a:r>
              <a:rPr kumimoji="0" lang="en-US" sz="40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ighly</a:t>
            </a:r>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DEC6D233-6011-5ED5-070F-14351BC95497}"/>
              </a:ext>
            </a:extLst>
          </p:cNvPr>
          <p:cNvPicPr>
            <a:picLocks noGrp="1" noChangeAspect="1"/>
          </p:cNvPicPr>
          <p:nvPr>
            <p:ph idx="1"/>
          </p:nvPr>
        </p:nvPicPr>
        <p:blipFill>
          <a:blip r:embed="rId2"/>
          <a:stretch>
            <a:fillRect/>
          </a:stretch>
        </p:blipFill>
        <p:spPr>
          <a:xfrm>
            <a:off x="1514007" y="1454046"/>
            <a:ext cx="9031198" cy="5187359"/>
          </a:xfrm>
        </p:spPr>
      </p:pic>
    </p:spTree>
    <p:extLst>
      <p:ext uri="{BB962C8B-B14F-4D97-AF65-F5344CB8AC3E}">
        <p14:creationId xmlns:p14="http://schemas.microsoft.com/office/powerpoint/2010/main" val="379871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E007-5262-AD78-8FAD-E81CD9B1F0E8}"/>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ighly</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6AA9D06C-A4B5-ECBE-953F-B79396E70C13}"/>
              </a:ext>
            </a:extLst>
          </p:cNvPr>
          <p:cNvPicPr>
            <a:picLocks noGrp="1" noChangeAspect="1"/>
          </p:cNvPicPr>
          <p:nvPr>
            <p:ph idx="1"/>
          </p:nvPr>
        </p:nvPicPr>
        <p:blipFill>
          <a:blip r:embed="rId2"/>
          <a:stretch>
            <a:fillRect/>
          </a:stretch>
        </p:blipFill>
        <p:spPr>
          <a:xfrm>
            <a:off x="1331495" y="1858169"/>
            <a:ext cx="9689431" cy="4876386"/>
          </a:xfrm>
        </p:spPr>
      </p:pic>
    </p:spTree>
    <p:extLst>
      <p:ext uri="{BB962C8B-B14F-4D97-AF65-F5344CB8AC3E}">
        <p14:creationId xmlns:p14="http://schemas.microsoft.com/office/powerpoint/2010/main" val="147715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1833-A8A1-C765-8238-CA0D25B39F09}"/>
              </a:ext>
            </a:extLst>
          </p:cNvPr>
          <p:cNvSpPr>
            <a:spLocks noGrp="1"/>
          </p:cNvSpPr>
          <p:nvPr>
            <p:ph type="title"/>
          </p:nvPr>
        </p:nvSpPr>
        <p:spPr/>
        <p:txBody>
          <a:bodyPr/>
          <a:lstStyle/>
          <a:p>
            <a:r>
              <a:rPr lang="en-US" sz="4400" b="1" dirty="0">
                <a:solidFill>
                  <a:srgbClr val="6796E6"/>
                </a:solidFill>
                <a:latin typeface="Consolas" panose="020B0609020204030204" pitchFamily="49" charset="0"/>
              </a:rPr>
              <a:t>Visualizations of h</a:t>
            </a:r>
            <a:r>
              <a:rPr kumimoji="0" lang="en-US" sz="4400" b="1" i="0" u="none" strike="noStrike" kern="1200" cap="none" spc="0" normalizeH="0" baseline="0" noProof="0" dirty="0" err="1">
                <a:ln>
                  <a:noFill/>
                </a:ln>
                <a:solidFill>
                  <a:srgbClr val="6796E6"/>
                </a:solidFill>
                <a:effectLst/>
                <a:uLnTx/>
                <a:uFillTx/>
                <a:latin typeface="Consolas" panose="020B0609020204030204" pitchFamily="49" charset="0"/>
                <a:ea typeface="+mj-ea"/>
                <a:cs typeface="+mj-cs"/>
              </a:rPr>
              <a:t>ighly</a:t>
            </a:r>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 correlated variables</a:t>
            </a:r>
            <a:endParaRPr lang="en-US" dirty="0"/>
          </a:p>
        </p:txBody>
      </p:sp>
      <p:pic>
        <p:nvPicPr>
          <p:cNvPr id="5" name="Content Placeholder 4">
            <a:extLst>
              <a:ext uri="{FF2B5EF4-FFF2-40B4-BE49-F238E27FC236}">
                <a16:creationId xmlns:a16="http://schemas.microsoft.com/office/drawing/2014/main" id="{EE901503-3F5C-DC0F-5190-E723E3250112}"/>
              </a:ext>
            </a:extLst>
          </p:cNvPr>
          <p:cNvPicPr>
            <a:picLocks noGrp="1" noChangeAspect="1"/>
          </p:cNvPicPr>
          <p:nvPr>
            <p:ph idx="1"/>
          </p:nvPr>
        </p:nvPicPr>
        <p:blipFill>
          <a:blip r:embed="rId2"/>
          <a:stretch>
            <a:fillRect/>
          </a:stretch>
        </p:blipFill>
        <p:spPr>
          <a:xfrm>
            <a:off x="641683" y="1858169"/>
            <a:ext cx="10924675" cy="4882774"/>
          </a:xfrm>
        </p:spPr>
      </p:pic>
    </p:spTree>
    <p:extLst>
      <p:ext uri="{BB962C8B-B14F-4D97-AF65-F5344CB8AC3E}">
        <p14:creationId xmlns:p14="http://schemas.microsoft.com/office/powerpoint/2010/main" val="390311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2EE1-892D-35BB-0C3C-28B47B786702}"/>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Creation and selection of models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CCC98F32-C627-D677-F791-5744F7AEA446}"/>
              </a:ext>
            </a:extLst>
          </p:cNvPr>
          <p:cNvSpPr>
            <a:spLocks noGrp="1"/>
          </p:cNvSpPr>
          <p:nvPr>
            <p:ph idx="1"/>
          </p:nvPr>
        </p:nvSpPr>
        <p:spPr/>
        <p:txBody>
          <a:bodyPr/>
          <a:lstStyle/>
          <a:p>
            <a:r>
              <a:rPr lang="en-US" dirty="0"/>
              <a:t>Logistic Regression: </a:t>
            </a:r>
            <a:r>
              <a:rPr lang="en-US" b="1" u="sng" dirty="0"/>
              <a:t>0.8333333333333334</a:t>
            </a:r>
          </a:p>
          <a:p>
            <a:r>
              <a:rPr lang="en-US" dirty="0"/>
              <a:t>K-Nearest Neighbors: 0.7037037037037037</a:t>
            </a:r>
          </a:p>
          <a:p>
            <a:r>
              <a:rPr lang="en-US" dirty="0"/>
              <a:t>Support Vector Machines: 0.7407407407407407</a:t>
            </a:r>
          </a:p>
          <a:p>
            <a:r>
              <a:rPr lang="en-US" dirty="0"/>
              <a:t>Decision Trees: 0.8148148148148148</a:t>
            </a:r>
          </a:p>
          <a:p>
            <a:r>
              <a:rPr lang="en-US" dirty="0"/>
              <a:t>Random Forests: 0.7962962962962963</a:t>
            </a:r>
          </a:p>
          <a:p>
            <a:endParaRPr lang="en-US" dirty="0"/>
          </a:p>
          <a:p>
            <a:r>
              <a:rPr lang="en-US" dirty="0"/>
              <a:t>From the scores above, Logistic regression is the best Machine Learning Model to be applied for the prediction of the project.</a:t>
            </a:r>
          </a:p>
        </p:txBody>
      </p:sp>
    </p:spTree>
    <p:extLst>
      <p:ext uri="{BB962C8B-B14F-4D97-AF65-F5344CB8AC3E}">
        <p14:creationId xmlns:p14="http://schemas.microsoft.com/office/powerpoint/2010/main" val="97243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CFB8-F9CC-1517-2A7C-6DCF6CEF8F61}"/>
              </a:ext>
            </a:extLst>
          </p:cNvPr>
          <p:cNvSpPr>
            <a:spLocks noGrp="1"/>
          </p:cNvSpPr>
          <p:nvPr>
            <p:ph type="title"/>
          </p:nvPr>
        </p:nvSpPr>
        <p:spPr>
          <a:xfrm>
            <a:off x="838200" y="365125"/>
            <a:ext cx="10515600" cy="1058941"/>
          </a:xfrm>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Logistic regression tuned confusion matrix</a:t>
            </a:r>
            <a:endParaRPr lang="en-US" dirty="0"/>
          </a:p>
        </p:txBody>
      </p:sp>
      <p:pic>
        <p:nvPicPr>
          <p:cNvPr id="5" name="Content Placeholder 4">
            <a:extLst>
              <a:ext uri="{FF2B5EF4-FFF2-40B4-BE49-F238E27FC236}">
                <a16:creationId xmlns:a16="http://schemas.microsoft.com/office/drawing/2014/main" id="{8B85AB43-BC92-1A52-9940-D06168F80B23}"/>
              </a:ext>
            </a:extLst>
          </p:cNvPr>
          <p:cNvPicPr>
            <a:picLocks noGrp="1" noChangeAspect="1"/>
          </p:cNvPicPr>
          <p:nvPr>
            <p:ph idx="1"/>
          </p:nvPr>
        </p:nvPicPr>
        <p:blipFill>
          <a:blip r:embed="rId2"/>
          <a:stretch>
            <a:fillRect/>
          </a:stretch>
        </p:blipFill>
        <p:spPr>
          <a:xfrm>
            <a:off x="838200" y="1424066"/>
            <a:ext cx="8980357" cy="5239131"/>
          </a:xfrm>
        </p:spPr>
      </p:pic>
    </p:spTree>
    <p:extLst>
      <p:ext uri="{BB962C8B-B14F-4D97-AF65-F5344CB8AC3E}">
        <p14:creationId xmlns:p14="http://schemas.microsoft.com/office/powerpoint/2010/main" val="17377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973F-1232-3DD6-B13E-B4ACE3397F27}"/>
              </a:ext>
            </a:extLst>
          </p:cNvPr>
          <p:cNvSpPr>
            <a:spLocks noGrp="1"/>
          </p:cNvSpPr>
          <p:nvPr>
            <p:ph type="title"/>
          </p:nvPr>
        </p:nvSpPr>
        <p:spPr/>
        <p:txBody>
          <a:bodyPr>
            <a:normAutofit/>
          </a:bodyPr>
          <a:lstStyle/>
          <a:p>
            <a:r>
              <a:rPr kumimoji="0" lang="en-US" sz="40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Development and deployment of data app using stream lit.</a:t>
            </a:r>
            <a:endParaRPr lang="en-US" dirty="0"/>
          </a:p>
        </p:txBody>
      </p:sp>
      <p:sp>
        <p:nvSpPr>
          <p:cNvPr id="3" name="Content Placeholder 2">
            <a:extLst>
              <a:ext uri="{FF2B5EF4-FFF2-40B4-BE49-F238E27FC236}">
                <a16:creationId xmlns:a16="http://schemas.microsoft.com/office/drawing/2014/main" id="{EB864F36-3734-E7B3-F3F0-D44B2508EE1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23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C54A-2563-EF9A-63B8-6C6226A58D25}"/>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INTRODUCTION</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621611F-1603-35FE-00C8-1283F4418322}"/>
              </a:ext>
            </a:extLst>
          </p:cNvPr>
          <p:cNvSpPr>
            <a:spLocks noGrp="1"/>
          </p:cNvSpPr>
          <p:nvPr>
            <p:ph idx="1"/>
          </p:nvPr>
        </p:nvSpPr>
        <p:spPr>
          <a:xfrm>
            <a:off x="838200" y="1825624"/>
            <a:ext cx="10515600" cy="4560185"/>
          </a:xfrm>
        </p:spPr>
        <p:txBody>
          <a:bodyPr>
            <a:normAutofit fontScale="92500" lnSpcReduction="10000"/>
          </a:bodyPr>
          <a:lstStyle/>
          <a:p>
            <a:r>
              <a:rPr lang="en-US" dirty="0"/>
              <a:t>Heart disease is a type of disease that affects the heart or blood vessels. The risk of certain heart diseases may be increased by smoking, high blood pressure, high cholesterol, unhealthy diet, lack of exercise, and obesity. Heart disease describes a range of conditions that affect the heart. These diseases include:</a:t>
            </a:r>
          </a:p>
          <a:p>
            <a:endParaRPr lang="en-US" dirty="0"/>
          </a:p>
          <a:p>
            <a:pPr marL="0" indent="0">
              <a:buNone/>
            </a:pPr>
            <a:r>
              <a:rPr lang="en-US" dirty="0"/>
              <a:t> a)Blood vessel disease, such as coronary artery disease</a:t>
            </a:r>
          </a:p>
          <a:p>
            <a:pPr marL="0" indent="0">
              <a:buNone/>
            </a:pPr>
            <a:r>
              <a:rPr lang="en-US" dirty="0"/>
              <a:t> b)Irregular heartbeats (arrhythmias)</a:t>
            </a:r>
          </a:p>
          <a:p>
            <a:pPr marL="0" indent="0">
              <a:buNone/>
            </a:pPr>
            <a:r>
              <a:rPr lang="en-US" dirty="0"/>
              <a:t> c)Heart problems you're born with (congenital heart defects)</a:t>
            </a:r>
          </a:p>
          <a:p>
            <a:pPr marL="0" indent="0">
              <a:buNone/>
            </a:pPr>
            <a:r>
              <a:rPr lang="en-US" dirty="0"/>
              <a:t> d)Disease of the heart muscle</a:t>
            </a:r>
          </a:p>
          <a:p>
            <a:pPr marL="0" indent="0">
              <a:buNone/>
            </a:pPr>
            <a:r>
              <a:rPr lang="en-US" dirty="0"/>
              <a:t> e)Heart valve disease</a:t>
            </a:r>
          </a:p>
        </p:txBody>
      </p:sp>
    </p:spTree>
    <p:extLst>
      <p:ext uri="{BB962C8B-B14F-4D97-AF65-F5344CB8AC3E}">
        <p14:creationId xmlns:p14="http://schemas.microsoft.com/office/powerpoint/2010/main" val="212413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B359-BDBE-F8B9-AFC5-FCB2F2F7579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Details on the data set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343C100-EB7C-CB17-BE03-D51F73C7A327}"/>
              </a:ext>
            </a:extLst>
          </p:cNvPr>
          <p:cNvSpPr>
            <a:spLocks noGrp="1"/>
          </p:cNvSpPr>
          <p:nvPr>
            <p:ph idx="1"/>
          </p:nvPr>
        </p:nvSpPr>
        <p:spPr/>
        <p:txBody>
          <a:bodyPr/>
          <a:lstStyle/>
          <a:p>
            <a:r>
              <a:rPr lang="en-US" dirty="0"/>
              <a:t>This is a data set used to predict heart disease. Patients were classified as having or not having heart disease based on cardiac catheterization, the gold standard. If they had more than 50% narrowing of a coronary artery they were labeled as having heart disease.</a:t>
            </a:r>
          </a:p>
          <a:p>
            <a:endParaRPr lang="en-US" dirty="0"/>
          </a:p>
          <a:p>
            <a:r>
              <a:rPr lang="en-US" dirty="0"/>
              <a:t>In this cohort, there are 270 patients and there are 13 independent predictive variables or column attributes. </a:t>
            </a:r>
          </a:p>
        </p:txBody>
      </p:sp>
    </p:spTree>
    <p:extLst>
      <p:ext uri="{BB962C8B-B14F-4D97-AF65-F5344CB8AC3E}">
        <p14:creationId xmlns:p14="http://schemas.microsoft.com/office/powerpoint/2010/main" val="17305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568-2294-5DEA-3DC4-7C1359582066}"/>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Sources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A054609-BD0B-AD12-7AC4-1CD02F3F2EAF}"/>
              </a:ext>
            </a:extLst>
          </p:cNvPr>
          <p:cNvSpPr>
            <a:spLocks noGrp="1"/>
          </p:cNvSpPr>
          <p:nvPr>
            <p:ph idx="1"/>
          </p:nvPr>
        </p:nvSpPr>
        <p:spPr/>
        <p:txBody>
          <a:bodyPr/>
          <a:lstStyle/>
          <a:p>
            <a:r>
              <a:rPr lang="en-US" dirty="0"/>
              <a:t>a) This data set came from the University of California Irvine data repository and is used to predict heart disease.</a:t>
            </a:r>
          </a:p>
          <a:p>
            <a:pPr marL="0" indent="0">
              <a:buNone/>
            </a:pPr>
            <a:r>
              <a:rPr lang="en-US" dirty="0"/>
              <a:t> </a:t>
            </a:r>
          </a:p>
          <a:p>
            <a:r>
              <a:rPr lang="en-US" dirty="0"/>
              <a:t> b) https://data.world/informatics-edu/heart-disease-prediction/workspace/file?filename=+Heart_Disease_Prediction.csv</a:t>
            </a:r>
          </a:p>
        </p:txBody>
      </p:sp>
    </p:spTree>
    <p:extLst>
      <p:ext uri="{BB962C8B-B14F-4D97-AF65-F5344CB8AC3E}">
        <p14:creationId xmlns:p14="http://schemas.microsoft.com/office/powerpoint/2010/main" val="387847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FEA0-E557-F94C-6C89-E7989092B9A0}"/>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Description of columns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D638349-3957-A6F4-5EFF-FED698F7715C}"/>
              </a:ext>
            </a:extLst>
          </p:cNvPr>
          <p:cNvSpPr>
            <a:spLocks noGrp="1"/>
          </p:cNvSpPr>
          <p:nvPr>
            <p:ph idx="1"/>
          </p:nvPr>
        </p:nvSpPr>
        <p:spPr>
          <a:xfrm>
            <a:off x="164893" y="1094283"/>
            <a:ext cx="11887200" cy="5636302"/>
          </a:xfrm>
        </p:spPr>
        <p:txBody>
          <a:bodyPr>
            <a:normAutofit fontScale="40000" lnSpcReduction="20000"/>
          </a:bodyPr>
          <a:lstStyle/>
          <a:p>
            <a:r>
              <a:rPr lang="en-US" sz="5100" b="1" dirty="0"/>
              <a:t>Age</a:t>
            </a:r>
            <a:r>
              <a:rPr lang="en-US" sz="5100" dirty="0"/>
              <a:t>: (In years)</a:t>
            </a:r>
          </a:p>
          <a:p>
            <a:r>
              <a:rPr lang="en-US" sz="5100" b="1" dirty="0"/>
              <a:t>sex: </a:t>
            </a:r>
            <a:r>
              <a:rPr lang="en-US" sz="5100" dirty="0"/>
              <a:t>(1 = male; 0 = female)</a:t>
            </a:r>
          </a:p>
          <a:p>
            <a:r>
              <a:rPr lang="en-US" sz="5100" b="1" dirty="0"/>
              <a:t>chest_pain_type: </a:t>
            </a:r>
            <a:r>
              <a:rPr lang="en-US" sz="5100" dirty="0"/>
              <a:t>Value 1: typical angina -- Value 2: atypical angina -- Value 3: non-anginal pain -- Value 4: asymptomatic</a:t>
            </a:r>
          </a:p>
          <a:p>
            <a:r>
              <a:rPr lang="en-US" sz="5100" b="1" dirty="0"/>
              <a:t>bp:</a:t>
            </a:r>
            <a:r>
              <a:rPr lang="en-US" sz="5100" dirty="0"/>
              <a:t> resting blood pressure (in mm Hg on admission to the hospital)</a:t>
            </a:r>
          </a:p>
          <a:p>
            <a:r>
              <a:rPr lang="en-US" sz="5100" b="1" dirty="0"/>
              <a:t>cholestrol:</a:t>
            </a:r>
            <a:r>
              <a:rPr lang="en-US" sz="5100" dirty="0"/>
              <a:t> serum cholesterol in mg/dl</a:t>
            </a:r>
          </a:p>
          <a:p>
            <a:r>
              <a:rPr lang="en-US" sz="5100" b="1" dirty="0"/>
              <a:t>fbs_over_120: </a:t>
            </a:r>
            <a:r>
              <a:rPr lang="en-US" sz="5100" dirty="0"/>
              <a:t>(fasting blood sugar &gt; 120 mg/dl) (1 = true; 0 = false)</a:t>
            </a:r>
          </a:p>
          <a:p>
            <a:r>
              <a:rPr lang="en-US" sz="5100" b="1" dirty="0"/>
              <a:t>ekg_results: </a:t>
            </a:r>
            <a:r>
              <a:rPr lang="en-US" sz="5100" dirty="0"/>
              <a:t>resting electrocardiographic results -- Value 0: normal -- Value 1: having ST-T wave abnormality (T wave inversions and/or ST elevation or depression of &gt; 0.05 mV) -- Value 2: showing probable or definite left ventricular hypertrophy</a:t>
            </a:r>
          </a:p>
          <a:p>
            <a:r>
              <a:rPr lang="en-US" sz="5100" b="1" dirty="0"/>
              <a:t>max_hr:</a:t>
            </a:r>
            <a:r>
              <a:rPr lang="en-US" sz="5100" dirty="0"/>
              <a:t> maximum heart rate achieved</a:t>
            </a:r>
          </a:p>
          <a:p>
            <a:r>
              <a:rPr lang="en-US" sz="5100" b="1" dirty="0"/>
              <a:t>exercise_angina: </a:t>
            </a:r>
            <a:r>
              <a:rPr lang="en-US" sz="5100" dirty="0"/>
              <a:t>exercise induced angina (1 = yes; 0 = no)</a:t>
            </a:r>
          </a:p>
          <a:p>
            <a:r>
              <a:rPr lang="en-US" sz="5100" b="1" dirty="0"/>
              <a:t>st_depression: </a:t>
            </a:r>
            <a:r>
              <a:rPr lang="en-US" sz="5100" dirty="0"/>
              <a:t>ST depression induced by exercise relative to rest</a:t>
            </a:r>
          </a:p>
          <a:p>
            <a:r>
              <a:rPr lang="en-US" sz="5100" b="1" dirty="0"/>
              <a:t>slope_of_st: </a:t>
            </a:r>
            <a:r>
              <a:rPr lang="en-US" sz="5100" dirty="0"/>
              <a:t>the slope of the peak exercise ST segment -- Value 1: upsloping -- Value 2: flat -- Value 3: down sloping</a:t>
            </a:r>
          </a:p>
          <a:p>
            <a:r>
              <a:rPr lang="en-US" sz="5100" b="1" dirty="0"/>
              <a:t>number_of_vessels_fluro: </a:t>
            </a:r>
            <a:r>
              <a:rPr lang="en-US" sz="5100" dirty="0"/>
              <a:t>number of major vessels (0-3) colored by flourosopy</a:t>
            </a:r>
          </a:p>
          <a:p>
            <a:r>
              <a:rPr lang="en-US" sz="5100" b="1" dirty="0"/>
              <a:t>thallium:</a:t>
            </a:r>
            <a:r>
              <a:rPr lang="en-US" sz="5100" dirty="0"/>
              <a:t> 3 = normal; 6 = fixed defect; 7 = reversable defect</a:t>
            </a:r>
          </a:p>
          <a:p>
            <a:r>
              <a:rPr lang="en-US" sz="5100" b="1" dirty="0"/>
              <a:t>heart_disease: </a:t>
            </a:r>
            <a:r>
              <a:rPr lang="en-US" sz="5100" dirty="0"/>
              <a:t>Value 0: &lt; 50% diameter narrowing -- Value 1: &gt; 50% diameter narrowing</a:t>
            </a:r>
          </a:p>
          <a:p>
            <a:endParaRPr lang="en-US" dirty="0"/>
          </a:p>
        </p:txBody>
      </p:sp>
    </p:spTree>
    <p:extLst>
      <p:ext uri="{BB962C8B-B14F-4D97-AF65-F5344CB8AC3E}">
        <p14:creationId xmlns:p14="http://schemas.microsoft.com/office/powerpoint/2010/main" val="8239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D62D-B2A7-9671-CF26-357927407A4A}"/>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Correlation of variables</a:t>
            </a:r>
            <a:br>
              <a:rPr lang="en-US" b="0" dirty="0">
                <a:solidFill>
                  <a:srgbClr val="FFFFFF"/>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6CB84D12-0A35-592D-7D57-F2FEA419A984}"/>
              </a:ext>
            </a:extLst>
          </p:cNvPr>
          <p:cNvPicPr>
            <a:picLocks noGrp="1" noChangeAspect="1"/>
          </p:cNvPicPr>
          <p:nvPr>
            <p:ph idx="1"/>
          </p:nvPr>
        </p:nvPicPr>
        <p:blipFill>
          <a:blip r:embed="rId2"/>
          <a:stretch>
            <a:fillRect/>
          </a:stretch>
        </p:blipFill>
        <p:spPr>
          <a:xfrm>
            <a:off x="194872" y="943192"/>
            <a:ext cx="11158927" cy="5914808"/>
          </a:xfrm>
        </p:spPr>
      </p:pic>
    </p:spTree>
    <p:extLst>
      <p:ext uri="{BB962C8B-B14F-4D97-AF65-F5344CB8AC3E}">
        <p14:creationId xmlns:p14="http://schemas.microsoft.com/office/powerpoint/2010/main" val="34084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238-4EEB-C495-E6DB-99D24516E1F6}"/>
              </a:ext>
            </a:extLst>
          </p:cNvPr>
          <p:cNvSpPr>
            <a:spLocks noGrp="1"/>
          </p:cNvSpPr>
          <p:nvPr>
            <p:ph type="title"/>
          </p:nvPr>
        </p:nvSpPr>
        <p:spPr/>
        <p:txBody>
          <a:bodyPr>
            <a:normAutofit fontScale="90000"/>
          </a:bodyPr>
          <a:lstStyle/>
          <a:p>
            <a:r>
              <a:rPr kumimoji="0" lang="en-US" sz="4400" b="1" i="0" u="none" strike="noStrike" kern="1200" cap="none" spc="0" normalizeH="0" baseline="0" noProof="0" dirty="0">
                <a:ln>
                  <a:noFill/>
                </a:ln>
                <a:solidFill>
                  <a:srgbClr val="6796E6"/>
                </a:solidFill>
                <a:effectLst/>
                <a:uLnTx/>
                <a:uFillTx/>
                <a:latin typeface="Consolas" panose="020B0609020204030204" pitchFamily="49" charset="0"/>
                <a:ea typeface="+mj-ea"/>
                <a:cs typeface="+mj-cs"/>
              </a:rPr>
              <a:t>High correlation with output variable(Heart Disease)</a:t>
            </a:r>
            <a:br>
              <a:rPr kumimoji="0" lang="en-US" sz="4400" b="0" i="0" u="none" strike="noStrike" kern="1200" cap="none" spc="0" normalizeH="0" baseline="0" noProof="0" dirty="0">
                <a:ln>
                  <a:noFill/>
                </a:ln>
                <a:solidFill>
                  <a:srgbClr val="FFFFFF"/>
                </a:solidFill>
                <a:effectLst/>
                <a:uLnTx/>
                <a:uFillTx/>
                <a:latin typeface="Consolas" panose="020B0609020204030204" pitchFamily="49" charset="0"/>
                <a:ea typeface="+mj-ea"/>
                <a:cs typeface="+mj-cs"/>
              </a:rPr>
            </a:br>
            <a:endParaRPr lang="en-US" dirty="0"/>
          </a:p>
        </p:txBody>
      </p:sp>
      <p:sp>
        <p:nvSpPr>
          <p:cNvPr id="3" name="Content Placeholder 2">
            <a:extLst>
              <a:ext uri="{FF2B5EF4-FFF2-40B4-BE49-F238E27FC236}">
                <a16:creationId xmlns:a16="http://schemas.microsoft.com/office/drawing/2014/main" id="{0A324EC8-94CC-1411-6B82-E07ECC3F32A7}"/>
              </a:ext>
            </a:extLst>
          </p:cNvPr>
          <p:cNvSpPr>
            <a:spLocks noGrp="1"/>
          </p:cNvSpPr>
          <p:nvPr>
            <p:ph idx="1"/>
          </p:nvPr>
        </p:nvSpPr>
        <p:spPr>
          <a:xfrm>
            <a:off x="838201" y="1319134"/>
            <a:ext cx="11078980" cy="5336500"/>
          </a:xfrm>
        </p:spPr>
        <p:txBody>
          <a:bodyPr>
            <a:noAutofit/>
          </a:bodyPr>
          <a:lstStyle/>
          <a:p>
            <a:r>
              <a:rPr lang="en-US" dirty="0"/>
              <a:t>Age                                       0.212322</a:t>
            </a:r>
          </a:p>
          <a:p>
            <a:r>
              <a:rPr lang="en-US" dirty="0"/>
              <a:t>Sex                                        0.297721</a:t>
            </a:r>
          </a:p>
          <a:p>
            <a:r>
              <a:rPr lang="en-US" dirty="0"/>
              <a:t>Chest pain type                  </a:t>
            </a:r>
            <a:r>
              <a:rPr lang="en-US" b="1" dirty="0"/>
              <a:t>0.417436</a:t>
            </a:r>
          </a:p>
          <a:p>
            <a:r>
              <a:rPr lang="en-US" dirty="0"/>
              <a:t>Max HR                                </a:t>
            </a:r>
            <a:r>
              <a:rPr lang="en-US" b="1" dirty="0"/>
              <a:t>0.418514</a:t>
            </a:r>
          </a:p>
          <a:p>
            <a:r>
              <a:rPr lang="en-US" dirty="0"/>
              <a:t>Exercise angina                   </a:t>
            </a:r>
            <a:r>
              <a:rPr lang="en-US" b="1" dirty="0"/>
              <a:t>0.419303</a:t>
            </a:r>
          </a:p>
          <a:p>
            <a:r>
              <a:rPr lang="en-US" dirty="0"/>
              <a:t>ST depression                      </a:t>
            </a:r>
            <a:r>
              <a:rPr lang="en-US" b="1" dirty="0"/>
              <a:t>0.417967</a:t>
            </a:r>
          </a:p>
          <a:p>
            <a:r>
              <a:rPr lang="en-US" dirty="0"/>
              <a:t>Slope of ST                           0.337616</a:t>
            </a:r>
          </a:p>
          <a:p>
            <a:r>
              <a:rPr lang="en-US" dirty="0"/>
              <a:t>Number of vessels fluro    </a:t>
            </a:r>
            <a:r>
              <a:rPr lang="en-US" b="1" dirty="0"/>
              <a:t>0.455336</a:t>
            </a:r>
          </a:p>
          <a:p>
            <a:r>
              <a:rPr lang="en-US" dirty="0"/>
              <a:t>Thallium                               </a:t>
            </a:r>
            <a:r>
              <a:rPr lang="en-US" b="1" dirty="0"/>
              <a:t>0.525020</a:t>
            </a:r>
          </a:p>
          <a:p>
            <a:r>
              <a:rPr lang="en-US" dirty="0"/>
              <a:t>Heart Disease                      1.000000</a:t>
            </a:r>
          </a:p>
        </p:txBody>
      </p:sp>
    </p:spTree>
    <p:extLst>
      <p:ext uri="{BB962C8B-B14F-4D97-AF65-F5344CB8AC3E}">
        <p14:creationId xmlns:p14="http://schemas.microsoft.com/office/powerpoint/2010/main" val="332684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BE89-ADE1-4724-BBEB-B84DA8730E10}"/>
              </a:ext>
            </a:extLst>
          </p:cNvPr>
          <p:cNvSpPr>
            <a:spLocks noGrp="1"/>
          </p:cNvSpPr>
          <p:nvPr>
            <p:ph type="title"/>
          </p:nvPr>
        </p:nvSpPr>
        <p:spPr>
          <a:xfrm>
            <a:off x="644577" y="1"/>
            <a:ext cx="10709223" cy="1690688"/>
          </a:xfrm>
        </p:spPr>
        <p:txBody>
          <a:bodyPr>
            <a:normAutofit fontScale="90000"/>
          </a:bodyPr>
          <a:lstStyle/>
          <a:p>
            <a:r>
              <a:rPr lang="en-US" b="1" dirty="0">
                <a:solidFill>
                  <a:srgbClr val="6796E6"/>
                </a:solidFill>
                <a:effectLst/>
                <a:latin typeface="Consolas" panose="020B0609020204030204" pitchFamily="49" charset="0"/>
              </a:rPr>
              <a:t>GOAL OF THE PROJECT/ PROBLEM STATEMENT</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7B393F9-2B65-9E68-F7B5-CC1D92D7906F}"/>
              </a:ext>
            </a:extLst>
          </p:cNvPr>
          <p:cNvSpPr>
            <a:spLocks noGrp="1"/>
          </p:cNvSpPr>
          <p:nvPr>
            <p:ph idx="1"/>
          </p:nvPr>
        </p:nvSpPr>
        <p:spPr/>
        <p:txBody>
          <a:bodyPr/>
          <a:lstStyle/>
          <a:p>
            <a:r>
              <a:rPr lang="en-US" dirty="0"/>
              <a:t>The goal of this project is to develop a machine learning model that can be used to predict whether an individual is at risk of having heart disease or not based on the variables acquired from the University of California Irvine data repository.</a:t>
            </a:r>
          </a:p>
        </p:txBody>
      </p:sp>
    </p:spTree>
    <p:extLst>
      <p:ext uri="{BB962C8B-B14F-4D97-AF65-F5344CB8AC3E}">
        <p14:creationId xmlns:p14="http://schemas.microsoft.com/office/powerpoint/2010/main" val="285694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92B4-3C92-D106-9D0D-D3E8F6C769DF}"/>
              </a:ext>
            </a:extLst>
          </p:cNvPr>
          <p:cNvSpPr>
            <a:spLocks noGrp="1"/>
          </p:cNvSpPr>
          <p:nvPr>
            <p:ph type="title"/>
          </p:nvPr>
        </p:nvSpPr>
        <p:spPr/>
        <p:txBody>
          <a:bodyPr/>
          <a:lstStyle/>
          <a:p>
            <a:r>
              <a:rPr lang="en-US" b="1" dirty="0">
                <a:solidFill>
                  <a:srgbClr val="6796E6"/>
                </a:solidFill>
                <a:effectLst/>
                <a:latin typeface="Consolas" panose="020B0609020204030204" pitchFamily="49" charset="0"/>
              </a:rPr>
              <a:t>Observations from EDA</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C24C485-5C23-A2B9-8DE4-60E5505D7900}"/>
              </a:ext>
            </a:extLst>
          </p:cNvPr>
          <p:cNvSpPr>
            <a:spLocks noGrp="1"/>
          </p:cNvSpPr>
          <p:nvPr>
            <p:ph idx="1"/>
          </p:nvPr>
        </p:nvSpPr>
        <p:spPr/>
        <p:txBody>
          <a:bodyPr/>
          <a:lstStyle/>
          <a:p>
            <a:r>
              <a:rPr lang="en-US" dirty="0"/>
              <a:t>The average age in the data set is 54, median is 55 and the minimum and maximum ages are 29 and 77 respectively.</a:t>
            </a:r>
          </a:p>
          <a:p>
            <a:r>
              <a:rPr lang="en-US" dirty="0"/>
              <a:t>All the categorical values e.g. sex have been encoded hence no need for encoding. Only the Heart disease column needed encoding.</a:t>
            </a:r>
          </a:p>
          <a:p>
            <a:r>
              <a:rPr lang="en-US" dirty="0"/>
              <a:t>There are also no null values in the dataset.</a:t>
            </a:r>
          </a:p>
        </p:txBody>
      </p:sp>
    </p:spTree>
    <p:extLst>
      <p:ext uri="{BB962C8B-B14F-4D97-AF65-F5344CB8AC3E}">
        <p14:creationId xmlns:p14="http://schemas.microsoft.com/office/powerpoint/2010/main" val="1832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750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Heart Disease Prediction Project.</vt:lpstr>
      <vt:lpstr>INTRODUCTION </vt:lpstr>
      <vt:lpstr>Details on the data set </vt:lpstr>
      <vt:lpstr>Sources </vt:lpstr>
      <vt:lpstr>Description of columns </vt:lpstr>
      <vt:lpstr>Correlation of variables </vt:lpstr>
      <vt:lpstr>High correlation with output variable(Heart Disease) </vt:lpstr>
      <vt:lpstr>GOAL OF THE PROJECT/ PROBLEM STATEMENT </vt:lpstr>
      <vt:lpstr>Observations from EDA </vt:lpstr>
      <vt:lpstr>Visualizations of highly correlated variables</vt:lpstr>
      <vt:lpstr>Visualizations of highly correlated variables</vt:lpstr>
      <vt:lpstr>Visualizations of highly correlated variables</vt:lpstr>
      <vt:lpstr>Creation and selection of models </vt:lpstr>
      <vt:lpstr>Logistic regression tuned confusion matrix</vt:lpstr>
      <vt:lpstr>Development and deployment of data app using stream 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Project.</dc:title>
  <dc:creator>george opondi</dc:creator>
  <cp:lastModifiedBy>george opondi</cp:lastModifiedBy>
  <cp:revision>11</cp:revision>
  <dcterms:created xsi:type="dcterms:W3CDTF">2023-06-29T08:46:37Z</dcterms:created>
  <dcterms:modified xsi:type="dcterms:W3CDTF">2023-06-29T10:37:18Z</dcterms:modified>
</cp:coreProperties>
</file>