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224C-2F6D-BE0C-977F-3BCB4C199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EBC56-822E-BD42-8717-43ED191C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3EC0E-0A0B-069F-1A4C-D0E9C4A7FFC2}"/>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870781E6-93BC-AF6A-D9F8-07F2663B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0F88B-B567-7649-FAFE-910CF466767F}"/>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231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C53A-B101-BD62-52EA-76911141A2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E9327-DA07-5433-9C8F-07BB76DBE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42C9D-8271-FBC2-F48F-7CC46B713348}"/>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9F2A7B82-580B-2057-439B-019E3ABFF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FC0E-644A-949B-3857-57B7E4E54F1C}"/>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49042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07237-BDA0-79B1-433F-B210CFD77C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CFCF7D-5388-E706-0FE1-274B6503D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9D6C-05D1-F7E5-80AB-CEE3D1E4385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D3965078-02E2-2B65-3904-FB857449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60614-54CA-7CA2-8972-8630ECFF851B}"/>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629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8C5B-B370-E04F-878E-3D9F40594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9150-489B-DFC8-B010-C6E35BDE1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3F89-071F-A937-1D20-7D26D70A7B6E}"/>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B039A6C3-78E1-1B4D-A3B8-BD2F6658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376-BCD8-9C3D-C96B-3A4A0CBE7448}"/>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9742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D02-C09A-5B09-6D85-10B48A456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5820C-1256-1CE4-D5C8-280847547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ABAB2-2F73-D68E-31A6-81E2F9A5F335}"/>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2382D9E1-61E5-FA1E-B388-BCB3AD75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7FFB0-6A15-3723-57E5-72668BEFB720}"/>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7361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D94B-769F-1B86-C718-5616B640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9062-FB2F-587D-E63F-81612B443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5A1F-0A5D-B63C-111D-D7DFFD231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9BA63-BC2A-BAA6-AF10-CFB2DBDC6473}"/>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7D0A3370-1D3A-9378-2FC3-E2C7004DB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B86D-D205-C89D-80D4-7748E93180D1}"/>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3082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D926-A2A9-EED5-6900-F46F42027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2C9A2-F439-75E8-3A76-24C442AA2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378BD-AA68-C4B4-10F4-73C5B1766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10751-1606-337C-C88E-1B60210DC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A82AC-339D-9577-7DA5-77A91E754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0EBB0-32BD-F281-51B1-5ACE13397BE8}"/>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8" name="Footer Placeholder 7">
            <a:extLst>
              <a:ext uri="{FF2B5EF4-FFF2-40B4-BE49-F238E27FC236}">
                <a16:creationId xmlns:a16="http://schemas.microsoft.com/office/drawing/2014/main" id="{0506A592-C178-DB7F-2043-E5B6CBE95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A0530-0CF6-9FC1-4403-35D7ACB6C003}"/>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48168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BE2-C91F-AC5F-9F23-C3B0D1D44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C00A4-82A4-1C53-9581-936C0F44AE5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4" name="Footer Placeholder 3">
            <a:extLst>
              <a:ext uri="{FF2B5EF4-FFF2-40B4-BE49-F238E27FC236}">
                <a16:creationId xmlns:a16="http://schemas.microsoft.com/office/drawing/2014/main" id="{86ECC0FF-11B1-4EF9-B75E-F87FA6AC0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3D76C-32D5-0AB1-6B23-BE6B9042C1BE}"/>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45200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AAC1C-E0BB-D1A9-016D-D9E36C18A63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3" name="Footer Placeholder 2">
            <a:extLst>
              <a:ext uri="{FF2B5EF4-FFF2-40B4-BE49-F238E27FC236}">
                <a16:creationId xmlns:a16="http://schemas.microsoft.com/office/drawing/2014/main" id="{70C52593-2C34-FAD4-8373-E58D7AA25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90923-DAF1-FF0C-06F8-8893F7CB8B9D}"/>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783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564-93A0-3B77-0F1E-ED5C8320C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3124A-6F84-039A-980C-9E3EE5B98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F6DC8-B64B-D370-0C95-4725B276C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B081-0037-0E76-3BD1-A787EF55BBD4}"/>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19CAF920-C9EF-CDAC-36FE-4596C014F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990-D571-E0AF-2649-E02136C650B4}"/>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6990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1F9D-D34C-F8F7-AD51-D299DAE20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63E3F-3F09-81F2-8ABE-D1AC53F71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3BE0C-2C79-CBC8-EF66-5A061D8AD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19B66-CDBB-1967-F010-C0A36DA249A6}"/>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96C6D29B-7418-E57D-6946-FED406A55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DBC79-5638-D8BA-6321-C6A7EEAF0F76}"/>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7418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9CC-54D0-0BD7-855A-3EEB5A503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C118-BE27-500C-BA6D-9E17FECA1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D0103-D279-02E3-09B0-E3000FB10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540385A3-26F7-8315-C160-DBD5E0537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D1B98-D205-CE0B-1695-918701B4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B710-8090-489C-A376-F6AD39AA1154}" type="slidenum">
              <a:rPr lang="en-US" smtClean="0"/>
              <a:t>‹#›</a:t>
            </a:fld>
            <a:endParaRPr lang="en-US"/>
          </a:p>
        </p:txBody>
      </p:sp>
    </p:spTree>
    <p:extLst>
      <p:ext uri="{BB962C8B-B14F-4D97-AF65-F5344CB8AC3E}">
        <p14:creationId xmlns:p14="http://schemas.microsoft.com/office/powerpoint/2010/main" val="272001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9A5-9BDA-6C60-5FCF-F1F91CD96987}"/>
              </a:ext>
            </a:extLst>
          </p:cNvPr>
          <p:cNvSpPr>
            <a:spLocks noGrp="1"/>
          </p:cNvSpPr>
          <p:nvPr>
            <p:ph type="ctrTitle"/>
          </p:nvPr>
        </p:nvSpPr>
        <p:spPr/>
        <p:txBody>
          <a:bodyPr/>
          <a:lstStyle/>
          <a:p>
            <a:r>
              <a:rPr lang="en-US" dirty="0"/>
              <a:t>Heart Disease Prediction Project.</a:t>
            </a:r>
          </a:p>
        </p:txBody>
      </p:sp>
      <p:sp>
        <p:nvSpPr>
          <p:cNvPr id="3" name="Subtitle 2">
            <a:extLst>
              <a:ext uri="{FF2B5EF4-FFF2-40B4-BE49-F238E27FC236}">
                <a16:creationId xmlns:a16="http://schemas.microsoft.com/office/drawing/2014/main" id="{E08B9A1A-35FB-E94F-5EFF-55C955604CC3}"/>
              </a:ext>
            </a:extLst>
          </p:cNvPr>
          <p:cNvSpPr>
            <a:spLocks noGrp="1"/>
          </p:cNvSpPr>
          <p:nvPr>
            <p:ph type="subTitle" idx="1"/>
          </p:nvPr>
        </p:nvSpPr>
        <p:spPr/>
        <p:txBody>
          <a:bodyPr/>
          <a:lstStyle/>
          <a:p>
            <a:r>
              <a:rPr lang="en-US" dirty="0"/>
              <a:t>By George Opondi.</a:t>
            </a:r>
          </a:p>
        </p:txBody>
      </p:sp>
    </p:spTree>
    <p:extLst>
      <p:ext uri="{BB962C8B-B14F-4D97-AF65-F5344CB8AC3E}">
        <p14:creationId xmlns:p14="http://schemas.microsoft.com/office/powerpoint/2010/main" val="153378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C54A-2563-EF9A-63B8-6C6226A58D25}"/>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INTRODUCTION</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621611F-1603-35FE-00C8-1283F4418322}"/>
              </a:ext>
            </a:extLst>
          </p:cNvPr>
          <p:cNvSpPr>
            <a:spLocks noGrp="1"/>
          </p:cNvSpPr>
          <p:nvPr>
            <p:ph idx="1"/>
          </p:nvPr>
        </p:nvSpPr>
        <p:spPr>
          <a:xfrm>
            <a:off x="838200" y="1825624"/>
            <a:ext cx="10515600" cy="4560185"/>
          </a:xfrm>
        </p:spPr>
        <p:txBody>
          <a:bodyPr>
            <a:normAutofit fontScale="92500" lnSpcReduction="10000"/>
          </a:bodyPr>
          <a:lstStyle/>
          <a:p>
            <a:r>
              <a:rPr lang="en-US" dirty="0"/>
              <a:t>Heart disease is a type of disease that affects the heart or blood vessels. The risk of certain heart diseases may be increased by smoking, high blood pressure, high cholesterol, unhealthy diet, lack of exercise, and obesity. Heart disease describes a range of conditions that affect the heart. These diseases include:</a:t>
            </a:r>
          </a:p>
          <a:p>
            <a:endParaRPr lang="en-US" dirty="0"/>
          </a:p>
          <a:p>
            <a:pPr marL="0" indent="0">
              <a:buNone/>
            </a:pPr>
            <a:r>
              <a:rPr lang="en-US" dirty="0"/>
              <a:t> a)Blood vessel disease, such as coronary artery disease</a:t>
            </a:r>
          </a:p>
          <a:p>
            <a:pPr marL="0" indent="0">
              <a:buNone/>
            </a:pPr>
            <a:r>
              <a:rPr lang="en-US" dirty="0"/>
              <a:t> b)Irregular heartbeats (arrhythmias)</a:t>
            </a:r>
          </a:p>
          <a:p>
            <a:pPr marL="0" indent="0">
              <a:buNone/>
            </a:pPr>
            <a:r>
              <a:rPr lang="en-US" dirty="0"/>
              <a:t> c)Heart problems you're born with (congenital heart defects)</a:t>
            </a:r>
          </a:p>
          <a:p>
            <a:pPr marL="0" indent="0">
              <a:buNone/>
            </a:pPr>
            <a:r>
              <a:rPr lang="en-US" dirty="0"/>
              <a:t> d)Disease of the heart muscle</a:t>
            </a:r>
          </a:p>
          <a:p>
            <a:pPr marL="0" indent="0">
              <a:buNone/>
            </a:pPr>
            <a:r>
              <a:rPr lang="en-US" dirty="0"/>
              <a:t> e)Heart valve disease</a:t>
            </a:r>
          </a:p>
        </p:txBody>
      </p:sp>
    </p:spTree>
    <p:extLst>
      <p:ext uri="{BB962C8B-B14F-4D97-AF65-F5344CB8AC3E}">
        <p14:creationId xmlns:p14="http://schemas.microsoft.com/office/powerpoint/2010/main" val="212413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B359-BDBE-F8B9-AFC5-FCB2F2F7579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Details on the data set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343C100-EB7C-CB17-BE03-D51F73C7A327}"/>
              </a:ext>
            </a:extLst>
          </p:cNvPr>
          <p:cNvSpPr>
            <a:spLocks noGrp="1"/>
          </p:cNvSpPr>
          <p:nvPr>
            <p:ph idx="1"/>
          </p:nvPr>
        </p:nvSpPr>
        <p:spPr/>
        <p:txBody>
          <a:bodyPr/>
          <a:lstStyle/>
          <a:p>
            <a:r>
              <a:rPr lang="en-US" dirty="0"/>
              <a:t>This is a data set used to predict heart disease. Patients were classified as having or not having heart disease based on cardiac catheterization, the gold standard. If they had more than 50% narrowing of a coronary artery they were labeled as having heart disease.</a:t>
            </a:r>
          </a:p>
          <a:p>
            <a:endParaRPr lang="en-US" dirty="0"/>
          </a:p>
          <a:p>
            <a:r>
              <a:rPr lang="en-US" dirty="0"/>
              <a:t>In this cohort, there are 270 patients and there are 13 independent predictive variables or column attributes. </a:t>
            </a:r>
          </a:p>
        </p:txBody>
      </p:sp>
    </p:spTree>
    <p:extLst>
      <p:ext uri="{BB962C8B-B14F-4D97-AF65-F5344CB8AC3E}">
        <p14:creationId xmlns:p14="http://schemas.microsoft.com/office/powerpoint/2010/main" val="17305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568-2294-5DEA-3DC4-7C1359582066}"/>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Sources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A054609-BD0B-AD12-7AC4-1CD02F3F2EAF}"/>
              </a:ext>
            </a:extLst>
          </p:cNvPr>
          <p:cNvSpPr>
            <a:spLocks noGrp="1"/>
          </p:cNvSpPr>
          <p:nvPr>
            <p:ph idx="1"/>
          </p:nvPr>
        </p:nvSpPr>
        <p:spPr/>
        <p:txBody>
          <a:bodyPr/>
          <a:lstStyle/>
          <a:p>
            <a:r>
              <a:rPr lang="en-US" dirty="0"/>
              <a:t>a) This data set came from the University of California Irvine data repository and is used to predict heart disease.</a:t>
            </a:r>
          </a:p>
          <a:p>
            <a:pPr marL="0" indent="0">
              <a:buNone/>
            </a:pPr>
            <a:r>
              <a:rPr lang="en-US" dirty="0"/>
              <a:t> </a:t>
            </a:r>
          </a:p>
          <a:p>
            <a:r>
              <a:rPr lang="en-US" dirty="0"/>
              <a:t> b) https://data.world/informatics-edu/heart-disease-prediction/workspace/file?filename=+Heart_Disease_Prediction.csv</a:t>
            </a:r>
          </a:p>
        </p:txBody>
      </p:sp>
    </p:spTree>
    <p:extLst>
      <p:ext uri="{BB962C8B-B14F-4D97-AF65-F5344CB8AC3E}">
        <p14:creationId xmlns:p14="http://schemas.microsoft.com/office/powerpoint/2010/main" val="387847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FEA0-E557-F94C-6C89-E7989092B9A0}"/>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Description of columns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D638349-3957-A6F4-5EFF-FED698F7715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239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D62D-B2A7-9671-CF26-357927407A4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Correlation of variables</a:t>
            </a:r>
            <a:br>
              <a:rPr lang="en-US" b="0" dirty="0">
                <a:solidFill>
                  <a:srgbClr val="FFFFFF"/>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6CB84D12-0A35-592D-7D57-F2FEA419A984}"/>
              </a:ext>
            </a:extLst>
          </p:cNvPr>
          <p:cNvPicPr>
            <a:picLocks noGrp="1" noChangeAspect="1"/>
          </p:cNvPicPr>
          <p:nvPr>
            <p:ph idx="1"/>
          </p:nvPr>
        </p:nvPicPr>
        <p:blipFill>
          <a:blip r:embed="rId2"/>
          <a:stretch>
            <a:fillRect/>
          </a:stretch>
        </p:blipFill>
        <p:spPr>
          <a:xfrm>
            <a:off x="194872" y="943192"/>
            <a:ext cx="11158927" cy="5914808"/>
          </a:xfrm>
        </p:spPr>
      </p:pic>
    </p:spTree>
    <p:extLst>
      <p:ext uri="{BB962C8B-B14F-4D97-AF65-F5344CB8AC3E}">
        <p14:creationId xmlns:p14="http://schemas.microsoft.com/office/powerpoint/2010/main" val="34084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238-4EEB-C495-E6DB-99D24516E1F6}"/>
              </a:ext>
            </a:extLst>
          </p:cNvPr>
          <p:cNvSpPr>
            <a:spLocks noGrp="1"/>
          </p:cNvSpPr>
          <p:nvPr>
            <p:ph type="title"/>
          </p:nvPr>
        </p:nvSpPr>
        <p:spPr/>
        <p:txBody>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Correlation with output variable</a:t>
            </a:r>
            <a:br>
              <a:rPr kumimoji="0" lang="en-US" sz="4400" b="0" i="0" u="none" strike="noStrike" kern="1200" cap="none" spc="0" normalizeH="0" baseline="0" noProof="0" dirty="0">
                <a:ln>
                  <a:noFill/>
                </a:ln>
                <a:solidFill>
                  <a:srgbClr val="FFFFFF"/>
                </a:solidFill>
                <a:effectLst/>
                <a:uLnTx/>
                <a:uFillTx/>
                <a:latin typeface="Consolas" panose="020B0609020204030204" pitchFamily="49" charset="0"/>
                <a:ea typeface="+mj-ea"/>
                <a:cs typeface="+mj-cs"/>
              </a:rPr>
            </a:br>
            <a:endParaRPr lang="en-US" dirty="0"/>
          </a:p>
        </p:txBody>
      </p:sp>
      <p:sp>
        <p:nvSpPr>
          <p:cNvPr id="3" name="Content Placeholder 2">
            <a:extLst>
              <a:ext uri="{FF2B5EF4-FFF2-40B4-BE49-F238E27FC236}">
                <a16:creationId xmlns:a16="http://schemas.microsoft.com/office/drawing/2014/main" id="{0A324EC8-94CC-1411-6B82-E07ECC3F32A7}"/>
              </a:ext>
            </a:extLst>
          </p:cNvPr>
          <p:cNvSpPr>
            <a:spLocks noGrp="1"/>
          </p:cNvSpPr>
          <p:nvPr>
            <p:ph idx="1"/>
          </p:nvPr>
        </p:nvSpPr>
        <p:spPr>
          <a:xfrm>
            <a:off x="838200" y="1109272"/>
            <a:ext cx="10854128" cy="5383603"/>
          </a:xfrm>
        </p:spPr>
        <p:txBody>
          <a:bodyPr>
            <a:noAutofit/>
          </a:bodyPr>
          <a:lstStyle/>
          <a:p>
            <a:r>
              <a:rPr lang="en-US" sz="2400" dirty="0"/>
              <a:t>Age                       0.212322</a:t>
            </a:r>
          </a:p>
          <a:p>
            <a:r>
              <a:rPr lang="en-US" sz="2400" dirty="0"/>
              <a:t>Sex                        0.297721</a:t>
            </a:r>
          </a:p>
          <a:p>
            <a:r>
              <a:rPr lang="en-US" sz="2400" dirty="0"/>
              <a:t>Chest pain type  0.417436</a:t>
            </a:r>
          </a:p>
          <a:p>
            <a:r>
              <a:rPr lang="en-US" sz="2400" dirty="0"/>
              <a:t>BP                          0.155383</a:t>
            </a:r>
          </a:p>
          <a:p>
            <a:r>
              <a:rPr lang="en-US" sz="2400" dirty="0"/>
              <a:t>Cholesterol           0.118021</a:t>
            </a:r>
          </a:p>
          <a:p>
            <a:r>
              <a:rPr lang="en-US" sz="2400" dirty="0"/>
              <a:t>FBS over 120         0.016319</a:t>
            </a:r>
          </a:p>
          <a:p>
            <a:r>
              <a:rPr lang="en-US" sz="2400" dirty="0"/>
              <a:t>EKG results              0.182091</a:t>
            </a:r>
          </a:p>
          <a:p>
            <a:r>
              <a:rPr lang="en-US" sz="2400" dirty="0"/>
              <a:t>Max HR                     0.418514</a:t>
            </a:r>
          </a:p>
          <a:p>
            <a:r>
              <a:rPr lang="en-US" sz="2400" dirty="0"/>
              <a:t>Exercise angina            0.419303</a:t>
            </a:r>
          </a:p>
          <a:p>
            <a:r>
              <a:rPr lang="en-US" sz="2400" dirty="0"/>
              <a:t>ST depression              0.417967</a:t>
            </a:r>
          </a:p>
          <a:p>
            <a:r>
              <a:rPr lang="en-US" sz="2400" dirty="0"/>
              <a:t>Slope of ST                0.337616</a:t>
            </a:r>
          </a:p>
          <a:p>
            <a:r>
              <a:rPr lang="en-US" sz="2400" dirty="0"/>
              <a:t>Number of vessels </a:t>
            </a:r>
            <a:r>
              <a:rPr lang="en-US" sz="2400" dirty="0" err="1"/>
              <a:t>fluro</a:t>
            </a:r>
            <a:r>
              <a:rPr lang="en-US" sz="2400" dirty="0"/>
              <a:t>    0.455336</a:t>
            </a:r>
          </a:p>
          <a:p>
            <a:r>
              <a:rPr lang="en-US" sz="2400" dirty="0"/>
              <a:t>Thallium                   0.525020</a:t>
            </a:r>
          </a:p>
          <a:p>
            <a:r>
              <a:rPr lang="en-US" sz="2400" dirty="0"/>
              <a:t>Heart Disease              1.000000</a:t>
            </a:r>
          </a:p>
        </p:txBody>
      </p:sp>
    </p:spTree>
    <p:extLst>
      <p:ext uri="{BB962C8B-B14F-4D97-AF65-F5344CB8AC3E}">
        <p14:creationId xmlns:p14="http://schemas.microsoft.com/office/powerpoint/2010/main" val="332684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299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Heart Disease Prediction Project.</vt:lpstr>
      <vt:lpstr>INTRODUCTION </vt:lpstr>
      <vt:lpstr>Details on the data set </vt:lpstr>
      <vt:lpstr>Sources </vt:lpstr>
      <vt:lpstr>Description of columns </vt:lpstr>
      <vt:lpstr>Correlation of variables </vt:lpstr>
      <vt:lpstr>Correlation with output variable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Project.</dc:title>
  <dc:creator>george opondi</dc:creator>
  <cp:lastModifiedBy>george opondi</cp:lastModifiedBy>
  <cp:revision>3</cp:revision>
  <dcterms:created xsi:type="dcterms:W3CDTF">2023-06-29T08:46:37Z</dcterms:created>
  <dcterms:modified xsi:type="dcterms:W3CDTF">2023-06-29T09:25:36Z</dcterms:modified>
</cp:coreProperties>
</file>