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92"/>
    <p:restoredTop sz="94590"/>
  </p:normalViewPr>
  <p:slideViewPr>
    <p:cSldViewPr snapToGrid="0" snapToObjects="1">
      <p:cViewPr>
        <p:scale>
          <a:sx n="125" d="100"/>
          <a:sy n="12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89C4-6775-3842-997C-9D6D6CA9E91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CA4C2-9965-7048-A814-3F71A59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7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CA4C2-9965-7048-A814-3F71A59078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8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1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60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rchance.org/ai-face-gener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A9E9F9-2DD9-DC4B-89E0-88CD2029CF27}"/>
              </a:ext>
            </a:extLst>
          </p:cNvPr>
          <p:cNvSpPr/>
          <p:nvPr/>
        </p:nvSpPr>
        <p:spPr>
          <a:xfrm>
            <a:off x="341378" y="265356"/>
            <a:ext cx="3934884" cy="2990386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36000" rtlCol="0" anchor="t" anchorCtr="0"/>
          <a:lstStyle/>
          <a:p>
            <a:endParaRPr lang="en-GB" sz="22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2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Jack</a:t>
            </a:r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Age: 40</a:t>
            </a: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Occupation: Professional </a:t>
            </a:r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Trainer</a:t>
            </a:r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dirty="0">
              <a:solidFill>
                <a:schemeClr val="tx1"/>
              </a:solidFill>
            </a:endParaRPr>
          </a:p>
          <a:p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The picture is generated by AI:</a:t>
            </a:r>
          </a:p>
          <a:p>
            <a:r>
              <a:rPr lang="en-US" altLang="zh-CN" sz="800" dirty="0">
                <a:hlinkClick r:id="rId3"/>
              </a:rPr>
              <a:t>AI Face Generator (free, no sign-up, </a:t>
            </a:r>
          </a:p>
          <a:p>
            <a:r>
              <a:rPr lang="en-US" altLang="zh-CN" sz="800" dirty="0">
                <a:hlinkClick r:id="rId3"/>
              </a:rPr>
              <a:t>no limits) ― Perchance</a:t>
            </a:r>
            <a:endParaRPr lang="en-GB" sz="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Bio:</a:t>
            </a:r>
          </a:p>
          <a:p>
            <a:pPr algn="just"/>
            <a:endParaRPr lang="en-GB" sz="813" dirty="0">
              <a:solidFill>
                <a:schemeClr val="tx1"/>
              </a:solidFill>
            </a:endParaRP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Jack has worked 10 years in the field of training and health management. Now, he works in a professional sports club. He has a solid understanding of physical fitness training. He also has experienced with using data to evaluate athletes’ performance. He is a professional </a:t>
            </a:r>
            <a:r>
              <a:rPr lang="en-US" altLang="zh-CN" sz="900" dirty="0">
                <a:solidFill>
                  <a:schemeClr val="tx1"/>
                </a:solidFill>
              </a:rPr>
              <a:t>trainer who prefers to train athletes in a view of data. He likes to track athletes’ conditions and adjust training plans for athletes. He is fan of high-tech and likes to use professional </a:t>
            </a:r>
            <a:r>
              <a:rPr lang="en-US" altLang="zh-CN" sz="900" dirty="0" err="1">
                <a:solidFill>
                  <a:schemeClr val="tx1"/>
                </a:solidFill>
              </a:rPr>
              <a:t>softwares</a:t>
            </a:r>
            <a:r>
              <a:rPr lang="en-US" altLang="zh-CN" sz="900" dirty="0">
                <a:solidFill>
                  <a:schemeClr val="tx1"/>
                </a:solidFill>
              </a:rPr>
              <a:t> to assist him for athletes’ data analysis. He also prefers to virtualize the performance statistics of athletes and explain to athletes.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75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1CF766-0605-F643-AECA-5F60E1DD4C46}"/>
              </a:ext>
            </a:extLst>
          </p:cNvPr>
          <p:cNvSpPr/>
          <p:nvPr/>
        </p:nvSpPr>
        <p:spPr>
          <a:xfrm>
            <a:off x="4386632" y="239842"/>
            <a:ext cx="2591726" cy="3550313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Goals:</a:t>
            </a: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1. To Improve and adjust training plans </a:t>
            </a:r>
          </a:p>
          <a:p>
            <a:r>
              <a:rPr lang="en-GB" sz="900" dirty="0">
                <a:solidFill>
                  <a:schemeClr val="tx1"/>
                </a:solidFill>
              </a:rPr>
              <a:t>2. To track the performance of athletes and to compare their recent data with older data to evaluate their progress.</a:t>
            </a:r>
          </a:p>
          <a:p>
            <a:r>
              <a:rPr lang="en-GB" sz="900" dirty="0">
                <a:solidFill>
                  <a:schemeClr val="tx1"/>
                </a:solidFill>
              </a:rPr>
              <a:t>3. To construct a unique training plan for every athletes,</a:t>
            </a:r>
            <a:r>
              <a:rPr lang="en-GB" altLang="zh-CN" sz="900" dirty="0">
                <a:solidFill>
                  <a:schemeClr val="tx1"/>
                </a:solidFill>
              </a:rPr>
              <a:t> based on every athletes’ data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4.To manage the athletes’ energy in team competition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B529A2-8FFA-CB45-A99C-0FA1ACE4B4AC}"/>
              </a:ext>
            </a:extLst>
          </p:cNvPr>
          <p:cNvSpPr/>
          <p:nvPr/>
        </p:nvSpPr>
        <p:spPr>
          <a:xfrm>
            <a:off x="7159368" y="239841"/>
            <a:ext cx="2591726" cy="3550313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Pain points:</a:t>
            </a: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GB" sz="900" i="1" dirty="0">
                <a:solidFill>
                  <a:schemeClr val="tx1"/>
                </a:solidFill>
              </a:rPr>
              <a:t>Much data to analysis</a:t>
            </a:r>
            <a:r>
              <a:rPr lang="en-GB" sz="9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Jack collects the athletes’ data, but he could not analyse to get useful information because there are too many pieces of data.</a:t>
            </a: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He is hard to extract and do the calculation.</a:t>
            </a:r>
          </a:p>
          <a:p>
            <a:pPr algn="just"/>
            <a:endParaRPr lang="en-GB" sz="900" dirty="0">
              <a:solidFill>
                <a:schemeClr val="tx1"/>
              </a:solidFill>
            </a:endParaRP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2. </a:t>
            </a:r>
            <a:r>
              <a:rPr lang="en-US" sz="900" i="1" dirty="0">
                <a:solidFill>
                  <a:schemeClr val="tx1"/>
                </a:solidFill>
              </a:rPr>
              <a:t>Lack of programing knowledge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Jack knows some statistics knowledge, but he does not understand how to program. He could not program by himself. Therefore, he needs a user-friendly interface.</a:t>
            </a:r>
          </a:p>
          <a:p>
            <a:pPr algn="just"/>
            <a:endParaRPr lang="en-US" sz="900" dirty="0">
              <a:solidFill>
                <a:schemeClr val="tx1"/>
              </a:solidFill>
            </a:endParaRP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3. </a:t>
            </a:r>
            <a:r>
              <a:rPr lang="en-US" sz="900" i="1" dirty="0">
                <a:solidFill>
                  <a:schemeClr val="tx1"/>
                </a:solidFill>
              </a:rPr>
              <a:t>Manipulation of dataset:</a:t>
            </a: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Jack needs to combine the data from different athletes to make a comparison. Also, he needs  to compare the current data with older data from same athlete to evaluate the performance of the athlete.</a:t>
            </a:r>
          </a:p>
          <a:p>
            <a:pPr algn="just"/>
            <a:endParaRPr lang="en-US" sz="900" dirty="0">
              <a:solidFill>
                <a:schemeClr val="tx1"/>
              </a:solidFill>
            </a:endParaRPr>
          </a:p>
          <a:p>
            <a:pPr algn="just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90AC60-0781-DD40-867A-13EC0A056DD3}"/>
              </a:ext>
            </a:extLst>
          </p:cNvPr>
          <p:cNvSpPr/>
          <p:nvPr/>
        </p:nvSpPr>
        <p:spPr>
          <a:xfrm>
            <a:off x="4386632" y="3981489"/>
            <a:ext cx="2591726" cy="2456521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Motivations</a:t>
            </a:r>
          </a:p>
          <a:p>
            <a:r>
              <a:rPr lang="en-GB" sz="900" i="1" dirty="0">
                <a:solidFill>
                  <a:schemeClr val="tx1"/>
                </a:solidFill>
              </a:rPr>
              <a:t>Factors that might influence their use of the app</a:t>
            </a:r>
          </a:p>
          <a:p>
            <a:endParaRPr lang="en-GB" sz="813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interface is user friendly or not.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could provide a clearance virtualization.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could predict the result accurate or not.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How fast does the app process the data and return the results.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can keep the privacy of users.</a:t>
            </a:r>
          </a:p>
          <a:p>
            <a:pPr marL="228600" indent="-228600">
              <a:buAutoNum type="arabicPeriod"/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2B6411-70E0-0F4C-894A-2E270D372772}"/>
              </a:ext>
            </a:extLst>
          </p:cNvPr>
          <p:cNvSpPr/>
          <p:nvPr/>
        </p:nvSpPr>
        <p:spPr>
          <a:xfrm>
            <a:off x="7128900" y="4013728"/>
            <a:ext cx="2591726" cy="2456521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Internet/App use</a:t>
            </a:r>
          </a:p>
          <a:p>
            <a:r>
              <a:rPr lang="en-GB" sz="813" i="1" dirty="0">
                <a:solidFill>
                  <a:schemeClr val="tx1"/>
                </a:solidFill>
              </a:rPr>
              <a:t>Which other apps do they use? These may influence their expectations of the app</a:t>
            </a:r>
          </a:p>
          <a:p>
            <a:endParaRPr lang="en-GB" sz="813" i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Gym apps 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Health Management apps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Community for trainers and athletes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The video channel of sports competition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The eCommerce of sports 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6EE9FB-77A5-BB45-BBDE-4D924F8A971E}"/>
              </a:ext>
            </a:extLst>
          </p:cNvPr>
          <p:cNvSpPr/>
          <p:nvPr/>
        </p:nvSpPr>
        <p:spPr>
          <a:xfrm>
            <a:off x="2884091" y="3477039"/>
            <a:ext cx="1312201" cy="2998710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Devices</a:t>
            </a:r>
          </a:p>
          <a:p>
            <a:r>
              <a:rPr lang="en-GB" sz="900" i="1" dirty="0">
                <a:solidFill>
                  <a:schemeClr val="tx1"/>
                </a:solidFill>
              </a:rPr>
              <a:t>Which tech devices do they use?</a:t>
            </a:r>
          </a:p>
          <a:p>
            <a:endParaRPr lang="en-GB" sz="813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Desktop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Laptop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Tablet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Phone</a:t>
            </a:r>
          </a:p>
          <a:p>
            <a:pPr marL="228600" indent="-228600">
              <a:buAutoNum type="arabicPeriod"/>
            </a:pPr>
            <a:endParaRPr lang="en-GB" sz="813" dirty="0">
              <a:solidFill>
                <a:schemeClr val="tx1"/>
              </a:solidFill>
            </a:endParaRPr>
          </a:p>
          <a:p>
            <a:endParaRPr lang="en-GB" sz="813" dirty="0">
              <a:solidFill>
                <a:schemeClr val="tx1"/>
              </a:solidFill>
            </a:endParaRPr>
          </a:p>
          <a:p>
            <a:endParaRPr lang="en-GB" sz="813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D69AF0-D87B-1547-8F60-3D93542E341F}"/>
              </a:ext>
            </a:extLst>
          </p:cNvPr>
          <p:cNvGrpSpPr/>
          <p:nvPr/>
        </p:nvGrpSpPr>
        <p:grpSpPr>
          <a:xfrm>
            <a:off x="261408" y="3477039"/>
            <a:ext cx="2462742" cy="2998710"/>
            <a:chOff x="261408" y="2892425"/>
            <a:chExt cx="2462742" cy="299871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44CB852-BDDF-804C-B9E4-C3B6A4901A0F}"/>
                </a:ext>
              </a:extLst>
            </p:cNvPr>
            <p:cNvSpPr/>
            <p:nvPr/>
          </p:nvSpPr>
          <p:spPr>
            <a:xfrm>
              <a:off x="261408" y="2892425"/>
              <a:ext cx="2462742" cy="2998710"/>
            </a:xfrm>
            <a:prstGeom prst="roundRect">
              <a:avLst>
                <a:gd name="adj" fmla="val 56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975" b="1" dirty="0">
                  <a:solidFill>
                    <a:schemeClr val="accent1">
                      <a:lumMod val="75000"/>
                    </a:schemeClr>
                  </a:solidFill>
                </a:rPr>
                <a:t>Personality</a:t>
              </a:r>
            </a:p>
            <a:p>
              <a:r>
                <a:rPr lang="en-GB" sz="813" dirty="0">
                  <a:solidFill>
                    <a:schemeClr val="tx1"/>
                  </a:solidFill>
                </a:rPr>
                <a:t>Add slider point to the lines</a:t>
              </a:r>
            </a:p>
            <a:p>
              <a:endParaRPr lang="en-GB" sz="813" dirty="0">
                <a:solidFill>
                  <a:schemeClr val="tx1"/>
                </a:solidFill>
              </a:endParaRPr>
            </a:p>
            <a:p>
              <a:endParaRPr lang="en-GB" sz="813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A90861-0F25-C34A-AEB4-B4D7CD7F781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3790156"/>
              <a:ext cx="1813520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B9F88B-7098-1F42-8025-11F30769075D}"/>
                </a:ext>
              </a:extLst>
            </p:cNvPr>
            <p:cNvSpPr txBox="1"/>
            <p:nvPr/>
          </p:nvSpPr>
          <p:spPr>
            <a:xfrm>
              <a:off x="416189" y="3490074"/>
              <a:ext cx="57740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Extrovert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F5FC7-1FA1-1D42-800B-E06F4FEB7194}"/>
                </a:ext>
              </a:extLst>
            </p:cNvPr>
            <p:cNvSpPr txBox="1"/>
            <p:nvPr/>
          </p:nvSpPr>
          <p:spPr>
            <a:xfrm>
              <a:off x="1883906" y="3499232"/>
              <a:ext cx="56137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Introvert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D77542-2F7F-F141-90A5-E4A4293814AD}"/>
                </a:ext>
              </a:extLst>
            </p:cNvPr>
            <p:cNvCxnSpPr/>
            <p:nvPr/>
          </p:nvCxnSpPr>
          <p:spPr>
            <a:xfrm>
              <a:off x="495300" y="4378325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E25D9-156D-5843-B3BE-6D57D40D18DC}"/>
                </a:ext>
              </a:extLst>
            </p:cNvPr>
            <p:cNvSpPr txBox="1"/>
            <p:nvPr/>
          </p:nvSpPr>
          <p:spPr>
            <a:xfrm>
              <a:off x="416190" y="4078243"/>
              <a:ext cx="598241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Analytical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9CB470-E30E-BC4A-89E6-0388ECFA424C}"/>
                </a:ext>
              </a:extLst>
            </p:cNvPr>
            <p:cNvSpPr txBox="1"/>
            <p:nvPr/>
          </p:nvSpPr>
          <p:spPr>
            <a:xfrm>
              <a:off x="1909554" y="4087401"/>
              <a:ext cx="535724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Creative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A26406-6B38-1C41-BFB3-3FD721D712EA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4925219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42334D-B94A-9D45-902C-2BA5DF371C16}"/>
                </a:ext>
              </a:extLst>
            </p:cNvPr>
            <p:cNvSpPr txBox="1"/>
            <p:nvPr/>
          </p:nvSpPr>
          <p:spPr>
            <a:xfrm>
              <a:off x="416189" y="4625136"/>
              <a:ext cx="490840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Passive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F29716-F918-A249-A4E9-F5F1B6F9B3E7}"/>
                </a:ext>
              </a:extLst>
            </p:cNvPr>
            <p:cNvSpPr txBox="1"/>
            <p:nvPr/>
          </p:nvSpPr>
          <p:spPr>
            <a:xfrm>
              <a:off x="1997719" y="4634295"/>
              <a:ext cx="447559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Active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8B1047-71E9-9045-AB08-590CF5C06AB2}"/>
                </a:ext>
              </a:extLst>
            </p:cNvPr>
            <p:cNvCxnSpPr/>
            <p:nvPr/>
          </p:nvCxnSpPr>
          <p:spPr>
            <a:xfrm>
              <a:off x="495300" y="5513388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9ECAE5-CBEE-0A4A-8117-8ACE755B5D97}"/>
                </a:ext>
              </a:extLst>
            </p:cNvPr>
            <p:cNvSpPr txBox="1"/>
            <p:nvPr/>
          </p:nvSpPr>
          <p:spPr>
            <a:xfrm>
              <a:off x="416190" y="5213305"/>
              <a:ext cx="54534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Thinking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59D6E-ABC5-BD4E-AC51-2886597F6744}"/>
                </a:ext>
              </a:extLst>
            </p:cNvPr>
            <p:cNvSpPr txBox="1"/>
            <p:nvPr/>
          </p:nvSpPr>
          <p:spPr>
            <a:xfrm>
              <a:off x="1957645" y="5222464"/>
              <a:ext cx="487634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Feeling</a:t>
              </a: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BE50721F-03D4-D0EB-93BF-0DD8168004A0}"/>
              </a:ext>
            </a:extLst>
          </p:cNvPr>
          <p:cNvSpPr/>
          <p:nvPr/>
        </p:nvSpPr>
        <p:spPr>
          <a:xfrm>
            <a:off x="765222" y="4314372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057F01-70C6-EEA7-762C-0DAB7B3845DC}"/>
              </a:ext>
            </a:extLst>
          </p:cNvPr>
          <p:cNvSpPr/>
          <p:nvPr/>
        </p:nvSpPr>
        <p:spPr>
          <a:xfrm>
            <a:off x="495300" y="4898595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3375F3F-EE0E-70C0-9A21-CC6144AA71E0}"/>
              </a:ext>
            </a:extLst>
          </p:cNvPr>
          <p:cNvSpPr/>
          <p:nvPr/>
        </p:nvSpPr>
        <p:spPr>
          <a:xfrm>
            <a:off x="2234708" y="5455269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BAA499-861A-8F3D-9511-0FBA81CAEEB0}"/>
              </a:ext>
            </a:extLst>
          </p:cNvPr>
          <p:cNvSpPr/>
          <p:nvPr/>
        </p:nvSpPr>
        <p:spPr>
          <a:xfrm>
            <a:off x="830658" y="6037604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19FBEB9-E8C7-25A0-8E27-0938D6DF6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6173" y="441654"/>
            <a:ext cx="1029857" cy="9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458</Words>
  <Application>Microsoft Office PowerPoint</Application>
  <PresentationFormat>A4 纸张(210x297 毫米)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Sarah</dc:creator>
  <cp:lastModifiedBy>Zhang, Ziqi</cp:lastModifiedBy>
  <cp:revision>41</cp:revision>
  <cp:lastPrinted>2021-10-20T18:00:04Z</cp:lastPrinted>
  <dcterms:created xsi:type="dcterms:W3CDTF">2021-10-06T09:22:56Z</dcterms:created>
  <dcterms:modified xsi:type="dcterms:W3CDTF">2023-11-06T14:19:38Z</dcterms:modified>
</cp:coreProperties>
</file>