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8A5FE-CD8C-40EB-9538-39A078DA3EC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A138-C186-4A1C-AF96-8BE5FC07FA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4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B7AD-5C8B-4E6E-A3E2-3EBAC8F6B8C7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1CF4-D46D-49A4-8F74-EB8ABC5ACE34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B02-41BB-4F08-9E07-368EF00F38C1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6BC4-62B0-4532-BE0D-B1AB051746A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1B9D-34C0-4B86-9C53-64F9C7A3ED9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AF64-FD28-4C9C-AFC7-9F0F59BBBA4B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32FBB-2807-4C4C-92C5-264AC8635FF2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09EE-368B-4C44-A0D7-77E99040420D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C28B-1897-46EE-B304-9C00522184CF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61B05-36BA-4CD0-B178-CFCA788FB68F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3565-9485-4387-A256-E99966DE2EA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04BDA-FF17-499D-B19B-09CA6C4FBC54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Cours Java Swing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Création d'une application de gestion d'aéroport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5351F1-36D8-4ADE-89EC-755F7E37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C8F9D6-9293-4628-B26F-2A38A9F7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9308"/>
            <a:ext cx="4741817" cy="53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900" dirty="0"/>
              <a:t>import </a:t>
            </a:r>
            <a:r>
              <a:rPr lang="fr-FR" sz="900" dirty="0" err="1"/>
              <a:t>javax.swing</a:t>
            </a:r>
            <a:r>
              <a:rPr lang="fr-FR" sz="900" dirty="0"/>
              <a:t>.*;</a:t>
            </a:r>
          </a:p>
          <a:p>
            <a:pPr marL="0" indent="0">
              <a:buNone/>
            </a:pPr>
            <a:r>
              <a:rPr lang="fr-FR" sz="900" dirty="0"/>
              <a:t>import </a:t>
            </a:r>
            <a:r>
              <a:rPr lang="fr-FR" sz="900" dirty="0" err="1"/>
              <a:t>javax.swing.table.DefaultTableModel</a:t>
            </a:r>
            <a:r>
              <a:rPr lang="fr-FR" sz="900" dirty="0"/>
              <a:t>;</a:t>
            </a:r>
          </a:p>
          <a:p>
            <a:pPr marL="0" indent="0">
              <a:buNone/>
            </a:pPr>
            <a:r>
              <a:rPr lang="fr-FR" sz="900" dirty="0"/>
              <a:t>import </a:t>
            </a:r>
            <a:r>
              <a:rPr lang="fr-FR" sz="900" dirty="0" err="1"/>
              <a:t>java.awt</a:t>
            </a:r>
            <a:r>
              <a:rPr lang="fr-FR" sz="900" dirty="0"/>
              <a:t>.*;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sz="900" dirty="0"/>
              <a:t>public class </a:t>
            </a:r>
            <a:r>
              <a:rPr lang="fr-FR" sz="900" dirty="0" err="1"/>
              <a:t>ExempleJTable</a:t>
            </a:r>
            <a:r>
              <a:rPr lang="fr-FR" sz="900" dirty="0"/>
              <a:t> {</a:t>
            </a:r>
          </a:p>
          <a:p>
            <a:pPr marL="0" indent="0">
              <a:buNone/>
            </a:pPr>
            <a:r>
              <a:rPr lang="fr-FR" sz="900" dirty="0"/>
              <a:t>    public </a:t>
            </a:r>
            <a:r>
              <a:rPr lang="fr-FR" sz="900" dirty="0" err="1"/>
              <a:t>static</a:t>
            </a:r>
            <a:r>
              <a:rPr lang="fr-FR" sz="900" dirty="0"/>
              <a:t> </a:t>
            </a:r>
            <a:r>
              <a:rPr lang="fr-FR" sz="900" dirty="0" err="1"/>
              <a:t>void</a:t>
            </a:r>
            <a:r>
              <a:rPr lang="fr-FR" sz="900" dirty="0"/>
              <a:t> main(String[] args) {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JFrame</a:t>
            </a:r>
            <a:r>
              <a:rPr lang="fr-FR" sz="900" dirty="0"/>
              <a:t> frame = new </a:t>
            </a:r>
            <a:r>
              <a:rPr lang="fr-FR" sz="900" dirty="0" err="1"/>
              <a:t>JFrame</a:t>
            </a:r>
            <a:r>
              <a:rPr lang="fr-FR" sz="900" dirty="0"/>
              <a:t>("Exemple </a:t>
            </a:r>
            <a:r>
              <a:rPr lang="fr-FR" sz="900" dirty="0" err="1"/>
              <a:t>JTable</a:t>
            </a:r>
            <a:r>
              <a:rPr lang="fr-FR" sz="900" dirty="0"/>
              <a:t>");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frame.setSize</a:t>
            </a:r>
            <a:r>
              <a:rPr lang="fr-FR" sz="900" dirty="0"/>
              <a:t>(600, 400);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frame.setDefaultCloseOperation</a:t>
            </a:r>
            <a:r>
              <a:rPr lang="fr-FR" sz="900" dirty="0"/>
              <a:t>(</a:t>
            </a:r>
            <a:r>
              <a:rPr lang="fr-FR" sz="900" dirty="0" err="1"/>
              <a:t>JFrame.EXIT_ON_CLOSE</a:t>
            </a:r>
            <a:r>
              <a:rPr lang="fr-FR" sz="900" dirty="0"/>
              <a:t>);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sz="900" dirty="0"/>
              <a:t>        // Colonnes</a:t>
            </a:r>
          </a:p>
          <a:p>
            <a:pPr marL="0" indent="0">
              <a:buNone/>
            </a:pPr>
            <a:r>
              <a:rPr lang="fr-FR" sz="900" dirty="0"/>
              <a:t>        String[] colonnes = {"Numéro", "Destination", "Heure"};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DefaultTableModel</a:t>
            </a:r>
            <a:r>
              <a:rPr lang="fr-FR" sz="900" dirty="0"/>
              <a:t> model = new </a:t>
            </a:r>
            <a:r>
              <a:rPr lang="fr-FR" sz="900" dirty="0" err="1"/>
              <a:t>DefaultTableModel</a:t>
            </a:r>
            <a:r>
              <a:rPr lang="fr-FR" sz="900" dirty="0"/>
              <a:t>(colonnes, 0);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JTable</a:t>
            </a:r>
            <a:r>
              <a:rPr lang="fr-FR" sz="900" dirty="0"/>
              <a:t> table = new </a:t>
            </a:r>
            <a:r>
              <a:rPr lang="fr-FR" sz="900" dirty="0" err="1"/>
              <a:t>JTable</a:t>
            </a:r>
            <a:r>
              <a:rPr lang="fr-FR" sz="900" dirty="0"/>
              <a:t>(model);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sz="900" dirty="0"/>
              <a:t>        // Scroll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JScrollPane</a:t>
            </a:r>
            <a:r>
              <a:rPr lang="fr-FR" sz="900" dirty="0"/>
              <a:t> scroll = new </a:t>
            </a:r>
            <a:r>
              <a:rPr lang="fr-FR" sz="900" dirty="0" err="1"/>
              <a:t>JScrollPane</a:t>
            </a:r>
            <a:r>
              <a:rPr lang="fr-FR" sz="900" dirty="0"/>
              <a:t>(table);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sz="900" dirty="0"/>
              <a:t>        // Formulaire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JTextField</a:t>
            </a:r>
            <a:r>
              <a:rPr lang="fr-FR" sz="900" dirty="0"/>
              <a:t> </a:t>
            </a:r>
            <a:r>
              <a:rPr lang="fr-FR" sz="900" dirty="0" err="1"/>
              <a:t>champNum</a:t>
            </a:r>
            <a:r>
              <a:rPr lang="fr-FR" sz="900" dirty="0"/>
              <a:t> = new </a:t>
            </a:r>
            <a:r>
              <a:rPr lang="fr-FR" sz="900" dirty="0" err="1"/>
              <a:t>JTextField</a:t>
            </a:r>
            <a:r>
              <a:rPr lang="fr-FR" sz="900" dirty="0"/>
              <a:t>(5);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JTextField</a:t>
            </a:r>
            <a:r>
              <a:rPr lang="fr-FR" sz="900" dirty="0"/>
              <a:t> </a:t>
            </a:r>
            <a:r>
              <a:rPr lang="fr-FR" sz="900" dirty="0" err="1"/>
              <a:t>champDest</a:t>
            </a:r>
            <a:r>
              <a:rPr lang="fr-FR" sz="900" dirty="0"/>
              <a:t> = new </a:t>
            </a:r>
            <a:r>
              <a:rPr lang="fr-FR" sz="900" dirty="0" err="1"/>
              <a:t>JTextField</a:t>
            </a:r>
            <a:r>
              <a:rPr lang="fr-FR" sz="900" dirty="0"/>
              <a:t>(10);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JTextField</a:t>
            </a:r>
            <a:r>
              <a:rPr lang="fr-FR" sz="900" dirty="0"/>
              <a:t> </a:t>
            </a:r>
            <a:r>
              <a:rPr lang="fr-FR" sz="900" dirty="0" err="1"/>
              <a:t>champHeure</a:t>
            </a:r>
            <a:r>
              <a:rPr lang="fr-FR" sz="900" dirty="0"/>
              <a:t> = new </a:t>
            </a:r>
            <a:r>
              <a:rPr lang="fr-FR" sz="900" dirty="0" err="1"/>
              <a:t>JTextField</a:t>
            </a:r>
            <a:r>
              <a:rPr lang="fr-FR" sz="900" dirty="0"/>
              <a:t>(5);</a:t>
            </a:r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JButton</a:t>
            </a:r>
            <a:r>
              <a:rPr lang="fr-FR" sz="900" dirty="0"/>
              <a:t> </a:t>
            </a:r>
            <a:r>
              <a:rPr lang="fr-FR" sz="900" dirty="0" err="1"/>
              <a:t>boutonAjout</a:t>
            </a:r>
            <a:r>
              <a:rPr lang="fr-FR" sz="900" dirty="0"/>
              <a:t> = new </a:t>
            </a:r>
            <a:r>
              <a:rPr lang="fr-FR" sz="900" dirty="0" err="1"/>
              <a:t>JButton</a:t>
            </a:r>
            <a:r>
              <a:rPr lang="fr-FR" sz="900" dirty="0"/>
              <a:t>("Ajouter");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r>
              <a:rPr lang="fr-FR" sz="900" dirty="0"/>
              <a:t>        </a:t>
            </a:r>
            <a:r>
              <a:rPr lang="fr-FR" sz="900" dirty="0" err="1"/>
              <a:t>boutonAjout.addActionListener</a:t>
            </a:r>
            <a:r>
              <a:rPr lang="fr-FR" sz="900" dirty="0"/>
              <a:t>(e -&gt; {</a:t>
            </a:r>
          </a:p>
          <a:p>
            <a:pPr marL="0" indent="0">
              <a:buNone/>
            </a:pPr>
            <a:r>
              <a:rPr lang="fr-FR" sz="900" dirty="0"/>
              <a:t>            String </a:t>
            </a:r>
            <a:r>
              <a:rPr lang="fr-FR" sz="900" dirty="0" err="1"/>
              <a:t>num</a:t>
            </a:r>
            <a:r>
              <a:rPr lang="fr-FR" sz="900" dirty="0"/>
              <a:t> = </a:t>
            </a:r>
            <a:r>
              <a:rPr lang="fr-FR" sz="900" dirty="0" err="1"/>
              <a:t>champNum.getText</a:t>
            </a:r>
            <a:r>
              <a:rPr lang="fr-FR" sz="900" dirty="0"/>
              <a:t>();</a:t>
            </a:r>
          </a:p>
          <a:p>
            <a:pPr marL="0" indent="0">
              <a:buNone/>
            </a:pPr>
            <a:r>
              <a:rPr lang="fr-FR" sz="900" dirty="0"/>
              <a:t>            String </a:t>
            </a:r>
            <a:r>
              <a:rPr lang="fr-FR" sz="900" dirty="0" err="1"/>
              <a:t>dest</a:t>
            </a:r>
            <a:r>
              <a:rPr lang="fr-FR" sz="900" dirty="0"/>
              <a:t> = </a:t>
            </a:r>
            <a:r>
              <a:rPr lang="fr-FR" sz="900" dirty="0" err="1"/>
              <a:t>champDest.getText</a:t>
            </a:r>
            <a:r>
              <a:rPr lang="fr-FR" sz="900" dirty="0"/>
              <a:t>();</a:t>
            </a:r>
          </a:p>
          <a:p>
            <a:pPr marL="0" indent="0">
              <a:buNone/>
            </a:pPr>
            <a:r>
              <a:rPr lang="fr-FR" sz="900" dirty="0"/>
              <a:t>            String heure = </a:t>
            </a:r>
            <a:r>
              <a:rPr lang="fr-FR" sz="900" dirty="0" err="1"/>
              <a:t>champHeure.getText</a:t>
            </a:r>
            <a:r>
              <a:rPr lang="fr-FR" sz="900" dirty="0"/>
              <a:t>();</a:t>
            </a:r>
          </a:p>
          <a:p>
            <a:pPr marL="0" indent="0">
              <a:buNone/>
            </a:pPr>
            <a:r>
              <a:rPr lang="fr-FR" sz="900" dirty="0"/>
              <a:t>            if (!</a:t>
            </a:r>
            <a:r>
              <a:rPr lang="fr-FR" sz="900" dirty="0" err="1"/>
              <a:t>num.isEmpty</a:t>
            </a:r>
            <a:r>
              <a:rPr lang="fr-FR" sz="900" dirty="0"/>
              <a:t>() &amp;&amp; !</a:t>
            </a:r>
            <a:r>
              <a:rPr lang="fr-FR" sz="900" dirty="0" err="1"/>
              <a:t>dest.isEmpty</a:t>
            </a:r>
            <a:r>
              <a:rPr lang="fr-FR" sz="900" dirty="0"/>
              <a:t>() &amp;&amp; !</a:t>
            </a:r>
            <a:r>
              <a:rPr lang="fr-FR" sz="900" dirty="0" err="1"/>
              <a:t>heure.isEmpty</a:t>
            </a:r>
            <a:r>
              <a:rPr lang="fr-FR" sz="900" dirty="0"/>
              <a:t>()) {</a:t>
            </a:r>
          </a:p>
          <a:p>
            <a:pPr marL="0" indent="0">
              <a:buNone/>
            </a:pPr>
            <a:r>
              <a:rPr lang="fr-FR" sz="900" dirty="0"/>
              <a:t>                </a:t>
            </a:r>
            <a:r>
              <a:rPr lang="fr-FR" sz="900" dirty="0" err="1"/>
              <a:t>model.addRow</a:t>
            </a:r>
            <a:r>
              <a:rPr lang="fr-FR" sz="900" dirty="0"/>
              <a:t>(new Object[]{</a:t>
            </a:r>
            <a:r>
              <a:rPr lang="fr-FR" sz="900" dirty="0" err="1"/>
              <a:t>num</a:t>
            </a:r>
            <a:r>
              <a:rPr lang="fr-FR" sz="900" dirty="0"/>
              <a:t>, </a:t>
            </a:r>
            <a:r>
              <a:rPr lang="fr-FR" sz="900" dirty="0" err="1"/>
              <a:t>dest</a:t>
            </a:r>
            <a:r>
              <a:rPr lang="fr-FR" sz="900" dirty="0"/>
              <a:t>, heure});</a:t>
            </a:r>
          </a:p>
          <a:p>
            <a:pPr marL="0" indent="0">
              <a:buNone/>
            </a:pPr>
            <a:r>
              <a:rPr lang="fr-FR" sz="900" dirty="0"/>
              <a:t>                </a:t>
            </a:r>
            <a:r>
              <a:rPr lang="fr-FR" sz="900" dirty="0" err="1"/>
              <a:t>champNum.setText</a:t>
            </a:r>
            <a:r>
              <a:rPr lang="fr-FR" sz="900" dirty="0"/>
              <a:t>("");</a:t>
            </a:r>
          </a:p>
          <a:p>
            <a:pPr marL="0" indent="0">
              <a:buNone/>
            </a:pPr>
            <a:r>
              <a:rPr lang="fr-FR" sz="900" dirty="0"/>
              <a:t>                </a:t>
            </a:r>
            <a:r>
              <a:rPr lang="fr-FR" sz="900" dirty="0" err="1"/>
              <a:t>champDest.setText</a:t>
            </a:r>
            <a:r>
              <a:rPr lang="fr-FR" sz="900" dirty="0"/>
              <a:t>("");</a:t>
            </a:r>
          </a:p>
          <a:p>
            <a:pPr marL="0" indent="0">
              <a:buNone/>
            </a:pPr>
            <a:r>
              <a:rPr lang="fr-FR" sz="900" dirty="0"/>
              <a:t>                </a:t>
            </a:r>
            <a:r>
              <a:rPr lang="fr-FR" sz="900" dirty="0" err="1"/>
              <a:t>champHeure.setText</a:t>
            </a:r>
            <a:r>
              <a:rPr lang="fr-FR" sz="900" dirty="0"/>
              <a:t>("");</a:t>
            </a:r>
          </a:p>
          <a:p>
            <a:pPr marL="0" indent="0">
              <a:buNone/>
            </a:pPr>
            <a:r>
              <a:rPr lang="fr-FR" sz="900" dirty="0"/>
              <a:t>            }</a:t>
            </a:r>
          </a:p>
          <a:p>
            <a:pPr marL="0" indent="0">
              <a:buNone/>
            </a:pPr>
            <a:r>
              <a:rPr lang="fr-FR" sz="900" dirty="0"/>
              <a:t>        });</a:t>
            </a:r>
          </a:p>
          <a:p>
            <a:pPr marL="0" indent="0">
              <a:buNone/>
            </a:pPr>
            <a:endParaRPr lang="fr-FR" sz="900" dirty="0"/>
          </a:p>
          <a:p>
            <a:pPr marL="0" indent="0">
              <a:buNone/>
            </a:pPr>
            <a:endParaRPr lang="fr-FR" sz="9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D53F0F-E4D7-4D35-AE76-2599A925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F1F2F2-BA60-4C76-920A-4EB13FB68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76919"/>
            <a:ext cx="4474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Mettre la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JTable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un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JScrollPane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AD334C-97F6-4DCC-8E32-BC2E43B95C10}"/>
              </a:ext>
            </a:extLst>
          </p:cNvPr>
          <p:cNvSpPr txBox="1"/>
          <p:nvPr/>
        </p:nvSpPr>
        <p:spPr>
          <a:xfrm>
            <a:off x="4467497" y="999308"/>
            <a:ext cx="4474751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050" dirty="0"/>
              <a:t> </a:t>
            </a:r>
            <a:r>
              <a:rPr lang="fr-FR" sz="1050" dirty="0" err="1"/>
              <a:t>JPanel</a:t>
            </a:r>
            <a:r>
              <a:rPr lang="fr-FR" sz="1050" dirty="0"/>
              <a:t> panel = new </a:t>
            </a:r>
            <a:r>
              <a:rPr lang="fr-FR" sz="1050" dirty="0" err="1"/>
              <a:t>JPanel</a:t>
            </a:r>
            <a:r>
              <a:rPr lang="fr-FR" sz="1050" dirty="0"/>
              <a:t>();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(new </a:t>
            </a:r>
            <a:r>
              <a:rPr lang="fr-FR" sz="1050" dirty="0" err="1"/>
              <a:t>JLabel</a:t>
            </a:r>
            <a:r>
              <a:rPr lang="fr-FR" sz="1050" dirty="0"/>
              <a:t>("Numéro:"));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</a:t>
            </a:r>
            <a:r>
              <a:rPr lang="fr-FR" sz="1050" dirty="0" err="1"/>
              <a:t>champNum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(new </a:t>
            </a:r>
            <a:r>
              <a:rPr lang="fr-FR" sz="1050" dirty="0" err="1"/>
              <a:t>JLabel</a:t>
            </a:r>
            <a:r>
              <a:rPr lang="fr-FR" sz="1050" dirty="0"/>
              <a:t>("Destination:"));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</a:t>
            </a:r>
            <a:r>
              <a:rPr lang="fr-FR" sz="1050" dirty="0" err="1"/>
              <a:t>champDest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(new </a:t>
            </a:r>
            <a:r>
              <a:rPr lang="fr-FR" sz="1050" dirty="0" err="1"/>
              <a:t>JLabel</a:t>
            </a:r>
            <a:r>
              <a:rPr lang="fr-FR" sz="1050" dirty="0"/>
              <a:t>("Heure:"));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</a:t>
            </a:r>
            <a:r>
              <a:rPr lang="fr-FR" sz="1050" dirty="0" err="1"/>
              <a:t>champHeure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panel.add</a:t>
            </a:r>
            <a:r>
              <a:rPr lang="fr-FR" sz="1050" dirty="0"/>
              <a:t>(</a:t>
            </a:r>
            <a:r>
              <a:rPr lang="fr-FR" sz="1050" dirty="0" err="1"/>
              <a:t>boutonAjout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frame.add</a:t>
            </a:r>
            <a:r>
              <a:rPr lang="fr-FR" sz="1050" dirty="0"/>
              <a:t>(scroll, </a:t>
            </a:r>
            <a:r>
              <a:rPr lang="fr-FR" sz="1050" dirty="0" err="1"/>
              <a:t>BorderLayout.CENTER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frame.add</a:t>
            </a:r>
            <a:r>
              <a:rPr lang="fr-FR" sz="1050" dirty="0"/>
              <a:t>(panel, </a:t>
            </a:r>
            <a:r>
              <a:rPr lang="fr-FR" sz="1050" dirty="0" err="1"/>
              <a:t>BorderLayout.SOUTH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endParaRPr lang="fr-FR" sz="1050" dirty="0"/>
          </a:p>
          <a:p>
            <a:pPr marL="0" indent="0">
              <a:buNone/>
            </a:pPr>
            <a:r>
              <a:rPr lang="fr-FR" sz="1050" dirty="0"/>
              <a:t>        </a:t>
            </a:r>
            <a:r>
              <a:rPr lang="fr-FR" sz="1050" dirty="0" err="1"/>
              <a:t>frame.setVisible</a:t>
            </a:r>
            <a:r>
              <a:rPr lang="fr-FR" sz="1050" dirty="0"/>
              <a:t>(</a:t>
            </a:r>
            <a:r>
              <a:rPr lang="fr-FR" sz="1050" dirty="0" err="1"/>
              <a:t>true</a:t>
            </a:r>
            <a:r>
              <a:rPr lang="fr-FR" sz="1050" dirty="0"/>
              <a:t>);</a:t>
            </a:r>
          </a:p>
          <a:p>
            <a:pPr marL="0" indent="0">
              <a:buNone/>
            </a:pPr>
            <a:r>
              <a:rPr lang="fr-FR" sz="1050" dirty="0"/>
              <a:t>    }</a:t>
            </a:r>
          </a:p>
          <a:p>
            <a:pPr marL="0" indent="0">
              <a:buNone/>
            </a:pPr>
            <a:r>
              <a:rPr lang="fr-FR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36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Mini-application : gestion </a:t>
            </a:r>
            <a:r>
              <a:rPr lang="fr-FR" dirty="0"/>
              <a:t>d’aéroport avec GUI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Reprenez votre application de gestion d’aéroport en y ajoutant une interface graphique pour l’utilisateur</a:t>
            </a:r>
            <a:endParaRPr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4602AC-FA53-4434-B0A7-2BC7AD4A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034" y="136525"/>
            <a:ext cx="5368834" cy="457199"/>
          </a:xfrm>
        </p:spPr>
        <p:txBody>
          <a:bodyPr>
            <a:normAutofit fontScale="90000"/>
          </a:bodyPr>
          <a:lstStyle/>
          <a:p>
            <a:r>
              <a:rPr dirty="0"/>
              <a:t>Introduction à Swing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901338"/>
            <a:ext cx="8347166" cy="5224826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- </a:t>
            </a:r>
            <a:r>
              <a:rPr dirty="0" err="1"/>
              <a:t>Bibliothèque</a:t>
            </a:r>
            <a:r>
              <a:rPr dirty="0"/>
              <a:t> Java pour </a:t>
            </a:r>
            <a:r>
              <a:rPr dirty="0" err="1"/>
              <a:t>créer</a:t>
            </a:r>
            <a:r>
              <a:rPr dirty="0"/>
              <a:t> des interfaces </a:t>
            </a:r>
            <a:r>
              <a:rPr dirty="0" err="1"/>
              <a:t>graphiques</a:t>
            </a:r>
            <a:endParaRPr dirty="0"/>
          </a:p>
          <a:p>
            <a:r>
              <a:rPr dirty="0"/>
              <a:t>- </a:t>
            </a:r>
            <a:r>
              <a:rPr dirty="0" err="1"/>
              <a:t>Basé</a:t>
            </a:r>
            <a:r>
              <a:rPr dirty="0"/>
              <a:t> sur AWT </a:t>
            </a:r>
            <a:r>
              <a:rPr dirty="0" err="1"/>
              <a:t>mais</a:t>
            </a:r>
            <a:r>
              <a:rPr dirty="0"/>
              <a:t> plus puissant</a:t>
            </a:r>
            <a:r>
              <a:rPr lang="fr-FR" dirty="0"/>
              <a:t> (homogène sur les différents OS) et plus riche</a:t>
            </a:r>
            <a:endParaRPr dirty="0"/>
          </a:p>
          <a:p>
            <a:r>
              <a:rPr dirty="0"/>
              <a:t>- Portable, </a:t>
            </a:r>
            <a:r>
              <a:rPr dirty="0" err="1"/>
              <a:t>intégré</a:t>
            </a:r>
            <a:r>
              <a:rPr dirty="0"/>
              <a:t> au JDK</a:t>
            </a:r>
            <a:r>
              <a:rPr lang="fr-FR" dirty="0"/>
              <a:t> (environnement pour </a:t>
            </a:r>
            <a:r>
              <a:rPr lang="fr-FR" dirty="0" err="1"/>
              <a:t>dévellopper</a:t>
            </a:r>
            <a:r>
              <a:rPr lang="fr-FR" dirty="0"/>
              <a:t> une appli java)</a:t>
            </a:r>
            <a:endParaRPr dirty="0"/>
          </a:p>
          <a:p>
            <a:endParaRPr dirty="0"/>
          </a:p>
          <a:p>
            <a:r>
              <a:rPr dirty="0" err="1"/>
              <a:t>Exemple</a:t>
            </a:r>
            <a:r>
              <a:rPr dirty="0"/>
              <a:t> minimal :</a:t>
            </a:r>
            <a:endParaRPr lang="fr-FR" dirty="0"/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import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javax.swing</a:t>
            </a:r>
            <a:r>
              <a:rPr lang="fr-FR" b="0" dirty="0"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FenetrePrincipale</a:t>
            </a:r>
            <a:r>
              <a:rPr lang="fr-FR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public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static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main(String[] args) {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 Création d'une fenêtre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</a:t>
            </a:r>
            <a:r>
              <a:rPr lang="fr-FR" b="0" dirty="0">
                <a:effectLst/>
                <a:latin typeface="Consolas" panose="020B0609020204030204" pitchFamily="49" charset="0"/>
              </a:rPr>
              <a:t> frame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</a:t>
            </a:r>
            <a:r>
              <a:rPr lang="fr-FR" b="0" dirty="0">
                <a:effectLst/>
                <a:latin typeface="Consolas" panose="020B0609020204030204" pitchFamily="49" charset="0"/>
              </a:rPr>
              <a:t>("Gestion d'aéroport");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 Taille de la fenêtre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frame.setSize</a:t>
            </a:r>
            <a:r>
              <a:rPr lang="fr-FR" b="0" dirty="0">
                <a:effectLst/>
                <a:latin typeface="Consolas" panose="020B0609020204030204" pitchFamily="49" charset="0"/>
              </a:rPr>
              <a:t>(600, 400);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//Fermeture de la fenêtre avec la croix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frame.setDefaultCloseOperation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JFrame.EXIT_ON_CLOSE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 Affichage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frame.setVisible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DA291D-C8DF-49C9-990A-F8F1ECC9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F8E36C-70E8-468E-AD73-F548ACEA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451" y="5202216"/>
            <a:ext cx="2278578" cy="15088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Composants 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JLabel</a:t>
            </a:r>
            <a:r>
              <a:rPr dirty="0"/>
              <a:t> : </a:t>
            </a:r>
            <a:r>
              <a:rPr dirty="0" err="1"/>
              <a:t>afficher</a:t>
            </a:r>
            <a:r>
              <a:rPr dirty="0"/>
              <a:t> du </a:t>
            </a:r>
            <a:r>
              <a:rPr dirty="0" err="1"/>
              <a:t>texte</a:t>
            </a:r>
            <a:endParaRPr dirty="0"/>
          </a:p>
          <a:p>
            <a:r>
              <a:rPr dirty="0"/>
              <a:t>- </a:t>
            </a:r>
            <a:r>
              <a:rPr dirty="0" err="1"/>
              <a:t>JButton</a:t>
            </a:r>
            <a:r>
              <a:rPr dirty="0"/>
              <a:t> : bouton </a:t>
            </a:r>
            <a:r>
              <a:rPr dirty="0" err="1"/>
              <a:t>cliquable</a:t>
            </a:r>
            <a:endParaRPr dirty="0"/>
          </a:p>
          <a:p>
            <a:r>
              <a:rPr dirty="0"/>
              <a:t>- </a:t>
            </a:r>
            <a:r>
              <a:rPr dirty="0" err="1"/>
              <a:t>JTextField</a:t>
            </a:r>
            <a:r>
              <a:rPr dirty="0"/>
              <a:t> : champ de </a:t>
            </a:r>
            <a:r>
              <a:rPr dirty="0" err="1"/>
              <a:t>saisie</a:t>
            </a:r>
            <a:endParaRPr dirty="0"/>
          </a:p>
          <a:p>
            <a:r>
              <a:rPr dirty="0"/>
              <a:t>- </a:t>
            </a:r>
            <a:r>
              <a:rPr dirty="0" err="1"/>
              <a:t>JTextArea</a:t>
            </a:r>
            <a:r>
              <a:rPr dirty="0"/>
              <a:t> : zone de </a:t>
            </a:r>
            <a:r>
              <a:rPr dirty="0" err="1"/>
              <a:t>texte</a:t>
            </a:r>
            <a:r>
              <a:rPr dirty="0"/>
              <a:t> multi-</a:t>
            </a:r>
            <a:r>
              <a:rPr dirty="0" err="1"/>
              <a:t>lignes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56ADFA-06F3-4C29-8CC1-908C687C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FlowLayout</a:t>
            </a:r>
            <a:r>
              <a:rPr dirty="0"/>
              <a:t> : disposition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endParaRPr dirty="0"/>
          </a:p>
          <a:p>
            <a:r>
              <a:rPr dirty="0"/>
              <a:t>- </a:t>
            </a:r>
            <a:r>
              <a:rPr dirty="0" err="1"/>
              <a:t>BorderLayout</a:t>
            </a:r>
            <a:r>
              <a:rPr dirty="0"/>
              <a:t> : </a:t>
            </a:r>
            <a:r>
              <a:rPr dirty="0" err="1"/>
              <a:t>nord</a:t>
            </a:r>
            <a:r>
              <a:rPr dirty="0"/>
              <a:t>, </a:t>
            </a:r>
            <a:r>
              <a:rPr dirty="0" err="1"/>
              <a:t>sud</a:t>
            </a:r>
            <a:r>
              <a:rPr dirty="0"/>
              <a:t>, </a:t>
            </a:r>
            <a:r>
              <a:rPr dirty="0" err="1"/>
              <a:t>est</a:t>
            </a:r>
            <a:r>
              <a:rPr dirty="0"/>
              <a:t>, </a:t>
            </a:r>
            <a:r>
              <a:rPr dirty="0" err="1"/>
              <a:t>ouest</a:t>
            </a:r>
            <a:r>
              <a:rPr dirty="0"/>
              <a:t>, </a:t>
            </a:r>
            <a:r>
              <a:rPr dirty="0" err="1"/>
              <a:t>centre</a:t>
            </a:r>
            <a:endParaRPr dirty="0"/>
          </a:p>
          <a:p>
            <a:r>
              <a:rPr dirty="0"/>
              <a:t>- </a:t>
            </a:r>
            <a:r>
              <a:rPr dirty="0" err="1"/>
              <a:t>GridLayout</a:t>
            </a:r>
            <a:r>
              <a:rPr dirty="0"/>
              <a:t> : grille </a:t>
            </a:r>
            <a:r>
              <a:rPr dirty="0" err="1"/>
              <a:t>régulière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4652EB-E379-4F1D-AFF4-4536450E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38821-F7E7-4DD2-BE13-BD7053EC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543" y="0"/>
            <a:ext cx="3278777" cy="516301"/>
          </a:xfrm>
        </p:spPr>
        <p:txBody>
          <a:bodyPr>
            <a:normAutofit fontScale="90000"/>
          </a:bodyPr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31FF6E-8992-4D8F-A262-6C7E8D363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29364"/>
            <a:ext cx="8321040" cy="515982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import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javax.swing</a:t>
            </a:r>
            <a:r>
              <a:rPr lang="fr-FR" b="0" dirty="0"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import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java.awt</a:t>
            </a:r>
            <a:r>
              <a:rPr lang="fr-FR" b="0" dirty="0">
                <a:effectLst/>
                <a:latin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GestionAeroport</a:t>
            </a:r>
            <a:r>
              <a:rPr lang="fr-FR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public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static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effectLst/>
                <a:latin typeface="Consolas" panose="020B0609020204030204" pitchFamily="49" charset="0"/>
              </a:rPr>
              <a:t> main(String[] args) {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</a:t>
            </a:r>
            <a:r>
              <a:rPr lang="fr-FR" b="0" dirty="0">
                <a:effectLst/>
                <a:latin typeface="Consolas" panose="020B0609020204030204" pitchFamily="49" charset="0"/>
              </a:rPr>
              <a:t> frame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</a:t>
            </a:r>
            <a:r>
              <a:rPr lang="fr-FR" b="0" dirty="0">
                <a:effectLst/>
                <a:latin typeface="Consolas" panose="020B0609020204030204" pitchFamily="49" charset="0"/>
              </a:rPr>
              <a:t>("Gestion d'aéroport");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frame.setSize</a:t>
            </a:r>
            <a:r>
              <a:rPr lang="fr-FR" b="0" dirty="0">
                <a:effectLst/>
                <a:latin typeface="Consolas" panose="020B0609020204030204" pitchFamily="49" charset="0"/>
              </a:rPr>
              <a:t>(800, 600);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frame.setDefaultCloseOperation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JFrame.EXIT_ON_CLOSE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        //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Layout</a:t>
            </a:r>
            <a:r>
              <a:rPr lang="fr-FR" b="0" dirty="0">
                <a:effectLst/>
                <a:latin typeface="Consolas" panose="020B0609020204030204" pitchFamily="49" charset="0"/>
              </a:rPr>
              <a:t> principal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//permet de positionner les éléments dans les différentes zones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b="0" dirty="0">
                <a:effectLst/>
                <a:latin typeface="Consolas" panose="020B0609020204030204" pitchFamily="49" charset="0"/>
              </a:rPr>
              <a:t> panel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BorderLayout</a:t>
            </a:r>
            <a:r>
              <a:rPr lang="fr-FR" b="0" dirty="0"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        // Barre de saisie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saisiePanel</a:t>
            </a:r>
            <a:r>
              <a:rPr lang="fr-FR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champVol</a:t>
            </a:r>
            <a:r>
              <a:rPr lang="fr-FR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fr-FR" b="0" dirty="0">
                <a:effectLst/>
                <a:latin typeface="Consolas" panose="020B0609020204030204" pitchFamily="49" charset="0"/>
              </a:rPr>
              <a:t>(15);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JButton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boutonAjouter</a:t>
            </a:r>
            <a:r>
              <a:rPr lang="fr-FR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JButton</a:t>
            </a:r>
            <a:r>
              <a:rPr lang="fr-FR" b="0" dirty="0">
                <a:effectLst/>
                <a:latin typeface="Consolas" panose="020B0609020204030204" pitchFamily="49" charset="0"/>
              </a:rPr>
              <a:t>("Rechercher un vol");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saisiePanel.add</a:t>
            </a:r>
            <a:r>
              <a:rPr lang="fr-FR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JLabel</a:t>
            </a:r>
            <a:r>
              <a:rPr lang="fr-FR" b="0" dirty="0">
                <a:effectLst/>
                <a:latin typeface="Consolas" panose="020B0609020204030204" pitchFamily="49" charset="0"/>
              </a:rPr>
              <a:t>("Numéro de vol :"));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saisiePanel.add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champVol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saisiePanel.add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boutonAjouter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        // Zone d’affichage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JTextArea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zoneAffichage</a:t>
            </a:r>
            <a:r>
              <a:rPr lang="fr-FR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JTextArea</a:t>
            </a:r>
            <a:r>
              <a:rPr lang="fr-FR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JScrollPane</a:t>
            </a:r>
            <a:r>
              <a:rPr lang="fr-FR" b="0" dirty="0">
                <a:effectLst/>
                <a:latin typeface="Consolas" panose="020B0609020204030204" pitchFamily="49" charset="0"/>
              </a:rPr>
              <a:t> scroll = new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JScrollPane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zoneAffichage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        // Ajout au panel principal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//on positionne les éléments dans les différentes zones NORTH et CENTER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panel.add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saisiePanel</a:t>
            </a:r>
            <a:r>
              <a:rPr lang="fr-FR" b="0" dirty="0"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BorderLayout.NORTH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panel.add</a:t>
            </a:r>
            <a:r>
              <a:rPr lang="fr-FR" b="0" dirty="0">
                <a:effectLst/>
                <a:latin typeface="Consolas" panose="020B0609020204030204" pitchFamily="49" charset="0"/>
              </a:rPr>
              <a:t>(scroll,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BorderLayout.CENTER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b="0" dirty="0">
                <a:effectLst/>
                <a:latin typeface="Consolas" panose="020B0609020204030204" pitchFamily="49" charset="0"/>
              </a:rPr>
            </a:b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frame.add</a:t>
            </a:r>
            <a:r>
              <a:rPr lang="fr-FR" b="0" dirty="0">
                <a:effectLst/>
                <a:latin typeface="Consolas" panose="020B0609020204030204" pitchFamily="49" charset="0"/>
              </a:rPr>
              <a:t>(panel);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frame.setVisible</a:t>
            </a:r>
            <a:r>
              <a:rPr lang="fr-FR" b="0" dirty="0"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fr-FR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4F162-B11E-43AF-8EEA-910D9510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040FED-FBB3-472E-B7A3-A2703898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863" y="1031965"/>
            <a:ext cx="3194377" cy="1677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452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 des événements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ActionListener </a:t>
            </a:r>
            <a:r>
              <a:rPr dirty="0" err="1"/>
              <a:t>permet</a:t>
            </a:r>
            <a:r>
              <a:rPr dirty="0"/>
              <a:t> de </a:t>
            </a:r>
            <a:r>
              <a:rPr dirty="0" err="1"/>
              <a:t>réagir</a:t>
            </a:r>
            <a:r>
              <a:rPr dirty="0"/>
              <a:t> aux </a:t>
            </a:r>
            <a:r>
              <a:rPr dirty="0" err="1"/>
              <a:t>clics</a:t>
            </a:r>
            <a:endParaRPr dirty="0"/>
          </a:p>
          <a:p>
            <a:endParaRPr dirty="0"/>
          </a:p>
          <a:p>
            <a:r>
              <a:rPr dirty="0" err="1"/>
              <a:t>Exemple</a:t>
            </a:r>
            <a:r>
              <a:rPr dirty="0"/>
              <a:t> :</a:t>
            </a:r>
          </a:p>
          <a:p>
            <a:pPr marL="800100" lvl="2" indent="0">
              <a:buNone/>
            </a:pPr>
            <a:r>
              <a:rPr dirty="0" err="1"/>
              <a:t>bouton.addActionListener</a:t>
            </a:r>
            <a:r>
              <a:rPr dirty="0"/>
              <a:t>(e -&gt; {</a:t>
            </a:r>
          </a:p>
          <a:p>
            <a:pPr marL="800100" lvl="2" indent="0">
              <a:buNone/>
            </a:pPr>
            <a:r>
              <a:rPr dirty="0"/>
              <a:t>   String </a:t>
            </a:r>
            <a:r>
              <a:rPr dirty="0" err="1"/>
              <a:t>texte</a:t>
            </a:r>
            <a:r>
              <a:rPr dirty="0"/>
              <a:t> = </a:t>
            </a:r>
            <a:r>
              <a:rPr dirty="0" err="1"/>
              <a:t>champ.getText</a:t>
            </a:r>
            <a:r>
              <a:rPr dirty="0"/>
              <a:t>();</a:t>
            </a:r>
          </a:p>
          <a:p>
            <a:pPr marL="800100" lvl="2" indent="0">
              <a:buNone/>
            </a:pPr>
            <a:r>
              <a:rPr dirty="0"/>
              <a:t>   </a:t>
            </a:r>
            <a:r>
              <a:rPr dirty="0" err="1"/>
              <a:t>System.out.println</a:t>
            </a:r>
            <a:r>
              <a:rPr dirty="0"/>
              <a:t>("</a:t>
            </a:r>
            <a:r>
              <a:rPr dirty="0" err="1"/>
              <a:t>Saisi</a:t>
            </a:r>
            <a:r>
              <a:rPr dirty="0"/>
              <a:t>: " + </a:t>
            </a:r>
            <a:r>
              <a:rPr dirty="0" err="1"/>
              <a:t>texte</a:t>
            </a:r>
            <a:r>
              <a:rPr dirty="0"/>
              <a:t>);</a:t>
            </a:r>
          </a:p>
          <a:p>
            <a:pPr marL="800100" lvl="2" indent="0">
              <a:buNone/>
            </a:pPr>
            <a:r>
              <a:rPr dirty="0"/>
              <a:t>});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21CF43-0655-4DA8-9708-4BB5B7EA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8CA3D-5B64-45FB-937F-5BEB12CA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874" y="0"/>
            <a:ext cx="5891349" cy="1095375"/>
          </a:xfrm>
        </p:spPr>
        <p:txBody>
          <a:bodyPr>
            <a:normAutofit fontScale="90000"/>
          </a:bodyPr>
          <a:lstStyle/>
          <a:p>
            <a:r>
              <a:rPr lang="fr-FR" dirty="0"/>
              <a:t>Suite exemple rechercher vol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8CEA1-8CE5-4F15-A156-3AADC6D0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245"/>
            <a:ext cx="8112034" cy="5656852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GestionAeroport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extends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JFrame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private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searchField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private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JButton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searchButton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private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JTable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resultTable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private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JScrollPane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scrollPane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public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GestionAeroport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setTitle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("Gestion des Vols d'Aéroport");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setSize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(800, 600);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setDefaultCloseOperation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JFrame.EXIT_ON_CLOSE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setLocationRelativeTo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null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    // --- Panneau de recherche en haut ---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JPanel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searchPanel.setLayout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FlowLayout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FlowLayout.LEFT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searchPanel.add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JLabel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("Numéro de vol:"));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searchField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JTextField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(15);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searchPanel.add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searchField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searchButton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JButton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("Rechercher");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searchPanel.add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searchButton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    // --- Tableau de résultats au centre ---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// On initialise le tableau avec un modèle vide mais avec des colonnes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resultTable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JTable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scrollPane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= 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JScrollPane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resultTable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    // --- Ajout des panneaux à la fenêtre ---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getContentPane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().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setLayout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BorderLayout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getContentPane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().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add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searchPanel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BorderLayout.NORTH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getContentPane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().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add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scrollPane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BorderLayout.CENTER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    // --- Ajout du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listener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pour le bouton de recherche ---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searchButton.addActionListener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(new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ActionListener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    @Override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    public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void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actionPerformed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ActionEvent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 e) {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sz="800" b="0" dirty="0" err="1">
                <a:effectLst/>
                <a:latin typeface="Consolas" panose="020B0609020204030204" pitchFamily="49" charset="0"/>
              </a:rPr>
              <a:t>rechercherVol</a:t>
            </a:r>
            <a:r>
              <a:rPr lang="fr-FR" sz="8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fr-FR" sz="8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fr-FR" sz="800" b="0" dirty="0">
                <a:effectLst/>
                <a:latin typeface="Consolas" panose="020B0609020204030204" pitchFamily="49" charset="0"/>
              </a:rPr>
            </a:br>
            <a:r>
              <a:rPr lang="fr-FR" sz="800" b="0" dirty="0">
                <a:effectLst/>
                <a:latin typeface="Consolas" panose="020B0609020204030204" pitchFamily="49" charset="0"/>
              </a:rPr>
              <a:t>       }</a:t>
            </a:r>
          </a:p>
          <a:p>
            <a:pPr marL="0" indent="0">
              <a:buNone/>
            </a:pPr>
            <a:endParaRPr lang="fr-FR" sz="8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6BAEF6-B2B3-48BD-A725-CF184E3C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520792A-28A3-471C-8649-8FD3B4D2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20" y="2167828"/>
            <a:ext cx="5303980" cy="14250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1428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529D3-ACC8-4F52-9833-50D61988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Afficher un tableau avec </a:t>
            </a:r>
            <a:r>
              <a:rPr lang="fr-FR" dirty="0" err="1"/>
              <a:t>JTable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E5B16-0682-45DB-9B71-1B6EEFF4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Avec des données fixes</a:t>
            </a:r>
          </a:p>
          <a:p>
            <a:pPr marL="800100" lvl="2" indent="0">
              <a:buNone/>
            </a:pPr>
            <a:r>
              <a:rPr lang="fr-FR" dirty="0"/>
              <a:t>String[] colonnes = {"Numéro de vol", "Destination", "Heure"};</a:t>
            </a:r>
          </a:p>
          <a:p>
            <a:pPr marL="800100" lvl="2" indent="0">
              <a:buNone/>
            </a:pPr>
            <a:r>
              <a:rPr lang="fr-FR" dirty="0"/>
              <a:t>String[][] </a:t>
            </a:r>
            <a:r>
              <a:rPr lang="fr-FR" dirty="0" err="1"/>
              <a:t>donnees</a:t>
            </a:r>
            <a:r>
              <a:rPr lang="fr-FR" dirty="0"/>
              <a:t> = {</a:t>
            </a:r>
          </a:p>
          <a:p>
            <a:pPr marL="800100" lvl="2" indent="0">
              <a:buNone/>
            </a:pPr>
            <a:r>
              <a:rPr lang="fr-FR" dirty="0"/>
              <a:t>    {"AF123", "Paris", "10:30"},</a:t>
            </a:r>
          </a:p>
          <a:p>
            <a:pPr marL="800100" lvl="2" indent="0">
              <a:buNone/>
            </a:pPr>
            <a:r>
              <a:rPr lang="fr-FR" dirty="0"/>
              <a:t>    {"LH456", "Berlin", "12:45"},</a:t>
            </a:r>
          </a:p>
          <a:p>
            <a:pPr marL="800100" lvl="2" indent="0">
              <a:buNone/>
            </a:pPr>
            <a:r>
              <a:rPr lang="fr-FR" dirty="0"/>
              <a:t>    {"IB789", "Madrid", "15:10"}</a:t>
            </a:r>
          </a:p>
          <a:p>
            <a:pPr marL="800100" lvl="2" indent="0">
              <a:buNone/>
            </a:pPr>
            <a:r>
              <a:rPr lang="fr-FR" dirty="0"/>
              <a:t>};</a:t>
            </a:r>
          </a:p>
          <a:p>
            <a:pPr marL="800100" lvl="2" indent="0">
              <a:buNone/>
            </a:pPr>
            <a:endParaRPr lang="fr-FR" dirty="0"/>
          </a:p>
          <a:p>
            <a:pPr marL="800100" lvl="2" indent="0">
              <a:buNone/>
            </a:pPr>
            <a:r>
              <a:rPr lang="fr-FR" dirty="0" err="1"/>
              <a:t>JTable</a:t>
            </a:r>
            <a:r>
              <a:rPr lang="fr-FR" dirty="0"/>
              <a:t> table = new </a:t>
            </a:r>
            <a:r>
              <a:rPr lang="fr-FR" dirty="0" err="1"/>
              <a:t>JTable</a:t>
            </a:r>
            <a:r>
              <a:rPr lang="fr-FR" dirty="0"/>
              <a:t>(</a:t>
            </a:r>
            <a:r>
              <a:rPr lang="fr-FR" dirty="0" err="1"/>
              <a:t>donnees</a:t>
            </a:r>
            <a:r>
              <a:rPr lang="fr-FR" dirty="0"/>
              <a:t>, colonnes);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7608E0-8D14-47AE-BCF6-944B4C1E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0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29D76-6BD4-4FCF-9220-E480257C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JTable</a:t>
            </a:r>
            <a:r>
              <a:rPr lang="fr-FR" dirty="0"/>
              <a:t> : table dynamique avec </a:t>
            </a:r>
            <a:r>
              <a:rPr lang="fr-FR" dirty="0" err="1"/>
              <a:t>TableModel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A4EEE-6972-4AA3-9112-3C59AFA9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595360" cy="19398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i="1" dirty="0"/>
              <a:t>import </a:t>
            </a:r>
            <a:r>
              <a:rPr lang="fr-FR" i="1" dirty="0" err="1"/>
              <a:t>javax.swing.table.DefaultTableModel</a:t>
            </a:r>
            <a:r>
              <a:rPr lang="fr-FR" i="1" dirty="0"/>
              <a:t>;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String[] colonnes = {"Numéro de vol", "Destination", "Heure"};</a:t>
            </a:r>
          </a:p>
          <a:p>
            <a:pPr marL="0" indent="0">
              <a:buNone/>
            </a:pPr>
            <a:r>
              <a:rPr lang="fr-FR" i="1" dirty="0" err="1"/>
              <a:t>DefaultTableModel</a:t>
            </a:r>
            <a:r>
              <a:rPr lang="fr-FR" i="1" dirty="0"/>
              <a:t> model = new </a:t>
            </a:r>
            <a:r>
              <a:rPr lang="fr-FR" i="1" dirty="0" err="1"/>
              <a:t>DefaultTableModel</a:t>
            </a:r>
            <a:r>
              <a:rPr lang="fr-FR" i="1" dirty="0"/>
              <a:t>(colonnes, 0);</a:t>
            </a:r>
          </a:p>
          <a:p>
            <a:pPr marL="0" indent="0">
              <a:buNone/>
            </a:pPr>
            <a:r>
              <a:rPr lang="fr-FR" i="1" dirty="0"/>
              <a:t> // 0 = pas de lignes au départ</a:t>
            </a:r>
          </a:p>
          <a:p>
            <a:pPr marL="0" indent="0">
              <a:buNone/>
            </a:pPr>
            <a:r>
              <a:rPr lang="fr-FR" i="1" dirty="0" err="1"/>
              <a:t>JTable</a:t>
            </a:r>
            <a:r>
              <a:rPr lang="fr-FR" i="1" dirty="0"/>
              <a:t> table = new </a:t>
            </a:r>
            <a:r>
              <a:rPr lang="fr-FR" i="1" dirty="0" err="1"/>
              <a:t>JTable</a:t>
            </a:r>
            <a:r>
              <a:rPr lang="fr-FR" i="1" dirty="0"/>
              <a:t>(model);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02E89F-C07F-407F-9BEF-3AFDF70A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 3.07 SQL dans un langage de programmation Beaudeux Frédérique</a:t>
            </a: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58D9B-AD8D-45E2-BBF4-A36BDEE52926}"/>
              </a:ext>
            </a:extLst>
          </p:cNvPr>
          <p:cNvSpPr txBox="1"/>
          <p:nvPr/>
        </p:nvSpPr>
        <p:spPr>
          <a:xfrm>
            <a:off x="587829" y="3984464"/>
            <a:ext cx="6708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Avantage : on peux facilement ajouter </a:t>
            </a:r>
            <a:r>
              <a:rPr lang="fr-FR" dirty="0"/>
              <a:t>:</a:t>
            </a:r>
          </a:p>
          <a:p>
            <a:r>
              <a:rPr lang="en-US" dirty="0"/>
              <a:t>		</a:t>
            </a:r>
            <a:r>
              <a:rPr lang="en-US" i="1" dirty="0" err="1"/>
              <a:t>model.addRow</a:t>
            </a:r>
            <a:r>
              <a:rPr lang="en-US" i="1" dirty="0"/>
              <a:t>(new Object[]{"AF321", "Rome", "17:20"});</a:t>
            </a:r>
          </a:p>
          <a:p>
            <a:r>
              <a:rPr lang="fr-FR" b="1" dirty="0"/>
              <a:t>ou supprimer une ligne :</a:t>
            </a:r>
          </a:p>
          <a:p>
            <a:pPr lvl="2"/>
            <a:r>
              <a:rPr lang="en-US" i="1" dirty="0"/>
              <a:t>int row = </a:t>
            </a:r>
            <a:r>
              <a:rPr lang="en-US" i="1" dirty="0" err="1"/>
              <a:t>table.getSelectedRow</a:t>
            </a:r>
            <a:r>
              <a:rPr lang="en-US" i="1" dirty="0"/>
              <a:t>();</a:t>
            </a:r>
          </a:p>
          <a:p>
            <a:pPr lvl="2"/>
            <a:r>
              <a:rPr lang="en-US" i="1" dirty="0"/>
              <a:t>if (row != -1) {</a:t>
            </a:r>
          </a:p>
          <a:p>
            <a:pPr lvl="2"/>
            <a:r>
              <a:rPr lang="en-US" i="1" dirty="0"/>
              <a:t>    </a:t>
            </a:r>
            <a:r>
              <a:rPr lang="en-US" i="1" dirty="0" err="1"/>
              <a:t>model.removeRow</a:t>
            </a:r>
            <a:r>
              <a:rPr lang="en-US" i="1" dirty="0"/>
              <a:t>(row);</a:t>
            </a:r>
          </a:p>
          <a:p>
            <a:pPr lvl="2"/>
            <a:r>
              <a:rPr lang="en-US" i="1" dirty="0"/>
              <a:t>}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6175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1844</Words>
  <Application>Microsoft Office PowerPoint</Application>
  <PresentationFormat>Affichage à l'écran (4:3)</PresentationFormat>
  <Paragraphs>193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Consolas</vt:lpstr>
      <vt:lpstr>Office Theme</vt:lpstr>
      <vt:lpstr>Cours Java Swing</vt:lpstr>
      <vt:lpstr>Introduction à Swing</vt:lpstr>
      <vt:lpstr>Composants de base</vt:lpstr>
      <vt:lpstr>Layouts</vt:lpstr>
      <vt:lpstr>Exemple</vt:lpstr>
      <vt:lpstr>Gestion des événements</vt:lpstr>
      <vt:lpstr>Suite exemple rechercher vol</vt:lpstr>
      <vt:lpstr>Afficher un tableau avec JTable</vt:lpstr>
      <vt:lpstr>JTable : table dynamique avec TableModel</vt:lpstr>
      <vt:lpstr>Mettre la JTable dans un JScrollPane </vt:lpstr>
      <vt:lpstr>Mini-application : gestion d’aéroport avec GUI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Java Swing</dc:title>
  <dc:subject/>
  <dc:creator>Frederique Beaudeux</dc:creator>
  <cp:keywords/>
  <dc:description>generated using python-pptx</dc:description>
  <cp:lastModifiedBy>Frederique Beaudeux</cp:lastModifiedBy>
  <cp:revision>8</cp:revision>
  <dcterms:created xsi:type="dcterms:W3CDTF">2013-01-27T09:14:16Z</dcterms:created>
  <dcterms:modified xsi:type="dcterms:W3CDTF">2025-09-24T08:54:56Z</dcterms:modified>
  <cp:category/>
</cp:coreProperties>
</file>