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Noto Sans Bold" charset="1" panose="020B0802040504020204"/>
      <p:regular r:id="rId32"/>
    </p:embeddedFont>
    <p:embeddedFont>
      <p:font typeface="Century Gothic Paneuropean Bold" charset="1" panose="020B0702020202020204"/>
      <p:regular r:id="rId33"/>
    </p:embeddedFont>
    <p:embeddedFont>
      <p:font typeface="Open Sans" charset="1" panose="020B0606030504020204"/>
      <p:regular r:id="rId34"/>
    </p:embeddedFont>
    <p:embeddedFont>
      <p:font typeface="Century Gothic Paneuropean" charset="1" panose="020B0502020202020204"/>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5169611" y="3460115"/>
            <a:ext cx="7176046" cy="3195319"/>
          </a:xfrm>
          <a:prstGeom prst="rect">
            <a:avLst/>
          </a:prstGeom>
        </p:spPr>
        <p:txBody>
          <a:bodyPr anchor="t" rtlCol="false" tIns="0" lIns="0" bIns="0" rIns="0">
            <a:spAutoFit/>
          </a:bodyPr>
          <a:lstStyle/>
          <a:p>
            <a:pPr algn="ctr">
              <a:lnSpc>
                <a:spcPts val="12880"/>
              </a:lnSpc>
            </a:pPr>
            <a:r>
              <a:rPr lang="en-US" sz="9200" b="true">
                <a:solidFill>
                  <a:srgbClr val="000000"/>
                </a:solidFill>
                <a:latin typeface="Noto Sans Bold"/>
                <a:ea typeface="Noto Sans Bold"/>
                <a:cs typeface="Noto Sans Bold"/>
                <a:sym typeface="Noto Sans Bold"/>
              </a:rPr>
              <a:t>Chess in C++</a:t>
            </a:r>
          </a:p>
          <a:p>
            <a:pPr algn="ctr">
              <a:lnSpc>
                <a:spcPts val="12880"/>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459795" y="1242811"/>
            <a:ext cx="12307419" cy="8901393"/>
          </a:xfrm>
          <a:prstGeom prst="rect">
            <a:avLst/>
          </a:prstGeom>
        </p:spPr>
        <p:txBody>
          <a:bodyPr anchor="t" rtlCol="false" tIns="0" lIns="0" bIns="0" rIns="0">
            <a:spAutoFit/>
          </a:bodyPr>
          <a:lstStyle/>
          <a:p>
            <a:pPr algn="l">
              <a:lnSpc>
                <a:spcPts val="3922"/>
              </a:lnSpc>
            </a:pPr>
            <a:r>
              <a:rPr lang="en-US" sz="2801">
                <a:solidFill>
                  <a:srgbClr val="000000"/>
                </a:solidFill>
                <a:latin typeface="Century Gothic Paneuropean"/>
                <a:ea typeface="Century Gothic Paneuropean"/>
                <a:cs typeface="Century Gothic Paneuropean"/>
                <a:sym typeface="Century Gothic Paneuropean"/>
              </a:rPr>
              <a:t>Ο παίκτης δίνει μια κίνηση π.χ. e2e4.</a:t>
            </a:r>
          </a:p>
          <a:p>
            <a:pPr algn="l">
              <a:lnSpc>
                <a:spcPts val="3922"/>
              </a:lnSpc>
            </a:pPr>
          </a:p>
          <a:p>
            <a:pPr algn="l">
              <a:lnSpc>
                <a:spcPts val="3922"/>
              </a:lnSpc>
            </a:pPr>
            <a:r>
              <a:rPr lang="en-US" sz="2801">
                <a:solidFill>
                  <a:srgbClr val="000000"/>
                </a:solidFill>
                <a:latin typeface="Century Gothic Paneuropean"/>
                <a:ea typeface="Century Gothic Paneuropean"/>
                <a:cs typeface="Century Gothic Paneuropean"/>
                <a:sym typeface="Century Gothic Paneuropean"/>
              </a:rPr>
              <a:t>Η validMove() ελέγχει αν η κίνηση είναι έγκυρη:</a:t>
            </a:r>
          </a:p>
          <a:p>
            <a:pPr algn="l">
              <a:lnSpc>
                <a:spcPts val="3922"/>
              </a:lnSpc>
            </a:pPr>
            <a:r>
              <a:rPr lang="en-US" sz="2801">
                <a:solidFill>
                  <a:srgbClr val="000000"/>
                </a:solidFill>
                <a:latin typeface="Century Gothic Paneuropean"/>
                <a:ea typeface="Century Gothic Paneuropean"/>
                <a:cs typeface="Century Gothic Paneuropean"/>
                <a:sym typeface="Century Gothic Paneuropean"/>
              </a:rPr>
              <a:t>1)Μορφή (π.χ. σωστή είσοδος)</a:t>
            </a:r>
          </a:p>
          <a:p>
            <a:pPr algn="l">
              <a:lnSpc>
                <a:spcPts val="3922"/>
              </a:lnSpc>
            </a:pPr>
            <a:r>
              <a:rPr lang="en-US" sz="2801">
                <a:solidFill>
                  <a:srgbClr val="000000"/>
                </a:solidFill>
                <a:latin typeface="Century Gothic Paneuropean"/>
                <a:ea typeface="Century Gothic Paneuropean"/>
                <a:cs typeface="Century Gothic Paneuropean"/>
                <a:sym typeface="Century Gothic Paneuropean"/>
              </a:rPr>
              <a:t>2)Αν το πιόνι ανήκει στον παίκτη</a:t>
            </a:r>
          </a:p>
          <a:p>
            <a:pPr algn="l">
              <a:lnSpc>
                <a:spcPts val="3922"/>
              </a:lnSpc>
            </a:pPr>
            <a:r>
              <a:rPr lang="en-US" sz="2801">
                <a:solidFill>
                  <a:srgbClr val="000000"/>
                </a:solidFill>
                <a:latin typeface="Century Gothic Paneuropean"/>
                <a:ea typeface="Century Gothic Paneuropean"/>
                <a:cs typeface="Century Gothic Paneuropean"/>
                <a:sym typeface="Century Gothic Paneuropean"/>
              </a:rPr>
              <a:t>3)Αν η κίνηση είναι σύμφωνη με τους κανόνες (με validatePawn, validateRook, κ.λπ.)</a:t>
            </a:r>
          </a:p>
          <a:p>
            <a:pPr algn="l">
              <a:lnSpc>
                <a:spcPts val="3922"/>
              </a:lnSpc>
            </a:pPr>
          </a:p>
          <a:p>
            <a:pPr algn="l">
              <a:lnSpc>
                <a:spcPts val="3922"/>
              </a:lnSpc>
            </a:pPr>
            <a:r>
              <a:rPr lang="en-US" sz="2801">
                <a:solidFill>
                  <a:srgbClr val="000000"/>
                </a:solidFill>
                <a:latin typeface="Century Gothic Paneuropean"/>
                <a:ea typeface="Century Gothic Paneuropean"/>
                <a:cs typeface="Century Gothic Paneuropean"/>
                <a:sym typeface="Century Gothic Paneuropean"/>
              </a:rPr>
              <a:t>Η simulateMoveAndCheckSafety() ελέγχει αν μετά την κίνηση ο βασιλιάς είναι σε check.</a:t>
            </a:r>
          </a:p>
          <a:p>
            <a:pPr algn="l">
              <a:lnSpc>
                <a:spcPts val="3922"/>
              </a:lnSpc>
            </a:pPr>
          </a:p>
          <a:p>
            <a:pPr algn="l">
              <a:lnSpc>
                <a:spcPts val="3922"/>
              </a:lnSpc>
            </a:pPr>
            <a:r>
              <a:rPr lang="en-US" sz="2801">
                <a:solidFill>
                  <a:srgbClr val="000000"/>
                </a:solidFill>
                <a:latin typeface="Century Gothic Paneuropean"/>
                <a:ea typeface="Century Gothic Paneuropean"/>
                <a:cs typeface="Century Gothic Paneuropean"/>
                <a:sym typeface="Century Gothic Paneuropean"/>
              </a:rPr>
              <a:t>Αν η κίνηση είναι έγκυρη, η movePiece() εκτελεί:</a:t>
            </a:r>
          </a:p>
          <a:p>
            <a:pPr algn="l">
              <a:lnSpc>
                <a:spcPts val="3922"/>
              </a:lnSpc>
            </a:pPr>
            <a:r>
              <a:rPr lang="en-US" sz="2801">
                <a:solidFill>
                  <a:srgbClr val="000000"/>
                </a:solidFill>
                <a:latin typeface="Century Gothic Paneuropean"/>
                <a:ea typeface="Century Gothic Paneuropean"/>
                <a:cs typeface="Century Gothic Paneuropean"/>
                <a:sym typeface="Century Gothic Paneuropean"/>
              </a:rPr>
              <a:t>Ενημέρωση θέσης</a:t>
            </a:r>
          </a:p>
          <a:p>
            <a:pPr algn="l">
              <a:lnSpc>
                <a:spcPts val="3922"/>
              </a:lnSpc>
            </a:pPr>
          </a:p>
          <a:p>
            <a:pPr algn="l">
              <a:lnSpc>
                <a:spcPts val="3922"/>
              </a:lnSpc>
            </a:pPr>
            <a:r>
              <a:rPr lang="en-US" sz="2801">
                <a:solidFill>
                  <a:srgbClr val="000000"/>
                </a:solidFill>
                <a:latin typeface="Century Gothic Paneuropean"/>
                <a:ea typeface="Century Gothic Paneuropean"/>
                <a:cs typeface="Century Gothic Paneuropean"/>
                <a:sym typeface="Century Gothic Paneuropean"/>
              </a:rPr>
              <a:t>Αιχμαλωσία αν υπάρχει</a:t>
            </a:r>
          </a:p>
          <a:p>
            <a:pPr algn="l">
              <a:lnSpc>
                <a:spcPts val="3922"/>
              </a:lnSpc>
            </a:pPr>
          </a:p>
          <a:p>
            <a:pPr algn="l">
              <a:lnSpc>
                <a:spcPts val="3922"/>
              </a:lnSpc>
            </a:pPr>
            <a:r>
              <a:rPr lang="en-US" sz="2801">
                <a:solidFill>
                  <a:srgbClr val="000000"/>
                </a:solidFill>
                <a:latin typeface="Century Gothic Paneuropean"/>
                <a:ea typeface="Century Gothic Paneuropean"/>
                <a:cs typeface="Century Gothic Paneuropean"/>
                <a:sym typeface="Century Gothic Paneuropean"/>
              </a:rPr>
              <a:t>Ειδικές κινήσεις (π.χ. en passant, promotion, castling)</a:t>
            </a:r>
          </a:p>
          <a:p>
            <a:pPr algn="l">
              <a:lnSpc>
                <a:spcPts val="3922"/>
              </a:lnSpc>
            </a:pP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4094131" y="402947"/>
            <a:ext cx="10099739" cy="795022"/>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Open Sans"/>
                <a:ea typeface="Open Sans"/>
                <a:cs typeface="Open Sans"/>
                <a:sym typeface="Open Sans"/>
              </a:rPr>
              <a:t>Πως λειτουργεί το συστημα;</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2550792" y="1511707"/>
            <a:ext cx="12649483" cy="8594999"/>
          </a:xfrm>
          <a:prstGeom prst="rect">
            <a:avLst/>
          </a:prstGeom>
        </p:spPr>
        <p:txBody>
          <a:bodyPr anchor="t" rtlCol="false" tIns="0" lIns="0" bIns="0" rIns="0">
            <a:spAutoFit/>
          </a:bodyPr>
          <a:lstStyle/>
          <a:p>
            <a:pPr algn="ctr">
              <a:lnSpc>
                <a:spcPts val="3815"/>
              </a:lnSpc>
              <a:spcBef>
                <a:spcPct val="0"/>
              </a:spcBef>
            </a:pPr>
            <a:r>
              <a:rPr lang="en-US" sz="2725">
                <a:solidFill>
                  <a:srgbClr val="000000"/>
                </a:solidFill>
                <a:latin typeface="Open Sans"/>
                <a:ea typeface="Open Sans"/>
                <a:cs typeface="Open Sans"/>
                <a:sym typeface="Open Sans"/>
              </a:rPr>
              <a:t>Κλάσεις Πι</a:t>
            </a:r>
            <a:r>
              <a:rPr lang="en-US" sz="2725">
                <a:solidFill>
                  <a:srgbClr val="000000"/>
                </a:solidFill>
                <a:latin typeface="Open Sans"/>
                <a:ea typeface="Open Sans"/>
                <a:cs typeface="Open Sans"/>
                <a:sym typeface="Open Sans"/>
              </a:rPr>
              <a:t>ονιών (pawn, rook, bishop, knight, queen, king):</a:t>
            </a:r>
          </a:p>
          <a:p>
            <a:pPr algn="ctr">
              <a:lnSpc>
                <a:spcPts val="3815"/>
              </a:lnSpc>
              <a:spcBef>
                <a:spcPct val="0"/>
              </a:spcBef>
            </a:pPr>
            <a:r>
              <a:rPr lang="en-US" sz="2725">
                <a:solidFill>
                  <a:srgbClr val="000000"/>
                </a:solidFill>
                <a:latin typeface="Open Sans"/>
                <a:ea typeface="Open Sans"/>
                <a:cs typeface="Open Sans"/>
                <a:sym typeface="Open Sans"/>
              </a:rPr>
              <a:t> Κάθε κλάση αποθηκεύει τη θέση του αντίστοιχου πιονιού και χρησιμοποιείται για την αρχική τοποθέτηση και μετέπειτα παρακολούθηση της θέσης του.</a:t>
            </a:r>
          </a:p>
          <a:p>
            <a:pPr algn="ctr">
              <a:lnSpc>
                <a:spcPts val="3815"/>
              </a:lnSpc>
              <a:spcBef>
                <a:spcPct val="0"/>
              </a:spcBef>
            </a:pPr>
          </a:p>
          <a:p>
            <a:pPr algn="ctr">
              <a:lnSpc>
                <a:spcPts val="3815"/>
              </a:lnSpc>
              <a:spcBef>
                <a:spcPct val="0"/>
              </a:spcBef>
            </a:pPr>
            <a:r>
              <a:rPr lang="en-US" sz="2725">
                <a:solidFill>
                  <a:srgbClr val="000000"/>
                </a:solidFill>
                <a:latin typeface="Open Sans"/>
                <a:ea typeface="Open Sans"/>
                <a:cs typeface="Open Sans"/>
                <a:sym typeface="Open Sans"/>
              </a:rPr>
              <a:t>Board κλάση:</a:t>
            </a:r>
          </a:p>
          <a:p>
            <a:pPr algn="ctr">
              <a:lnSpc>
                <a:spcPts val="3815"/>
              </a:lnSpc>
              <a:spcBef>
                <a:spcPct val="0"/>
              </a:spcBef>
            </a:pPr>
            <a:r>
              <a:rPr lang="en-US" sz="2725">
                <a:solidFill>
                  <a:srgbClr val="000000"/>
                </a:solidFill>
                <a:latin typeface="Open Sans"/>
                <a:ea typeface="Open Sans"/>
                <a:cs typeface="Open Sans"/>
                <a:sym typeface="Open Sans"/>
              </a:rPr>
              <a:t> Περιέχει όλα τα κομμάτια (σε πίνακες), την κατάσταση του πίνακα, τις σημαίες για castling και en passant, και μεθόδους όπως printBoard() και getPieceAt().</a:t>
            </a:r>
          </a:p>
          <a:p>
            <a:pPr algn="ctr">
              <a:lnSpc>
                <a:spcPts val="3815"/>
              </a:lnSpc>
              <a:spcBef>
                <a:spcPct val="0"/>
              </a:spcBef>
            </a:pPr>
          </a:p>
          <a:p>
            <a:pPr algn="ctr">
              <a:lnSpc>
                <a:spcPts val="3815"/>
              </a:lnSpc>
              <a:spcBef>
                <a:spcPct val="0"/>
              </a:spcBef>
            </a:pPr>
            <a:r>
              <a:rPr lang="en-US" sz="2725">
                <a:solidFill>
                  <a:srgbClr val="000000"/>
                </a:solidFill>
                <a:latin typeface="Open Sans"/>
                <a:ea typeface="Open Sans"/>
                <a:cs typeface="Open Sans"/>
                <a:sym typeface="Open Sans"/>
              </a:rPr>
              <a:t>Player κλάση:</a:t>
            </a:r>
          </a:p>
          <a:p>
            <a:pPr algn="ctr">
              <a:lnSpc>
                <a:spcPts val="3815"/>
              </a:lnSpc>
              <a:spcBef>
                <a:spcPct val="0"/>
              </a:spcBef>
            </a:pPr>
            <a:r>
              <a:rPr lang="en-US" sz="2725">
                <a:solidFill>
                  <a:srgbClr val="000000"/>
                </a:solidFill>
                <a:latin typeface="Open Sans"/>
                <a:ea typeface="Open Sans"/>
                <a:cs typeface="Open Sans"/>
                <a:sym typeface="Open Sans"/>
              </a:rPr>
              <a:t> Αναπαριστά κάθε παίκτη (λευκός/μαύρος), μαζί με τα κομμάτια που του ανήκουν και το όνομά του.</a:t>
            </a:r>
          </a:p>
          <a:p>
            <a:pPr algn="ctr">
              <a:lnSpc>
                <a:spcPts val="3815"/>
              </a:lnSpc>
              <a:spcBef>
                <a:spcPct val="0"/>
              </a:spcBef>
            </a:pPr>
          </a:p>
          <a:p>
            <a:pPr algn="ctr">
              <a:lnSpc>
                <a:spcPts val="3815"/>
              </a:lnSpc>
              <a:spcBef>
                <a:spcPct val="0"/>
              </a:spcBef>
            </a:pPr>
            <a:r>
              <a:rPr lang="en-US" sz="2725">
                <a:solidFill>
                  <a:srgbClr val="000000"/>
                </a:solidFill>
                <a:latin typeface="Open Sans"/>
                <a:ea typeface="Open Sans"/>
                <a:cs typeface="Open Sans"/>
                <a:sym typeface="Open Sans"/>
              </a:rPr>
              <a:t>Κύρια λογική παιχνιδιού (main, runGame, playTurn):</a:t>
            </a:r>
          </a:p>
          <a:p>
            <a:pPr algn="ctr">
              <a:lnSpc>
                <a:spcPts val="3815"/>
              </a:lnSpc>
              <a:spcBef>
                <a:spcPct val="0"/>
              </a:spcBef>
            </a:pPr>
            <a:r>
              <a:rPr lang="en-US" sz="2725">
                <a:solidFill>
                  <a:srgbClr val="000000"/>
                </a:solidFill>
                <a:latin typeface="Open Sans"/>
                <a:ea typeface="Open Sans"/>
                <a:cs typeface="Open Sans"/>
                <a:sym typeface="Open Sans"/>
              </a:rPr>
              <a:t> Εκτελεί εναλλάξ τις κινήσεις των παικτών, ελέγχει για check/checkmate και διαχειρίζεται τον τερματισμό του παιχνιδιού.</a:t>
            </a:r>
          </a:p>
          <a:p>
            <a:pPr algn="ctr">
              <a:lnSpc>
                <a:spcPts val="3815"/>
              </a:lnSpc>
              <a:spcBef>
                <a:spcPct val="0"/>
              </a:spcBef>
            </a:pPr>
          </a:p>
        </p:txBody>
      </p:sp>
      <p:sp>
        <p:nvSpPr>
          <p:cNvPr name="TextBox 14" id="14"/>
          <p:cNvSpPr txBox="true"/>
          <p:nvPr/>
        </p:nvSpPr>
        <p:spPr>
          <a:xfrm rot="0">
            <a:off x="4069794" y="290193"/>
            <a:ext cx="10148412" cy="738507"/>
          </a:xfrm>
          <a:prstGeom prst="rect">
            <a:avLst/>
          </a:prstGeom>
        </p:spPr>
        <p:txBody>
          <a:bodyPr anchor="t" rtlCol="false" tIns="0" lIns="0" bIns="0" rIns="0">
            <a:spAutoFit/>
          </a:bodyPr>
          <a:lstStyle/>
          <a:p>
            <a:pPr algn="ctr">
              <a:lnSpc>
                <a:spcPts val="6019"/>
              </a:lnSpc>
              <a:spcBef>
                <a:spcPct val="0"/>
              </a:spcBef>
            </a:pPr>
            <a:r>
              <a:rPr lang="en-US" sz="4299">
                <a:solidFill>
                  <a:srgbClr val="000000"/>
                </a:solidFill>
                <a:latin typeface="Open Sans"/>
                <a:ea typeface="Open Sans"/>
                <a:cs typeface="Open Sans"/>
                <a:sym typeface="Open Sans"/>
              </a:rPr>
              <a:t>Ποιες είναι οι βασικές του συνιστώσες;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6987881" y="1826811"/>
            <a:ext cx="3366839" cy="7015808"/>
          </a:xfrm>
          <a:custGeom>
            <a:avLst/>
            <a:gdLst/>
            <a:ahLst/>
            <a:cxnLst/>
            <a:rect r="r" b="b" t="t" l="l"/>
            <a:pathLst>
              <a:path h="7015808" w="3366839">
                <a:moveTo>
                  <a:pt x="0" y="0"/>
                </a:moveTo>
                <a:lnTo>
                  <a:pt x="3366839" y="0"/>
                </a:lnTo>
                <a:lnTo>
                  <a:pt x="3366839" y="7015808"/>
                </a:lnTo>
                <a:lnTo>
                  <a:pt x="0" y="7015808"/>
                </a:lnTo>
                <a:lnTo>
                  <a:pt x="0" y="0"/>
                </a:lnTo>
                <a:close/>
              </a:path>
            </a:pathLst>
          </a:custGeom>
          <a:blipFill>
            <a:blip r:embed="rId4"/>
            <a:stretch>
              <a:fillRect l="-18374" t="0" r="-20754" b="-213"/>
            </a:stretch>
          </a:blipFill>
        </p:spPr>
      </p:sp>
      <p:sp>
        <p:nvSpPr>
          <p:cNvPr name="TextBox 14" id="14"/>
          <p:cNvSpPr txBox="true"/>
          <p:nvPr/>
        </p:nvSpPr>
        <p:spPr>
          <a:xfrm rot="0">
            <a:off x="4006087" y="383897"/>
            <a:ext cx="9551389" cy="936815"/>
          </a:xfrm>
          <a:prstGeom prst="rect">
            <a:avLst/>
          </a:prstGeom>
        </p:spPr>
        <p:txBody>
          <a:bodyPr anchor="t" rtlCol="false" tIns="0" lIns="0" bIns="0" rIns="0">
            <a:spAutoFit/>
          </a:bodyPr>
          <a:lstStyle/>
          <a:p>
            <a:pPr algn="ctr">
              <a:lnSpc>
                <a:spcPts val="7689"/>
              </a:lnSpc>
            </a:pPr>
            <a:r>
              <a:rPr lang="en-US" b="true" sz="5492">
                <a:solidFill>
                  <a:srgbClr val="000000"/>
                </a:solidFill>
                <a:latin typeface="Century Gothic Paneuropean Bold"/>
                <a:ea typeface="Century Gothic Paneuropean Bold"/>
                <a:cs typeface="Century Gothic Paneuropean Bold"/>
                <a:sym typeface="Century Gothic Paneuropean Bold"/>
              </a:rPr>
              <a:t>ΔΙΑΓΡΑΜΜΑ ΡΟΗΣ</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362864" y="3085319"/>
            <a:ext cx="13565696" cy="3539438"/>
          </a:xfrm>
          <a:prstGeom prst="rect">
            <a:avLst/>
          </a:prstGeom>
        </p:spPr>
        <p:txBody>
          <a:bodyPr anchor="t" rtlCol="false" tIns="0" lIns="0" bIns="0" rIns="0">
            <a:spAutoFit/>
          </a:bodyPr>
          <a:lstStyle/>
          <a:p>
            <a:pPr algn="ctr">
              <a:lnSpc>
                <a:spcPts val="14230"/>
              </a:lnSpc>
            </a:pPr>
            <a:r>
              <a:rPr lang="en-US" b="true" sz="10164">
                <a:solidFill>
                  <a:srgbClr val="000000"/>
                </a:solidFill>
                <a:latin typeface="Century Gothic Paneuropean Bold"/>
                <a:ea typeface="Century Gothic Paneuropean Bold"/>
                <a:cs typeface="Century Gothic Paneuropean Bold"/>
                <a:sym typeface="Century Gothic Paneuropean Bold"/>
              </a:rPr>
              <a:t>ΤΕΧΝΟΛΟΓΙΕΣ ΠΟΥ ΧΡΗΣΙΜΟΠΟΙΗΘΗΚΑΝ</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6405237" y="933450"/>
            <a:ext cx="4998363" cy="927102"/>
          </a:xfrm>
          <a:prstGeom prst="rect">
            <a:avLst/>
          </a:prstGeom>
        </p:spPr>
        <p:txBody>
          <a:bodyPr anchor="t" rtlCol="false" tIns="0" lIns="0" bIns="0" rIns="0">
            <a:spAutoFit/>
          </a:bodyPr>
          <a:lstStyle/>
          <a:p>
            <a:pPr algn="ctr">
              <a:lnSpc>
                <a:spcPts val="7699"/>
              </a:lnSpc>
              <a:spcBef>
                <a:spcPct val="0"/>
              </a:spcBef>
            </a:pPr>
            <a:r>
              <a:rPr lang="en-US" sz="5499">
                <a:solidFill>
                  <a:srgbClr val="000000"/>
                </a:solidFill>
                <a:latin typeface="Open Sans"/>
                <a:ea typeface="Open Sans"/>
                <a:cs typeface="Open Sans"/>
                <a:sym typeface="Open Sans"/>
              </a:rPr>
              <a:t>Ποιες και γιατί;</a:t>
            </a:r>
          </a:p>
        </p:txBody>
      </p:sp>
      <p:sp>
        <p:nvSpPr>
          <p:cNvPr name="TextBox 14" id="14"/>
          <p:cNvSpPr txBox="true"/>
          <p:nvPr/>
        </p:nvSpPr>
        <p:spPr>
          <a:xfrm rot="0">
            <a:off x="1077582" y="3018498"/>
            <a:ext cx="16136260" cy="3166111"/>
          </a:xfrm>
          <a:prstGeom prst="rect">
            <a:avLst/>
          </a:prstGeom>
        </p:spPr>
        <p:txBody>
          <a:bodyPr anchor="t" rtlCol="false" tIns="0" lIns="0" bIns="0" rIns="0">
            <a:spAutoFit/>
          </a:bodyPr>
          <a:lstStyle/>
          <a:p>
            <a:pPr algn="ctr">
              <a:lnSpc>
                <a:spcPts val="5039"/>
              </a:lnSpc>
              <a:spcBef>
                <a:spcPct val="0"/>
              </a:spcBef>
            </a:pPr>
            <a:r>
              <a:rPr lang="en-US" sz="3599">
                <a:solidFill>
                  <a:srgbClr val="000000"/>
                </a:solidFill>
                <a:latin typeface="Open Sans"/>
                <a:ea typeface="Open Sans"/>
                <a:cs typeface="Open Sans"/>
                <a:sym typeface="Open Sans"/>
              </a:rPr>
              <a:t>Χρησιμοποιήσαμε τις εφαρμογές Dev-c++ και VS code για την γραφή του κώδικα,καθώς είναι και οι δύο κατάλληλες για ανάπτυξη προγραμμάτων στην γλώσσα C++, και επίσης αξιοποιήσαμε το διαδίκτυο για να αναπτύξουμε ή να βρούμε έτοιμες συναρτήσεις στις οποίες δυσκολευόμασταν να δημιουργήσουμε ή/και να τελειώσουμε.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3680281" y="1045798"/>
            <a:ext cx="10508170" cy="1890644"/>
          </a:xfrm>
          <a:prstGeom prst="rect">
            <a:avLst/>
          </a:prstGeom>
        </p:spPr>
        <p:txBody>
          <a:bodyPr anchor="t" rtlCol="false" tIns="0" lIns="0" bIns="0" rIns="0">
            <a:spAutoFit/>
          </a:bodyPr>
          <a:lstStyle/>
          <a:p>
            <a:pPr algn="ctr">
              <a:lnSpc>
                <a:spcPts val="7616"/>
              </a:lnSpc>
            </a:pPr>
            <a:r>
              <a:rPr lang="en-US" sz="5440">
                <a:solidFill>
                  <a:srgbClr val="000000"/>
                </a:solidFill>
                <a:latin typeface="Century Gothic Paneuropean"/>
                <a:ea typeface="Century Gothic Paneuropean"/>
                <a:cs typeface="Century Gothic Paneuropean"/>
                <a:sym typeface="Century Gothic Paneuropean"/>
              </a:rPr>
              <a:t>Αναφορά βιβλιοθηκών που χρησιμοποιήθηκαν</a:t>
            </a:r>
          </a:p>
        </p:txBody>
      </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032124" y="3482210"/>
            <a:ext cx="16227176" cy="3916046"/>
          </a:xfrm>
          <a:prstGeom prst="rect">
            <a:avLst/>
          </a:prstGeom>
        </p:spPr>
        <p:txBody>
          <a:bodyPr anchor="t" rtlCol="false" tIns="0" lIns="0" bIns="0" rIns="0">
            <a:spAutoFit/>
          </a:bodyPr>
          <a:lstStyle/>
          <a:p>
            <a:pPr algn="ctr">
              <a:lnSpc>
                <a:spcPts val="5179"/>
              </a:lnSpc>
            </a:pPr>
            <a:r>
              <a:rPr lang="en-US" sz="3699">
                <a:solidFill>
                  <a:srgbClr val="000000"/>
                </a:solidFill>
                <a:latin typeface="Open Sans"/>
                <a:ea typeface="Open Sans"/>
                <a:cs typeface="Open Sans"/>
                <a:sym typeface="Open Sans"/>
              </a:rPr>
              <a:t>Χρησιμοποιήσαμε τις βιβλιοθήκες:</a:t>
            </a:r>
          </a:p>
          <a:p>
            <a:pPr algn="ctr">
              <a:lnSpc>
                <a:spcPts val="5179"/>
              </a:lnSpc>
            </a:pPr>
            <a:r>
              <a:rPr lang="en-US" sz="3699">
                <a:solidFill>
                  <a:srgbClr val="000000"/>
                </a:solidFill>
                <a:latin typeface="Open Sans"/>
                <a:ea typeface="Open Sans"/>
                <a:cs typeface="Open Sans"/>
                <a:sym typeface="Open Sans"/>
              </a:rPr>
              <a:t>1)#include&lt;iostream&gt;</a:t>
            </a:r>
          </a:p>
          <a:p>
            <a:pPr algn="ctr">
              <a:lnSpc>
                <a:spcPts val="5179"/>
              </a:lnSpc>
            </a:pPr>
            <a:r>
              <a:rPr lang="en-US" sz="3699">
                <a:solidFill>
                  <a:srgbClr val="000000"/>
                </a:solidFill>
                <a:latin typeface="Open Sans"/>
                <a:ea typeface="Open Sans"/>
                <a:cs typeface="Open Sans"/>
                <a:sym typeface="Open Sans"/>
              </a:rPr>
              <a:t>2)#include&lt;cstdlib&gt;</a:t>
            </a:r>
          </a:p>
          <a:p>
            <a:pPr algn="ctr">
              <a:lnSpc>
                <a:spcPts val="5179"/>
              </a:lnSpc>
            </a:pPr>
            <a:r>
              <a:rPr lang="en-US" sz="3699">
                <a:solidFill>
                  <a:srgbClr val="000000"/>
                </a:solidFill>
                <a:latin typeface="Open Sans"/>
                <a:ea typeface="Open Sans"/>
                <a:cs typeface="Open Sans"/>
                <a:sym typeface="Open Sans"/>
              </a:rPr>
              <a:t>3)#include&lt;string&gt;</a:t>
            </a:r>
          </a:p>
          <a:p>
            <a:pPr algn="ctr">
              <a:lnSpc>
                <a:spcPts val="5179"/>
              </a:lnSpc>
              <a:spcBef>
                <a:spcPct val="0"/>
              </a:spcBef>
            </a:pPr>
            <a:r>
              <a:rPr lang="en-US" sz="3699">
                <a:solidFill>
                  <a:srgbClr val="000000"/>
                </a:solidFill>
                <a:latin typeface="Open Sans"/>
                <a:ea typeface="Open Sans"/>
                <a:cs typeface="Open Sans"/>
                <a:sym typeface="Open Sans"/>
              </a:rPr>
              <a:t>Βιβλιοθήκες για εμφάνιση, εισαγωγή δεδομένων, χρήση των τυπικών συναρτήσεων και την δυνατότητα να διαβάζονται strings.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636466" y="2488788"/>
            <a:ext cx="13018493" cy="4344644"/>
          </a:xfrm>
          <a:prstGeom prst="rect">
            <a:avLst/>
          </a:prstGeom>
        </p:spPr>
        <p:txBody>
          <a:bodyPr anchor="t" rtlCol="false" tIns="0" lIns="0" bIns="0" rIns="0">
            <a:spAutoFit/>
          </a:bodyPr>
          <a:lstStyle/>
          <a:p>
            <a:pPr algn="ctr">
              <a:lnSpc>
                <a:spcPts val="17489"/>
              </a:lnSpc>
            </a:pPr>
            <a:r>
              <a:rPr lang="en-US" b="true" sz="12492">
                <a:solidFill>
                  <a:srgbClr val="000000"/>
                </a:solidFill>
                <a:latin typeface="Century Gothic Paneuropean Bold"/>
                <a:ea typeface="Century Gothic Paneuropean Bold"/>
                <a:cs typeface="Century Gothic Paneuropean Bold"/>
                <a:sym typeface="Century Gothic Paneuropean Bold"/>
              </a:rPr>
              <a:t>ΚΏΔΙΚΑΣ &amp; ΥΛΟΠΟΙΗΣΗ</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600922" y="76371"/>
            <a:ext cx="8588128" cy="1890644"/>
          </a:xfrm>
          <a:prstGeom prst="rect">
            <a:avLst/>
          </a:prstGeom>
        </p:spPr>
        <p:txBody>
          <a:bodyPr anchor="t" rtlCol="false" tIns="0" lIns="0" bIns="0" rIns="0">
            <a:spAutoFit/>
          </a:bodyPr>
          <a:lstStyle/>
          <a:p>
            <a:pPr algn="ctr">
              <a:lnSpc>
                <a:spcPts val="7616"/>
              </a:lnSpc>
            </a:pPr>
            <a:r>
              <a:rPr lang="en-US" sz="5440">
                <a:solidFill>
                  <a:srgbClr val="000000"/>
                </a:solidFill>
                <a:latin typeface="Century Gothic Paneuropean"/>
                <a:ea typeface="Century Gothic Paneuropean"/>
                <a:cs typeface="Century Gothic Paneuropean"/>
                <a:sym typeface="Century Gothic Paneuropean"/>
              </a:rPr>
              <a:t>Πώς υλοποιήθηκε η βασική λειτουργικότητα;</a:t>
            </a:r>
          </a:p>
        </p:txBody>
      </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032124" y="2543342"/>
            <a:ext cx="16227176" cy="6995161"/>
          </a:xfrm>
          <a:prstGeom prst="rect">
            <a:avLst/>
          </a:prstGeom>
        </p:spPr>
        <p:txBody>
          <a:bodyPr anchor="t" rtlCol="false" tIns="0" lIns="0" bIns="0" rIns="0">
            <a:spAutoFit/>
          </a:bodyPr>
          <a:lstStyle/>
          <a:p>
            <a:pPr algn="ctr">
              <a:lnSpc>
                <a:spcPts val="5039"/>
              </a:lnSpc>
              <a:spcBef>
                <a:spcPct val="0"/>
              </a:spcBef>
            </a:pPr>
            <a:r>
              <a:rPr lang="en-US" sz="3599">
                <a:solidFill>
                  <a:srgbClr val="000000"/>
                </a:solidFill>
                <a:latin typeface="Open Sans"/>
                <a:ea typeface="Open Sans"/>
                <a:cs typeface="Open Sans"/>
                <a:sym typeface="Open Sans"/>
              </a:rPr>
              <a:t>Το παιχνίδι σκακιού υλοποιήθηκε με χρήση C++ και OOP.</a:t>
            </a:r>
          </a:p>
          <a:p>
            <a:pPr algn="ctr">
              <a:lnSpc>
                <a:spcPts val="5039"/>
              </a:lnSpc>
              <a:spcBef>
                <a:spcPct val="0"/>
              </a:spcBef>
            </a:pPr>
          </a:p>
          <a:p>
            <a:pPr algn="ctr">
              <a:lnSpc>
                <a:spcPts val="5039"/>
              </a:lnSpc>
              <a:spcBef>
                <a:spcPct val="0"/>
              </a:spcBef>
            </a:pPr>
            <a:r>
              <a:rPr lang="en-US" sz="3599">
                <a:solidFill>
                  <a:srgbClr val="000000"/>
                </a:solidFill>
                <a:latin typeface="Open Sans"/>
                <a:ea typeface="Open Sans"/>
                <a:cs typeface="Open Sans"/>
                <a:sym typeface="Open Sans"/>
              </a:rPr>
              <a:t>Κάθε είδος κομματιού (pawn, rook, king, κλπ.) υλοποιείται ως ξεχωριστή class.</a:t>
            </a:r>
          </a:p>
          <a:p>
            <a:pPr algn="ctr">
              <a:lnSpc>
                <a:spcPts val="5039"/>
              </a:lnSpc>
              <a:spcBef>
                <a:spcPct val="0"/>
              </a:spcBef>
            </a:pPr>
          </a:p>
          <a:p>
            <a:pPr algn="ctr">
              <a:lnSpc>
                <a:spcPts val="5039"/>
              </a:lnSpc>
              <a:spcBef>
                <a:spcPct val="0"/>
              </a:spcBef>
            </a:pPr>
            <a:r>
              <a:rPr lang="en-US" sz="3599">
                <a:solidFill>
                  <a:srgbClr val="000000"/>
                </a:solidFill>
                <a:latin typeface="Open Sans"/>
                <a:ea typeface="Open Sans"/>
                <a:cs typeface="Open Sans"/>
                <a:sym typeface="Open Sans"/>
              </a:rPr>
              <a:t>Η κλάση Board διαχειρίζεται όλες τις θέσεις και την αναπαράσταση της σκακιέρας.</a:t>
            </a:r>
          </a:p>
          <a:p>
            <a:pPr algn="ctr">
              <a:lnSpc>
                <a:spcPts val="5039"/>
              </a:lnSpc>
              <a:spcBef>
                <a:spcPct val="0"/>
              </a:spcBef>
            </a:pPr>
          </a:p>
          <a:p>
            <a:pPr algn="ctr">
              <a:lnSpc>
                <a:spcPts val="5039"/>
              </a:lnSpc>
              <a:spcBef>
                <a:spcPct val="0"/>
              </a:spcBef>
            </a:pPr>
            <a:r>
              <a:rPr lang="en-US" sz="3599">
                <a:solidFill>
                  <a:srgbClr val="000000"/>
                </a:solidFill>
                <a:latin typeface="Open Sans"/>
                <a:ea typeface="Open Sans"/>
                <a:cs typeface="Open Sans"/>
                <a:sym typeface="Open Sans"/>
              </a:rPr>
              <a:t>Η κλάση player διαχειρίζεται τα κομμάτια κάθε παίκτη.</a:t>
            </a:r>
          </a:p>
          <a:p>
            <a:pPr algn="ctr">
              <a:lnSpc>
                <a:spcPts val="5039"/>
              </a:lnSpc>
              <a:spcBef>
                <a:spcPct val="0"/>
              </a:spcBef>
            </a:pPr>
          </a:p>
          <a:p>
            <a:pPr algn="ctr">
              <a:lnSpc>
                <a:spcPts val="5039"/>
              </a:lnSpc>
              <a:spcBef>
                <a:spcPct val="0"/>
              </a:spcBef>
            </a:pPr>
            <a:r>
              <a:rPr lang="en-US" sz="3599">
                <a:solidFill>
                  <a:srgbClr val="000000"/>
                </a:solidFill>
                <a:latin typeface="Open Sans"/>
                <a:ea typeface="Open Sans"/>
                <a:cs typeface="Open Sans"/>
                <a:sym typeface="Open Sans"/>
              </a:rPr>
              <a:t>Υπάρχουν σημαντικοί αλγόριθμοι ή δομές δεδομένων;</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2659661" y="393422"/>
            <a:ext cx="12454772" cy="1757928"/>
          </a:xfrm>
          <a:prstGeom prst="rect">
            <a:avLst/>
          </a:prstGeom>
        </p:spPr>
        <p:txBody>
          <a:bodyPr anchor="t" rtlCol="false" tIns="0" lIns="0" bIns="0" rIns="0">
            <a:spAutoFit/>
          </a:bodyPr>
          <a:lstStyle/>
          <a:p>
            <a:pPr algn="ctr">
              <a:lnSpc>
                <a:spcPts val="7056"/>
              </a:lnSpc>
            </a:pPr>
            <a:r>
              <a:rPr lang="en-US" sz="5040">
                <a:solidFill>
                  <a:srgbClr val="000000"/>
                </a:solidFill>
                <a:latin typeface="Century Gothic Paneuropean"/>
                <a:ea typeface="Century Gothic Paneuropean"/>
                <a:cs typeface="Century Gothic Paneuropean"/>
                <a:sym typeface="Century Gothic Paneuropean"/>
              </a:rPr>
              <a:t>Υπάρχουν σημαντικοί αλγόριθμοι ή δομές δεδομένων;</a:t>
            </a:r>
          </a:p>
        </p:txBody>
      </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032124" y="2483324"/>
            <a:ext cx="16227176" cy="7781291"/>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Open Sans"/>
                <a:ea typeface="Open Sans"/>
                <a:cs typeface="Open Sans"/>
                <a:sym typeface="Open Sans"/>
              </a:rPr>
              <a:t>Έγινε χρήση κλασικών δ</a:t>
            </a:r>
            <a:r>
              <a:rPr lang="en-US" sz="3399">
                <a:solidFill>
                  <a:srgbClr val="000000"/>
                </a:solidFill>
                <a:latin typeface="Open Sans"/>
                <a:ea typeface="Open Sans"/>
                <a:cs typeface="Open Sans"/>
                <a:sym typeface="Open Sans"/>
              </a:rPr>
              <a:t>ομών πίνακα για την αποθήκευση των κομματιών.</a:t>
            </a:r>
          </a:p>
          <a:p>
            <a:pPr algn="ctr">
              <a:lnSpc>
                <a:spcPts val="4759"/>
              </a:lnSpc>
              <a:spcBef>
                <a:spcPct val="0"/>
              </a:spcBef>
            </a:pPr>
          </a:p>
          <a:p>
            <a:pPr algn="ctr">
              <a:lnSpc>
                <a:spcPts val="4759"/>
              </a:lnSpc>
              <a:spcBef>
                <a:spcPct val="0"/>
              </a:spcBef>
            </a:pPr>
            <a:r>
              <a:rPr lang="en-US" sz="3399">
                <a:solidFill>
                  <a:srgbClr val="000000"/>
                </a:solidFill>
                <a:latin typeface="Open Sans"/>
                <a:ea typeface="Open Sans"/>
                <a:cs typeface="Open Sans"/>
                <a:sym typeface="Open Sans"/>
              </a:rPr>
              <a:t>Η κίνηση κάθε κομματιού υλοποιείται με ξεχωριστή validate* συνάρτηση (π.χ. validatePawn, validateRook).</a:t>
            </a:r>
          </a:p>
          <a:p>
            <a:pPr algn="ctr">
              <a:lnSpc>
                <a:spcPts val="4759"/>
              </a:lnSpc>
              <a:spcBef>
                <a:spcPct val="0"/>
              </a:spcBef>
            </a:pPr>
          </a:p>
          <a:p>
            <a:pPr algn="ctr">
              <a:lnSpc>
                <a:spcPts val="4759"/>
              </a:lnSpc>
              <a:spcBef>
                <a:spcPct val="0"/>
              </a:spcBef>
            </a:pPr>
            <a:r>
              <a:rPr lang="en-US" sz="3399">
                <a:solidFill>
                  <a:srgbClr val="000000"/>
                </a:solidFill>
                <a:latin typeface="Open Sans"/>
                <a:ea typeface="Open Sans"/>
                <a:cs typeface="Open Sans"/>
                <a:sym typeface="Open Sans"/>
              </a:rPr>
              <a:t>Υπάρχει λειτουργία για έλεγχο check και checkmate.</a:t>
            </a:r>
          </a:p>
          <a:p>
            <a:pPr algn="ctr">
              <a:lnSpc>
                <a:spcPts val="4759"/>
              </a:lnSpc>
              <a:spcBef>
                <a:spcPct val="0"/>
              </a:spcBef>
            </a:pPr>
          </a:p>
          <a:p>
            <a:pPr algn="ctr">
              <a:lnSpc>
                <a:spcPts val="4759"/>
              </a:lnSpc>
              <a:spcBef>
                <a:spcPct val="0"/>
              </a:spcBef>
            </a:pPr>
            <a:r>
              <a:rPr lang="en-US" sz="3399">
                <a:solidFill>
                  <a:srgbClr val="000000"/>
                </a:solidFill>
                <a:latin typeface="Open Sans"/>
                <a:ea typeface="Open Sans"/>
                <a:cs typeface="Open Sans"/>
                <a:sym typeface="Open Sans"/>
              </a:rPr>
              <a:t>Προβλέπεται έλεγχος εγκυρότητας κινήσεων, συμπεριλαμβανομένων ειδικών κανόνων όπως en passant, castling και promotion.</a:t>
            </a:r>
          </a:p>
          <a:p>
            <a:pPr algn="ctr">
              <a:lnSpc>
                <a:spcPts val="4759"/>
              </a:lnSpc>
              <a:spcBef>
                <a:spcPct val="0"/>
              </a:spcBef>
            </a:pPr>
          </a:p>
          <a:p>
            <a:pPr algn="ctr">
              <a:lnSpc>
                <a:spcPts val="4759"/>
              </a:lnSpc>
              <a:spcBef>
                <a:spcPct val="0"/>
              </a:spcBef>
            </a:pPr>
            <a:r>
              <a:rPr lang="en-US" sz="3399">
                <a:solidFill>
                  <a:srgbClr val="000000"/>
                </a:solidFill>
                <a:latin typeface="Open Sans"/>
                <a:ea typeface="Open Sans"/>
                <a:cs typeface="Open Sans"/>
                <a:sym typeface="Open Sans"/>
              </a:rPr>
              <a:t>Η συνάρτηση simulateMoveAndCheckSafety ελέγχει εάν μια κίνηση αφήνει τον βασιλιά εκτεθειμένο.</a:t>
            </a:r>
          </a:p>
          <a:p>
            <a:pPr algn="ctr">
              <a:lnSpc>
                <a:spcPts val="4759"/>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634754" y="3297377"/>
            <a:ext cx="13018493" cy="2127966"/>
          </a:xfrm>
          <a:prstGeom prst="rect">
            <a:avLst/>
          </a:prstGeom>
        </p:spPr>
        <p:txBody>
          <a:bodyPr anchor="t" rtlCol="false" tIns="0" lIns="0" bIns="0" rIns="0">
            <a:spAutoFit/>
          </a:bodyPr>
          <a:lstStyle/>
          <a:p>
            <a:pPr algn="ctr">
              <a:lnSpc>
                <a:spcPts val="17489"/>
              </a:lnSpc>
            </a:pPr>
            <a:r>
              <a:rPr lang="en-US" b="true" sz="12492">
                <a:solidFill>
                  <a:srgbClr val="000000"/>
                </a:solidFill>
                <a:latin typeface="Century Gothic Paneuropean Bold"/>
                <a:ea typeface="Century Gothic Paneuropean Bold"/>
                <a:cs typeface="Century Gothic Paneuropean Bold"/>
                <a:sym typeface="Century Gothic Paneuropean Bold"/>
              </a:rPr>
              <a:t>ΚΩΔΙΚΑΣ</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636466" y="2680393"/>
            <a:ext cx="13018493" cy="4344644"/>
          </a:xfrm>
          <a:prstGeom prst="rect">
            <a:avLst/>
          </a:prstGeom>
        </p:spPr>
        <p:txBody>
          <a:bodyPr anchor="t" rtlCol="false" tIns="0" lIns="0" bIns="0" rIns="0">
            <a:spAutoFit/>
          </a:bodyPr>
          <a:lstStyle/>
          <a:p>
            <a:pPr algn="ctr">
              <a:lnSpc>
                <a:spcPts val="17489"/>
              </a:lnSpc>
            </a:pPr>
            <a:r>
              <a:rPr lang="en-US" b="true" sz="12492">
                <a:solidFill>
                  <a:srgbClr val="000000"/>
                </a:solidFill>
                <a:latin typeface="Century Gothic Paneuropean Bold"/>
                <a:ea typeface="Century Gothic Paneuropean Bold"/>
                <a:cs typeface="Century Gothic Paneuropean Bold"/>
                <a:sym typeface="Century Gothic Paneuropean Bold"/>
              </a:rPr>
              <a:t>ΕΙΣΑΓΩΓΗ &amp; MO</a:t>
            </a:r>
            <a:r>
              <a:rPr lang="en-US" b="true" sz="12492">
                <a:solidFill>
                  <a:srgbClr val="000000"/>
                </a:solidFill>
                <a:latin typeface="Century Gothic Paneuropean Bold"/>
                <a:ea typeface="Century Gothic Paneuropean Bold"/>
                <a:cs typeface="Century Gothic Paneuropean Bold"/>
                <a:sym typeface="Century Gothic Paneuropean Bold"/>
              </a:rPr>
              <a:t>TIVATION</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7600950" y="3938937"/>
            <a:ext cx="3086100" cy="308610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FAE7BC"/>
            </a:solidFill>
          </p:spPr>
        </p:sp>
        <p:sp>
          <p:nvSpPr>
            <p:cNvPr name="TextBox 15" id="15"/>
            <p:cNvSpPr txBox="true"/>
            <p:nvPr/>
          </p:nvSpPr>
          <p:spPr>
            <a:xfrm>
              <a:off x="203200" y="-38100"/>
              <a:ext cx="406400" cy="749300"/>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4735723" y="1401243"/>
            <a:ext cx="8465058" cy="854077"/>
          </a:xfrm>
          <a:prstGeom prst="rect">
            <a:avLst/>
          </a:prstGeom>
        </p:spPr>
        <p:txBody>
          <a:bodyPr anchor="t" rtlCol="false" tIns="0" lIns="0" bIns="0" rIns="0">
            <a:spAutoFit/>
          </a:bodyPr>
          <a:lstStyle/>
          <a:p>
            <a:pPr algn="ctr">
              <a:lnSpc>
                <a:spcPts val="6999"/>
              </a:lnSpc>
              <a:spcBef>
                <a:spcPct val="0"/>
              </a:spcBef>
            </a:pPr>
            <a:r>
              <a:rPr lang="en-US" sz="4999">
                <a:solidFill>
                  <a:srgbClr val="000000"/>
                </a:solidFill>
                <a:latin typeface="Open Sans"/>
                <a:ea typeface="Open Sans"/>
                <a:cs typeface="Open Sans"/>
                <a:sym typeface="Open Sans"/>
              </a:rPr>
              <a:t>Προηγούμενες εκδόσεις</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3780939" y="1712560"/>
            <a:ext cx="10189189" cy="8574440"/>
          </a:xfrm>
          <a:prstGeom prst="rect">
            <a:avLst/>
          </a:prstGeom>
        </p:spPr>
        <p:txBody>
          <a:bodyPr anchor="t" rtlCol="false" tIns="0" lIns="0" bIns="0" rIns="0">
            <a:spAutoFit/>
          </a:bodyPr>
          <a:lstStyle/>
          <a:p>
            <a:pPr algn="ctr">
              <a:lnSpc>
                <a:spcPts val="4898"/>
              </a:lnSpc>
            </a:pPr>
            <a:r>
              <a:rPr lang="en-US" sz="3498">
                <a:solidFill>
                  <a:srgbClr val="000000"/>
                </a:solidFill>
                <a:latin typeface="Century Gothic Paneuropean"/>
                <a:ea typeface="Century Gothic Paneuropean"/>
                <a:cs typeface="Century Gothic Paneuropean"/>
                <a:sym typeface="Century Gothic Paneuropean"/>
              </a:rPr>
              <a:t>Δυστυχώς επειδή δεν είχαμε ξανά δουλέψει με χρήση της βιβλιοθήκης railyb δεν καταφέραμε να πραγματοποιήσουμε τα εξής:</a:t>
            </a:r>
          </a:p>
          <a:p>
            <a:pPr algn="ctr">
              <a:lnSpc>
                <a:spcPts val="4898"/>
              </a:lnSpc>
            </a:pPr>
            <a:r>
              <a:rPr lang="en-US" sz="3498">
                <a:solidFill>
                  <a:srgbClr val="000000"/>
                </a:solidFill>
                <a:latin typeface="Century Gothic Paneuropean"/>
                <a:ea typeface="Century Gothic Paneuropean"/>
                <a:cs typeface="Century Gothic Paneuropean"/>
                <a:sym typeface="Century Gothic Paneuropean"/>
              </a:rPr>
              <a:t>1)Την εμφάνιση με πιόνια σε κανονική σκακιέρα</a:t>
            </a:r>
          </a:p>
          <a:p>
            <a:pPr algn="ctr">
              <a:lnSpc>
                <a:spcPts val="4898"/>
              </a:lnSpc>
            </a:pPr>
            <a:r>
              <a:rPr lang="en-US" sz="3498">
                <a:solidFill>
                  <a:srgbClr val="000000"/>
                </a:solidFill>
                <a:latin typeface="Century Gothic Paneuropean"/>
                <a:ea typeface="Century Gothic Paneuropean"/>
                <a:cs typeface="Century Gothic Paneuropean"/>
                <a:sym typeface="Century Gothic Paneuropean"/>
              </a:rPr>
              <a:t>2)Την μετακίνηση των πιονιών με χρήση του κέρσορα έναντι της χρήσης των συντεταγμένων</a:t>
            </a:r>
          </a:p>
          <a:p>
            <a:pPr algn="ctr">
              <a:lnSpc>
                <a:spcPts val="4898"/>
              </a:lnSpc>
            </a:pPr>
          </a:p>
          <a:p>
            <a:pPr algn="ctr">
              <a:lnSpc>
                <a:spcPts val="4898"/>
              </a:lnSpc>
            </a:pPr>
            <a:r>
              <a:rPr lang="en-US" sz="3498">
                <a:solidFill>
                  <a:srgbClr val="000000"/>
                </a:solidFill>
                <a:latin typeface="Century Gothic Paneuropean"/>
                <a:ea typeface="Century Gothic Paneuropean"/>
                <a:cs typeface="Century Gothic Paneuropean"/>
                <a:sym typeface="Century Gothic Paneuropean"/>
              </a:rPr>
              <a:t>Μετά από πολλές προσπάθειες καταφέραμε μόνο να εμφανίσουμε την σκακιέρα, με τα πιόνια να είναι “entities” τα οποία δεν είχαν καμία διαφορά με το υπόλοιπο board,δηλαδή δεν μπορούσαν να κουνηθούν, ήταν σταθερά σαν εικόνα.</a:t>
            </a:r>
          </a:p>
          <a:p>
            <a:pPr algn="ctr">
              <a:lnSpc>
                <a:spcPts val="4338"/>
              </a:lnSpc>
            </a:pPr>
            <a:r>
              <a:rPr lang="en-US" sz="3098">
                <a:solidFill>
                  <a:srgbClr val="000000"/>
                </a:solidFill>
                <a:latin typeface="Century Gothic Paneuropean"/>
                <a:ea typeface="Century Gothic Paneuropean"/>
                <a:cs typeface="Century Gothic Paneuropean"/>
                <a:sym typeface="Century Gothic Paneuropean"/>
              </a:rPr>
              <a:t>  </a:t>
            </a:r>
          </a:p>
        </p:txBody>
      </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6251072" y="345797"/>
            <a:ext cx="5248924" cy="1247401"/>
          </a:xfrm>
          <a:prstGeom prst="rect">
            <a:avLst/>
          </a:prstGeom>
        </p:spPr>
        <p:txBody>
          <a:bodyPr anchor="t" rtlCol="false" tIns="0" lIns="0" bIns="0" rIns="0">
            <a:spAutoFit/>
          </a:bodyPr>
          <a:lstStyle/>
          <a:p>
            <a:pPr algn="ctr">
              <a:lnSpc>
                <a:spcPts val="10304"/>
              </a:lnSpc>
              <a:spcBef>
                <a:spcPct val="0"/>
              </a:spcBef>
            </a:pPr>
            <a:r>
              <a:rPr lang="en-US" sz="7360">
                <a:solidFill>
                  <a:srgbClr val="000000"/>
                </a:solidFill>
                <a:latin typeface="Open Sans"/>
                <a:ea typeface="Open Sans"/>
                <a:cs typeface="Open Sans"/>
                <a:sym typeface="Open Sans"/>
              </a:rPr>
              <a:t>Ελλείψεις</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7466185" y="3938937"/>
            <a:ext cx="3086100" cy="308610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FAE7BC"/>
            </a:solidFill>
          </p:spPr>
        </p:sp>
        <p:sp>
          <p:nvSpPr>
            <p:cNvPr name="TextBox 15" id="15"/>
            <p:cNvSpPr txBox="true"/>
            <p:nvPr/>
          </p:nvSpPr>
          <p:spPr>
            <a:xfrm>
              <a:off x="203200" y="-38100"/>
              <a:ext cx="406400" cy="749300"/>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5351329" y="846888"/>
            <a:ext cx="7315813" cy="1120127"/>
          </a:xfrm>
          <a:prstGeom prst="rect">
            <a:avLst/>
          </a:prstGeom>
        </p:spPr>
        <p:txBody>
          <a:bodyPr anchor="t" rtlCol="false" tIns="0" lIns="0" bIns="0" rIns="0">
            <a:spAutoFit/>
          </a:bodyPr>
          <a:lstStyle/>
          <a:p>
            <a:pPr algn="ctr">
              <a:lnSpc>
                <a:spcPts val="9234"/>
              </a:lnSpc>
              <a:spcBef>
                <a:spcPct val="0"/>
              </a:spcBef>
            </a:pPr>
            <a:r>
              <a:rPr lang="en-US" sz="6595">
                <a:solidFill>
                  <a:srgbClr val="000000"/>
                </a:solidFill>
                <a:latin typeface="Open Sans"/>
                <a:ea typeface="Open Sans"/>
                <a:cs typeface="Open Sans"/>
                <a:sym typeface="Open Sans"/>
              </a:rPr>
              <a:t>Τελικός Κώδικας</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7600950" y="4701793"/>
            <a:ext cx="3086100" cy="308610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FAE7BC"/>
            </a:solidFill>
          </p:spPr>
        </p:sp>
        <p:sp>
          <p:nvSpPr>
            <p:cNvPr name="TextBox 15" id="15"/>
            <p:cNvSpPr txBox="true"/>
            <p:nvPr/>
          </p:nvSpPr>
          <p:spPr>
            <a:xfrm>
              <a:off x="203200" y="-38100"/>
              <a:ext cx="406400" cy="749300"/>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2916614" y="2807265"/>
            <a:ext cx="12454772" cy="886073"/>
          </a:xfrm>
          <a:prstGeom prst="rect">
            <a:avLst/>
          </a:prstGeom>
        </p:spPr>
        <p:txBody>
          <a:bodyPr anchor="t" rtlCol="false" tIns="0" lIns="0" bIns="0" rIns="0">
            <a:spAutoFit/>
          </a:bodyPr>
          <a:lstStyle/>
          <a:p>
            <a:pPr algn="ctr">
              <a:lnSpc>
                <a:spcPts val="7336"/>
              </a:lnSpc>
            </a:pPr>
            <a:r>
              <a:rPr lang="en-US" sz="5240">
                <a:solidFill>
                  <a:srgbClr val="000000"/>
                </a:solidFill>
                <a:latin typeface="Century Gothic Paneuropean"/>
                <a:ea typeface="Century Gothic Paneuropean"/>
                <a:cs typeface="Century Gothic Paneuropean"/>
                <a:sym typeface="Century Gothic Paneuropean"/>
              </a:rPr>
              <a:t>Comparison with A.I. generated code</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741283" y="2362467"/>
            <a:ext cx="13018493" cy="4344644"/>
          </a:xfrm>
          <a:prstGeom prst="rect">
            <a:avLst/>
          </a:prstGeom>
        </p:spPr>
        <p:txBody>
          <a:bodyPr anchor="t" rtlCol="false" tIns="0" lIns="0" bIns="0" rIns="0">
            <a:spAutoFit/>
          </a:bodyPr>
          <a:lstStyle/>
          <a:p>
            <a:pPr algn="ctr">
              <a:lnSpc>
                <a:spcPts val="17489"/>
              </a:lnSpc>
            </a:pPr>
            <a:r>
              <a:rPr lang="en-US" b="true" sz="12492">
                <a:solidFill>
                  <a:srgbClr val="000000"/>
                </a:solidFill>
                <a:latin typeface="Century Gothic Paneuropean Bold"/>
                <a:ea typeface="Century Gothic Paneuropean Bold"/>
                <a:cs typeface="Century Gothic Paneuropean Bold"/>
                <a:sym typeface="Century Gothic Paneuropean Bold"/>
              </a:rPr>
              <a:t>CONCLUSIONS &amp; LESSON LEARNED</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2916614" y="393422"/>
            <a:ext cx="12454772" cy="935604"/>
          </a:xfrm>
          <a:prstGeom prst="rect">
            <a:avLst/>
          </a:prstGeom>
        </p:spPr>
        <p:txBody>
          <a:bodyPr anchor="t" rtlCol="false" tIns="0" lIns="0" bIns="0" rIns="0">
            <a:spAutoFit/>
          </a:bodyPr>
          <a:lstStyle/>
          <a:p>
            <a:pPr algn="ctr">
              <a:lnSpc>
                <a:spcPts val="7756"/>
              </a:lnSpc>
            </a:pPr>
            <a:r>
              <a:rPr lang="en-US" sz="5540">
                <a:solidFill>
                  <a:srgbClr val="000000"/>
                </a:solidFill>
                <a:latin typeface="Century Gothic Paneuropean"/>
                <a:ea typeface="Century Gothic Paneuropean"/>
                <a:cs typeface="Century Gothic Paneuropean"/>
                <a:sym typeface="Century Gothic Paneuropean"/>
              </a:rPr>
              <a:t>Conclusions &amp; lessons learned</a:t>
            </a:r>
          </a:p>
        </p:txBody>
      </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130527" y="2253065"/>
            <a:ext cx="16026947" cy="6544946"/>
          </a:xfrm>
          <a:prstGeom prst="rect">
            <a:avLst/>
          </a:prstGeom>
        </p:spPr>
        <p:txBody>
          <a:bodyPr anchor="t" rtlCol="false" tIns="0" lIns="0" bIns="0" rIns="0">
            <a:spAutoFit/>
          </a:bodyPr>
          <a:lstStyle/>
          <a:p>
            <a:pPr algn="ctr">
              <a:lnSpc>
                <a:spcPts val="5179"/>
              </a:lnSpc>
            </a:pPr>
            <a:r>
              <a:rPr lang="en-US" sz="3699">
                <a:solidFill>
                  <a:srgbClr val="000000"/>
                </a:solidFill>
                <a:latin typeface="Open Sans"/>
                <a:ea typeface="Open Sans"/>
                <a:cs typeface="Open Sans"/>
                <a:sym typeface="Open Sans"/>
              </a:rPr>
              <a:t>Κώδικες που φαινομενικά φαντάζουν εύκολοι στην εφαρμογή πολλές φορές καταντούν το ακριβώς αντίθετο ,είτε επειδή ο τρόπος που επιλέξαμε να τους εφαρμόσουμε είναι αυτός που τους κάνει δύσκολους ή το πιο σύνηθες, έχουμε υποτιμήσει την πραγματική δυσκολία τους.</a:t>
            </a:r>
          </a:p>
          <a:p>
            <a:pPr algn="ctr">
              <a:lnSpc>
                <a:spcPts val="5179"/>
              </a:lnSpc>
            </a:pPr>
          </a:p>
          <a:p>
            <a:pPr algn="ctr">
              <a:lnSpc>
                <a:spcPts val="5179"/>
              </a:lnSpc>
              <a:spcBef>
                <a:spcPct val="0"/>
              </a:spcBef>
            </a:pPr>
            <a:r>
              <a:rPr lang="en-US" sz="3699">
                <a:solidFill>
                  <a:srgbClr val="000000"/>
                </a:solidFill>
                <a:latin typeface="Open Sans"/>
                <a:ea typeface="Open Sans"/>
                <a:cs typeface="Open Sans"/>
                <a:sym typeface="Open Sans"/>
              </a:rPr>
              <a:t>Η εφαρμογή για το Σκάκι σε κώδικα μας έφερε πολλές φορές αντιμέτωπους με προβλήματα που δεν είχαμε υποψιαστεί ότι υπήρχαν, και σε κάποιες από αυτές δεν θα είχαμε βρει λύση αν δεν είχαμε χρησιμοποιήσει A.I. για να μας εξηγήσει πιο ήταν όντως το πρόβλημα και πιο γενικά το διαδίκτυο για να βρούμε λύσεις. </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50481" y="4013348"/>
            <a:ext cx="12387037" cy="2031703"/>
          </a:xfrm>
          <a:prstGeom prst="rect">
            <a:avLst/>
          </a:prstGeom>
        </p:spPr>
        <p:txBody>
          <a:bodyPr anchor="t" rtlCol="false" tIns="0" lIns="0" bIns="0" rIns="0">
            <a:spAutoFit/>
          </a:bodyPr>
          <a:lstStyle/>
          <a:p>
            <a:pPr algn="ctr">
              <a:lnSpc>
                <a:spcPts val="16641"/>
              </a:lnSpc>
            </a:pPr>
            <a:r>
              <a:rPr lang="en-US" b="true" sz="11886">
                <a:solidFill>
                  <a:srgbClr val="000000"/>
                </a:solidFill>
                <a:latin typeface="Century Gothic Paneuropean Bold"/>
                <a:ea typeface="Century Gothic Paneuropean Bold"/>
                <a:cs typeface="Century Gothic Paneuropean Bold"/>
                <a:sym typeface="Century Gothic Paneuropean Bold"/>
              </a:rPr>
              <a:t>ΕΥΧΑΡΙΣΤΟΥΜΕ</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1164952" y="3657801"/>
            <a:ext cx="15961521" cy="1651805"/>
          </a:xfrm>
          <a:prstGeom prst="rect">
            <a:avLst/>
          </a:prstGeom>
        </p:spPr>
        <p:txBody>
          <a:bodyPr anchor="t" rtlCol="false" tIns="0" lIns="0" bIns="0" rIns="0">
            <a:spAutoFit/>
          </a:bodyPr>
          <a:lstStyle/>
          <a:p>
            <a:pPr algn="ctr">
              <a:lnSpc>
                <a:spcPts val="6605"/>
              </a:lnSpc>
              <a:spcBef>
                <a:spcPct val="0"/>
              </a:spcBef>
            </a:pPr>
            <a:r>
              <a:rPr lang="en-US" sz="4718">
                <a:solidFill>
                  <a:srgbClr val="000000"/>
                </a:solidFill>
                <a:latin typeface="Open Sans"/>
                <a:ea typeface="Open Sans"/>
                <a:cs typeface="Open Sans"/>
                <a:sym typeface="Open Sans"/>
              </a:rPr>
              <a:t>Το project αφορά την υλοποίηση του κλασικού παιχνιδιού Σκάκι με τη γλώσσα C++. </a:t>
            </a:r>
          </a:p>
        </p:txBody>
      </p:sp>
      <p:sp>
        <p:nvSpPr>
          <p:cNvPr name="TextBox 14" id="14"/>
          <p:cNvSpPr txBox="true"/>
          <p:nvPr/>
        </p:nvSpPr>
        <p:spPr>
          <a:xfrm rot="0">
            <a:off x="5940477" y="1068758"/>
            <a:ext cx="6401052" cy="898256"/>
          </a:xfrm>
          <a:prstGeom prst="rect">
            <a:avLst/>
          </a:prstGeom>
        </p:spPr>
        <p:txBody>
          <a:bodyPr anchor="t" rtlCol="false" tIns="0" lIns="0" bIns="0" rIns="0">
            <a:spAutoFit/>
          </a:bodyPr>
          <a:lstStyle/>
          <a:p>
            <a:pPr algn="ctr">
              <a:lnSpc>
                <a:spcPts val="7491"/>
              </a:lnSpc>
              <a:spcBef>
                <a:spcPct val="0"/>
              </a:spcBef>
            </a:pPr>
            <a:r>
              <a:rPr lang="en-US" sz="5351">
                <a:solidFill>
                  <a:srgbClr val="000000"/>
                </a:solidFill>
                <a:latin typeface="Open Sans"/>
                <a:ea typeface="Open Sans"/>
                <a:cs typeface="Open Sans"/>
                <a:sym typeface="Open Sans"/>
              </a:rPr>
              <a:t>Τι αφορά το Project;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2792141" y="3350400"/>
            <a:ext cx="12317822" cy="2720334"/>
          </a:xfrm>
          <a:prstGeom prst="rect">
            <a:avLst/>
          </a:prstGeom>
        </p:spPr>
        <p:txBody>
          <a:bodyPr anchor="t" rtlCol="false" tIns="0" lIns="0" bIns="0" rIns="0">
            <a:spAutoFit/>
          </a:bodyPr>
          <a:lstStyle/>
          <a:p>
            <a:pPr algn="ctr">
              <a:lnSpc>
                <a:spcPts val="5460"/>
              </a:lnSpc>
            </a:pPr>
            <a:r>
              <a:rPr lang="en-US" sz="3900">
                <a:solidFill>
                  <a:srgbClr val="000000"/>
                </a:solidFill>
                <a:latin typeface="Century Gothic Paneuropean"/>
                <a:ea typeface="Century Gothic Paneuropean"/>
                <a:cs typeface="Century Gothic Paneuropean"/>
                <a:sym typeface="Century Gothic Paneuropean"/>
              </a:rPr>
              <a:t>Το πρόβλημα που λύνει είναι η εφαρμογή όλων των κανόνων του παιχνιδιού, καθώς και η αναπαράστασή του σε περιβάλλον γλώσσας μηχανής. </a:t>
            </a:r>
          </a:p>
        </p:txBody>
      </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5108774" y="1103413"/>
            <a:ext cx="6998938" cy="880112"/>
          </a:xfrm>
          <a:prstGeom prst="rect">
            <a:avLst/>
          </a:prstGeom>
        </p:spPr>
        <p:txBody>
          <a:bodyPr anchor="t" rtlCol="false" tIns="0" lIns="0" bIns="0" rIns="0">
            <a:spAutoFit/>
          </a:bodyPr>
          <a:lstStyle/>
          <a:p>
            <a:pPr algn="ctr">
              <a:lnSpc>
                <a:spcPts val="7139"/>
              </a:lnSpc>
              <a:spcBef>
                <a:spcPct val="0"/>
              </a:spcBef>
            </a:pPr>
            <a:r>
              <a:rPr lang="en-US" sz="5099">
                <a:solidFill>
                  <a:srgbClr val="000000"/>
                </a:solidFill>
                <a:latin typeface="Open Sans"/>
                <a:ea typeface="Open Sans"/>
                <a:cs typeface="Open Sans"/>
                <a:sym typeface="Open Sans"/>
              </a:rPr>
              <a:t>Ποιό πρόβλημα λύνει;</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2706980" y="2889444"/>
            <a:ext cx="12454772" cy="4441437"/>
          </a:xfrm>
          <a:prstGeom prst="rect">
            <a:avLst/>
          </a:prstGeom>
        </p:spPr>
        <p:txBody>
          <a:bodyPr anchor="t" rtlCol="false" tIns="0" lIns="0" bIns="0" rIns="0">
            <a:spAutoFit/>
          </a:bodyPr>
          <a:lstStyle/>
          <a:p>
            <a:pPr algn="ctr">
              <a:lnSpc>
                <a:spcPts val="5096"/>
              </a:lnSpc>
            </a:pPr>
            <a:r>
              <a:rPr lang="en-US" sz="3640">
                <a:solidFill>
                  <a:srgbClr val="000000"/>
                </a:solidFill>
                <a:latin typeface="Century Gothic Paneuropean"/>
                <a:ea typeface="Century Gothic Paneuropean"/>
                <a:cs typeface="Century Gothic Paneuropean"/>
                <a:sym typeface="Century Gothic Paneuropean"/>
              </a:rPr>
              <a:t>Επιλέξαμε αυτό το αντικείμενο καθώς ήταν ένα κοινό ενδιαφέρον και για τους δύο μας, και επειδή το θεωρήσαμε ενδιαφέρον να αναπαραστήσουμε ένα παιχνίδι με σχετικά απλούς κανόνες, το οποίο όμως στην πραγματικότητα είναι ένα από τα πιο δύσκολα παιχνίδια όσον αφορά τις αποφάσεις και τη στρατηγική, στον φυσικό κόσμο.</a:t>
            </a:r>
          </a:p>
        </p:txBody>
      </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3751754" y="1155483"/>
            <a:ext cx="10365224" cy="811532"/>
          </a:xfrm>
          <a:prstGeom prst="rect">
            <a:avLst/>
          </a:prstGeom>
        </p:spPr>
        <p:txBody>
          <a:bodyPr anchor="t" rtlCol="false" tIns="0" lIns="0" bIns="0" rIns="0">
            <a:spAutoFit/>
          </a:bodyPr>
          <a:lstStyle/>
          <a:p>
            <a:pPr algn="ctr">
              <a:lnSpc>
                <a:spcPts val="6719"/>
              </a:lnSpc>
              <a:spcBef>
                <a:spcPct val="0"/>
              </a:spcBef>
            </a:pPr>
            <a:r>
              <a:rPr lang="en-US" sz="4799">
                <a:solidFill>
                  <a:srgbClr val="000000"/>
                </a:solidFill>
                <a:latin typeface="Open Sans"/>
                <a:ea typeface="Open Sans"/>
                <a:cs typeface="Open Sans"/>
                <a:sym typeface="Open Sans"/>
              </a:rPr>
              <a:t>Γιατί επιλέξατε αυτό το αντικείμενο;</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634754" y="2315362"/>
            <a:ext cx="13018493" cy="4344644"/>
          </a:xfrm>
          <a:prstGeom prst="rect">
            <a:avLst/>
          </a:prstGeom>
        </p:spPr>
        <p:txBody>
          <a:bodyPr anchor="t" rtlCol="false" tIns="0" lIns="0" bIns="0" rIns="0">
            <a:spAutoFit/>
          </a:bodyPr>
          <a:lstStyle/>
          <a:p>
            <a:pPr algn="ctr">
              <a:lnSpc>
                <a:spcPts val="17489"/>
              </a:lnSpc>
            </a:pPr>
            <a:r>
              <a:rPr lang="en-US" b="true" sz="12492">
                <a:solidFill>
                  <a:srgbClr val="000000"/>
                </a:solidFill>
                <a:latin typeface="Century Gothic Paneuropean Bold"/>
                <a:ea typeface="Century Gothic Paneuropean Bold"/>
                <a:cs typeface="Century Gothic Paneuropean Bold"/>
                <a:sym typeface="Century Gothic Paneuropean Bold"/>
              </a:rPr>
              <a:t>OBJ</a:t>
            </a:r>
            <a:r>
              <a:rPr lang="en-US" b="true" sz="12492">
                <a:solidFill>
                  <a:srgbClr val="000000"/>
                </a:solidFill>
                <a:latin typeface="Century Gothic Paneuropean Bold"/>
                <a:ea typeface="Century Gothic Paneuropean Bold"/>
                <a:cs typeface="Century Gothic Paneuropean Bold"/>
                <a:sym typeface="Century Gothic Paneuropean Bold"/>
              </a:rPr>
              <a:t>ECTIVE &amp; SCOPE</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1446168" y="3635933"/>
            <a:ext cx="15395665" cy="1971252"/>
          </a:xfrm>
          <a:prstGeom prst="rect">
            <a:avLst/>
          </a:prstGeom>
        </p:spPr>
        <p:txBody>
          <a:bodyPr anchor="t" rtlCol="false" tIns="0" lIns="0" bIns="0" rIns="0">
            <a:spAutoFit/>
          </a:bodyPr>
          <a:lstStyle/>
          <a:p>
            <a:pPr algn="ctr">
              <a:lnSpc>
                <a:spcPts val="5273"/>
              </a:lnSpc>
              <a:spcBef>
                <a:spcPct val="0"/>
              </a:spcBef>
            </a:pPr>
            <a:r>
              <a:rPr lang="en-US" sz="3766">
                <a:solidFill>
                  <a:srgbClr val="000000"/>
                </a:solidFill>
                <a:latin typeface="Open Sans"/>
                <a:ea typeface="Open Sans"/>
                <a:cs typeface="Open Sans"/>
                <a:sym typeface="Open Sans"/>
              </a:rPr>
              <a:t>Οι</a:t>
            </a:r>
            <a:r>
              <a:rPr lang="en-US" sz="3766">
                <a:solidFill>
                  <a:srgbClr val="000000"/>
                </a:solidFill>
                <a:latin typeface="Open Sans"/>
                <a:ea typeface="Open Sans"/>
                <a:cs typeface="Open Sans"/>
                <a:sym typeface="Open Sans"/>
              </a:rPr>
              <a:t> βασικοί στόχοι του προγράμματος είναι να εφαρμόζει τις κινήσεις των πιονιών σύμφωνα με τους κανονισμούς και να τις αναπαριστά ανάλογα στον πίνακα.</a:t>
            </a:r>
          </a:p>
        </p:txBody>
      </p:sp>
      <p:sp>
        <p:nvSpPr>
          <p:cNvPr name="TextBox 14" id="14"/>
          <p:cNvSpPr txBox="true"/>
          <p:nvPr/>
        </p:nvSpPr>
        <p:spPr>
          <a:xfrm rot="0">
            <a:off x="4584635" y="1334554"/>
            <a:ext cx="8849201" cy="811532"/>
          </a:xfrm>
          <a:prstGeom prst="rect">
            <a:avLst/>
          </a:prstGeom>
        </p:spPr>
        <p:txBody>
          <a:bodyPr anchor="t" rtlCol="false" tIns="0" lIns="0" bIns="0" rIns="0">
            <a:spAutoFit/>
          </a:bodyPr>
          <a:lstStyle/>
          <a:p>
            <a:pPr algn="ctr">
              <a:lnSpc>
                <a:spcPts val="6719"/>
              </a:lnSpc>
              <a:spcBef>
                <a:spcPct val="0"/>
              </a:spcBef>
            </a:pPr>
            <a:r>
              <a:rPr lang="en-US" sz="4799">
                <a:solidFill>
                  <a:srgbClr val="000000"/>
                </a:solidFill>
                <a:latin typeface="Open Sans"/>
                <a:ea typeface="Open Sans"/>
                <a:cs typeface="Open Sans"/>
                <a:sym typeface="Open Sans"/>
              </a:rPr>
              <a:t>Ποιοι είναι οι βασικοί στόχοι;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1149564" y="2849126"/>
            <a:ext cx="15992296" cy="2822283"/>
          </a:xfrm>
          <a:prstGeom prst="rect">
            <a:avLst/>
          </a:prstGeom>
        </p:spPr>
        <p:txBody>
          <a:bodyPr anchor="t" rtlCol="false" tIns="0" lIns="0" bIns="0" rIns="0">
            <a:spAutoFit/>
          </a:bodyPr>
          <a:lstStyle/>
          <a:p>
            <a:pPr algn="ctr">
              <a:lnSpc>
                <a:spcPts val="3259"/>
              </a:lnSpc>
            </a:pPr>
          </a:p>
          <a:p>
            <a:pPr algn="ctr">
              <a:lnSpc>
                <a:spcPts val="4822"/>
              </a:lnSpc>
              <a:spcBef>
                <a:spcPct val="0"/>
              </a:spcBef>
            </a:pPr>
            <a:r>
              <a:rPr lang="en-US" sz="3444">
                <a:solidFill>
                  <a:srgbClr val="000000"/>
                </a:solidFill>
                <a:latin typeface="Open Sans"/>
                <a:ea typeface="Open Sans"/>
                <a:cs typeface="Open Sans"/>
                <a:sym typeface="Open Sans"/>
              </a:rPr>
              <a:t>Περιλαμβάνονται όλες </a:t>
            </a:r>
            <a:r>
              <a:rPr lang="en-US" sz="3444">
                <a:solidFill>
                  <a:srgbClr val="000000"/>
                </a:solidFill>
                <a:latin typeface="Open Sans"/>
                <a:ea typeface="Open Sans"/>
                <a:cs typeface="Open Sans"/>
                <a:sym typeface="Open Sans"/>
              </a:rPr>
              <a:t>οι επιτρεπόμενες (legal) κινήσεις των πιονιών, καθώς και τα ειδικά κινήματα: Castling, Pawn Promotion, το αρχικό διπλό βήμα του πιονιού (pawn's initial two-square move), En Passant και φυσικά οι καταστάσεις Check και Checkmate.</a:t>
            </a:r>
          </a:p>
        </p:txBody>
      </p:sp>
      <p:sp>
        <p:nvSpPr>
          <p:cNvPr name="TextBox 14" id="14"/>
          <p:cNvSpPr txBox="true"/>
          <p:nvPr/>
        </p:nvSpPr>
        <p:spPr>
          <a:xfrm rot="0">
            <a:off x="2779880" y="1545374"/>
            <a:ext cx="12245460" cy="927102"/>
          </a:xfrm>
          <a:prstGeom prst="rect">
            <a:avLst/>
          </a:prstGeom>
        </p:spPr>
        <p:txBody>
          <a:bodyPr anchor="t" rtlCol="false" tIns="0" lIns="0" bIns="0" rIns="0">
            <a:spAutoFit/>
          </a:bodyPr>
          <a:lstStyle/>
          <a:p>
            <a:pPr algn="ctr">
              <a:lnSpc>
                <a:spcPts val="7699"/>
              </a:lnSpc>
              <a:spcBef>
                <a:spcPct val="0"/>
              </a:spcBef>
            </a:pPr>
            <a:r>
              <a:rPr lang="en-US" sz="5499">
                <a:solidFill>
                  <a:srgbClr val="000000"/>
                </a:solidFill>
                <a:latin typeface="Open Sans"/>
                <a:ea typeface="Open Sans"/>
                <a:cs typeface="Open Sans"/>
                <a:sym typeface="Open Sans"/>
              </a:rPr>
              <a:t>Ποιες δυνατότητες περιλαμβάνονται;</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747444" y="2680393"/>
            <a:ext cx="13018493" cy="4344644"/>
          </a:xfrm>
          <a:prstGeom prst="rect">
            <a:avLst/>
          </a:prstGeom>
        </p:spPr>
        <p:txBody>
          <a:bodyPr anchor="t" rtlCol="false" tIns="0" lIns="0" bIns="0" rIns="0">
            <a:spAutoFit/>
          </a:bodyPr>
          <a:lstStyle/>
          <a:p>
            <a:pPr algn="ctr">
              <a:lnSpc>
                <a:spcPts val="17489"/>
              </a:lnSpc>
            </a:pPr>
            <a:r>
              <a:rPr lang="en-US" b="true" sz="12492">
                <a:solidFill>
                  <a:srgbClr val="000000"/>
                </a:solidFill>
                <a:latin typeface="Century Gothic Paneuropean Bold"/>
                <a:ea typeface="Century Gothic Paneuropean Bold"/>
                <a:cs typeface="Century Gothic Paneuropean Bold"/>
                <a:sym typeface="Century Gothic Paneuropean Bold"/>
              </a:rPr>
              <a:t>SY</a:t>
            </a:r>
            <a:r>
              <a:rPr lang="en-US" b="true" sz="12492">
                <a:solidFill>
                  <a:srgbClr val="000000"/>
                </a:solidFill>
                <a:latin typeface="Century Gothic Paneuropean Bold"/>
                <a:ea typeface="Century Gothic Paneuropean Bold"/>
                <a:cs typeface="Century Gothic Paneuropean Bold"/>
                <a:sym typeface="Century Gothic Paneuropean Bold"/>
              </a:rPr>
              <a:t>STEM ARCHITECTURE</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DAGnhqr0ri0</dc:identifier>
  <dcterms:modified xsi:type="dcterms:W3CDTF">2011-08-01T06:04:30Z</dcterms:modified>
  <cp:revision>1</cp:revision>
  <dc:title>Chess in C++</dc:title>
</cp:coreProperties>
</file>