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ans" panose="020B0604020202020204" charset="0"/>
      <p:regular r:id="rId19"/>
    </p:embeddedFont>
    <p:embeddedFont>
      <p:font typeface="DM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6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088296" flipV="1">
            <a:off x="-1744446" y="-1710950"/>
            <a:ext cx="4908724" cy="484625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018907" flipH="1" flipV="1">
            <a:off x="15579460" y="-1224084"/>
            <a:ext cx="4908724" cy="484625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09916" y="3283072"/>
            <a:ext cx="3945501" cy="3871651"/>
            <a:chOff x="0" y="0"/>
            <a:chExt cx="5260668" cy="516220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260668" cy="5162201"/>
              <a:chOff x="0" y="0"/>
              <a:chExt cx="11243076" cy="110326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243076" cy="11032633"/>
              </a:xfrm>
              <a:custGeom>
                <a:avLst/>
                <a:gdLst/>
                <a:ahLst/>
                <a:cxnLst/>
                <a:rect l="l" t="t" r="r" b="b"/>
                <a:pathLst>
                  <a:path w="11243076" h="11032633">
                    <a:moveTo>
                      <a:pt x="1093827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10727833"/>
                    </a:lnTo>
                    <a:cubicBezTo>
                      <a:pt x="0" y="10896743"/>
                      <a:pt x="135890" y="11032633"/>
                      <a:pt x="304800" y="11032633"/>
                    </a:cubicBezTo>
                    <a:lnTo>
                      <a:pt x="10938276" y="11032633"/>
                    </a:lnTo>
                    <a:cubicBezTo>
                      <a:pt x="11107186" y="11032633"/>
                      <a:pt x="11243076" y="10896743"/>
                      <a:pt x="11243076" y="10727833"/>
                    </a:cubicBezTo>
                    <a:lnTo>
                      <a:pt x="11243076" y="304800"/>
                    </a:lnTo>
                    <a:cubicBezTo>
                      <a:pt x="11243076" y="135890"/>
                      <a:pt x="11107186" y="0"/>
                      <a:pt x="10938276" y="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178976" y="592794"/>
              <a:ext cx="3333158" cy="3908821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6210623" y="2305127"/>
            <a:ext cx="6068980" cy="5676739"/>
            <a:chOff x="0" y="-91084"/>
            <a:chExt cx="940244" cy="8794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0244" cy="626204"/>
            </a:xfrm>
            <a:custGeom>
              <a:avLst/>
              <a:gdLst/>
              <a:ahLst/>
              <a:cxnLst/>
              <a:rect l="l" t="t" r="r" b="b"/>
              <a:pathLst>
                <a:path w="940244" h="626204">
                  <a:moveTo>
                    <a:pt x="26789" y="0"/>
                  </a:moveTo>
                  <a:lnTo>
                    <a:pt x="913455" y="0"/>
                  </a:lnTo>
                  <a:cubicBezTo>
                    <a:pt x="920560" y="0"/>
                    <a:pt x="927374" y="2822"/>
                    <a:pt x="932398" y="7846"/>
                  </a:cubicBezTo>
                  <a:cubicBezTo>
                    <a:pt x="937421" y="12870"/>
                    <a:pt x="940244" y="19684"/>
                    <a:pt x="940244" y="26789"/>
                  </a:cubicBezTo>
                  <a:lnTo>
                    <a:pt x="940244" y="599416"/>
                  </a:lnTo>
                  <a:cubicBezTo>
                    <a:pt x="940244" y="614211"/>
                    <a:pt x="928250" y="626204"/>
                    <a:pt x="913455" y="626204"/>
                  </a:cubicBezTo>
                  <a:lnTo>
                    <a:pt x="26789" y="626204"/>
                  </a:lnTo>
                  <a:cubicBezTo>
                    <a:pt x="19684" y="626204"/>
                    <a:pt x="12870" y="623382"/>
                    <a:pt x="7846" y="618358"/>
                  </a:cubicBezTo>
                  <a:cubicBezTo>
                    <a:pt x="2822" y="613334"/>
                    <a:pt x="0" y="606520"/>
                    <a:pt x="0" y="599416"/>
                  </a:cubicBezTo>
                  <a:lnTo>
                    <a:pt x="0" y="26789"/>
                  </a:lnTo>
                  <a:cubicBezTo>
                    <a:pt x="0" y="11994"/>
                    <a:pt x="11994" y="0"/>
                    <a:pt x="26789" y="0"/>
                  </a:cubicBezTo>
                  <a:close/>
                </a:path>
              </a:pathLst>
            </a:custGeom>
            <a:solidFill>
              <a:srgbClr val="F1F1F1"/>
            </a:solidFill>
            <a:ln w="123825">
              <a:solidFill>
                <a:srgbClr val="F1F1F1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18" y="-91084"/>
              <a:ext cx="812800" cy="8794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By </a:t>
              </a:r>
            </a:p>
            <a:p>
              <a:pPr marL="690884" lvl="1" indent="-345442">
                <a:lnSpc>
                  <a:spcPts val="448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DM Sans"/>
                </a:rPr>
                <a:t>Navnath</a:t>
              </a: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DM Sans"/>
                </a:rPr>
                <a:t>Auti</a:t>
              </a: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(05)</a:t>
              </a:r>
            </a:p>
            <a:p>
              <a:pPr marL="690884" lvl="1" indent="-345442">
                <a:lnSpc>
                  <a:spcPts val="448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Sahil </a:t>
              </a:r>
              <a:r>
                <a:rPr lang="en-US" sz="3200" dirty="0" err="1">
                  <a:solidFill>
                    <a:srgbClr val="000000"/>
                  </a:solidFill>
                  <a:latin typeface="DM Sans"/>
                </a:rPr>
                <a:t>Nazare</a:t>
              </a: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(46)</a:t>
              </a:r>
            </a:p>
            <a:p>
              <a:pPr marL="690884" lvl="1" indent="-345442">
                <a:lnSpc>
                  <a:spcPts val="448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DM Sans"/>
                </a:rPr>
                <a:t>Binitdev</a:t>
              </a: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Pandey (48)</a:t>
              </a:r>
            </a:p>
            <a:p>
              <a:pPr marL="690884" lvl="1" indent="-345442">
                <a:lnSpc>
                  <a:spcPts val="448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 Adnan Shaikh (68)</a:t>
              </a:r>
            </a:p>
            <a:p>
              <a:pPr>
                <a:lnSpc>
                  <a:spcPts val="4480"/>
                </a:lnSpc>
              </a:pP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210623" y="7066557"/>
            <a:ext cx="6068980" cy="5676736"/>
            <a:chOff x="0" y="-66675"/>
            <a:chExt cx="940244" cy="8794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40244" cy="355020"/>
            </a:xfrm>
            <a:custGeom>
              <a:avLst/>
              <a:gdLst/>
              <a:ahLst/>
              <a:cxnLst/>
              <a:rect l="l" t="t" r="r" b="b"/>
              <a:pathLst>
                <a:path w="940244" h="355020">
                  <a:moveTo>
                    <a:pt x="26789" y="0"/>
                  </a:moveTo>
                  <a:lnTo>
                    <a:pt x="913455" y="0"/>
                  </a:lnTo>
                  <a:cubicBezTo>
                    <a:pt x="920560" y="0"/>
                    <a:pt x="927374" y="2822"/>
                    <a:pt x="932398" y="7846"/>
                  </a:cubicBezTo>
                  <a:cubicBezTo>
                    <a:pt x="937421" y="12870"/>
                    <a:pt x="940244" y="19684"/>
                    <a:pt x="940244" y="26789"/>
                  </a:cubicBezTo>
                  <a:lnTo>
                    <a:pt x="940244" y="328231"/>
                  </a:lnTo>
                  <a:cubicBezTo>
                    <a:pt x="940244" y="343026"/>
                    <a:pt x="928250" y="355020"/>
                    <a:pt x="913455" y="355020"/>
                  </a:cubicBezTo>
                  <a:lnTo>
                    <a:pt x="26789" y="355020"/>
                  </a:lnTo>
                  <a:cubicBezTo>
                    <a:pt x="11994" y="355020"/>
                    <a:pt x="0" y="343026"/>
                    <a:pt x="0" y="328231"/>
                  </a:cubicBezTo>
                  <a:lnTo>
                    <a:pt x="0" y="26789"/>
                  </a:lnTo>
                  <a:cubicBezTo>
                    <a:pt x="0" y="11994"/>
                    <a:pt x="11994" y="0"/>
                    <a:pt x="26789" y="0"/>
                  </a:cubicBezTo>
                  <a:close/>
                </a:path>
              </a:pathLst>
            </a:custGeom>
            <a:solidFill>
              <a:srgbClr val="F1F1F1"/>
            </a:solidFill>
            <a:ln w="123825">
              <a:solidFill>
                <a:srgbClr val="F1F1F1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480"/>
                </a:lnSpc>
              </a:pP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49433" y="585764"/>
            <a:ext cx="12389134" cy="1778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Real Time Face </a:t>
            </a:r>
          </a:p>
          <a:p>
            <a:pPr algn="ctr">
              <a:lnSpc>
                <a:spcPts val="67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Detection and Recognition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832177" y="4646921"/>
            <a:ext cx="3763525" cy="5141545"/>
            <a:chOff x="0" y="0"/>
            <a:chExt cx="5018033" cy="685539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5018033" cy="6855393"/>
              <a:chOff x="0" y="0"/>
              <a:chExt cx="9503259" cy="1298289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9503259" cy="12982893"/>
              </a:xfrm>
              <a:custGeom>
                <a:avLst/>
                <a:gdLst/>
                <a:ahLst/>
                <a:cxnLst/>
                <a:rect l="l" t="t" r="r" b="b"/>
                <a:pathLst>
                  <a:path w="9503259" h="12982893">
                    <a:moveTo>
                      <a:pt x="9198459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12678093"/>
                    </a:lnTo>
                    <a:cubicBezTo>
                      <a:pt x="0" y="12847003"/>
                      <a:pt x="135890" y="12982893"/>
                      <a:pt x="304800" y="12982893"/>
                    </a:cubicBezTo>
                    <a:lnTo>
                      <a:pt x="9198459" y="12982893"/>
                    </a:lnTo>
                    <a:cubicBezTo>
                      <a:pt x="9367369" y="12982893"/>
                      <a:pt x="9503259" y="12847003"/>
                      <a:pt x="9503259" y="12678093"/>
                    </a:cubicBezTo>
                    <a:lnTo>
                      <a:pt x="9503259" y="304800"/>
                    </a:lnTo>
                    <a:cubicBezTo>
                      <a:pt x="9503259" y="135890"/>
                      <a:pt x="9367369" y="0"/>
                      <a:pt x="9198459" y="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</p:grp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18361" y="1280453"/>
              <a:ext cx="4781311" cy="4294487"/>
            </a:xfrm>
            <a:prstGeom prst="rect">
              <a:avLst/>
            </a:prstGeom>
          </p:spPr>
        </p:pic>
      </p:grpSp>
      <p:sp>
        <p:nvSpPr>
          <p:cNvPr id="19" name="TextBox 19"/>
          <p:cNvSpPr txBox="1"/>
          <p:nvPr/>
        </p:nvSpPr>
        <p:spPr>
          <a:xfrm>
            <a:off x="862530" y="9031638"/>
            <a:ext cx="5298447" cy="405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DM Sans"/>
              </a:rPr>
              <a:t>OCTOBER 12, 2022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50948-E424-4611-9644-5DF9B43BA6F1}"/>
              </a:ext>
            </a:extLst>
          </p:cNvPr>
          <p:cNvSpPr txBox="1"/>
          <p:nvPr/>
        </p:nvSpPr>
        <p:spPr>
          <a:xfrm>
            <a:off x="3213023" y="7885583"/>
            <a:ext cx="12064180" cy="179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UNDER THE GUIDANCE </a:t>
            </a:r>
          </a:p>
          <a:p>
            <a:pPr marL="0" marR="0" lvl="0" indent="0" algn="ctr" defTabSz="914400" rtl="0" eaLnBrk="1" fontAlgn="auto" latinLnBrk="0" hangingPunct="1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OF</a:t>
            </a:r>
          </a:p>
          <a:p>
            <a:pPr marL="0" marR="0" lvl="0" indent="0" algn="ctr" defTabSz="914400" rtl="0" eaLnBrk="1" fontAlgn="auto" latinLnBrk="0" hangingPunct="1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PROF. HEMALATA GOSAVI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5964" y="446987"/>
            <a:ext cx="11000749" cy="2175588"/>
            <a:chOff x="0" y="0"/>
            <a:chExt cx="32155267" cy="66021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5265" cy="6602128"/>
            </a:xfrm>
            <a:custGeom>
              <a:avLst/>
              <a:gdLst/>
              <a:ahLst/>
              <a:cxnLst/>
              <a:rect l="l" t="t" r="r" b="b"/>
              <a:pathLst>
                <a:path w="32155265" h="6602128">
                  <a:moveTo>
                    <a:pt x="3185046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97328"/>
                  </a:lnTo>
                  <a:cubicBezTo>
                    <a:pt x="0" y="6466238"/>
                    <a:pt x="135890" y="6602128"/>
                    <a:pt x="304800" y="6602128"/>
                  </a:cubicBezTo>
                  <a:lnTo>
                    <a:pt x="31850465" y="6602128"/>
                  </a:lnTo>
                  <a:cubicBezTo>
                    <a:pt x="32019376" y="6602128"/>
                    <a:pt x="32155265" y="6466238"/>
                    <a:pt x="32155265" y="6297328"/>
                  </a:cubicBezTo>
                  <a:lnTo>
                    <a:pt x="32155265" y="304800"/>
                  </a:lnTo>
                  <a:cubicBezTo>
                    <a:pt x="32155265" y="135890"/>
                    <a:pt x="32019376" y="0"/>
                    <a:pt x="31850465" y="0"/>
                  </a:cubicBezTo>
                  <a:close/>
                </a:path>
              </a:pathLst>
            </a:custGeom>
            <a:solidFill>
              <a:srgbClr val="D7D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76300" y="3396240"/>
            <a:ext cx="7693385" cy="6313509"/>
            <a:chOff x="0" y="0"/>
            <a:chExt cx="21923021" cy="179909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923022" cy="17990936"/>
            </a:xfrm>
            <a:custGeom>
              <a:avLst/>
              <a:gdLst/>
              <a:ahLst/>
              <a:cxnLst/>
              <a:rect l="l" t="t" r="r" b="b"/>
              <a:pathLst>
                <a:path w="21923022" h="17990936">
                  <a:moveTo>
                    <a:pt x="2161822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7686136"/>
                  </a:lnTo>
                  <a:cubicBezTo>
                    <a:pt x="0" y="17855047"/>
                    <a:pt x="135890" y="17990936"/>
                    <a:pt x="304800" y="17990936"/>
                  </a:cubicBezTo>
                  <a:lnTo>
                    <a:pt x="21618222" y="17990936"/>
                  </a:lnTo>
                  <a:cubicBezTo>
                    <a:pt x="21787132" y="17990936"/>
                    <a:pt x="21923022" y="17855047"/>
                    <a:pt x="21923022" y="17686136"/>
                  </a:cubicBezTo>
                  <a:lnTo>
                    <a:pt x="21923022" y="304800"/>
                  </a:lnTo>
                  <a:cubicBezTo>
                    <a:pt x="21923022" y="135890"/>
                    <a:pt x="21787132" y="0"/>
                    <a:pt x="21618222" y="0"/>
                  </a:cubicBezTo>
                  <a:close/>
                </a:path>
              </a:pathLst>
            </a:custGeom>
            <a:solidFill>
              <a:srgbClr val="E8E5E3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342049" flipH="1">
            <a:off x="15434738" y="7529313"/>
            <a:ext cx="5729297" cy="416676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9527815" y="3341864"/>
            <a:ext cx="7731485" cy="6313509"/>
            <a:chOff x="0" y="0"/>
            <a:chExt cx="22031591" cy="179909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031590" cy="17990936"/>
            </a:xfrm>
            <a:custGeom>
              <a:avLst/>
              <a:gdLst/>
              <a:ahLst/>
              <a:cxnLst/>
              <a:rect l="l" t="t" r="r" b="b"/>
              <a:pathLst>
                <a:path w="22031590" h="17990936">
                  <a:moveTo>
                    <a:pt x="217267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7686136"/>
                  </a:lnTo>
                  <a:cubicBezTo>
                    <a:pt x="0" y="17855047"/>
                    <a:pt x="135890" y="17990936"/>
                    <a:pt x="304800" y="17990936"/>
                  </a:cubicBezTo>
                  <a:lnTo>
                    <a:pt x="21726790" y="17990936"/>
                  </a:lnTo>
                  <a:cubicBezTo>
                    <a:pt x="21895701" y="17990936"/>
                    <a:pt x="22031590" y="17855047"/>
                    <a:pt x="22031590" y="17686136"/>
                  </a:cubicBezTo>
                  <a:lnTo>
                    <a:pt x="22031590" y="304800"/>
                  </a:lnTo>
                  <a:cubicBezTo>
                    <a:pt x="22031590" y="135890"/>
                    <a:pt x="21895701" y="0"/>
                    <a:pt x="21726790" y="0"/>
                  </a:cubicBezTo>
                  <a:close/>
                </a:path>
              </a:pathLst>
            </a:custGeom>
            <a:solidFill>
              <a:srgbClr val="E8E5E3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2127244" y="3771873"/>
            <a:ext cx="4395572" cy="995281"/>
          </a:xfrm>
          <a:custGeom>
            <a:avLst/>
            <a:gdLst/>
            <a:ahLst/>
            <a:cxnLst/>
            <a:rect l="l" t="t" r="r" b="b"/>
            <a:pathLst>
              <a:path w="3486057" h="798700">
                <a:moveTo>
                  <a:pt x="0" y="0"/>
                </a:moveTo>
                <a:lnTo>
                  <a:pt x="3486057" y="0"/>
                </a:lnTo>
                <a:lnTo>
                  <a:pt x="3486057" y="798700"/>
                </a:lnTo>
                <a:lnTo>
                  <a:pt x="0" y="798700"/>
                </a:lnTo>
                <a:close/>
              </a:path>
            </a:pathLst>
          </a:custGeom>
          <a:solidFill>
            <a:srgbClr val="77DF8E"/>
          </a:solidFill>
        </p:spPr>
        <p:txBody>
          <a:bodyPr anchor="ctr"/>
          <a:lstStyle/>
          <a:p>
            <a:pPr algn="ctr"/>
            <a:r>
              <a:rPr lang="en-IN" sz="3200" dirty="0">
                <a:latin typeface="DM Sans Bold" panose="020B0604020202020204" charset="0"/>
              </a:rPr>
              <a:t>Hardware</a:t>
            </a:r>
            <a:endParaRPr lang="en-IN" sz="3200" dirty="0"/>
          </a:p>
        </p:txBody>
      </p:sp>
      <p:sp>
        <p:nvSpPr>
          <p:cNvPr id="11" name="TextBox 11"/>
          <p:cNvSpPr txBox="1"/>
          <p:nvPr/>
        </p:nvSpPr>
        <p:spPr>
          <a:xfrm>
            <a:off x="2836137" y="3671887"/>
            <a:ext cx="2977786" cy="100098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879"/>
              </a:lnSpc>
            </a:pPr>
            <a:endParaRPr lang="en-US" sz="3200" dirty="0">
              <a:solidFill>
                <a:srgbClr val="000000"/>
              </a:solidFill>
              <a:latin typeface="DM Sans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342049">
            <a:off x="-2476103" y="-1419403"/>
            <a:ext cx="5657850" cy="4114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4300449" y="896431"/>
            <a:ext cx="11000749" cy="1227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59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System Specifications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" y="5067300"/>
            <a:ext cx="7655285" cy="436978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RAM: Minimum 4GB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CPU: Intel Core i3 or higher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Hard Drive: 40GB free space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IP Camera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Graphic Card (Optional)</a:t>
            </a:r>
          </a:p>
          <a:p>
            <a:pPr algn="just">
              <a:lnSpc>
                <a:spcPts val="4465"/>
              </a:lnSpc>
            </a:pPr>
            <a:endParaRPr lang="en-US" sz="42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527815" y="4972421"/>
            <a:ext cx="7731485" cy="442722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TensorFlow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NumPy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OpenCV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Python IDE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DM Sans"/>
              </a:rPr>
              <a:t>Kivy</a:t>
            </a:r>
            <a:r>
              <a:rPr lang="en-US" sz="3200" dirty="0">
                <a:solidFill>
                  <a:srgbClr val="000000"/>
                </a:solidFill>
                <a:latin typeface="DM Sans"/>
              </a:rPr>
              <a:t> (Python open source Framework)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352822" y="178382"/>
            <a:ext cx="3445587" cy="268605"/>
            <a:chOff x="0" y="0"/>
            <a:chExt cx="4594116" cy="35814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  <p:sp>
        <p:nvSpPr>
          <p:cNvPr id="22" name="Freeform 10">
            <a:extLst>
              <a:ext uri="{FF2B5EF4-FFF2-40B4-BE49-F238E27FC236}">
                <a16:creationId xmlns:a16="http://schemas.microsoft.com/office/drawing/2014/main" id="{42653169-13C4-421A-8D7A-3AA1E16007D9}"/>
              </a:ext>
            </a:extLst>
          </p:cNvPr>
          <p:cNvSpPr/>
          <p:nvPr/>
        </p:nvSpPr>
        <p:spPr>
          <a:xfrm>
            <a:off x="11195771" y="3775898"/>
            <a:ext cx="4395572" cy="995281"/>
          </a:xfrm>
          <a:custGeom>
            <a:avLst/>
            <a:gdLst/>
            <a:ahLst/>
            <a:cxnLst/>
            <a:rect l="l" t="t" r="r" b="b"/>
            <a:pathLst>
              <a:path w="3486057" h="798700">
                <a:moveTo>
                  <a:pt x="0" y="0"/>
                </a:moveTo>
                <a:lnTo>
                  <a:pt x="3486057" y="0"/>
                </a:lnTo>
                <a:lnTo>
                  <a:pt x="3486057" y="798700"/>
                </a:lnTo>
                <a:lnTo>
                  <a:pt x="0" y="798700"/>
                </a:lnTo>
                <a:close/>
              </a:path>
            </a:pathLst>
          </a:custGeom>
          <a:solidFill>
            <a:srgbClr val="77DF8E"/>
          </a:solidFill>
        </p:spPr>
        <p:txBody>
          <a:bodyPr anchor="ctr"/>
          <a:lstStyle/>
          <a:p>
            <a:pPr algn="ctr"/>
            <a:r>
              <a:rPr lang="en-IN" sz="3200" dirty="0">
                <a:latin typeface="DM Sans Bold" panose="020B0604020202020204" charset="0"/>
              </a:rPr>
              <a:t>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5227" y="794514"/>
            <a:ext cx="16817547" cy="2316866"/>
            <a:chOff x="0" y="0"/>
            <a:chExt cx="47923177" cy="66021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923177" cy="6602128"/>
            </a:xfrm>
            <a:custGeom>
              <a:avLst/>
              <a:gdLst/>
              <a:ahLst/>
              <a:cxnLst/>
              <a:rect l="l" t="t" r="r" b="b"/>
              <a:pathLst>
                <a:path w="47923177" h="6602128">
                  <a:moveTo>
                    <a:pt x="4761837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97328"/>
                  </a:lnTo>
                  <a:cubicBezTo>
                    <a:pt x="0" y="6466238"/>
                    <a:pt x="135890" y="6602128"/>
                    <a:pt x="304800" y="6602128"/>
                  </a:cubicBezTo>
                  <a:lnTo>
                    <a:pt x="47618377" y="6602128"/>
                  </a:lnTo>
                  <a:cubicBezTo>
                    <a:pt x="47787288" y="6602128"/>
                    <a:pt x="47923177" y="6466238"/>
                    <a:pt x="47923177" y="6297328"/>
                  </a:cubicBezTo>
                  <a:lnTo>
                    <a:pt x="47923177" y="304800"/>
                  </a:lnTo>
                  <a:cubicBezTo>
                    <a:pt x="47923177" y="135890"/>
                    <a:pt x="47787288" y="0"/>
                    <a:pt x="47618377" y="0"/>
                  </a:cubicBezTo>
                  <a:close/>
                </a:path>
              </a:pathLst>
            </a:custGeom>
            <a:solidFill>
              <a:srgbClr val="F3D0D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83657" y="1238906"/>
            <a:ext cx="609428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Summary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685785" y="3397797"/>
            <a:ext cx="4866988" cy="6649043"/>
            <a:chOff x="0" y="0"/>
            <a:chExt cx="9503259" cy="129828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03259" cy="12982893"/>
            </a:xfrm>
            <a:custGeom>
              <a:avLst/>
              <a:gdLst/>
              <a:ahLst/>
              <a:cxnLst/>
              <a:rect l="l" t="t" r="r" b="b"/>
              <a:pathLst>
                <a:path w="9503259" h="12982893">
                  <a:moveTo>
                    <a:pt x="919845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2678093"/>
                  </a:lnTo>
                  <a:cubicBezTo>
                    <a:pt x="0" y="12847003"/>
                    <a:pt x="135890" y="12982893"/>
                    <a:pt x="304800" y="12982893"/>
                  </a:cubicBezTo>
                  <a:lnTo>
                    <a:pt x="9198459" y="12982893"/>
                  </a:lnTo>
                  <a:cubicBezTo>
                    <a:pt x="9367369" y="12982893"/>
                    <a:pt x="9503259" y="12847003"/>
                    <a:pt x="9503259" y="12678093"/>
                  </a:cubicBezTo>
                  <a:lnTo>
                    <a:pt x="9503259" y="304800"/>
                  </a:lnTo>
                  <a:cubicBezTo>
                    <a:pt x="9503259" y="135890"/>
                    <a:pt x="9367369" y="0"/>
                    <a:pt x="9198459" y="0"/>
                  </a:cubicBezTo>
                  <a:close/>
                </a:path>
              </a:pathLst>
            </a:custGeom>
            <a:solidFill>
              <a:srgbClr val="FFDC5D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3151149" y="3641681"/>
            <a:ext cx="3936262" cy="640515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35227" y="3397797"/>
            <a:ext cx="11532006" cy="6649043"/>
            <a:chOff x="0" y="0"/>
            <a:chExt cx="31358088" cy="180802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58089" cy="18080227"/>
            </a:xfrm>
            <a:custGeom>
              <a:avLst/>
              <a:gdLst/>
              <a:ahLst/>
              <a:cxnLst/>
              <a:rect l="l" t="t" r="r" b="b"/>
              <a:pathLst>
                <a:path w="31358089" h="18080227">
                  <a:moveTo>
                    <a:pt x="3105328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7775427"/>
                  </a:lnTo>
                  <a:cubicBezTo>
                    <a:pt x="0" y="17944337"/>
                    <a:pt x="135890" y="18080227"/>
                    <a:pt x="304800" y="18080227"/>
                  </a:cubicBezTo>
                  <a:lnTo>
                    <a:pt x="31053289" y="18080227"/>
                  </a:lnTo>
                  <a:cubicBezTo>
                    <a:pt x="31222197" y="18080227"/>
                    <a:pt x="31358089" y="17944337"/>
                    <a:pt x="31358089" y="17775427"/>
                  </a:cubicBezTo>
                  <a:lnTo>
                    <a:pt x="31358089" y="304800"/>
                  </a:lnTo>
                  <a:cubicBezTo>
                    <a:pt x="31358089" y="135890"/>
                    <a:pt x="31222197" y="0"/>
                    <a:pt x="31053289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66672" y="4686300"/>
            <a:ext cx="11035146" cy="3243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09"/>
              </a:lnSpc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This project will demonstrate a system for face recognition from surveillance video and it will be robust to changes in illumination, scale, facial expression and reasonably robust to occlusions and changes in pose.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35227" y="240159"/>
            <a:ext cx="3445587" cy="268605"/>
            <a:chOff x="0" y="0"/>
            <a:chExt cx="4594116" cy="35814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5676" y="522064"/>
            <a:ext cx="17296648" cy="1729933"/>
            <a:chOff x="0" y="0"/>
            <a:chExt cx="49288421" cy="49296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421" cy="4929607"/>
            </a:xfrm>
            <a:custGeom>
              <a:avLst/>
              <a:gdLst/>
              <a:ahLst/>
              <a:cxnLst/>
              <a:rect l="l" t="t" r="r" b="b"/>
              <a:pathLst>
                <a:path w="49288421" h="4929607">
                  <a:moveTo>
                    <a:pt x="4898362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624807"/>
                  </a:lnTo>
                  <a:cubicBezTo>
                    <a:pt x="0" y="4793717"/>
                    <a:pt x="135890" y="4929607"/>
                    <a:pt x="304800" y="4929607"/>
                  </a:cubicBezTo>
                  <a:lnTo>
                    <a:pt x="48983621" y="4929607"/>
                  </a:lnTo>
                  <a:cubicBezTo>
                    <a:pt x="49152532" y="4929607"/>
                    <a:pt x="49288421" y="4793717"/>
                    <a:pt x="49288421" y="4624807"/>
                  </a:cubicBezTo>
                  <a:lnTo>
                    <a:pt x="49288421" y="304800"/>
                  </a:lnTo>
                  <a:cubicBezTo>
                    <a:pt x="49288421" y="135890"/>
                    <a:pt x="49152532" y="0"/>
                    <a:pt x="48983621" y="0"/>
                  </a:cubicBezTo>
                  <a:close/>
                </a:path>
              </a:pathLst>
            </a:custGeom>
            <a:solidFill>
              <a:srgbClr val="77DF8E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672655"/>
            <a:ext cx="609428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References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95676" y="2456366"/>
            <a:ext cx="12788204" cy="7449064"/>
            <a:chOff x="0" y="0"/>
            <a:chExt cx="34773970" cy="202556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773970" cy="20255660"/>
            </a:xfrm>
            <a:custGeom>
              <a:avLst/>
              <a:gdLst/>
              <a:ahLst/>
              <a:cxnLst/>
              <a:rect l="l" t="t" r="r" b="b"/>
              <a:pathLst>
                <a:path w="34773970" h="20255660">
                  <a:moveTo>
                    <a:pt x="344691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9950860"/>
                  </a:lnTo>
                  <a:cubicBezTo>
                    <a:pt x="0" y="20119770"/>
                    <a:pt x="135890" y="20255660"/>
                    <a:pt x="304800" y="20255660"/>
                  </a:cubicBezTo>
                  <a:lnTo>
                    <a:pt x="34469170" y="20255660"/>
                  </a:lnTo>
                  <a:cubicBezTo>
                    <a:pt x="34638081" y="20255660"/>
                    <a:pt x="34773970" y="20119770"/>
                    <a:pt x="34773970" y="19950860"/>
                  </a:cubicBezTo>
                  <a:lnTo>
                    <a:pt x="34773970" y="304800"/>
                  </a:lnTo>
                  <a:cubicBezTo>
                    <a:pt x="34773970" y="135890"/>
                    <a:pt x="34638081" y="0"/>
                    <a:pt x="34469170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10521" y="2924078"/>
            <a:ext cx="12158515" cy="67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[1] Edwin Jose,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Greeshma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M,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Mithun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Haridas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T. P, “Face Recognition based Surveillance System Using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FaceNet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and MTCNN on Jetson TX2” 2019 IEEE 5th International Conference on Advanced Computing &amp; Communication Systems (ICACCS).</a:t>
            </a:r>
          </a:p>
          <a:p>
            <a:pPr algn="just">
              <a:lnSpc>
                <a:spcPts val="2378"/>
              </a:lnSpc>
            </a:pPr>
            <a:endParaRPr lang="en-US" sz="1801" dirty="0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[2] Rehmat Ullah , Hassan Hayat,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Afsah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Abid Siddiqui,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Jebran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Khan, Farman Ullah, “A Real-Time Framework for Human Face Detection and Recognition in CCTV Images” 2022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Hindawi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Mathematical Problems in Engineering.</a:t>
            </a:r>
          </a:p>
          <a:p>
            <a:pPr algn="just">
              <a:lnSpc>
                <a:spcPts val="2378"/>
              </a:lnSpc>
            </a:pPr>
            <a:endParaRPr lang="en-US" sz="1801" dirty="0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[3] Paul Viola, Michael J. Jones, “Robust Real-Time Face Detection” July 11, 2003 </a:t>
            </a:r>
            <a:r>
              <a:rPr lang="en-US" sz="1800" dirty="0">
                <a:solidFill>
                  <a:srgbClr val="000000"/>
                </a:solidFill>
                <a:latin typeface="DM Sans"/>
              </a:rPr>
              <a:t>Kluwer Academic Publishers</a:t>
            </a:r>
            <a:endParaRPr lang="en-US" sz="1100" dirty="0"/>
          </a:p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 International Journal of Computer Vision.</a:t>
            </a:r>
          </a:p>
          <a:p>
            <a:pPr algn="just">
              <a:lnSpc>
                <a:spcPts val="2378"/>
              </a:lnSpc>
            </a:pPr>
            <a:endParaRPr lang="en-US" sz="1801" dirty="0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[4]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Kaipeng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Zhang,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Zhanpeng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Zhang,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Zhifeng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Li, Senior Member, IEEE, and Yu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Qiao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, Senior Member, IEEE, “Joint Face Detection and Alignment Using Multitask Cascaded Convolutional Networks” October 10, 2016 IEEE SIGNAL PROCESSING LETTERS, VOL. 23 </a:t>
            </a:r>
          </a:p>
          <a:p>
            <a:pPr algn="just">
              <a:lnSpc>
                <a:spcPts val="2378"/>
              </a:lnSpc>
            </a:pPr>
            <a:endParaRPr lang="en-US" sz="1801" dirty="0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[5] F.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Schroff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, D.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Kalenichenko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 and J. Philbin, "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FaceNet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: A unified embedding for face recognition and clustering," 2015 IEEE Conference on Computer Vision and Pattern Recognition (CVPR), Boston, MA, 2015 IEEE, pp. 815-823. 2</a:t>
            </a:r>
          </a:p>
          <a:p>
            <a:pPr algn="just">
              <a:lnSpc>
                <a:spcPts val="2378"/>
              </a:lnSpc>
            </a:pPr>
            <a:endParaRPr lang="en-US" sz="1801" dirty="0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[6] Y. Sun, X. Wang, and X. Tang. Deeply learned face representations are sparse, selective, and robust.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CoRR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, abs/1412.1265, 2014 IEEE. 1, 2, 5, 8</a:t>
            </a:r>
          </a:p>
          <a:p>
            <a:pPr algn="just">
              <a:lnSpc>
                <a:spcPts val="2378"/>
              </a:lnSpc>
            </a:pPr>
            <a:endParaRPr lang="en-US" sz="1801" dirty="0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2378"/>
              </a:lnSpc>
            </a:pPr>
            <a:r>
              <a:rPr lang="en-US" sz="1801" dirty="0">
                <a:solidFill>
                  <a:srgbClr val="000000"/>
                </a:solidFill>
                <a:latin typeface="DM Sans"/>
              </a:rPr>
              <a:t>[7] Y.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Taigman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, M. Yang, M.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Ranzato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, and L. Wolf. </a:t>
            </a:r>
            <a:r>
              <a:rPr lang="en-US" sz="1801" dirty="0" err="1">
                <a:solidFill>
                  <a:srgbClr val="000000"/>
                </a:solidFill>
                <a:latin typeface="DM Sans"/>
              </a:rPr>
              <a:t>Deepface</a:t>
            </a:r>
            <a:r>
              <a:rPr lang="en-US" sz="1801" dirty="0">
                <a:solidFill>
                  <a:srgbClr val="000000"/>
                </a:solidFill>
                <a:latin typeface="DM Sans"/>
              </a:rPr>
              <a:t>: Closing the gap to human-level performance in face verification. In IEEE Conf. on CVPR, 2014. 1, 2, 5, 8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490015" y="2456366"/>
            <a:ext cx="4302309" cy="7449064"/>
            <a:chOff x="0" y="0"/>
            <a:chExt cx="9503259" cy="164540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03259" cy="16454045"/>
            </a:xfrm>
            <a:custGeom>
              <a:avLst/>
              <a:gdLst/>
              <a:ahLst/>
              <a:cxnLst/>
              <a:rect l="l" t="t" r="r" b="b"/>
              <a:pathLst>
                <a:path w="9503259" h="16454045">
                  <a:moveTo>
                    <a:pt x="919845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6149245"/>
                  </a:lnTo>
                  <a:cubicBezTo>
                    <a:pt x="0" y="16318154"/>
                    <a:pt x="135890" y="16454045"/>
                    <a:pt x="304800" y="16454045"/>
                  </a:cubicBezTo>
                  <a:lnTo>
                    <a:pt x="9198459" y="16454045"/>
                  </a:lnTo>
                  <a:cubicBezTo>
                    <a:pt x="9367369" y="16454045"/>
                    <a:pt x="9503259" y="16318154"/>
                    <a:pt x="9503259" y="16149245"/>
                  </a:cubicBezTo>
                  <a:lnTo>
                    <a:pt x="9503259" y="304800"/>
                  </a:lnTo>
                  <a:cubicBezTo>
                    <a:pt x="9503259" y="135890"/>
                    <a:pt x="9367369" y="0"/>
                    <a:pt x="9198459" y="0"/>
                  </a:cubicBezTo>
                  <a:close/>
                </a:path>
              </a:pathLst>
            </a:custGeom>
            <a:solidFill>
              <a:srgbClr val="555CB3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48723" y="4703415"/>
            <a:ext cx="3757184" cy="2814473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495676" y="53434"/>
            <a:ext cx="3445587" cy="268605"/>
            <a:chOff x="0" y="0"/>
            <a:chExt cx="4594116" cy="35814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62720" y="5512795"/>
            <a:ext cx="3396580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1067" y="1005697"/>
            <a:ext cx="10429290" cy="5420305"/>
            <a:chOff x="321423" y="1551946"/>
            <a:chExt cx="13905720" cy="7227073"/>
          </a:xfrm>
        </p:grpSpPr>
        <p:sp>
          <p:nvSpPr>
            <p:cNvPr id="4" name="TextBox 4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 dirty="0">
                  <a:solidFill>
                    <a:schemeClr val="accent1"/>
                  </a:solidFill>
                  <a:latin typeface="DM Sans Bold" panose="020B0604020202020204" charset="0"/>
                </a:rPr>
                <a:t>Thank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 rot="21084639">
              <a:off x="1792625" y="5218813"/>
              <a:ext cx="12434518" cy="3560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 dirty="0">
                  <a:solidFill>
                    <a:schemeClr val="accent1"/>
                  </a:solidFill>
                  <a:latin typeface="DM Sans Bold" panose="020B0604020202020204" charset="0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486400" y="-2276263"/>
            <a:ext cx="7315200" cy="38364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61241" y="127211"/>
            <a:ext cx="476551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"/>
              </a:rPr>
              <a:t>INDEX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24600" y="1790700"/>
            <a:ext cx="6477000" cy="766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61650" lvl="1" indent="-580825" algn="just">
              <a:lnSpc>
                <a:spcPts val="8716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Introduction</a:t>
            </a:r>
          </a:p>
          <a:p>
            <a:pPr marL="1161650" lvl="1" indent="-580825" algn="just">
              <a:lnSpc>
                <a:spcPts val="8716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Literature Review</a:t>
            </a:r>
          </a:p>
          <a:p>
            <a:pPr marL="1161650" lvl="1" indent="-580825" algn="just">
              <a:lnSpc>
                <a:spcPts val="8716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Algorithms</a:t>
            </a:r>
          </a:p>
          <a:p>
            <a:pPr marL="1161650" lvl="1" indent="-580825" algn="just">
              <a:lnSpc>
                <a:spcPts val="8716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Design Details</a:t>
            </a:r>
          </a:p>
          <a:p>
            <a:pPr marL="1161650" lvl="1" indent="-580825" algn="just">
              <a:lnSpc>
                <a:spcPts val="8716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System Specifications</a:t>
            </a:r>
          </a:p>
          <a:p>
            <a:pPr marL="1161650" lvl="1" indent="-580825" algn="just">
              <a:lnSpc>
                <a:spcPts val="8716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Summary</a:t>
            </a:r>
          </a:p>
          <a:p>
            <a:pPr marL="1161650" lvl="1" indent="-580825" algn="just">
              <a:lnSpc>
                <a:spcPts val="8716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-457746" y="-485710"/>
            <a:ext cx="3779477" cy="334655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5356" y="1028700"/>
            <a:ext cx="7693385" cy="2316866"/>
            <a:chOff x="0" y="0"/>
            <a:chExt cx="21923021" cy="66021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23022" cy="6602128"/>
            </a:xfrm>
            <a:custGeom>
              <a:avLst/>
              <a:gdLst/>
              <a:ahLst/>
              <a:cxnLst/>
              <a:rect l="l" t="t" r="r" b="b"/>
              <a:pathLst>
                <a:path w="21923022" h="6602128">
                  <a:moveTo>
                    <a:pt x="2161822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97328"/>
                  </a:lnTo>
                  <a:cubicBezTo>
                    <a:pt x="0" y="6466238"/>
                    <a:pt x="135890" y="6602128"/>
                    <a:pt x="304800" y="6602128"/>
                  </a:cubicBezTo>
                  <a:lnTo>
                    <a:pt x="21618222" y="6602128"/>
                  </a:lnTo>
                  <a:cubicBezTo>
                    <a:pt x="21787132" y="6602128"/>
                    <a:pt x="21923022" y="6466238"/>
                    <a:pt x="21923022" y="6297328"/>
                  </a:cubicBezTo>
                  <a:lnTo>
                    <a:pt x="21923022" y="304800"/>
                  </a:lnTo>
                  <a:cubicBezTo>
                    <a:pt x="21923022" y="135890"/>
                    <a:pt x="21787132" y="0"/>
                    <a:pt x="21618222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85356" y="4100842"/>
            <a:ext cx="7693385" cy="4781061"/>
            <a:chOff x="0" y="0"/>
            <a:chExt cx="21923021" cy="136240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23022" cy="13624083"/>
            </a:xfrm>
            <a:custGeom>
              <a:avLst/>
              <a:gdLst/>
              <a:ahLst/>
              <a:cxnLst/>
              <a:rect l="l" t="t" r="r" b="b"/>
              <a:pathLst>
                <a:path w="21923022" h="13624083">
                  <a:moveTo>
                    <a:pt x="2161822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319283"/>
                  </a:lnTo>
                  <a:cubicBezTo>
                    <a:pt x="0" y="13488192"/>
                    <a:pt x="135890" y="13624083"/>
                    <a:pt x="304800" y="13624083"/>
                  </a:cubicBezTo>
                  <a:lnTo>
                    <a:pt x="21618222" y="13624083"/>
                  </a:lnTo>
                  <a:cubicBezTo>
                    <a:pt x="21787132" y="13624083"/>
                    <a:pt x="21923022" y="13488192"/>
                    <a:pt x="21923022" y="13319283"/>
                  </a:cubicBezTo>
                  <a:lnTo>
                    <a:pt x="21923022" y="304800"/>
                  </a:lnTo>
                  <a:cubicBezTo>
                    <a:pt x="21923022" y="135890"/>
                    <a:pt x="21787132" y="0"/>
                    <a:pt x="21618222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301175" y="686003"/>
            <a:ext cx="4238090" cy="411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195233" y="3758145"/>
            <a:ext cx="4105941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5248" y="1472758"/>
            <a:ext cx="609428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7488" y="5116233"/>
            <a:ext cx="6713511" cy="2515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just">
              <a:lnSpc>
                <a:spcPts val="6845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MOTIVAVTION</a:t>
            </a:r>
          </a:p>
          <a:p>
            <a:pPr marL="906780" lvl="1" indent="-453390" algn="just">
              <a:lnSpc>
                <a:spcPts val="6845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AIM</a:t>
            </a:r>
          </a:p>
          <a:p>
            <a:pPr marL="906780" lvl="1" indent="-453390" algn="just">
              <a:lnSpc>
                <a:spcPts val="6845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BRIEF STEPS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85356" y="417398"/>
            <a:ext cx="3445587" cy="268605"/>
            <a:chOff x="0" y="0"/>
            <a:chExt cx="4594116" cy="35814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 dirty="0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6389" y="1028700"/>
            <a:ext cx="17175221" cy="2136700"/>
            <a:chOff x="0" y="0"/>
            <a:chExt cx="48942403" cy="6088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942405" cy="6088728"/>
            </a:xfrm>
            <a:custGeom>
              <a:avLst/>
              <a:gdLst/>
              <a:ahLst/>
              <a:cxnLst/>
              <a:rect l="l" t="t" r="r" b="b"/>
              <a:pathLst>
                <a:path w="48942405" h="6088728">
                  <a:moveTo>
                    <a:pt x="4863760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783928"/>
                  </a:lnTo>
                  <a:cubicBezTo>
                    <a:pt x="0" y="5952839"/>
                    <a:pt x="135890" y="6088728"/>
                    <a:pt x="304800" y="6088728"/>
                  </a:cubicBezTo>
                  <a:lnTo>
                    <a:pt x="48637605" y="6088728"/>
                  </a:lnTo>
                  <a:cubicBezTo>
                    <a:pt x="48806512" y="6088728"/>
                    <a:pt x="48942405" y="5952839"/>
                    <a:pt x="48942405" y="5783928"/>
                  </a:cubicBezTo>
                  <a:lnTo>
                    <a:pt x="48942405" y="304800"/>
                  </a:lnTo>
                  <a:cubicBezTo>
                    <a:pt x="48942405" y="135890"/>
                    <a:pt x="48806512" y="0"/>
                    <a:pt x="48637605" y="0"/>
                  </a:cubicBezTo>
                  <a:close/>
                </a:path>
              </a:pathLst>
            </a:custGeom>
            <a:solidFill>
              <a:srgbClr val="FFDC5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6677" y="331470"/>
            <a:ext cx="3445587" cy="268605"/>
            <a:chOff x="0" y="0"/>
            <a:chExt cx="4594116" cy="35814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04793"/>
              </p:ext>
            </p:extLst>
          </p:nvPr>
        </p:nvGraphicFramePr>
        <p:xfrm>
          <a:off x="556389" y="3594025"/>
          <a:ext cx="17104933" cy="6419239"/>
        </p:xfrm>
        <a:graphic>
          <a:graphicData uri="http://schemas.openxmlformats.org/drawingml/2006/table">
            <a:tbl>
              <a:tblPr/>
              <a:tblGrid>
                <a:gridCol w="4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4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18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Paper Name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Author Name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Year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Publication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Remark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6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A Real-Time Framework for Human Face Detection and Recognition in CCTV Images [2]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Rehmat Ullah , Hassan Hayat,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Afsah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Abid Siddiqui,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Jebran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Khan, Farman Ullah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 Bold"/>
                        </a:rPr>
                        <a:t>2022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Hindawi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>
                          <a:latin typeface="DM Sans" panose="020B0604020202020204" charset="0"/>
                        </a:rPr>
                        <a:t>A CCTV based face recognition system which recognize single face from Image using PCA, CNN and KNN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It requires average of 30 images for each face before classifying accurately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6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Face Recognition based Surveillance System Using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FaceNet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and MTCNN on Jetson TX2 [1]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Edwin Jose,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Greeshma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M,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Mithun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Haridas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T. P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 Bold"/>
                        </a:rPr>
                        <a:t>2019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</a:rPr>
                        <a:t>IEEE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>
                          <a:latin typeface="DM Sans" panose="020B0604020202020204" charset="0"/>
                        </a:rPr>
                        <a:t>Face detection and recognition of human faces using embedded graphic card Jetson TX2 in IP camera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Models used by the authors are MTCNN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FaceNet</a:t>
                      </a:r>
                      <a:endParaRPr lang="en-US" sz="1800" dirty="0">
                        <a:solidFill>
                          <a:srgbClr val="000000"/>
                        </a:solidFill>
                        <a:latin typeface="DM San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376568" y="1382675"/>
            <a:ext cx="1425954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Literature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6389" y="1028700"/>
            <a:ext cx="17175221" cy="2136700"/>
            <a:chOff x="0" y="0"/>
            <a:chExt cx="48942403" cy="6088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942405" cy="6088728"/>
            </a:xfrm>
            <a:custGeom>
              <a:avLst/>
              <a:gdLst/>
              <a:ahLst/>
              <a:cxnLst/>
              <a:rect l="l" t="t" r="r" b="b"/>
              <a:pathLst>
                <a:path w="48942405" h="6088728">
                  <a:moveTo>
                    <a:pt x="4863760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783928"/>
                  </a:lnTo>
                  <a:cubicBezTo>
                    <a:pt x="0" y="5952839"/>
                    <a:pt x="135890" y="6088728"/>
                    <a:pt x="304800" y="6088728"/>
                  </a:cubicBezTo>
                  <a:lnTo>
                    <a:pt x="48637605" y="6088728"/>
                  </a:lnTo>
                  <a:cubicBezTo>
                    <a:pt x="48806512" y="6088728"/>
                    <a:pt x="48942405" y="5952839"/>
                    <a:pt x="48942405" y="5783928"/>
                  </a:cubicBezTo>
                  <a:lnTo>
                    <a:pt x="48942405" y="304800"/>
                  </a:lnTo>
                  <a:cubicBezTo>
                    <a:pt x="48942405" y="135890"/>
                    <a:pt x="48806512" y="0"/>
                    <a:pt x="48637605" y="0"/>
                  </a:cubicBezTo>
                  <a:close/>
                </a:path>
              </a:pathLst>
            </a:custGeom>
            <a:solidFill>
              <a:srgbClr val="FFDC5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6677" y="331470"/>
            <a:ext cx="3445587" cy="268605"/>
            <a:chOff x="0" y="0"/>
            <a:chExt cx="4594116" cy="35814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18228"/>
              </p:ext>
            </p:extLst>
          </p:nvPr>
        </p:nvGraphicFramePr>
        <p:xfrm>
          <a:off x="626677" y="3594025"/>
          <a:ext cx="17104933" cy="6432176"/>
        </p:xfrm>
        <a:graphic>
          <a:graphicData uri="http://schemas.openxmlformats.org/drawingml/2006/table">
            <a:tbl>
              <a:tblPr/>
              <a:tblGrid>
                <a:gridCol w="4330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4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7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18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Paper Name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Author Name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Year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Publication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Remark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7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</a:rPr>
                        <a:t> Joint Face Detection and Alignment Using Multitask Cascaded Convolutional Networks [4]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Kaipeng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Zhang,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Zhanpeng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Zhang,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Zhifeng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Li, Senior Member, IEEE, and Yu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Qiao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, Senior Member, IEEE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 Bold"/>
                        </a:rPr>
                        <a:t>2016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IEEE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>
                          <a:latin typeface="DM Sans" panose="020B0604020202020204" charset="0"/>
                        </a:rPr>
                        <a:t>Deep learning algorithm for face detection on different alignment of face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 panose="020B0604020202020204" charset="0"/>
                        </a:rPr>
                        <a:t>Multitask-Cascaded Convolutional Networks is enhanced version of Cascade Classifier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5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</a:rPr>
                        <a:t>FaceNet: A unified embedding for face recognition and clustering [5]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F.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Schroff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, D.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DM Sans"/>
                        </a:rPr>
                        <a:t>Kalenichenko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and J. Philbin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 Bold"/>
                        </a:rPr>
                        <a:t>2015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IEEE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>
                          <a:latin typeface="DM Sans" panose="020B0604020202020204" charset="0"/>
                        </a:rPr>
                        <a:t>Learns an embedding into an Euclidean space for face verification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 panose="020B0604020202020204" charset="0"/>
                        </a:rPr>
                        <a:t>Based on two deep network architectures to make this model.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376568" y="1382675"/>
            <a:ext cx="1425954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DM Sans Bold"/>
              </a:rPr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6389" y="1028700"/>
            <a:ext cx="17175221" cy="2136700"/>
            <a:chOff x="0" y="0"/>
            <a:chExt cx="48942403" cy="6088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942405" cy="6088728"/>
            </a:xfrm>
            <a:custGeom>
              <a:avLst/>
              <a:gdLst/>
              <a:ahLst/>
              <a:cxnLst/>
              <a:rect l="l" t="t" r="r" b="b"/>
              <a:pathLst>
                <a:path w="48942405" h="6088728">
                  <a:moveTo>
                    <a:pt x="4863760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783928"/>
                  </a:lnTo>
                  <a:cubicBezTo>
                    <a:pt x="0" y="5952839"/>
                    <a:pt x="135890" y="6088728"/>
                    <a:pt x="304800" y="6088728"/>
                  </a:cubicBezTo>
                  <a:lnTo>
                    <a:pt x="48637605" y="6088728"/>
                  </a:lnTo>
                  <a:cubicBezTo>
                    <a:pt x="48806512" y="6088728"/>
                    <a:pt x="48942405" y="5952839"/>
                    <a:pt x="48942405" y="5783928"/>
                  </a:cubicBezTo>
                  <a:lnTo>
                    <a:pt x="48942405" y="304800"/>
                  </a:lnTo>
                  <a:cubicBezTo>
                    <a:pt x="48942405" y="135890"/>
                    <a:pt x="48806512" y="0"/>
                    <a:pt x="48637605" y="0"/>
                  </a:cubicBezTo>
                  <a:close/>
                </a:path>
              </a:pathLst>
            </a:custGeom>
            <a:solidFill>
              <a:srgbClr val="FFDC5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6677" y="331470"/>
            <a:ext cx="3445587" cy="268605"/>
            <a:chOff x="0" y="0"/>
            <a:chExt cx="4594116" cy="35814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49960"/>
              </p:ext>
            </p:extLst>
          </p:nvPr>
        </p:nvGraphicFramePr>
        <p:xfrm>
          <a:off x="626677" y="3594025"/>
          <a:ext cx="17104933" cy="3776145"/>
        </p:xfrm>
        <a:graphic>
          <a:graphicData uri="http://schemas.openxmlformats.org/drawingml/2006/table">
            <a:tbl>
              <a:tblPr/>
              <a:tblGrid>
                <a:gridCol w="4330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4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7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Paper Name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Author Name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Year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Publication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Remark</a:t>
                      </a:r>
                      <a:endParaRPr lang="en-US" sz="110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6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 Robust Real-Time Face Detection [3]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Paul Viola, Michael J. Jones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 Bold"/>
                        </a:rPr>
                        <a:t>2003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/>
                        </a:rPr>
                        <a:t>Kluwer Academic Publishers</a:t>
                      </a:r>
                      <a:endParaRPr lang="en-US" sz="11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dirty="0">
                          <a:latin typeface="DM Sans" panose="020B0604020202020204" charset="0"/>
                        </a:rPr>
                        <a:t>Cascade Classifier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DM Sans" panose="020B0604020202020204" charset="0"/>
                        </a:rPr>
                        <a:t>Haar</a:t>
                      </a:r>
                      <a:r>
                        <a:rPr lang="en-US" dirty="0">
                          <a:latin typeface="DM Sans" panose="020B0604020202020204" charset="0"/>
                        </a:rPr>
                        <a:t>-like features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M Sans" panose="020B0604020202020204" charset="0"/>
                        </a:rPr>
                        <a:t>Integral image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DM Sans" panose="020B0604020202020204" charset="0"/>
                        </a:rPr>
                        <a:t>Best suited for real time face detection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376568" y="1382675"/>
            <a:ext cx="1425954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DM Sans Bold"/>
              </a:rPr>
              <a:t>Literature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7932065" cy="2316866"/>
            <a:chOff x="0" y="0"/>
            <a:chExt cx="22603164" cy="66021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03165" cy="6602128"/>
            </a:xfrm>
            <a:custGeom>
              <a:avLst/>
              <a:gdLst/>
              <a:ahLst/>
              <a:cxnLst/>
              <a:rect l="l" t="t" r="r" b="b"/>
              <a:pathLst>
                <a:path w="22603165" h="6602128">
                  <a:moveTo>
                    <a:pt x="2229836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97328"/>
                  </a:lnTo>
                  <a:cubicBezTo>
                    <a:pt x="0" y="6466238"/>
                    <a:pt x="135890" y="6602128"/>
                    <a:pt x="304800" y="6602128"/>
                  </a:cubicBezTo>
                  <a:lnTo>
                    <a:pt x="22298365" y="6602128"/>
                  </a:lnTo>
                  <a:cubicBezTo>
                    <a:pt x="22467274" y="6602128"/>
                    <a:pt x="22603165" y="6466238"/>
                    <a:pt x="22603165" y="6297328"/>
                  </a:cubicBezTo>
                  <a:lnTo>
                    <a:pt x="22603165" y="304800"/>
                  </a:lnTo>
                  <a:cubicBezTo>
                    <a:pt x="22603165" y="135890"/>
                    <a:pt x="22467274" y="0"/>
                    <a:pt x="22298365" y="0"/>
                  </a:cubicBezTo>
                  <a:close/>
                </a:path>
              </a:pathLst>
            </a:custGeom>
            <a:solidFill>
              <a:srgbClr val="3AB85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6621">
            <a:off x="13140102" y="6828118"/>
            <a:ext cx="6879355" cy="62414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059465" y="1084444"/>
            <a:ext cx="5520315" cy="509939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66352" y="1472758"/>
            <a:ext cx="609428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Algorithms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3976837"/>
            <a:ext cx="7932065" cy="4518513"/>
            <a:chOff x="0" y="0"/>
            <a:chExt cx="10576087" cy="6024684"/>
          </a:xfrm>
        </p:grpSpPr>
        <p:grpSp>
          <p:nvGrpSpPr>
            <p:cNvPr id="8" name="Group 8"/>
            <p:cNvGrpSpPr/>
            <p:nvPr/>
          </p:nvGrpSpPr>
          <p:grpSpPr>
            <a:xfrm>
              <a:off x="38100" y="0"/>
              <a:ext cx="10537987" cy="6024684"/>
              <a:chOff x="0" y="0"/>
              <a:chExt cx="22521737" cy="1287592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2521737" cy="12875926"/>
              </a:xfrm>
              <a:custGeom>
                <a:avLst/>
                <a:gdLst/>
                <a:ahLst/>
                <a:cxnLst/>
                <a:rect l="l" t="t" r="r" b="b"/>
                <a:pathLst>
                  <a:path w="22521737" h="12875926">
                    <a:moveTo>
                      <a:pt x="22216937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12571126"/>
                    </a:lnTo>
                    <a:cubicBezTo>
                      <a:pt x="0" y="12740036"/>
                      <a:pt x="135890" y="12875926"/>
                      <a:pt x="304800" y="12875926"/>
                    </a:cubicBezTo>
                    <a:lnTo>
                      <a:pt x="22216937" y="12875926"/>
                    </a:lnTo>
                    <a:cubicBezTo>
                      <a:pt x="22385846" y="12875926"/>
                      <a:pt x="22521737" y="12740036"/>
                      <a:pt x="22521737" y="12571126"/>
                    </a:cubicBezTo>
                    <a:lnTo>
                      <a:pt x="22521737" y="304800"/>
                    </a:lnTo>
                    <a:cubicBezTo>
                      <a:pt x="22521737" y="135890"/>
                      <a:pt x="22385846" y="0"/>
                      <a:pt x="22216937" y="0"/>
                    </a:cubicBezTo>
                    <a:close/>
                  </a:path>
                </a:pathLst>
              </a:custGeom>
              <a:solidFill>
                <a:srgbClr val="F1F1F1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0" y="1245843"/>
              <a:ext cx="10207046" cy="4244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06780" lvl="1" indent="-453390" algn="just">
                <a:lnSpc>
                  <a:spcPts val="6426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Cascade Classifier</a:t>
              </a:r>
            </a:p>
            <a:p>
              <a:pPr marL="906780" lvl="1" indent="-453390" algn="just">
                <a:lnSpc>
                  <a:spcPts val="6426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MTCNN</a:t>
              </a:r>
            </a:p>
            <a:p>
              <a:pPr marL="906780" lvl="1" indent="-453390" algn="just">
                <a:lnSpc>
                  <a:spcPts val="6426"/>
                </a:lnSpc>
                <a:buFont typeface="Arial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DM Sans"/>
                </a:rPr>
                <a:t>FaceNet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  <a:p>
              <a:pPr algn="just">
                <a:lnSpc>
                  <a:spcPts val="5865"/>
                </a:lnSpc>
              </a:pPr>
              <a:endParaRPr lang="en-US" sz="4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499089"/>
            <a:ext cx="3445587" cy="268605"/>
            <a:chOff x="0" y="0"/>
            <a:chExt cx="4594116" cy="35814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0" y="-336932"/>
            <a:ext cx="2857293" cy="8229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76300" y="3348504"/>
            <a:ext cx="12299919" cy="6313509"/>
            <a:chOff x="0" y="0"/>
            <a:chExt cx="35049772" cy="179909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49771" cy="17990936"/>
            </a:xfrm>
            <a:custGeom>
              <a:avLst/>
              <a:gdLst/>
              <a:ahLst/>
              <a:cxnLst/>
              <a:rect l="l" t="t" r="r" b="b"/>
              <a:pathLst>
                <a:path w="35049771" h="17990936">
                  <a:moveTo>
                    <a:pt x="347449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7686136"/>
                  </a:lnTo>
                  <a:cubicBezTo>
                    <a:pt x="0" y="17855047"/>
                    <a:pt x="135890" y="17990936"/>
                    <a:pt x="304800" y="17990936"/>
                  </a:cubicBezTo>
                  <a:lnTo>
                    <a:pt x="34744971" y="17990936"/>
                  </a:lnTo>
                  <a:cubicBezTo>
                    <a:pt x="34913881" y="17990936"/>
                    <a:pt x="35049771" y="17855047"/>
                    <a:pt x="35049771" y="17686136"/>
                  </a:cubicBezTo>
                  <a:lnTo>
                    <a:pt x="35049771" y="304800"/>
                  </a:lnTo>
                  <a:cubicBezTo>
                    <a:pt x="35049771" y="135890"/>
                    <a:pt x="34913881" y="0"/>
                    <a:pt x="34744971" y="0"/>
                  </a:cubicBezTo>
                  <a:close/>
                </a:path>
              </a:pathLst>
            </a:custGeom>
            <a:solidFill>
              <a:srgbClr val="E8E5E3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76300" y="686003"/>
            <a:ext cx="12299919" cy="2316866"/>
            <a:chOff x="0" y="0"/>
            <a:chExt cx="35049772" cy="6602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049771" cy="6602128"/>
            </a:xfrm>
            <a:custGeom>
              <a:avLst/>
              <a:gdLst/>
              <a:ahLst/>
              <a:cxnLst/>
              <a:rect l="l" t="t" r="r" b="b"/>
              <a:pathLst>
                <a:path w="35049771" h="6602128">
                  <a:moveTo>
                    <a:pt x="347449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97328"/>
                  </a:lnTo>
                  <a:cubicBezTo>
                    <a:pt x="0" y="6466238"/>
                    <a:pt x="135890" y="6602128"/>
                    <a:pt x="304800" y="6602128"/>
                  </a:cubicBezTo>
                  <a:lnTo>
                    <a:pt x="34744971" y="6602128"/>
                  </a:lnTo>
                  <a:cubicBezTo>
                    <a:pt x="34913881" y="6602128"/>
                    <a:pt x="35049771" y="6466238"/>
                    <a:pt x="35049771" y="6297328"/>
                  </a:cubicBezTo>
                  <a:lnTo>
                    <a:pt x="35049771" y="304800"/>
                  </a:lnTo>
                  <a:cubicBezTo>
                    <a:pt x="35049771" y="135890"/>
                    <a:pt x="34913881" y="0"/>
                    <a:pt x="34744971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460287" y="1130061"/>
            <a:ext cx="660161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Design Details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865881"/>
            <a:ext cx="11289395" cy="527894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712473" lvl="1" indent="-356237" algn="just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Extraction of frames from Ip camera video using OpenCV</a:t>
            </a:r>
          </a:p>
          <a:p>
            <a:pPr marL="712473" lvl="1" indent="-356237" algn="just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Extraction of faces from frames using </a:t>
            </a:r>
            <a:r>
              <a:rPr lang="en-US" sz="3200" dirty="0" err="1">
                <a:solidFill>
                  <a:srgbClr val="000000"/>
                </a:solidFill>
                <a:latin typeface="DM Sans"/>
              </a:rPr>
              <a:t>Haar</a:t>
            </a:r>
            <a:r>
              <a:rPr lang="en-US" sz="3200" dirty="0">
                <a:solidFill>
                  <a:srgbClr val="000000"/>
                </a:solidFill>
                <a:latin typeface="DM Sans"/>
              </a:rPr>
              <a:t> Cascade Classifier</a:t>
            </a:r>
          </a:p>
          <a:p>
            <a:pPr marL="712473" lvl="1" indent="-356237" algn="just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Recognition of extracted faces from frames using </a:t>
            </a:r>
            <a:r>
              <a:rPr lang="en-US" sz="3200" dirty="0" err="1">
                <a:solidFill>
                  <a:srgbClr val="000000"/>
                </a:solidFill>
                <a:latin typeface="DM Sans"/>
              </a:rPr>
              <a:t>Facenet</a:t>
            </a:r>
            <a:endParaRPr lang="en-US" sz="3200" dirty="0">
              <a:solidFill>
                <a:srgbClr val="000000"/>
              </a:solidFill>
              <a:latin typeface="DM Sans"/>
            </a:endParaRPr>
          </a:p>
          <a:p>
            <a:pPr marL="712473" lvl="1" indent="-356237" algn="just">
              <a:lnSpc>
                <a:spcPts val="462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If face matched with any faces in face repository, then storing it in Index DB with corresponding frame time and location of camera using Desktop Application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76300" y="251926"/>
            <a:ext cx="3445587" cy="268605"/>
            <a:chOff x="0" y="0"/>
            <a:chExt cx="4594116" cy="35814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996" b="5996"/>
          <a:stretch>
            <a:fillRect/>
          </a:stretch>
        </p:blipFill>
        <p:spPr>
          <a:xfrm>
            <a:off x="1452359" y="195284"/>
            <a:ext cx="15383283" cy="1016503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268768" y="544399"/>
            <a:ext cx="6719062" cy="2006582"/>
            <a:chOff x="0" y="0"/>
            <a:chExt cx="19146596" cy="57179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46596" cy="5717942"/>
            </a:xfrm>
            <a:custGeom>
              <a:avLst/>
              <a:gdLst/>
              <a:ahLst/>
              <a:cxnLst/>
              <a:rect l="l" t="t" r="r" b="b"/>
              <a:pathLst>
                <a:path w="19146596" h="5717942">
                  <a:moveTo>
                    <a:pt x="1884179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413142"/>
                  </a:lnTo>
                  <a:cubicBezTo>
                    <a:pt x="0" y="5582052"/>
                    <a:pt x="135890" y="5717942"/>
                    <a:pt x="304800" y="5717942"/>
                  </a:cubicBezTo>
                  <a:lnTo>
                    <a:pt x="18841796" y="5717942"/>
                  </a:lnTo>
                  <a:cubicBezTo>
                    <a:pt x="19010706" y="5717942"/>
                    <a:pt x="19146596" y="5582052"/>
                    <a:pt x="19146596" y="5413142"/>
                  </a:cubicBezTo>
                  <a:lnTo>
                    <a:pt x="19146596" y="304800"/>
                  </a:lnTo>
                  <a:cubicBezTo>
                    <a:pt x="19146596" y="135890"/>
                    <a:pt x="19010706" y="0"/>
                    <a:pt x="18841796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1507519" y="833315"/>
            <a:ext cx="648031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DM Sans Bold"/>
              </a:rPr>
              <a:t>Flow Diagram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4168" y="60982"/>
            <a:ext cx="3445587" cy="268605"/>
            <a:chOff x="0" y="0"/>
            <a:chExt cx="4594116" cy="35814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601"/>
              <a:ext cx="480026" cy="226922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723900" y="-38100"/>
              <a:ext cx="387021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000000"/>
                  </a:solidFill>
                  <a:latin typeface="DM Sans Bold"/>
                </a:rPr>
                <a:t>BACK TO INDEX PAGE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3007683">
            <a:off x="15306577" y="8759976"/>
            <a:ext cx="3905445" cy="2115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828</Words>
  <Application>Microsoft Office PowerPoint</Application>
  <PresentationFormat>Custom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DM Sans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adnan ali</cp:lastModifiedBy>
  <cp:revision>12</cp:revision>
  <dcterms:created xsi:type="dcterms:W3CDTF">2006-08-16T00:00:00Z</dcterms:created>
  <dcterms:modified xsi:type="dcterms:W3CDTF">2022-10-16T07:52:08Z</dcterms:modified>
  <dc:identifier>DAFOvep9I4E</dc:identifier>
</cp:coreProperties>
</file>