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82" r:id="rId4"/>
  </p:sldMasterIdLst>
  <p:sldIdLst>
    <p:sldId id="256" r:id="rId5"/>
    <p:sldId id="258" r:id="rId6"/>
    <p:sldId id="260" r:id="rId7"/>
    <p:sldId id="271" r:id="rId8"/>
    <p:sldId id="272" r:id="rId9"/>
    <p:sldId id="261" r:id="rId10"/>
    <p:sldId id="269" r:id="rId11"/>
    <p:sldId id="270" r:id="rId12"/>
    <p:sldId id="263" r:id="rId13"/>
    <p:sldId id="264" r:id="rId14"/>
    <p:sldId id="265" r:id="rId15"/>
    <p:sldId id="266" r:id="rId16"/>
    <p:sldId id="267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8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44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4015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55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225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63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125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63164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201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36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7472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869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5849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9552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012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5643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4251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4844-093F-45D4-A606-C812ECEC35E3}" type="datetimeFigureOut">
              <a:rPr lang="ar-SA" smtClean="0"/>
              <a:t>16/05/43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F3B0FB1-07A3-4998-8FE7-DDFF61A8B37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822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26D3EB32-EF6C-45DE-AED9-65B395A5B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6" y="28575"/>
            <a:ext cx="3400425" cy="3400425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C290A689-A609-4F50-A6AD-B7691141F343}"/>
              </a:ext>
            </a:extLst>
          </p:cNvPr>
          <p:cNvSpPr txBox="1"/>
          <p:nvPr/>
        </p:nvSpPr>
        <p:spPr>
          <a:xfrm>
            <a:off x="9176464" y="3969321"/>
            <a:ext cx="22290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عبدالرحمن المطيري 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9E8B2EED-1F0E-40FD-8C81-B640B6D39BEA}"/>
              </a:ext>
            </a:extLst>
          </p:cNvPr>
          <p:cNvSpPr txBox="1"/>
          <p:nvPr/>
        </p:nvSpPr>
        <p:spPr>
          <a:xfrm>
            <a:off x="9603049" y="4327377"/>
            <a:ext cx="22290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طارق </a:t>
            </a:r>
            <a:r>
              <a:rPr lang="ar-SA" dirty="0" err="1"/>
              <a:t>الدعيلج</a:t>
            </a:r>
            <a:endParaRPr lang="ar-SA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9E93AA0A-998A-44BF-8E16-D75A5D0F7296}"/>
              </a:ext>
            </a:extLst>
          </p:cNvPr>
          <p:cNvSpPr txBox="1"/>
          <p:nvPr/>
        </p:nvSpPr>
        <p:spPr>
          <a:xfrm>
            <a:off x="9519170" y="4661604"/>
            <a:ext cx="22290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عبدالله الشهري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E9D0AA62-4D29-4D1B-9EA4-24F8FD37D26E}"/>
              </a:ext>
            </a:extLst>
          </p:cNvPr>
          <p:cNvSpPr txBox="1"/>
          <p:nvPr/>
        </p:nvSpPr>
        <p:spPr>
          <a:xfrm>
            <a:off x="9681289" y="5019660"/>
            <a:ext cx="22290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ياسر العتيبي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5B045722-99BE-4C9F-B4A0-D749A1F0C1E6}"/>
              </a:ext>
            </a:extLst>
          </p:cNvPr>
          <p:cNvSpPr txBox="1"/>
          <p:nvPr/>
        </p:nvSpPr>
        <p:spPr>
          <a:xfrm>
            <a:off x="9683236" y="3446315"/>
            <a:ext cx="21488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000" dirty="0"/>
              <a:t>أعضاء الفريق</a:t>
            </a:r>
          </a:p>
        </p:txBody>
      </p:sp>
      <p:pic>
        <p:nvPicPr>
          <p:cNvPr id="13" name="صورة 12" descr="صورة تحتوي على نص, ساعة حائط&#10;&#10;تم إنشاء الوصف تلقائياً">
            <a:extLst>
              <a:ext uri="{FF2B5EF4-FFF2-40B4-BE49-F238E27FC236}">
                <a16:creationId xmlns:a16="http://schemas.microsoft.com/office/drawing/2014/main" id="{BBF52553-31A4-4D78-AFE2-A6788FCEF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128" y="151648"/>
            <a:ext cx="1838668" cy="1721079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DAAF8518-AFBC-4273-BD47-E493441AE284}"/>
              </a:ext>
            </a:extLst>
          </p:cNvPr>
          <p:cNvSpPr txBox="1"/>
          <p:nvPr/>
        </p:nvSpPr>
        <p:spPr>
          <a:xfrm>
            <a:off x="5149516" y="1436399"/>
            <a:ext cx="393833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200" dirty="0"/>
              <a:t>Break </a:t>
            </a:r>
            <a:r>
              <a:rPr lang="en-GB" sz="3200" dirty="0" err="1"/>
              <a:t>resrvation</a:t>
            </a:r>
            <a:endParaRPr lang="ar-SA" sz="3200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772B64C8-EE87-4FEE-9C69-96397ACC5C10}"/>
              </a:ext>
            </a:extLst>
          </p:cNvPr>
          <p:cNvSpPr txBox="1"/>
          <p:nvPr/>
        </p:nvSpPr>
        <p:spPr>
          <a:xfrm>
            <a:off x="5309936" y="5052269"/>
            <a:ext cx="2740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المشرف : خالد اليوسفي</a:t>
            </a:r>
          </a:p>
        </p:txBody>
      </p:sp>
    </p:spTree>
    <p:extLst>
      <p:ext uri="{BB962C8B-B14F-4D97-AF65-F5344CB8AC3E}">
        <p14:creationId xmlns:p14="http://schemas.microsoft.com/office/powerpoint/2010/main" val="248643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7A569BC2-47E1-482C-A8DC-E9AA5EF2D439}"/>
              </a:ext>
            </a:extLst>
          </p:cNvPr>
          <p:cNvSpPr txBox="1"/>
          <p:nvPr/>
        </p:nvSpPr>
        <p:spPr>
          <a:xfrm>
            <a:off x="5230678" y="977604"/>
            <a:ext cx="23310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/>
              <a:t>خاتمة الصفحة </a:t>
            </a:r>
            <a:r>
              <a:rPr lang="ar-SA" dirty="0" err="1"/>
              <a:t>الرئسية</a:t>
            </a:r>
            <a:endParaRPr lang="ar-SA" dirty="0"/>
          </a:p>
        </p:txBody>
      </p: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37BEDA2-B282-4583-9432-E75FEF88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69" y="1666069"/>
            <a:ext cx="7897585" cy="37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نص, مختلف&#10;&#10;تم إنشاء الوصف تلقائياً">
            <a:extLst>
              <a:ext uri="{FF2B5EF4-FFF2-40B4-BE49-F238E27FC236}">
                <a16:creationId xmlns:a16="http://schemas.microsoft.com/office/drawing/2014/main" id="{625FD0F5-8E7D-43EF-8239-C7047405C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77" y="641019"/>
            <a:ext cx="6342025" cy="2869347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F7FBD3D4-CB15-4214-8B07-AF274425D9CD}"/>
              </a:ext>
            </a:extLst>
          </p:cNvPr>
          <p:cNvSpPr txBox="1"/>
          <p:nvPr/>
        </p:nvSpPr>
        <p:spPr>
          <a:xfrm>
            <a:off x="5371264" y="38239"/>
            <a:ext cx="22085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صفحه انشاء الحساب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BC5C2FE-F2E4-40DC-B02B-34CCB3CD7F7E}"/>
              </a:ext>
            </a:extLst>
          </p:cNvPr>
          <p:cNvSpPr txBox="1"/>
          <p:nvPr/>
        </p:nvSpPr>
        <p:spPr>
          <a:xfrm>
            <a:off x="5371264" y="3662019"/>
            <a:ext cx="22765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/>
              <a:t>صفحة تسجيل الدخول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B2102489-CB92-423B-9611-048BEDF1A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69" y="4031351"/>
            <a:ext cx="6413133" cy="25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08859033-4265-42B6-8467-610F13E9967D}"/>
              </a:ext>
            </a:extLst>
          </p:cNvPr>
          <p:cNvSpPr txBox="1"/>
          <p:nvPr/>
        </p:nvSpPr>
        <p:spPr>
          <a:xfrm>
            <a:off x="5711125" y="77492"/>
            <a:ext cx="14141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/>
              <a:t>صفحة البحث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E7520886-095F-4538-8377-4F2976F9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05" y="725793"/>
            <a:ext cx="7970134" cy="40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>
            <a:extLst>
              <a:ext uri="{FF2B5EF4-FFF2-40B4-BE49-F238E27FC236}">
                <a16:creationId xmlns:a16="http://schemas.microsoft.com/office/drawing/2014/main" id="{F84D4B67-5DE0-4968-A690-067F11DA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7" y="1210506"/>
            <a:ext cx="7758546" cy="4436987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B628C616-EB87-41ED-9F49-29564C6AC784}"/>
              </a:ext>
            </a:extLst>
          </p:cNvPr>
          <p:cNvSpPr txBox="1"/>
          <p:nvPr/>
        </p:nvSpPr>
        <p:spPr>
          <a:xfrm>
            <a:off x="5388114" y="632221"/>
            <a:ext cx="14879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/>
              <a:t>صفحة المالك </a:t>
            </a:r>
          </a:p>
        </p:txBody>
      </p:sp>
    </p:spTree>
    <p:extLst>
      <p:ext uri="{BB962C8B-B14F-4D97-AF65-F5344CB8AC3E}">
        <p14:creationId xmlns:p14="http://schemas.microsoft.com/office/powerpoint/2010/main" val="361111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89E292AF-2DA6-458D-AAEF-D667EE5FB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4" r="26317"/>
          <a:stretch/>
        </p:blipFill>
        <p:spPr>
          <a:xfrm>
            <a:off x="176571" y="728913"/>
            <a:ext cx="5813197" cy="6129087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16DD73B6-9ECA-4F26-B7E5-409FE0ACE0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8" r="5474" b="-2"/>
          <a:stretch/>
        </p:blipFill>
        <p:spPr>
          <a:xfrm>
            <a:off x="6214529" y="450314"/>
            <a:ext cx="5803986" cy="3171422"/>
          </a:xfrm>
          <a:prstGeom prst="rect">
            <a:avLst/>
          </a:prstGeom>
        </p:spPr>
      </p:pic>
      <p:pic>
        <p:nvPicPr>
          <p:cNvPr id="5" name="صورة 4" descr="صورة تحتوي على نص, شاشة عرض, إلكترونيات, شاشة&#10;&#10;تم إنشاء الوصف تلقائياً">
            <a:extLst>
              <a:ext uri="{FF2B5EF4-FFF2-40B4-BE49-F238E27FC236}">
                <a16:creationId xmlns:a16="http://schemas.microsoft.com/office/drawing/2014/main" id="{7C0E2B50-7EB9-4C49-A646-B44ED5F058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r="1" b="1"/>
          <a:stretch/>
        </p:blipFill>
        <p:spPr>
          <a:xfrm>
            <a:off x="6214529" y="4072050"/>
            <a:ext cx="5786386" cy="2785950"/>
          </a:xfrm>
          <a:prstGeom prst="rect">
            <a:avLst/>
          </a:prstGeom>
        </p:spPr>
      </p:pic>
      <p:sp>
        <p:nvSpPr>
          <p:cNvPr id="8" name="مستطيل 7">
            <a:extLst>
              <a:ext uri="{FF2B5EF4-FFF2-40B4-BE49-F238E27FC236}">
                <a16:creationId xmlns:a16="http://schemas.microsoft.com/office/drawing/2014/main" id="{D6CFF9DD-3E77-44CF-A6A5-21A7A66E4AA8}"/>
              </a:ext>
            </a:extLst>
          </p:cNvPr>
          <p:cNvSpPr/>
          <p:nvPr/>
        </p:nvSpPr>
        <p:spPr>
          <a:xfrm>
            <a:off x="1976582" y="147782"/>
            <a:ext cx="2364509" cy="581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صفحه اضافه الاستراحات</a:t>
            </a: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36216B7B-34BD-42E3-A43E-D38C487771F0}"/>
              </a:ext>
            </a:extLst>
          </p:cNvPr>
          <p:cNvSpPr/>
          <p:nvPr/>
        </p:nvSpPr>
        <p:spPr>
          <a:xfrm>
            <a:off x="7980947" y="0"/>
            <a:ext cx="2364509" cy="450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صفحه تعديل </a:t>
            </a:r>
            <a:r>
              <a:rPr lang="ar-SA" dirty="0" err="1"/>
              <a:t>الاستراحت</a:t>
            </a:r>
            <a:endParaRPr lang="ar-SA" dirty="0"/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64520A1B-524B-47F2-B5F8-AA81CA3EC3BC}"/>
              </a:ext>
            </a:extLst>
          </p:cNvPr>
          <p:cNvSpPr/>
          <p:nvPr/>
        </p:nvSpPr>
        <p:spPr>
          <a:xfrm>
            <a:off x="7891887" y="3621736"/>
            <a:ext cx="2364509" cy="450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صفحه تعديل </a:t>
            </a:r>
            <a:r>
              <a:rPr lang="ar-SA" dirty="0" err="1"/>
              <a:t>الاستراحت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6671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E2FE83D7-1CF4-4488-A081-E5AE4A1161FA}"/>
              </a:ext>
            </a:extLst>
          </p:cNvPr>
          <p:cNvSpPr txBox="1"/>
          <p:nvPr/>
        </p:nvSpPr>
        <p:spPr>
          <a:xfrm>
            <a:off x="3045995" y="1811418"/>
            <a:ext cx="6100010" cy="1895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Bef>
                <a:spcPts val="1200"/>
              </a:spcBef>
            </a:pPr>
            <a:r>
              <a:rPr lang="ar-SA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الخاتمة:</a:t>
            </a:r>
            <a:endParaRPr lang="en-US" sz="1200" b="1" kern="0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وأخيراً لا داعي للبحث وهدر وقتك في التنقل بين الاستراحات؛ للبحث عن أفضل مكان وأحسن سعر، مع موقع "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 reservation</a:t>
            </a:r>
            <a:r>
              <a:rPr lang="ar-S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يمكنك البحث عن الاستراحة التي تناسبك وحجزها إلكترونياً من منزلك، واحصل على أفضل تجربة أينما كنت.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1884045" algn="l"/>
              </a:tabLst>
            </a:pPr>
            <a:r>
              <a:rPr lang="ar-SA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8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BC9A7498-DF43-44AF-A1D6-591ABA376735}"/>
              </a:ext>
            </a:extLst>
          </p:cNvPr>
          <p:cNvSpPr txBox="1"/>
          <p:nvPr/>
        </p:nvSpPr>
        <p:spPr>
          <a:xfrm>
            <a:off x="4239024" y="1980856"/>
            <a:ext cx="5157537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>
              <a:solidFill>
                <a:schemeClr val="bg2">
                  <a:lumMod val="10000"/>
                </a:schemeClr>
              </a:solidFill>
            </a:endParaRPr>
          </a:p>
          <a:p>
            <a:endParaRPr lang="ar-SA" dirty="0">
              <a:solidFill>
                <a:schemeClr val="bg2">
                  <a:lumMod val="10000"/>
                </a:schemeClr>
              </a:solidFill>
            </a:endParaRPr>
          </a:p>
          <a:p>
            <a:endParaRPr lang="ar-SA" dirty="0">
              <a:solidFill>
                <a:schemeClr val="bg2">
                  <a:lumMod val="10000"/>
                </a:schemeClr>
              </a:solidFill>
            </a:endParaRPr>
          </a:p>
          <a:p>
            <a:endParaRPr lang="ar-SA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ar-SA" dirty="0">
                <a:solidFill>
                  <a:schemeClr val="bg2">
                    <a:lumMod val="10000"/>
                  </a:schemeClr>
                </a:solidFill>
              </a:rPr>
              <a:t>موقع لحجز استراحات بالأيام-بالأشهر-بالسنة حيث ان موقع الحجز هو تسهيل الحجوزات للعملاء والمالكين ويختصر الكثير من الوقت والجهد</a:t>
            </a:r>
          </a:p>
          <a:p>
            <a:endParaRPr lang="ar-SA" dirty="0">
              <a:solidFill>
                <a:schemeClr val="bg2">
                  <a:lumMod val="10000"/>
                </a:schemeClr>
              </a:solidFill>
            </a:endParaRPr>
          </a:p>
          <a:p>
            <a:endParaRPr lang="ar-SA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BC3C435F-1599-41A7-9455-70B837EE2765}"/>
              </a:ext>
            </a:extLst>
          </p:cNvPr>
          <p:cNvSpPr txBox="1"/>
          <p:nvPr/>
        </p:nvSpPr>
        <p:spPr>
          <a:xfrm>
            <a:off x="5701625" y="1645491"/>
            <a:ext cx="234776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b="0" i="0" dirty="0">
                <a:effectLst/>
                <a:latin typeface="Segoe UI" panose="020B0502040204020203" pitchFamily="34" charset="0"/>
              </a:rPr>
              <a:t>break reservation</a:t>
            </a:r>
          </a:p>
          <a:p>
            <a:endParaRPr lang="ar-SA" dirty="0"/>
          </a:p>
        </p:txBody>
      </p:sp>
      <p:pic>
        <p:nvPicPr>
          <p:cNvPr id="5" name="صورة 4" descr="صورة تحتوي على نص, ساعة حائط&#10;&#10;تم إنشاء الوصف تلقائياً">
            <a:extLst>
              <a:ext uri="{FF2B5EF4-FFF2-40B4-BE49-F238E27FC236}">
                <a16:creationId xmlns:a16="http://schemas.microsoft.com/office/drawing/2014/main" id="{77CDF0A9-60B9-41DB-BF94-E4D8E637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25" y="-75588"/>
            <a:ext cx="1838668" cy="1721079"/>
          </a:xfrm>
          <a:prstGeom prst="rect">
            <a:avLst/>
          </a:prstGeom>
        </p:spPr>
      </p:pic>
      <p:sp>
        <p:nvSpPr>
          <p:cNvPr id="7" name="مستطيل 6">
            <a:extLst>
              <a:ext uri="{FF2B5EF4-FFF2-40B4-BE49-F238E27FC236}">
                <a16:creationId xmlns:a16="http://schemas.microsoft.com/office/drawing/2014/main" id="{39D1D0D1-7F81-4C15-BEE9-E2AD64BCE177}"/>
              </a:ext>
            </a:extLst>
          </p:cNvPr>
          <p:cNvSpPr/>
          <p:nvPr/>
        </p:nvSpPr>
        <p:spPr>
          <a:xfrm>
            <a:off x="9350491" y="2153652"/>
            <a:ext cx="1507958" cy="7780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المقدمة</a:t>
            </a:r>
          </a:p>
        </p:txBody>
      </p:sp>
    </p:spTree>
    <p:extLst>
      <p:ext uri="{BB962C8B-B14F-4D97-AF65-F5344CB8AC3E}">
        <p14:creationId xmlns:p14="http://schemas.microsoft.com/office/powerpoint/2010/main" val="242933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AEF20022-2740-492A-BD02-D5DC26FCA9DC}"/>
              </a:ext>
            </a:extLst>
          </p:cNvPr>
          <p:cNvSpPr txBox="1"/>
          <p:nvPr/>
        </p:nvSpPr>
        <p:spPr>
          <a:xfrm>
            <a:off x="4936557" y="748285"/>
            <a:ext cx="26846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800" dirty="0"/>
              <a:t>اهداف المشروع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F3489C36-73A3-48E3-82AA-BFF691C41327}"/>
              </a:ext>
            </a:extLst>
          </p:cNvPr>
          <p:cNvSpPr txBox="1"/>
          <p:nvPr/>
        </p:nvSpPr>
        <p:spPr>
          <a:xfrm>
            <a:off x="3564957" y="1885854"/>
            <a:ext cx="5427846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2400" dirty="0"/>
              <a:t>1-سهولة </a:t>
            </a:r>
            <a:r>
              <a:rPr lang="ar-SA" sz="2400" dirty="0">
                <a:latin typeface="Tahoma (العناوين)"/>
                <a:cs typeface="+mj-cs"/>
              </a:rPr>
              <a:t>حجز</a:t>
            </a:r>
            <a:r>
              <a:rPr lang="ar-SA" sz="2400" dirty="0"/>
              <a:t> الاستراحات</a:t>
            </a:r>
          </a:p>
          <a:p>
            <a:pPr algn="r"/>
            <a:endParaRPr lang="ar-SA" sz="2400" dirty="0"/>
          </a:p>
          <a:p>
            <a:pPr algn="r"/>
            <a:endParaRPr lang="ar-SA" sz="2400" dirty="0"/>
          </a:p>
          <a:p>
            <a:pPr algn="r"/>
            <a:r>
              <a:rPr lang="ar-SA" sz="2400" dirty="0"/>
              <a:t>2-توفير الوقت والجهد لحجز الاستراحة</a:t>
            </a:r>
          </a:p>
          <a:p>
            <a:pPr algn="r"/>
            <a:r>
              <a:rPr lang="ar-SA" sz="2400" dirty="0"/>
              <a:t> المناسبة</a:t>
            </a:r>
          </a:p>
          <a:p>
            <a:pPr algn="r"/>
            <a:endParaRPr lang="ar-SA" sz="2400" dirty="0"/>
          </a:p>
          <a:p>
            <a:pPr algn="r"/>
            <a:r>
              <a:rPr lang="ar-SA" sz="2400" dirty="0"/>
              <a:t>3-سهولةعرض </a:t>
            </a:r>
            <a:r>
              <a:rPr lang="ar-SA" sz="2400" dirty="0" err="1"/>
              <a:t>الاسترحات</a:t>
            </a:r>
            <a:r>
              <a:rPr lang="ar-SA" sz="2400" dirty="0"/>
              <a:t> المالك </a:t>
            </a:r>
            <a:r>
              <a:rPr lang="ar-SA" sz="2400" dirty="0" err="1"/>
              <a:t>لدئ</a:t>
            </a:r>
            <a:r>
              <a:rPr lang="ar-SA" sz="2400" dirty="0"/>
              <a:t> العملاء </a:t>
            </a:r>
          </a:p>
          <a:p>
            <a:pPr algn="r"/>
            <a:endParaRPr lang="ar-SA" dirty="0"/>
          </a:p>
        </p:txBody>
      </p:sp>
      <p:cxnSp>
        <p:nvCxnSpPr>
          <p:cNvPr id="5" name="موصل: على شكل مرفق 4">
            <a:extLst>
              <a:ext uri="{FF2B5EF4-FFF2-40B4-BE49-F238E27FC236}">
                <a16:creationId xmlns:a16="http://schemas.microsoft.com/office/drawing/2014/main" id="{20E192BF-D660-479B-ACC2-B66C10723173}"/>
              </a:ext>
            </a:extLst>
          </p:cNvPr>
          <p:cNvCxnSpPr/>
          <p:nvPr/>
        </p:nvCxnSpPr>
        <p:spPr>
          <a:xfrm>
            <a:off x="5735052" y="529390"/>
            <a:ext cx="6456948" cy="43073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موصل: على شكل مرفق 6">
            <a:extLst>
              <a:ext uri="{FF2B5EF4-FFF2-40B4-BE49-F238E27FC236}">
                <a16:creationId xmlns:a16="http://schemas.microsoft.com/office/drawing/2014/main" id="{54182BC9-AC8D-4129-B3CC-BECBE01DAEFD}"/>
              </a:ext>
            </a:extLst>
          </p:cNvPr>
          <p:cNvCxnSpPr>
            <a:cxnSpLocks/>
          </p:cNvCxnSpPr>
          <p:nvPr/>
        </p:nvCxnSpPr>
        <p:spPr>
          <a:xfrm flipV="1">
            <a:off x="1065799" y="529393"/>
            <a:ext cx="4669253" cy="43714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مستقيم 16">
            <a:extLst>
              <a:ext uri="{FF2B5EF4-FFF2-40B4-BE49-F238E27FC236}">
                <a16:creationId xmlns:a16="http://schemas.microsoft.com/office/drawing/2014/main" id="{407AF244-91F7-4912-A208-30D62422DB7B}"/>
              </a:ext>
            </a:extLst>
          </p:cNvPr>
          <p:cNvCxnSpPr/>
          <p:nvPr/>
        </p:nvCxnSpPr>
        <p:spPr>
          <a:xfrm>
            <a:off x="0" y="4900863"/>
            <a:ext cx="1860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2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3599BF4A-8631-417F-9125-1981870FFD65}"/>
              </a:ext>
            </a:extLst>
          </p:cNvPr>
          <p:cNvSpPr txBox="1"/>
          <p:nvPr/>
        </p:nvSpPr>
        <p:spPr>
          <a:xfrm>
            <a:off x="3041984" y="617143"/>
            <a:ext cx="6100010" cy="5631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ar-SA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المشاكل التي وجهناها في المشروع التي لم يتم حلها: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07000"/>
              </a:lnSpc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Responsive design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السبب/عدم وجود الخبرة الكافية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eriod"/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تحديث 3 او اقل صور في نفس الوقت السبب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جملة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تتضمن 4 صور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07000"/>
              </a:lnSpc>
            </a:pPr>
            <a:r>
              <a:rPr lang="ar-S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Low" rtl="1">
              <a:lnSpc>
                <a:spcPct val="107000"/>
              </a:lnSpc>
              <a:spcAft>
                <a:spcPts val="800"/>
              </a:spcAft>
            </a:pPr>
            <a:r>
              <a:rPr lang="ar-SA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المشاكل التي وجهناها في المشروع التي تم حلها: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07000"/>
              </a:lnSpc>
            </a:pPr>
            <a:r>
              <a:rPr lang="ar-S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eriod"/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اختفاء البحث عند البحث تم حلها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lt"/>
              <a:buAutoNum type="arabicPeriod"/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يظهر خطأ عند تسجيل 3 او اقل صور في استراحة جديدة تم حلها 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5146ED5D-55FE-4656-B20C-C11905797824}"/>
              </a:ext>
            </a:extLst>
          </p:cNvPr>
          <p:cNvSpPr txBox="1"/>
          <p:nvPr/>
        </p:nvSpPr>
        <p:spPr>
          <a:xfrm>
            <a:off x="3041984" y="1783873"/>
            <a:ext cx="6100010" cy="3298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طريقة كسب المال: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أخذ نسبة وقدرها 3% من المالك.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24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تطوير المشروع: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اتاحة تطبيق خاص للموقع لجميع الأجهزة الذكية.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اتاحة خاصية الدفع الالكتروني.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إضافة خاصية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 Map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5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38709B7C-D650-4413-91EF-916960618DCE}"/>
              </a:ext>
            </a:extLst>
          </p:cNvPr>
          <p:cNvSpPr txBox="1"/>
          <p:nvPr/>
        </p:nvSpPr>
        <p:spPr>
          <a:xfrm>
            <a:off x="5562601" y="330558"/>
            <a:ext cx="30670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الأدوات و البرامج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AC6419BD-F5B0-4F58-A25A-8560850E3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260192"/>
            <a:ext cx="2986088" cy="1108928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05CDEA1B-4F7D-4B65-BFE7-A2A868AE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502807"/>
            <a:ext cx="1685925" cy="1685925"/>
          </a:xfrm>
          <a:prstGeom prst="rect">
            <a:avLst/>
          </a:prstGeom>
        </p:spPr>
      </p:pic>
      <p:pic>
        <p:nvPicPr>
          <p:cNvPr id="8" name="صورة 7" descr="صورة تحتوي على نص, قصاصة فنية&#10;&#10;تم إنشاء الوصف تلقائياً">
            <a:extLst>
              <a:ext uri="{FF2B5EF4-FFF2-40B4-BE49-F238E27FC236}">
                <a16:creationId xmlns:a16="http://schemas.microsoft.com/office/drawing/2014/main" id="{1DB70920-AE8E-485C-B468-102D2F2F0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7" y="3188732"/>
            <a:ext cx="3800475" cy="1382635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936E6B5F-00BA-43C0-8758-512D158F6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4" y="4874657"/>
            <a:ext cx="2095500" cy="1847850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B1D8F51-B39D-45A4-B0D7-84345075E9F9}"/>
              </a:ext>
            </a:extLst>
          </p:cNvPr>
          <p:cNvSpPr txBox="1"/>
          <p:nvPr/>
        </p:nvSpPr>
        <p:spPr>
          <a:xfrm flipH="1">
            <a:off x="8629651" y="814656"/>
            <a:ext cx="27622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dirty="0"/>
              <a:t>         Php myAdmin </a:t>
            </a:r>
          </a:p>
          <a:p>
            <a:r>
              <a:rPr lang="ar-SA" dirty="0"/>
              <a:t>مسؤول عن كافه عمليات قواعد البيانات               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7C2612F2-3326-4A3E-AFA3-9BB4FBADD970}"/>
              </a:ext>
            </a:extLst>
          </p:cNvPr>
          <p:cNvSpPr txBox="1"/>
          <p:nvPr/>
        </p:nvSpPr>
        <p:spPr>
          <a:xfrm>
            <a:off x="8629651" y="1884104"/>
            <a:ext cx="27622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dirty="0"/>
              <a:t> Visual Studio Code</a:t>
            </a:r>
          </a:p>
          <a:p>
            <a:r>
              <a:rPr lang="ar-SA" dirty="0"/>
              <a:t>محرر مفتوح المصدر لكتابة الاكواد                          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B8142A38-C2D6-46BA-A167-6F5ABE0F6086}"/>
              </a:ext>
            </a:extLst>
          </p:cNvPr>
          <p:cNvSpPr txBox="1"/>
          <p:nvPr/>
        </p:nvSpPr>
        <p:spPr>
          <a:xfrm>
            <a:off x="8629651" y="3146112"/>
            <a:ext cx="306705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dirty="0"/>
              <a:t>                  XAMPP</a:t>
            </a:r>
          </a:p>
          <a:p>
            <a:r>
              <a:rPr lang="ar-SA" dirty="0"/>
              <a:t>مسؤول عن انشاء سيرفر </a:t>
            </a:r>
          </a:p>
          <a:p>
            <a:r>
              <a:rPr lang="ar-SA" dirty="0"/>
              <a:t> محلي خاص داخل الكمبيوتر</a:t>
            </a:r>
          </a:p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878D0311-D574-47A4-9C4A-12DD0834DCB7}"/>
              </a:ext>
            </a:extLst>
          </p:cNvPr>
          <p:cNvSpPr txBox="1"/>
          <p:nvPr/>
        </p:nvSpPr>
        <p:spPr>
          <a:xfrm>
            <a:off x="8547315" y="4346168"/>
            <a:ext cx="356739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dirty="0"/>
              <a:t>                 Bootstrap</a:t>
            </a:r>
          </a:p>
          <a:p>
            <a:r>
              <a:rPr lang="ar-SA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 يستخدم لتسهيل عملية تصميم صفحات الويب على المطور </a:t>
            </a:r>
            <a:endParaRPr lang="en-GB" b="0" i="0" dirty="0">
              <a:solidFill>
                <a:srgbClr val="3A3A3A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6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roup 72">
            <a:extLst>
              <a:ext uri="{FF2B5EF4-FFF2-40B4-BE49-F238E27FC236}">
                <a16:creationId xmlns:a16="http://schemas.microsoft.com/office/drawing/2014/main" id="{027FE0C2-9C19-4FB7-81C0-06ECDD8C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1766EED2-C3B3-40C6-A5D8-FFF5894B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9CFBF839-A629-4019-9F3D-C15269EEC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E13B7060-C0FD-4F48-BD18-CEC2F6CF4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A344E7D3-1355-48C1-9904-2405426C4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7A0AFB45-BC4E-4AB7-A8FF-D61849E41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8BD2B14-C775-4442-B02E-E842C96F1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D43EE30E-A569-4394-B036-B0954A88D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F6178D34-57BD-47F7-A56E-14FC1BB22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FFD3B6D6-3AE3-47BC-97D9-CDA2EFCA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5C34EB72-4D8B-4039-B1FE-891F22FEB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55A3A4AF-6FE1-4C4B-9286-35AF8C6E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BF339A0-40DC-4DCB-BF13-4143D7B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91" name="Group 86">
            <a:extLst>
              <a:ext uri="{FF2B5EF4-FFF2-40B4-BE49-F238E27FC236}">
                <a16:creationId xmlns:a16="http://schemas.microsoft.com/office/drawing/2014/main" id="{AC0D9DD5-F48B-4179-BF11-4D156DA02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A9168E85-6CFA-435B-8A6B-D32486C90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9293C87B-0616-4B2B-B082-B3362CA3F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F2728C57-B738-4443-9FC2-3C060715F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766F97F3-2B2B-4253-BEC7-BC9C7DFF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F2F1BCB5-62E3-482A-A671-8514CD517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19B93AE6-0173-4CA9-A70C-F4D5D9B37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E7FEE511-B4FE-4967-9E02-B802810A9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374E8AF9-DC1D-4FEB-A65B-1F0F82912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89BB8488-306B-461B-846C-5E22664AF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987A2146-569C-4EF6-9CA1-D72961EBD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70334992-12F8-4924-B32E-420C3FDB1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A5B2F0D2-1D46-46DD-A818-60309624D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92" name="Rectangle 100">
            <a:extLst>
              <a:ext uri="{FF2B5EF4-FFF2-40B4-BE49-F238E27FC236}">
                <a16:creationId xmlns:a16="http://schemas.microsoft.com/office/drawing/2014/main" id="{FF1A843A-A6BC-4027-A46F-8EA29D26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3" name="Freeform 6">
            <a:extLst>
              <a:ext uri="{FF2B5EF4-FFF2-40B4-BE49-F238E27FC236}">
                <a16:creationId xmlns:a16="http://schemas.microsoft.com/office/drawing/2014/main" id="{2507F48C-66CC-4AFA-B9A7-360743221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94" name="Rectangle 104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95" name="Rectangle 106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96" name="Rectangle 108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3236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B60FDFDE-1E7D-4134-AA12-85914D817753}"/>
              </a:ext>
            </a:extLst>
          </p:cNvPr>
          <p:cNvSpPr txBox="1"/>
          <p:nvPr/>
        </p:nvSpPr>
        <p:spPr>
          <a:xfrm>
            <a:off x="179944" y="293885"/>
            <a:ext cx="4291926" cy="3114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(ERD) </a:t>
            </a:r>
            <a:r>
              <a:rPr lang="en-US" sz="4000" dirty="0" err="1">
                <a:solidFill>
                  <a:srgbClr val="FEFFFF"/>
                </a:solidFill>
                <a:latin typeface="+mj-lt"/>
                <a:ea typeface="+mj-ea"/>
                <a:cs typeface="+mj-cs"/>
              </a:rPr>
              <a:t>قواعد</a:t>
            </a:r>
            <a:r>
              <a:rPr lang="en-US" sz="40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dirty="0" err="1">
                <a:solidFill>
                  <a:srgbClr val="FEFFFF"/>
                </a:solidFill>
                <a:latin typeface="+mj-lt"/>
                <a:ea typeface="+mj-ea"/>
                <a:cs typeface="+mj-cs"/>
              </a:rPr>
              <a:t>البيانات</a:t>
            </a:r>
            <a:r>
              <a:rPr lang="en-US" sz="40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B99EC0-BFD2-4897-B144-0C585E118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3" r="21742"/>
          <a:stretch/>
        </p:blipFill>
        <p:spPr bwMode="auto">
          <a:xfrm>
            <a:off x="4639732" y="10"/>
            <a:ext cx="755226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0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3">
            <a:extLst>
              <a:ext uri="{FF2B5EF4-FFF2-40B4-BE49-F238E27FC236}">
                <a16:creationId xmlns:a16="http://schemas.microsoft.com/office/drawing/2014/main" id="{28E7A676-F445-4A35-8076-4415024C5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49021"/>
              </p:ext>
            </p:extLst>
          </p:nvPr>
        </p:nvGraphicFramePr>
        <p:xfrm>
          <a:off x="1540038" y="617621"/>
          <a:ext cx="9312446" cy="286005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74173444"/>
                    </a:ext>
                  </a:extLst>
                </a:gridCol>
                <a:gridCol w="1397646">
                  <a:extLst>
                    <a:ext uri="{9D8B030D-6E8A-4147-A177-3AD203B41FA5}">
                      <a16:colId xmlns:a16="http://schemas.microsoft.com/office/drawing/2014/main" val="2101330971"/>
                    </a:ext>
                  </a:extLst>
                </a:gridCol>
                <a:gridCol w="1284420">
                  <a:extLst>
                    <a:ext uri="{9D8B030D-6E8A-4147-A177-3AD203B41FA5}">
                      <a16:colId xmlns:a16="http://schemas.microsoft.com/office/drawing/2014/main" val="2624595697"/>
                    </a:ext>
                  </a:extLst>
                </a:gridCol>
                <a:gridCol w="1284420">
                  <a:extLst>
                    <a:ext uri="{9D8B030D-6E8A-4147-A177-3AD203B41FA5}">
                      <a16:colId xmlns:a16="http://schemas.microsoft.com/office/drawing/2014/main" val="1190187927"/>
                    </a:ext>
                  </a:extLst>
                </a:gridCol>
                <a:gridCol w="1284420">
                  <a:extLst>
                    <a:ext uri="{9D8B030D-6E8A-4147-A177-3AD203B41FA5}">
                      <a16:colId xmlns:a16="http://schemas.microsoft.com/office/drawing/2014/main" val="2447064559"/>
                    </a:ext>
                  </a:extLst>
                </a:gridCol>
                <a:gridCol w="1284420">
                  <a:extLst>
                    <a:ext uri="{9D8B030D-6E8A-4147-A177-3AD203B41FA5}">
                      <a16:colId xmlns:a16="http://schemas.microsoft.com/office/drawing/2014/main" val="3661046298"/>
                    </a:ext>
                  </a:extLst>
                </a:gridCol>
                <a:gridCol w="1284420">
                  <a:extLst>
                    <a:ext uri="{9D8B030D-6E8A-4147-A177-3AD203B41FA5}">
                      <a16:colId xmlns:a16="http://schemas.microsoft.com/office/drawing/2014/main" val="3641969707"/>
                    </a:ext>
                  </a:extLst>
                </a:gridCol>
                <a:gridCol w="1284420">
                  <a:extLst>
                    <a:ext uri="{9D8B030D-6E8A-4147-A177-3AD203B41FA5}">
                      <a16:colId xmlns:a16="http://schemas.microsoft.com/office/drawing/2014/main" val="3025403413"/>
                    </a:ext>
                  </a:extLst>
                </a:gridCol>
              </a:tblGrid>
              <a:tr h="443995"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Help-html-</a:t>
                      </a:r>
                      <a:r>
                        <a:rPr lang="en-GB" dirty="0" err="1"/>
                        <a:t>css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Help-php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Help-</a:t>
                      </a:r>
                      <a:r>
                        <a:rPr lang="en-GB" dirty="0" err="1"/>
                        <a:t>sql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Html-</a:t>
                      </a:r>
                      <a:r>
                        <a:rPr lang="en-GB" dirty="0" err="1"/>
                        <a:t>css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php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 err="1"/>
                        <a:t>sql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Project members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16706"/>
                  </a:ext>
                </a:extLst>
              </a:tr>
              <a:tr h="443995"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200" dirty="0"/>
                        <a:t>Tariq</a:t>
                      </a:r>
                      <a:endParaRPr lang="ar-S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47412"/>
                  </a:ext>
                </a:extLst>
              </a:tr>
              <a:tr h="443995"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200" dirty="0"/>
                        <a:t>Abdulrahman</a:t>
                      </a:r>
                      <a:endParaRPr lang="ar-S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54640"/>
                  </a:ext>
                </a:extLst>
              </a:tr>
              <a:tr h="443995"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200" dirty="0"/>
                        <a:t>Yasser</a:t>
                      </a:r>
                      <a:endParaRPr lang="ar-S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81391"/>
                  </a:ext>
                </a:extLst>
              </a:tr>
              <a:tr h="443995"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sz="1200" dirty="0"/>
                        <a:t>Abdullah</a:t>
                      </a:r>
                      <a:endParaRPr lang="ar-S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71119"/>
                  </a:ext>
                </a:extLst>
              </a:tr>
              <a:tr h="443995"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945367"/>
                  </a:ext>
                </a:extLst>
              </a:tr>
            </a:tbl>
          </a:graphicData>
        </a:graphic>
      </p:graphicFrame>
      <p:pic>
        <p:nvPicPr>
          <p:cNvPr id="15" name="صورة 14">
            <a:extLst>
              <a:ext uri="{FF2B5EF4-FFF2-40B4-BE49-F238E27FC236}">
                <a16:creationId xmlns:a16="http://schemas.microsoft.com/office/drawing/2014/main" id="{4707903A-8A96-4B03-943B-A39EEF9F9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63" y="1247271"/>
            <a:ext cx="391027" cy="391027"/>
          </a:xfrm>
          <a:prstGeom prst="rect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F33E23E3-A0A1-4A34-8B00-6AE8FE58F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09" y="1760619"/>
            <a:ext cx="391027" cy="391027"/>
          </a:xfrm>
          <a:prstGeom prst="rect">
            <a:avLst/>
          </a:prstGeom>
        </p:spPr>
      </p:pic>
      <p:pic>
        <p:nvPicPr>
          <p:cNvPr id="18" name="صورة 17">
            <a:extLst>
              <a:ext uri="{FF2B5EF4-FFF2-40B4-BE49-F238E27FC236}">
                <a16:creationId xmlns:a16="http://schemas.microsoft.com/office/drawing/2014/main" id="{299C579E-6F32-4C33-89F6-F7F05591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4" y="1254287"/>
            <a:ext cx="391027" cy="391027"/>
          </a:xfrm>
          <a:prstGeom prst="rect">
            <a:avLst/>
          </a:prstGeom>
        </p:spPr>
      </p:pic>
      <p:pic>
        <p:nvPicPr>
          <p:cNvPr id="19" name="صورة 18">
            <a:extLst>
              <a:ext uri="{FF2B5EF4-FFF2-40B4-BE49-F238E27FC236}">
                <a16:creationId xmlns:a16="http://schemas.microsoft.com/office/drawing/2014/main" id="{5617BD0D-7C7C-4F8B-BB80-13B433303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09" y="1760618"/>
            <a:ext cx="391027" cy="391027"/>
          </a:xfrm>
          <a:prstGeom prst="rect">
            <a:avLst/>
          </a:prstGeom>
        </p:spPr>
      </p:pic>
      <p:pic>
        <p:nvPicPr>
          <p:cNvPr id="20" name="صورة 19">
            <a:extLst>
              <a:ext uri="{FF2B5EF4-FFF2-40B4-BE49-F238E27FC236}">
                <a16:creationId xmlns:a16="http://schemas.microsoft.com/office/drawing/2014/main" id="{40B697D1-B22F-4874-8F89-0C085DEBF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91" y="2624887"/>
            <a:ext cx="391027" cy="391027"/>
          </a:xfrm>
          <a:prstGeom prst="rect">
            <a:avLst/>
          </a:prstGeom>
        </p:spPr>
      </p:pic>
      <p:pic>
        <p:nvPicPr>
          <p:cNvPr id="21" name="صورة 20">
            <a:extLst>
              <a:ext uri="{FF2B5EF4-FFF2-40B4-BE49-F238E27FC236}">
                <a16:creationId xmlns:a16="http://schemas.microsoft.com/office/drawing/2014/main" id="{DF9C0724-0380-4890-89B5-143134ED8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697" y="2151645"/>
            <a:ext cx="391027" cy="3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2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00FFF9EF-B45C-4EAF-9BC5-8E22523CEC7A}"/>
              </a:ext>
            </a:extLst>
          </p:cNvPr>
          <p:cNvSpPr txBox="1"/>
          <p:nvPr/>
        </p:nvSpPr>
        <p:spPr>
          <a:xfrm>
            <a:off x="5081477" y="883404"/>
            <a:ext cx="258917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1800" b="1" kern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صور ووصف شاشات المشروع:</a:t>
            </a:r>
            <a:endParaRPr lang="en-US" sz="1800" b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2328A5CD-BF1F-47A8-9EB0-0F3D918E861F}"/>
              </a:ext>
            </a:extLst>
          </p:cNvPr>
          <p:cNvSpPr txBox="1"/>
          <p:nvPr/>
        </p:nvSpPr>
        <p:spPr>
          <a:xfrm>
            <a:off x="5783684" y="1708688"/>
            <a:ext cx="145905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الصفحة الرئيسية: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ar-SA" dirty="0"/>
          </a:p>
        </p:txBody>
      </p:sp>
      <p:pic>
        <p:nvPicPr>
          <p:cNvPr id="4" name="صورة 3" descr="صورة تحتوي على نص, بيت, لقطة شاشة&#10;&#10;تم إنشاء الوصف تلقائياً">
            <a:extLst>
              <a:ext uri="{FF2B5EF4-FFF2-40B4-BE49-F238E27FC236}">
                <a16:creationId xmlns:a16="http://schemas.microsoft.com/office/drawing/2014/main" id="{6EE6ED6D-3171-4BEE-AFDB-851114A1C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70" y="2141914"/>
            <a:ext cx="7133586" cy="37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3434"/>
      </p:ext>
    </p:extLst>
  </p:cSld>
  <p:clrMapOvr>
    <a:masterClrMapping/>
  </p:clrMapOvr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3941A014EF4FB47A5B291283614E" ma:contentTypeVersion="4" ma:contentTypeDescription="Create a new document." ma:contentTypeScope="" ma:versionID="34ad7cbf682e9a71db5e3f52639c8dc2">
  <xsd:schema xmlns:xsd="http://www.w3.org/2001/XMLSchema" xmlns:xs="http://www.w3.org/2001/XMLSchema" xmlns:p="http://schemas.microsoft.com/office/2006/metadata/properties" xmlns:ns3="585aec1c-48dc-4450-9402-c532c4a1f0a9" targetNamespace="http://schemas.microsoft.com/office/2006/metadata/properties" ma:root="true" ma:fieldsID="caa0be68668a81a77940af00d1667849" ns3:_="">
    <xsd:import namespace="585aec1c-48dc-4450-9402-c532c4a1f0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aec1c-48dc-4450-9402-c532c4a1f0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952B65-2880-41C5-8E57-565C2D225E75}">
  <ds:schemaRefs>
    <ds:schemaRef ds:uri="http://schemas.microsoft.com/office/2006/documentManagement/types"/>
    <ds:schemaRef ds:uri="http://purl.org/dc/elements/1.1/"/>
    <ds:schemaRef ds:uri="http://purl.org/dc/dcmitype/"/>
    <ds:schemaRef ds:uri="585aec1c-48dc-4450-9402-c532c4a1f0a9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84C2201-D0B2-4208-92B4-F28D1D6927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AE40D-9FA5-4820-AD09-DD8598CD2D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5aec1c-48dc-4450-9402-c532c4a1f0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580</TotalTime>
  <Words>293</Words>
  <Application>Microsoft Office PowerPoint</Application>
  <PresentationFormat>شاشة عريضة</PresentationFormat>
  <Paragraphs>80</Paragraphs>
  <Slides>15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Open Sans</vt:lpstr>
      <vt:lpstr>Segoe UI</vt:lpstr>
      <vt:lpstr>Tahoma (العناوين)</vt:lpstr>
      <vt:lpstr>Wingdings 3</vt:lpstr>
      <vt:lpstr>ربطة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عزوز عزوز</dc:creator>
  <cp:lastModifiedBy>عزوز عزوز</cp:lastModifiedBy>
  <cp:revision>3</cp:revision>
  <dcterms:created xsi:type="dcterms:W3CDTF">2021-12-12T07:02:15Z</dcterms:created>
  <dcterms:modified xsi:type="dcterms:W3CDTF">2021-12-20T11:59:43Z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0x01010037F83941A014EF4FB47A5B291283614E</vt:lpwstr>
  </property>
</Properties>
</file>