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B27147-2B13-43FA-8FB9-A9A5DF21BA3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77B542C-7395-4E7E-A2E0-EC9023E246A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A0FE9C-02C0-4F14-A117-BB614A47E93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FB7B47-BB07-42FC-A956-3BE1F43E5D4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D7CC72-5FA8-4965-9763-04EFD11BDEE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D3F1322-820A-4DDA-9456-294956FCB3A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29D3DE-AE0F-46A0-B269-22A65459C14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B7B6B0-A709-45A2-8053-D5FEB90DB99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515517E-164B-4310-9D7C-EB11172B48B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C37A27-972D-44BC-B600-9D6EAB0C10B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FA00E8-9583-4325-B0B5-E2E4B3E1B11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CD45C9-4F4A-46CA-AE16-361CF013578C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F87029-D972-4553-9A74-E8B6330354FD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863B2D-4358-4AFD-B4A3-5F11D479756A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IN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440087-4AAA-4D71-9DAA-2564FD859110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A91BB5-6682-43BE-B130-F75C3F539313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324B39-8EFC-447D-81A4-FD07F817FB6E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854690-6B08-481F-9E95-71B3AB51C4D9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AC24C8-A822-4D09-832C-77036B3AC030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8B2FC7-C55F-4AF9-981B-52055262A01C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72C5AB-A58D-49EB-AAB1-E603390F249E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EB5A09-E16F-485D-BA5F-C3D57181E07A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image" Target="../media/image9.png"/><Relationship Id="rId4" Type="http://schemas.openxmlformats.org/officeDocument/2006/relationships/image" Target="../media/image9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39" name="Google Shape;56;p13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57;p13"/>
          <p:cNvSpPr/>
          <p:nvPr/>
        </p:nvSpPr>
        <p:spPr>
          <a:xfrm>
            <a:off x="0" y="2797200"/>
            <a:ext cx="8747280" cy="23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Arial"/>
                <a:ea typeface="Arial"/>
              </a:rPr>
              <a:t>Team Details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Arial"/>
                <a:ea typeface="Arial"/>
              </a:rPr>
              <a:t>Team name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MT"/>
                <a:ea typeface="Arial"/>
              </a:rPr>
              <a:t>Dragon05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Arial"/>
                <a:ea typeface="Arial"/>
              </a:rPr>
              <a:t>Team leader name          </a:t>
            </a:r>
            <a:r>
              <a:rPr b="0" lang="en-IN" sz="1600" spc="-1" strike="noStrike">
                <a:solidFill>
                  <a:srgbClr val="000000"/>
                </a:solidFill>
                <a:latin typeface="ArialMT"/>
                <a:ea typeface="Arial"/>
              </a:rPr>
              <a:t>Arpit Bhomia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Arial"/>
                <a:ea typeface="Arial"/>
              </a:rPr>
              <a:t>Problem </a:t>
            </a:r>
            <a:r>
              <a:rPr b="1" lang="en-GB" sz="1400" spc="-1" strike="noStrike">
                <a:solidFill>
                  <a:schemeClr val="dk1"/>
                </a:solidFill>
                <a:latin typeface="Arial"/>
                <a:ea typeface="Arial"/>
              </a:rPr>
              <a:t>Statement            </a:t>
            </a:r>
            <a:r>
              <a:rPr b="0" lang="en-US" sz="1400" spc="-1" strike="noStrike">
                <a:solidFill>
                  <a:srgbClr val="000000"/>
                </a:solidFill>
                <a:latin typeface="ArialMT"/>
                <a:ea typeface="Arial"/>
              </a:rPr>
              <a:t>Entrepreneurs often lack the necessary data-driven insights to select optimal locations for starting new businesses. This frequently results in establishing businesses in areas with low demand, while high-demand areas are overlooked, leading to suboptimal business performance and resource misallocation.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400"/>
            </a:br>
            <a:r>
              <a:rPr b="1" lang="en-US" sz="1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79" name="Google Shape;128;p22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80" name="Google Shape;129;p22"/>
          <p:cNvSpPr/>
          <p:nvPr/>
        </p:nvSpPr>
        <p:spPr>
          <a:xfrm>
            <a:off x="158760" y="783720"/>
            <a:ext cx="867312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Snapshots of the prototype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58760" y="1166400"/>
            <a:ext cx="4966560" cy="279360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4140000" y="2229480"/>
            <a:ext cx="4996800" cy="281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85" name="Google Shape;136;p23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137;p23"/>
          <p:cNvSpPr/>
          <p:nvPr/>
        </p:nvSpPr>
        <p:spPr>
          <a:xfrm>
            <a:off x="360" y="900000"/>
            <a:ext cx="883152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Prototype Performance report/Benchmarking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880" y="1260000"/>
            <a:ext cx="8820000" cy="149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Row-Wise Multi-Threading Overhead: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Testing Overhead: 0.000055 seconds (Initial)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Testing Overhead: 0.000053 seconds (Subsequent)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Col-Wise Multi-Threading Overhead: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Testing Overhead: 0.020171 seconds (Initial)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Testing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Overhead</a:t>
            </a: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: 0.000562 seconds (Subsequent)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Data and Features: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rcRect l="26626" t="0" r="34908" b="0"/>
          <a:stretch/>
        </p:blipFill>
        <p:spPr>
          <a:xfrm>
            <a:off x="0" y="2700000"/>
            <a:ext cx="2339640" cy="239796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 txBox="1"/>
          <p:nvPr/>
        </p:nvSpPr>
        <p:spPr>
          <a:xfrm>
            <a:off x="180000" y="3049200"/>
            <a:ext cx="2340000" cy="18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Training Set (Batch 1):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Number of Data Points: 2855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Number of Features: 10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Total Bins: 46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Start Training Score: 37.944938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3"/>
          <a:srcRect l="26626" t="0" r="34908" b="0"/>
          <a:stretch/>
        </p:blipFill>
        <p:spPr>
          <a:xfrm>
            <a:off x="2340000" y="2700000"/>
            <a:ext cx="2339640" cy="239796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 txBox="1"/>
          <p:nvPr/>
        </p:nvSpPr>
        <p:spPr>
          <a:xfrm>
            <a:off x="2520000" y="3049200"/>
            <a:ext cx="2340000" cy="199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Training Set (Batch 2):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Number of Data Points: 2855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Number of Features: 10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Total Bins: 46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Start Training Score: -92.885201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4"/>
          <a:srcRect l="26626" t="0" r="34908" b="0"/>
          <a:stretch/>
        </p:blipFill>
        <p:spPr>
          <a:xfrm>
            <a:off x="4680000" y="2700000"/>
            <a:ext cx="2339640" cy="239796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 txBox="1"/>
          <p:nvPr/>
        </p:nvSpPr>
        <p:spPr>
          <a:xfrm>
            <a:off x="4680000" y="3049200"/>
            <a:ext cx="2340000" cy="159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Training Set (Batch 3):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Number of Data Points: 194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Number of Features: 10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Total Bins: 44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5"/>
          <a:srcRect l="26626" t="0" r="34908" b="0"/>
          <a:stretch/>
        </p:blipFill>
        <p:spPr>
          <a:xfrm>
            <a:off x="7020000" y="2752200"/>
            <a:ext cx="2160000" cy="239796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 txBox="1"/>
          <p:nvPr/>
        </p:nvSpPr>
        <p:spPr>
          <a:xfrm>
            <a:off x="7020000" y="3049200"/>
            <a:ext cx="2340000" cy="154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Training Set (Batch 4):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Number of Data Points: 194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Number of Features: 10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Total Bins: 44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98" name="Google Shape;144;p24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45;p24"/>
          <p:cNvSpPr/>
          <p:nvPr/>
        </p:nvSpPr>
        <p:spPr>
          <a:xfrm>
            <a:off x="158760" y="1026360"/>
            <a:ext cx="867312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Additional Details/Future Development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-180000" y="900000"/>
            <a:ext cx="9323280" cy="428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103" name="Google Shape;152;p25" descr=""/>
          <p:cNvPicPr/>
          <p:nvPr/>
        </p:nvPicPr>
        <p:blipFill>
          <a:blip r:embed="rId1"/>
          <a:stretch/>
        </p:blipFill>
        <p:spPr>
          <a:xfrm>
            <a:off x="-75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53;p25"/>
          <p:cNvSpPr/>
          <p:nvPr/>
        </p:nvSpPr>
        <p:spPr>
          <a:xfrm>
            <a:off x="158760" y="1026360"/>
            <a:ext cx="867312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GitHub &amp; Demo video URL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rcRect l="0" t="0" r="21846" b="0"/>
          <a:stretch/>
        </p:blipFill>
        <p:spPr>
          <a:xfrm>
            <a:off x="-40320" y="1260000"/>
            <a:ext cx="9175320" cy="19800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rcRect l="0" t="0" r="21846" b="0"/>
          <a:stretch/>
        </p:blipFill>
        <p:spPr>
          <a:xfrm rot="10800000">
            <a:off x="4680" y="3059640"/>
            <a:ext cx="9175320" cy="198000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 txBox="1"/>
          <p:nvPr/>
        </p:nvSpPr>
        <p:spPr>
          <a:xfrm>
            <a:off x="1080000" y="1980000"/>
            <a:ext cx="66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https://github.com/KingAB2004/Info_Ventures_AI_Hackathon_Dragon05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080000" y="3626640"/>
            <a:ext cx="6840000" cy="69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https://drive.google.com/uc?id=14PJ5Z3TrzjvzZ7MYjs9L3HBEiJfMgdHU&amp;export=download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111" name="Google Shape;160;p26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114" name="Google Shape;167;p27" descr=""/>
          <p:cNvPicPr/>
          <p:nvPr/>
        </p:nvPicPr>
        <p:blipFill>
          <a:blip r:embed="rId1"/>
          <a:srcRect l="0" t="59" r="0" b="59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43" name="Google Shape;64;p14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65;p14"/>
          <p:cNvSpPr/>
          <p:nvPr/>
        </p:nvSpPr>
        <p:spPr>
          <a:xfrm>
            <a:off x="0" y="832680"/>
            <a:ext cx="8832240" cy="42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Brief about the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idea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Our idea is to develop an AI/ML-based decision support system that leverages data analytics to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 predict the best locations for new businesses. The system will assess various factors, including: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•</a:t>
            </a:r>
            <a:r>
              <a:rPr b="1" lang="en-US" sz="1600" spc="-1" strike="noStrike">
                <a:solidFill>
                  <a:srgbClr val="000000"/>
                </a:solidFill>
                <a:latin typeface="Arial-BoldMT"/>
                <a:ea typeface="Arial"/>
              </a:rPr>
              <a:t>Population Density: </a:t>
            </a: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High population areas may indicate a potential customer base.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•</a:t>
            </a:r>
            <a:r>
              <a:rPr b="1" lang="en-US" sz="1600" spc="-1" strike="noStrike">
                <a:solidFill>
                  <a:srgbClr val="000000"/>
                </a:solidFill>
                <a:latin typeface="Arial-BoldMT"/>
                <a:ea typeface="Arial"/>
              </a:rPr>
              <a:t>Average Income: </a:t>
            </a: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Areas with higher average income might have greater purchasing power.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•</a:t>
            </a:r>
            <a:r>
              <a:rPr b="1" lang="en-US" sz="1600" spc="-1" strike="noStrike">
                <a:solidFill>
                  <a:srgbClr val="000000"/>
                </a:solidFill>
                <a:latin typeface="Arial-BoldMT"/>
                <a:ea typeface="Arial"/>
              </a:rPr>
              <a:t>Competition Analysis: </a:t>
            </a: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Analyzes the flow and concentration of similar businesses to avoid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 market saturation.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•</a:t>
            </a:r>
            <a:r>
              <a:rPr b="1" lang="en-US" sz="1600" spc="-1" strike="noStrike">
                <a:solidFill>
                  <a:srgbClr val="000000"/>
                </a:solidFill>
                <a:latin typeface="Arial-BoldMT"/>
                <a:ea typeface="Arial"/>
              </a:rPr>
              <a:t>Demand Analysis: </a:t>
            </a: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Identifies gaps in the market by analyzing local needs and trends.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•</a:t>
            </a:r>
            <a:r>
              <a:rPr b="1" lang="en-US" sz="1600" spc="-1" strike="noStrike">
                <a:solidFill>
                  <a:srgbClr val="000000"/>
                </a:solidFill>
                <a:latin typeface="Arial-BoldMT"/>
                <a:ea typeface="Arial"/>
              </a:rPr>
              <a:t>Business Impact: </a:t>
            </a: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Ensures the new business does not negatively impact existing businesses.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The objective of our idea is to enable entrepreneurs to make informed decisions about where to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MT"/>
                <a:ea typeface="Arial"/>
              </a:rPr>
              <a:t> start their businesses, ensuring higher success rates and better service to community needs.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6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                           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47" name="Google Shape;72;p15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48" name="Google Shape;73;p15"/>
          <p:cNvSpPr/>
          <p:nvPr/>
        </p:nvSpPr>
        <p:spPr>
          <a:xfrm>
            <a:off x="0" y="744480"/>
            <a:ext cx="8832240" cy="439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Opportunities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How different is it from any of the other existing ideas?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How will it be able to solve the problem?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AutoNum type="alphaLcPeriod"/>
              <a:tabLst>
                <a:tab algn="l" pos="0"/>
              </a:tabLst>
            </a:pPr>
            <a:r>
              <a:rPr b="1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USP of the proposed solution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57168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5716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MT"/>
                <a:ea typeface="Arial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Narrow"/>
                <a:ea typeface="Arial"/>
              </a:rPr>
              <a:t>The innovation aspect of our idea lies in integrating comprehensive socio-economic data analysis, including realtime updates, to predict optimal business locations with high accuracy. This approach goes beyond traditional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Narrow"/>
                <a:ea typeface="Arial"/>
              </a:rPr>
              <a:t>methods by leveraging advanced AI/ML algorithms to analyze various factors that impact business success.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571680">
              <a:lnSpc>
                <a:spcPct val="100000"/>
              </a:lnSpc>
              <a:tabLst>
                <a:tab algn="l" pos="0"/>
              </a:tabLst>
            </a:pP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MT"/>
                <a:ea typeface="Arial"/>
              </a:rPr>
              <a:t>• </a:t>
            </a:r>
            <a:r>
              <a:rPr b="0" lang="en-US" sz="1200" spc="-1" strike="noStrike">
                <a:solidFill>
                  <a:srgbClr val="000000"/>
                </a:solidFill>
                <a:latin typeface="ArialNarrow"/>
                <a:ea typeface="Arial"/>
              </a:rPr>
              <a:t>Our solution will solve the problem by providing entrepreneurs with data-driven insights and recommendations on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Narrow"/>
                <a:ea typeface="Arial"/>
              </a:rPr>
              <a:t>the best locations to start their businesses. This reduces the risk of failure due to poor location choices, improves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Narrow"/>
                <a:ea typeface="Arial"/>
              </a:rPr>
              <a:t>market efficiency by matching business supply with consumer demand, and supports economic growth in</a:t>
            </a: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Narrow"/>
                <a:ea typeface="Arial"/>
              </a:rPr>
              <a:t>underserved areas..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571680">
              <a:lnSpc>
                <a:spcPct val="100000"/>
              </a:lnSpc>
              <a:tabLst>
                <a:tab algn="l" pos="0"/>
              </a:tabLst>
            </a:pPr>
            <a:br>
              <a:rPr sz="1200"/>
            </a:br>
            <a:r>
              <a:rPr b="0" lang="en-US" sz="1200" spc="-1" strike="noStrike">
                <a:solidFill>
                  <a:srgbClr val="000000"/>
                </a:solidFill>
                <a:latin typeface="ArialNarrow"/>
                <a:ea typeface="Arial"/>
              </a:rPr>
              <a:t>The USP of our idea includes:</a:t>
            </a:r>
            <a:br>
              <a:rPr sz="1200"/>
            </a:br>
            <a:r>
              <a:rPr b="1" lang="en-US" sz="1200" spc="-1" strike="noStrike">
                <a:solidFill>
                  <a:srgbClr val="000000"/>
                </a:solidFill>
                <a:latin typeface="ArialNarrow-Bold"/>
                <a:ea typeface="Arial"/>
              </a:rPr>
              <a:t>Precision in Decision Making: </a:t>
            </a:r>
            <a:r>
              <a:rPr b="0" lang="en-US" sz="1200" spc="-1" strike="noStrike">
                <a:solidFill>
                  <a:srgbClr val="000000"/>
                </a:solidFill>
                <a:latin typeface="ArialNarrow"/>
                <a:ea typeface="Arial"/>
              </a:rPr>
              <a:t>Utilizes cutting-edge AI/ML algorithms for accurate location predictions.</a:t>
            </a:r>
            <a:br>
              <a:rPr sz="1200"/>
            </a:br>
            <a:r>
              <a:rPr b="1" lang="en-US" sz="1200" spc="-1" strike="noStrike">
                <a:solidFill>
                  <a:srgbClr val="000000"/>
                </a:solidFill>
                <a:latin typeface="ArialNarrow-Bold"/>
                <a:ea typeface="Arial"/>
              </a:rPr>
              <a:t>In-Depth Analysis: </a:t>
            </a:r>
            <a:r>
              <a:rPr b="0" lang="en-US" sz="1200" spc="-1" strike="noStrike">
                <a:solidFill>
                  <a:srgbClr val="000000"/>
                </a:solidFill>
                <a:latin typeface="ArialNarrow"/>
                <a:ea typeface="Arial"/>
              </a:rPr>
              <a:t>Takes into account multiple variables to provide well-rounded insights.</a:t>
            </a:r>
            <a:br>
              <a:rPr sz="1200"/>
            </a:br>
            <a:r>
              <a:rPr b="1" lang="en-US" sz="1200" spc="-1" strike="noStrike">
                <a:solidFill>
                  <a:srgbClr val="000000"/>
                </a:solidFill>
                <a:latin typeface="ArialNarrow-Bold"/>
                <a:ea typeface="Arial"/>
              </a:rPr>
              <a:t>Adaptability: </a:t>
            </a:r>
            <a:r>
              <a:rPr b="0" lang="en-US" sz="1200" spc="-1" strike="noStrike">
                <a:solidFill>
                  <a:srgbClr val="000000"/>
                </a:solidFill>
                <a:latin typeface="ArialNarrow"/>
                <a:ea typeface="Arial"/>
              </a:rPr>
              <a:t>Offers customized location recommendations tailored to various business needs.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400"/>
            </a:b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51" name="Google Shape;80;p16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52" name="Google Shape;81;p16"/>
          <p:cNvSpPr/>
          <p:nvPr/>
        </p:nvSpPr>
        <p:spPr>
          <a:xfrm>
            <a:off x="0" y="839880"/>
            <a:ext cx="8832240" cy="42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List of features offered by the solution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Narrow"/>
                <a:ea typeface="Arial"/>
              </a:rPr>
              <a:t>Optimal place to start a business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Narrow"/>
                <a:ea typeface="Arial"/>
              </a:rPr>
              <a:t>Provides expected income in that place for that business for a period of according to entrepreneur’s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Narrow"/>
                <a:ea typeface="Arial"/>
              </a:rPr>
              <a:t>need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Narrow"/>
                <a:ea typeface="Arial"/>
              </a:rPr>
              <a:t>Does not result in failures of existing business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Narrow"/>
                <a:ea typeface="Arial"/>
              </a:rPr>
              <a:t>Does not add to that much competition in the market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Narrow"/>
                <a:ea typeface="Arial"/>
              </a:rPr>
              <a:t>It helps in Making business appear in places of needs to facilitate common people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Narrow"/>
                <a:ea typeface="Arial"/>
              </a:rPr>
              <a:t>It provides a variety of choices to choose from along with their statistics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55" name="Google Shape;88;p17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56" name="Google Shape;89;p17"/>
          <p:cNvSpPr/>
          <p:nvPr/>
        </p:nvSpPr>
        <p:spPr>
          <a:xfrm>
            <a:off x="0" y="1026360"/>
            <a:ext cx="8832240" cy="41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Process flow diagram or Use-case diagram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-3060000" y="1080000"/>
            <a:ext cx="15120000" cy="407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60" name="Google Shape;96;p18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61" name="Google Shape;97;p18"/>
          <p:cNvSpPr/>
          <p:nvPr/>
        </p:nvSpPr>
        <p:spPr>
          <a:xfrm>
            <a:off x="158760" y="744480"/>
            <a:ext cx="867312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Mock Final Project Diagram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Picture 2" descr=""/>
          <p:cNvPicPr/>
          <p:nvPr/>
        </p:nvPicPr>
        <p:blipFill>
          <a:blip r:embed="rId2"/>
          <a:stretch/>
        </p:blipFill>
        <p:spPr>
          <a:xfrm>
            <a:off x="1167120" y="1241640"/>
            <a:ext cx="6170040" cy="38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65" name="Google Shape;104;p19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05;p19"/>
          <p:cNvSpPr/>
          <p:nvPr/>
        </p:nvSpPr>
        <p:spPr>
          <a:xfrm>
            <a:off x="0" y="839880"/>
            <a:ext cx="8832240" cy="43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Architecture diagram of the proposed solution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-900000" y="1188360"/>
            <a:ext cx="10800000" cy="39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70" name="Google Shape;112;p20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13;p20"/>
          <p:cNvSpPr/>
          <p:nvPr/>
        </p:nvSpPr>
        <p:spPr>
          <a:xfrm>
            <a:off x="0" y="1026360"/>
            <a:ext cx="8832240" cy="40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Technologies to be used in the solution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0" y="1429200"/>
            <a:ext cx="9144000" cy="397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IN" sz="5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N" sz="28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pic>
        <p:nvPicPr>
          <p:cNvPr id="75" name="Google Shape;120;p21" descr=""/>
          <p:cNvPicPr/>
          <p:nvPr/>
        </p:nvPicPr>
        <p:blipFill>
          <a:blip r:embed="rId1"/>
          <a:stretch/>
        </p:blipFill>
        <p:spPr>
          <a:xfrm>
            <a:off x="360" y="0"/>
            <a:ext cx="9142920" cy="5143320"/>
          </a:xfrm>
          <a:prstGeom prst="rect">
            <a:avLst/>
          </a:prstGeom>
          <a:ln w="0">
            <a:noFill/>
          </a:ln>
        </p:spPr>
      </p:pic>
      <p:sp>
        <p:nvSpPr>
          <p:cNvPr id="76" name="Google Shape;121;p21"/>
          <p:cNvSpPr/>
          <p:nvPr/>
        </p:nvSpPr>
        <p:spPr>
          <a:xfrm>
            <a:off x="0" y="1026360"/>
            <a:ext cx="8832240" cy="40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•</a:t>
            </a:r>
            <a:r>
              <a:rPr b="1" lang="en-US" sz="1800" spc="-1" strike="noStrike">
                <a:solidFill>
                  <a:srgbClr val="000000"/>
                </a:solidFill>
                <a:latin typeface="ArialNarrow-Bold"/>
                <a:ea typeface="Arial"/>
              </a:rPr>
              <a:t>Estimated implementation cost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•</a:t>
            </a:r>
            <a:r>
              <a:rPr b="1" lang="en-US" sz="1800" spc="-1" strike="noStrike">
                <a:solidFill>
                  <a:srgbClr val="000000"/>
                </a:solidFill>
                <a:latin typeface="ArialNarrow-Bold"/>
                <a:ea typeface="Arial"/>
              </a:rPr>
              <a:t>API Subscription (OpenWeatherMap)</a:t>
            </a:r>
            <a:r>
              <a:rPr b="0" lang="en-US" sz="1800" spc="-1" strike="noStrike">
                <a:solidFill>
                  <a:srgbClr val="000000"/>
                </a:solidFill>
                <a:latin typeface="ArialNarrow"/>
                <a:ea typeface="Arial"/>
              </a:rPr>
              <a:t>: $50/month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•</a:t>
            </a:r>
            <a:r>
              <a:rPr b="1" lang="en-US" sz="1800" spc="-1" strike="noStrike">
                <a:solidFill>
                  <a:srgbClr val="000000"/>
                </a:solidFill>
                <a:latin typeface="ArialNarrow-Bold"/>
                <a:ea typeface="Arial"/>
              </a:rPr>
              <a:t>Cloud Computing Resources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•</a:t>
            </a:r>
            <a:r>
              <a:rPr b="1" lang="en-US" sz="1800" spc="-1" strike="noStrike">
                <a:solidFill>
                  <a:srgbClr val="000000"/>
                </a:solidFill>
                <a:latin typeface="ArialNarrow-Bold"/>
                <a:ea typeface="Arial"/>
              </a:rPr>
              <a:t>Development Cost </a:t>
            </a:r>
            <a:r>
              <a:rPr b="0" lang="en-US" sz="1800" spc="-1" strike="noStrike">
                <a:solidFill>
                  <a:srgbClr val="000000"/>
                </a:solidFill>
                <a:latin typeface="ArialNarrow"/>
                <a:ea typeface="Arial"/>
              </a:rPr>
              <a:t>: None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•</a:t>
            </a:r>
            <a:r>
              <a:rPr b="1" lang="en-US" sz="1800" spc="-1" strike="noStrike">
                <a:solidFill>
                  <a:srgbClr val="000000"/>
                </a:solidFill>
                <a:latin typeface="ArialNarrow-Bold"/>
                <a:ea typeface="Arial"/>
              </a:rPr>
              <a:t>Maintenance Cost </a:t>
            </a:r>
            <a:r>
              <a:rPr b="0" lang="en-US" sz="1800" spc="-1" strike="noStrike">
                <a:solidFill>
                  <a:srgbClr val="000000"/>
                </a:solidFill>
                <a:latin typeface="ArialNarrow"/>
                <a:ea typeface="Arial"/>
              </a:rPr>
              <a:t>: None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Arial-BoldMT"/>
                <a:ea typeface="Arial"/>
              </a:rPr>
              <a:t>Total Cost : </a:t>
            </a: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$50/Month -$200/Month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MT"/>
                <a:ea typeface="Arial"/>
              </a:rPr>
              <a:t>Depending upon the type of cloud services used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800"/>
            </a:b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Application>LibreOffice/24.2.5.2$Windows_X86_64 LibreOffice_project/bffef4ea93e59bebbeaf7f431bb02b1a39ee8a59</Application>
  <AppVersion>15.0000</AppVersion>
  <Words>693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2024-07-31T23:58:19Z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(16:9)</vt:lpwstr>
  </property>
  <property fmtid="{D5CDD505-2E9C-101B-9397-08002B2CF9AE}" pid="4" name="Slides">
    <vt:i4>15</vt:i4>
  </property>
</Properties>
</file>