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5" r:id="rId4"/>
    <p:sldId id="266" r:id="rId5"/>
    <p:sldId id="275" r:id="rId6"/>
    <p:sldId id="267" r:id="rId7"/>
    <p:sldId id="268" r:id="rId8"/>
    <p:sldId id="269" r:id="rId9"/>
    <p:sldId id="270" r:id="rId10"/>
    <p:sldId id="272" r:id="rId11"/>
    <p:sldId id="271" r:id="rId12"/>
    <p:sldId id="277" r:id="rId13"/>
    <p:sldId id="276" r:id="rId14"/>
    <p:sldId id="278" r:id="rId15"/>
    <p:sldId id="274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>
        <p:scale>
          <a:sx n="66" d="100"/>
          <a:sy n="66" d="100"/>
        </p:scale>
        <p:origin x="144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84E9-BB46-4F7E-AE8D-D493A726EC01}" type="datetimeFigureOut">
              <a:rPr lang="en-BE" smtClean="0"/>
              <a:t>25/02/2021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3DCA-BD01-4EDF-B20F-CDD766D1FE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0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3091-B5F8-4947-B580-0F06D1DB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1FBD-A2CF-4A02-8320-4A78E203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1C8C-0D59-4573-931F-0EC4824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A5E7-7709-4EB1-BBCA-9F80F76E5382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99B1-A9CB-4D09-B406-5351C5E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C523-ED0D-4603-85EB-5FE36CE6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161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01C-B0CA-4A19-88F1-7E0A4179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AC09-230F-41CC-B2B5-091227E2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AA66-5DAC-4AC5-8EB4-53BD53F2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CFD3-2648-4288-8A28-9A699188A144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4A23-F4EB-4504-988D-4485BC4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2B75-1E21-49DC-A368-286D247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5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9CCCB-B558-4D45-9A68-4BF0FF1F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9DF-66E4-4D77-ADF9-43181655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8B70-7B1D-45C1-9FB4-8D3009C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0CD4-3D89-4B0A-8FD8-5877658B1384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79C7-7082-4277-850F-E1B1740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D9A2-5B89-40AB-9C6A-29A932F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54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8098-DE7E-4820-B39A-241C4A0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E813-DC40-41CB-BE5F-B1BFD31C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28A9-CB5B-43CA-9A5D-4842CC11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4537-D9B2-47B5-8D61-67EFE056A5F4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41AC-02D8-4B7F-9714-AE3695B7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0FBB-F36C-4BA4-928E-F49F619E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88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6F56-955F-486A-AAC6-3F9F4E3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97D0-D504-4FE1-B21C-552B31C2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972B-2172-4F80-BFCB-2D3864E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B99-000A-4C96-9BCE-68BFCE5DCBD4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6BFB-20AA-41C1-917A-57E5BA1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917D-0149-4C49-A5BF-3AE323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54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8B36-4E9B-450E-8BE5-F4A3F0E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DD9E-24A5-46CF-9A26-221ECF455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F5D8-19A5-480B-9474-3A03ABF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D483-1209-4785-B27E-BD2A4EA0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07D3-0049-4F37-B541-8DE202CB720F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8C94-7994-4A4A-A8CC-49560F8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E2355-8DFB-44F6-8A04-F53377C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4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DA8-9FA8-4837-BA18-24EFB12A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1575-8C66-461E-AB79-F9716010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3F0B-41D1-49CC-8432-CB86D74E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8022-E762-4F9D-8754-A37674F4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E4608-62E5-4F6A-84C6-21290458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8C4D-D8DF-4641-88CD-54E48FB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0A52-4D1F-43A4-A7B9-0ED1C946C363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4CE4-E2FC-4E5E-9F66-77F1084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C7232-2E32-4705-A5CD-7BF2A62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44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5501-9DAE-4C01-AF64-77440123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990A-CB35-4035-AF1D-BD1A1EB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ECC8-050C-4FF0-BB3D-0A8C3CE8359B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56012-45E2-4629-97CD-45EF49B7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F015B-7278-4E79-AEA0-63F06B16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ACDC-6A6D-4263-84C4-83006B0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DBA6-F0AD-4FCE-BE2D-199281CEA209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994EE-76D0-41FD-8761-DD8FB20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CF4-03F2-4168-959B-5B865BD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83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F3FC-3E76-4FA2-8C3E-E08420BA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0265-09F5-4A7C-8E2D-BC9A023F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1FB97-29EA-4CD2-9CC2-653104F0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F0BA-1D77-4A43-887C-9B8EBC69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7F9B-CEE0-4412-AB14-E8E21BF9A40F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9DD7F-F4F2-4088-B4E5-DC09E59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FCB3-C09F-432C-8AB5-677F25F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7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F8F-8D6A-41C9-A31D-BB9AC16C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C27CB-4B9C-4D45-897F-5D66CD7D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1F2AC-BF5E-4A88-A142-70A92C21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CFC6-836F-468D-BBE7-AF909FB7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91A-B081-4888-8321-1B0E33D46AB6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23ACB-9450-4A34-956B-7F19A1B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42E3-1A3E-482D-8D1F-F5CC94A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41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4689B-CEE8-4CB1-8337-686DAB74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D38F7-2F47-4024-99DB-059C503C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E417-7375-4FC6-A432-D7AAB83F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8891-E5BF-402A-91CD-F0D6926F3658}" type="datetime8">
              <a:rPr lang="en-BE" smtClean="0"/>
              <a:t>25/02/2021 13:13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7685-BEA9-4092-B2AB-DE4F97C73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0D9A-C993-4DB3-8E46-FEB0CE32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0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12C3-5D9F-4771-AF3E-108564A3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9" y="4477691"/>
            <a:ext cx="6535994" cy="1707328"/>
          </a:xfrm>
        </p:spPr>
        <p:txBody>
          <a:bodyPr wrap="square" anchor="b">
            <a:normAutofit/>
          </a:bodyPr>
          <a:lstStyle/>
          <a:p>
            <a:pPr algn="l"/>
            <a:r>
              <a:rPr lang="en-BE" sz="3100" dirty="0">
                <a:solidFill>
                  <a:schemeClr val="bg1"/>
                </a:solidFill>
              </a:rPr>
              <a:t>Droplet size and concentration measurement of an ultrasonic generated spray (using laser diffraction)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19EF-68C0-4CFD-B91C-368811C32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606" y="4879586"/>
            <a:ext cx="5545394" cy="1017896"/>
          </a:xfrm>
        </p:spPr>
        <p:txBody>
          <a:bodyPr anchor="b">
            <a:normAutofit/>
          </a:bodyPr>
          <a:lstStyle/>
          <a:p>
            <a:pPr algn="l"/>
            <a:r>
              <a:rPr lang="en-BE" sz="1300" dirty="0">
                <a:solidFill>
                  <a:schemeClr val="bg1"/>
                </a:solidFill>
              </a:rPr>
              <a:t>Student: Abad Sethi</a:t>
            </a: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IMO-IMOMEC: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Pieter </a:t>
            </a:r>
            <a:r>
              <a:rPr lang="en-BE" sz="1300" dirty="0" err="1">
                <a:solidFill>
                  <a:schemeClr val="bg1"/>
                </a:solidFill>
              </a:rPr>
              <a:t>Verding</a:t>
            </a:r>
            <a:r>
              <a:rPr lang="en-BE" sz="1300" dirty="0">
                <a:solidFill>
                  <a:schemeClr val="bg1"/>
                </a:solidFill>
              </a:rPr>
              <a:t> &amp; prof.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Wim </a:t>
            </a:r>
            <a:r>
              <a:rPr lang="en-BE" sz="1300" dirty="0" err="1">
                <a:solidFill>
                  <a:schemeClr val="bg1"/>
                </a:solidFill>
              </a:rPr>
              <a:t>Deferme</a:t>
            </a:r>
            <a:endParaRPr lang="en-BE" sz="1300" dirty="0">
              <a:solidFill>
                <a:schemeClr val="bg1"/>
              </a:solidFill>
            </a:endParaRP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PXL: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;. Frederik </a:t>
            </a:r>
            <a:r>
              <a:rPr lang="en-BE" sz="1300" dirty="0" err="1">
                <a:solidFill>
                  <a:schemeClr val="bg1"/>
                </a:solidFill>
              </a:rPr>
              <a:t>Vreys</a:t>
            </a:r>
            <a:endParaRPr lang="en-BE" sz="13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tree, grass, outdoor&#10;&#10;Description automatically generated">
            <a:extLst>
              <a:ext uri="{FF2B5EF4-FFF2-40B4-BE49-F238E27FC236}">
                <a16:creationId xmlns:a16="http://schemas.microsoft.com/office/drawing/2014/main" id="{0738FD15-0DCD-4D1F-A9AD-664887A0A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b="692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5" name="Group 47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2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5"/>
    </mc:Choice>
    <mc:Fallback>
      <p:transition spd="slow" advTm="66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Materiaal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methoden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3FDBB-E0AC-4CC4-BD26-0D595F31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13" y="1690688"/>
            <a:ext cx="5972959" cy="4317233"/>
          </a:xfrm>
          <a:prstGeom prst="rect">
            <a:avLst/>
          </a:prstGeom>
        </p:spPr>
      </p:pic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9" y="5490820"/>
            <a:ext cx="4008221" cy="100205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565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44201"/>
            <a:ext cx="7499758" cy="4041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BE" sz="2600" b="1" dirty="0">
                <a:solidFill>
                  <a:schemeClr val="bg1"/>
                </a:solidFill>
              </a:rPr>
              <a:t>Fase1 : Start + </a:t>
            </a:r>
            <a:r>
              <a:rPr lang="en-BE" sz="2600" b="1" dirty="0" err="1">
                <a:solidFill>
                  <a:schemeClr val="bg1"/>
                </a:solidFill>
              </a:rPr>
              <a:t>Onderzoek</a:t>
            </a:r>
            <a:r>
              <a:rPr lang="en-BE" sz="2600" b="1" dirty="0">
                <a:solidFill>
                  <a:schemeClr val="bg1"/>
                </a:solidFill>
              </a:rPr>
              <a:t> </a:t>
            </a:r>
            <a:r>
              <a:rPr lang="en-BE" sz="2600" b="1" dirty="0" err="1">
                <a:solidFill>
                  <a:schemeClr val="bg1"/>
                </a:solidFill>
              </a:rPr>
              <a:t>naar</a:t>
            </a:r>
            <a:r>
              <a:rPr lang="en-BE" sz="2600" b="1" dirty="0">
                <a:solidFill>
                  <a:schemeClr val="bg1"/>
                </a:solidFill>
              </a:rPr>
              <a:t> </a:t>
            </a:r>
            <a:r>
              <a:rPr lang="en-BE" sz="2600" b="1" dirty="0" err="1">
                <a:solidFill>
                  <a:schemeClr val="bg1"/>
                </a:solidFill>
              </a:rPr>
              <a:t>mogelijkheden</a:t>
            </a:r>
            <a:endParaRPr lang="en-BE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B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W</a:t>
            </a:r>
            <a:r>
              <a:rPr lang="en-BE" sz="2100" dirty="0">
                <a:solidFill>
                  <a:schemeClr val="bg1"/>
                </a:solidFill>
              </a:rPr>
              <a:t>eek 1: </a:t>
            </a:r>
            <a:r>
              <a:rPr lang="en-BE" sz="2100" dirty="0" err="1">
                <a:solidFill>
                  <a:schemeClr val="bg1"/>
                </a:solidFill>
              </a:rPr>
              <a:t>Praktische</a:t>
            </a:r>
            <a:r>
              <a:rPr lang="en-BE" sz="2100" dirty="0">
                <a:solidFill>
                  <a:schemeClr val="bg1"/>
                </a:solidFill>
              </a:rPr>
              <a:t> analyse project + </a:t>
            </a:r>
            <a:r>
              <a:rPr lang="en-BE" sz="2100" dirty="0" err="1">
                <a:solidFill>
                  <a:schemeClr val="bg1"/>
                </a:solidFill>
              </a:rPr>
              <a:t>problematiek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bespreken</a:t>
            </a:r>
            <a:r>
              <a:rPr lang="en-BE" sz="2100" dirty="0">
                <a:solidFill>
                  <a:schemeClr val="bg1"/>
                </a:solidFill>
              </a:rPr>
              <a:t> + </a:t>
            </a:r>
          </a:p>
          <a:p>
            <a:pPr marL="0" indent="0">
              <a:buNone/>
            </a:pPr>
            <a:r>
              <a:rPr lang="en-BE" sz="2100" dirty="0" err="1">
                <a:solidFill>
                  <a:schemeClr val="bg1"/>
                </a:solidFill>
              </a:rPr>
              <a:t>logboek</a:t>
            </a:r>
            <a:endParaRPr lang="en-BE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BE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BE" sz="2100" dirty="0">
                <a:solidFill>
                  <a:schemeClr val="bg1"/>
                </a:solidFill>
              </a:rPr>
              <a:t>Week 2: </a:t>
            </a:r>
            <a:r>
              <a:rPr lang="en-BE" sz="2100" dirty="0" err="1">
                <a:solidFill>
                  <a:schemeClr val="bg1"/>
                </a:solidFill>
              </a:rPr>
              <a:t>Praktische</a:t>
            </a:r>
            <a:r>
              <a:rPr lang="en-BE" sz="2100" dirty="0">
                <a:solidFill>
                  <a:schemeClr val="bg1"/>
                </a:solidFill>
              </a:rPr>
              <a:t> analyse project + </a:t>
            </a:r>
            <a:r>
              <a:rPr lang="en-BE" sz="2100" dirty="0" err="1">
                <a:solidFill>
                  <a:schemeClr val="bg1"/>
                </a:solidFill>
              </a:rPr>
              <a:t>Kickoff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presentatie</a:t>
            </a:r>
            <a:r>
              <a:rPr lang="en-BE" sz="2100" dirty="0">
                <a:solidFill>
                  <a:schemeClr val="bg1"/>
                </a:solidFill>
              </a:rPr>
              <a:t> + feedback + </a:t>
            </a:r>
            <a:r>
              <a:rPr lang="en-BE" sz="2100" dirty="0" err="1">
                <a:solidFill>
                  <a:schemeClr val="bg1"/>
                </a:solidFill>
              </a:rPr>
              <a:t>logboek</a:t>
            </a:r>
            <a:endParaRPr lang="en-BE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BE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BE" sz="2100" dirty="0">
                <a:solidFill>
                  <a:schemeClr val="bg1"/>
                </a:solidFill>
              </a:rPr>
              <a:t>Week 3: Code </a:t>
            </a:r>
            <a:r>
              <a:rPr lang="en-BE" sz="2100" dirty="0" err="1">
                <a:solidFill>
                  <a:schemeClr val="bg1"/>
                </a:solidFill>
              </a:rPr>
              <a:t>schrijven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voor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meten</a:t>
            </a:r>
            <a:r>
              <a:rPr lang="en-BE" sz="2100" dirty="0">
                <a:solidFill>
                  <a:schemeClr val="bg1"/>
                </a:solidFill>
              </a:rPr>
              <a:t> van temp met thermocouple + </a:t>
            </a:r>
            <a:r>
              <a:rPr lang="en-BE" sz="2100" dirty="0" err="1">
                <a:solidFill>
                  <a:schemeClr val="bg1"/>
                </a:solidFill>
              </a:rPr>
              <a:t>logboek</a:t>
            </a:r>
            <a:r>
              <a:rPr lang="en-BE" sz="2100" dirty="0">
                <a:solidFill>
                  <a:schemeClr val="bg1"/>
                </a:solidFill>
              </a:rPr>
              <a:t> + </a:t>
            </a:r>
            <a:r>
              <a:rPr lang="en-BE" sz="2100" dirty="0" err="1">
                <a:solidFill>
                  <a:schemeClr val="bg1"/>
                </a:solidFill>
              </a:rPr>
              <a:t>verslag</a:t>
            </a:r>
            <a:r>
              <a:rPr lang="en-BE" sz="2100" dirty="0">
                <a:solidFill>
                  <a:schemeClr val="bg1"/>
                </a:solidFill>
              </a:rPr>
              <a:t> feedback</a:t>
            </a:r>
          </a:p>
          <a:p>
            <a:pPr marL="0" indent="0">
              <a:buNone/>
            </a:pPr>
            <a:r>
              <a:rPr lang="en-BE" sz="2100" dirty="0"/>
              <a:t>k</a:t>
            </a:r>
          </a:p>
          <a:p>
            <a:pPr marL="0" indent="0">
              <a:buNone/>
            </a:pPr>
            <a:r>
              <a:rPr lang="en-BE" sz="2100" dirty="0">
                <a:solidFill>
                  <a:schemeClr val="bg1"/>
                </a:solidFill>
              </a:rPr>
              <a:t>Week 4: </a:t>
            </a:r>
            <a:r>
              <a:rPr lang="en-BE" sz="2100" dirty="0" err="1">
                <a:solidFill>
                  <a:schemeClr val="bg1"/>
                </a:solidFill>
              </a:rPr>
              <a:t>Uploaden</a:t>
            </a:r>
            <a:r>
              <a:rPr lang="en-BE" sz="2100" dirty="0">
                <a:solidFill>
                  <a:schemeClr val="bg1"/>
                </a:solidFill>
              </a:rPr>
              <a:t> AN (</a:t>
            </a:r>
            <a:r>
              <a:rPr lang="en-BE" sz="2100" dirty="0" err="1">
                <a:solidFill>
                  <a:schemeClr val="bg1"/>
                </a:solidFill>
              </a:rPr>
              <a:t>deel</a:t>
            </a:r>
            <a:r>
              <a:rPr lang="en-BE" sz="2100" dirty="0">
                <a:solidFill>
                  <a:schemeClr val="bg1"/>
                </a:solidFill>
              </a:rPr>
              <a:t> 1) + </a:t>
            </a:r>
            <a:r>
              <a:rPr lang="en-BE" sz="2100" dirty="0" err="1">
                <a:solidFill>
                  <a:schemeClr val="bg1"/>
                </a:solidFill>
              </a:rPr>
              <a:t>testopstelling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verder</a:t>
            </a:r>
            <a:r>
              <a:rPr lang="en-BE" sz="2100" dirty="0">
                <a:solidFill>
                  <a:schemeClr val="bg1"/>
                </a:solidFill>
              </a:rPr>
              <a:t> </a:t>
            </a:r>
            <a:r>
              <a:rPr lang="en-BE" sz="2100" dirty="0" err="1">
                <a:solidFill>
                  <a:schemeClr val="bg1"/>
                </a:solidFill>
              </a:rPr>
              <a:t>afwerken</a:t>
            </a:r>
            <a:r>
              <a:rPr lang="en-BE" sz="2100" dirty="0">
                <a:solidFill>
                  <a:schemeClr val="bg1"/>
                </a:solidFill>
              </a:rPr>
              <a:t> + </a:t>
            </a:r>
            <a:r>
              <a:rPr lang="en-BE" sz="2100" dirty="0" err="1">
                <a:solidFill>
                  <a:schemeClr val="bg1"/>
                </a:solidFill>
              </a:rPr>
              <a:t>logboek</a:t>
            </a:r>
            <a:endParaRPr lang="en-BE" sz="21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2A0F-FC39-442F-9864-75C817D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49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57628-3A85-476C-B207-0DFE929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3104AB-F36F-4F89-9A3B-E65A3E26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6EBA848-9E69-4669-AFF8-2B990DDBA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32CCE55-0C8F-44AD-928F-B57B720CA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A21050-88AA-400A-BAF5-925CDD09E5A9}"/>
              </a:ext>
            </a:extLst>
          </p:cNvPr>
          <p:cNvSpPr txBox="1">
            <a:spLocks/>
          </p:cNvSpPr>
          <p:nvPr/>
        </p:nvSpPr>
        <p:spPr>
          <a:xfrm>
            <a:off x="756744" y="349858"/>
            <a:ext cx="4761461" cy="135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613BFB-7732-4B1F-BF42-1ECA50178AC8}"/>
              </a:ext>
            </a:extLst>
          </p:cNvPr>
          <p:cNvSpPr txBox="1">
            <a:spLocks/>
          </p:cNvSpPr>
          <p:nvPr/>
        </p:nvSpPr>
        <p:spPr>
          <a:xfrm>
            <a:off x="0" y="2878901"/>
            <a:ext cx="7499758" cy="404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sz="2400" b="1" dirty="0" err="1">
                <a:solidFill>
                  <a:schemeClr val="bg1"/>
                </a:solidFill>
              </a:rPr>
              <a:t>Fase</a:t>
            </a:r>
            <a:r>
              <a:rPr lang="en-BE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>
                <a:solidFill>
                  <a:schemeClr val="bg1"/>
                </a:solidFill>
              </a:rPr>
              <a:t>Design en setup + testopstelling maken</a:t>
            </a:r>
            <a:endParaRPr lang="en-B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1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5: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schrijven</a:t>
            </a:r>
            <a:r>
              <a:rPr lang="en-BE" sz="1900" dirty="0">
                <a:solidFill>
                  <a:schemeClr val="bg1"/>
                </a:solidFill>
              </a:rPr>
              <a:t> AN + </a:t>
            </a:r>
            <a:r>
              <a:rPr lang="en-BE" sz="1900" dirty="0" err="1">
                <a:solidFill>
                  <a:schemeClr val="bg1"/>
                </a:solidFill>
              </a:rPr>
              <a:t>testopstelling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testen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6: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schrijven</a:t>
            </a:r>
            <a:r>
              <a:rPr lang="en-BE" sz="1900" dirty="0">
                <a:solidFill>
                  <a:schemeClr val="bg1"/>
                </a:solidFill>
              </a:rPr>
              <a:t> AN +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werken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aan</a:t>
            </a:r>
            <a:r>
              <a:rPr lang="en-BE" sz="1900" dirty="0">
                <a:solidFill>
                  <a:schemeClr val="bg1"/>
                </a:solidFill>
              </a:rPr>
              <a:t> project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7: </a:t>
            </a:r>
            <a:r>
              <a:rPr lang="en-BE" sz="1900" dirty="0" err="1">
                <a:solidFill>
                  <a:schemeClr val="bg1"/>
                </a:solidFill>
              </a:rPr>
              <a:t>Inerne</a:t>
            </a:r>
            <a:r>
              <a:rPr lang="en-BE" sz="1900" dirty="0">
                <a:solidFill>
                  <a:schemeClr val="bg1"/>
                </a:solidFill>
              </a:rPr>
              <a:t> promotor </a:t>
            </a:r>
            <a:r>
              <a:rPr lang="en-BE" sz="1900" dirty="0" err="1">
                <a:solidFill>
                  <a:schemeClr val="bg1"/>
                </a:solidFill>
              </a:rPr>
              <a:t>uitnodigen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voor</a:t>
            </a:r>
            <a:r>
              <a:rPr lang="en-BE" sz="1900" dirty="0">
                <a:solidFill>
                  <a:schemeClr val="bg1"/>
                </a:solidFill>
              </a:rPr>
              <a:t> demo + </a:t>
            </a:r>
            <a:r>
              <a:rPr lang="en-BE" sz="1900" dirty="0" err="1">
                <a:solidFill>
                  <a:schemeClr val="bg1"/>
                </a:solidFill>
              </a:rPr>
              <a:t>Demonstratie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voorbereiden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8: </a:t>
            </a:r>
            <a:r>
              <a:rPr lang="en-BE" sz="1900" dirty="0" err="1">
                <a:solidFill>
                  <a:schemeClr val="bg1"/>
                </a:solidFill>
              </a:rPr>
              <a:t>Demonstratie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geven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aan</a:t>
            </a:r>
            <a:r>
              <a:rPr lang="en-BE" sz="1900" dirty="0">
                <a:solidFill>
                  <a:schemeClr val="bg1"/>
                </a:solidFill>
              </a:rPr>
              <a:t> interne PXL promotor +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werken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aan</a:t>
            </a:r>
            <a:r>
              <a:rPr lang="en-BE" sz="1900" dirty="0">
                <a:solidFill>
                  <a:schemeClr val="bg1"/>
                </a:solidFill>
              </a:rPr>
              <a:t> project + </a:t>
            </a:r>
            <a:r>
              <a:rPr lang="en-BE" sz="1900" dirty="0" err="1">
                <a:solidFill>
                  <a:schemeClr val="bg1"/>
                </a:solidFill>
              </a:rPr>
              <a:t>uploaden</a:t>
            </a:r>
            <a:r>
              <a:rPr lang="en-BE" sz="1900" dirty="0">
                <a:solidFill>
                  <a:schemeClr val="bg1"/>
                </a:solidFill>
              </a:rPr>
              <a:t> AN (</a:t>
            </a:r>
            <a:r>
              <a:rPr lang="en-BE" sz="1900" dirty="0" err="1">
                <a:solidFill>
                  <a:schemeClr val="bg1"/>
                </a:solidFill>
              </a:rPr>
              <a:t>deel</a:t>
            </a:r>
            <a:r>
              <a:rPr lang="en-BE" sz="1900" dirty="0">
                <a:solidFill>
                  <a:schemeClr val="bg1"/>
                </a:solidFill>
              </a:rPr>
              <a:t> 2)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7F61A4C-FB85-46D8-8FEF-3DCDC8BF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2B584A2-D859-4885-B982-0F7621E3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D7B060-B733-4D3F-A14D-CC89C55E4A7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19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57628-3A85-476C-B207-0DFE929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3104AB-F36F-4F89-9A3B-E65A3E26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17DF90-A297-47D5-B2AC-335955784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E77DDD-EF8C-4B55-8AB2-A8E4A9E4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E414A976-C4EC-479B-BBF9-50098CF44CAB}"/>
              </a:ext>
            </a:extLst>
          </p:cNvPr>
          <p:cNvSpPr txBox="1">
            <a:spLocks/>
          </p:cNvSpPr>
          <p:nvPr/>
        </p:nvSpPr>
        <p:spPr>
          <a:xfrm>
            <a:off x="756744" y="349858"/>
            <a:ext cx="4761461" cy="135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080B6049-8707-43C5-8F2B-442FFFCEE25D}"/>
              </a:ext>
            </a:extLst>
          </p:cNvPr>
          <p:cNvSpPr txBox="1">
            <a:spLocks/>
          </p:cNvSpPr>
          <p:nvPr/>
        </p:nvSpPr>
        <p:spPr>
          <a:xfrm>
            <a:off x="-4558" y="2951816"/>
            <a:ext cx="7499758" cy="4041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sz="2200" b="1" dirty="0" err="1">
                <a:solidFill>
                  <a:schemeClr val="bg1"/>
                </a:solidFill>
              </a:rPr>
              <a:t>Fase</a:t>
            </a:r>
            <a:r>
              <a:rPr lang="en-BE" sz="2200" b="1" dirty="0">
                <a:solidFill>
                  <a:schemeClr val="bg1"/>
                </a:solidFill>
              </a:rPr>
              <a:t> 3: </a:t>
            </a:r>
            <a:r>
              <a:rPr lang="nl-NL" sz="2200" b="1" dirty="0">
                <a:solidFill>
                  <a:schemeClr val="bg1"/>
                </a:solidFill>
              </a:rPr>
              <a:t>Algoritme ontwikkelen voor druppelgroottes uit </a:t>
            </a:r>
            <a:r>
              <a:rPr lang="en-BE" sz="2200" b="1" dirty="0">
                <a:solidFill>
                  <a:schemeClr val="bg1"/>
                </a:solidFill>
              </a:rPr>
              <a:t>              </a:t>
            </a:r>
            <a:r>
              <a:rPr lang="nl-NL" sz="2200" b="1" dirty="0">
                <a:solidFill>
                  <a:schemeClr val="bg1"/>
                </a:solidFill>
              </a:rPr>
              <a:t>camera beelden te bepalen + debuggen</a:t>
            </a:r>
            <a:endParaRPr lang="en-BE" sz="22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05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9: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schrijven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aan</a:t>
            </a:r>
            <a:r>
              <a:rPr lang="en-BE" sz="1900" dirty="0">
                <a:solidFill>
                  <a:schemeClr val="bg1"/>
                </a:solidFill>
              </a:rPr>
              <a:t> AN + </a:t>
            </a:r>
            <a:r>
              <a:rPr lang="en-BE" sz="1900" dirty="0" err="1">
                <a:solidFill>
                  <a:schemeClr val="bg1"/>
                </a:solidFill>
              </a:rPr>
              <a:t>Foto’s</a:t>
            </a:r>
            <a:r>
              <a:rPr lang="en-BE" sz="1900" dirty="0">
                <a:solidFill>
                  <a:schemeClr val="bg1"/>
                </a:solidFill>
              </a:rPr>
              <a:t> van </a:t>
            </a:r>
            <a:r>
              <a:rPr lang="en-BE" sz="1900" dirty="0" err="1">
                <a:solidFill>
                  <a:schemeClr val="bg1"/>
                </a:solidFill>
              </a:rPr>
              <a:t>diffractie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ringen</a:t>
            </a:r>
            <a:r>
              <a:rPr lang="en-BE" sz="1900" dirty="0">
                <a:solidFill>
                  <a:schemeClr val="bg1"/>
                </a:solidFill>
              </a:rPr>
              <a:t>                            </a:t>
            </a:r>
            <a:r>
              <a:rPr lang="en-BE" sz="1900" dirty="0" err="1">
                <a:solidFill>
                  <a:schemeClr val="bg1"/>
                </a:solidFill>
              </a:rPr>
              <a:t>fatsoenlijk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kunnen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nemen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10: Code </a:t>
            </a:r>
            <a:r>
              <a:rPr lang="en-BE" sz="1900" dirty="0" err="1">
                <a:solidFill>
                  <a:schemeClr val="bg1"/>
                </a:solidFill>
              </a:rPr>
              <a:t>simuleren</a:t>
            </a:r>
            <a:r>
              <a:rPr lang="en-BE" sz="1900" dirty="0">
                <a:solidFill>
                  <a:schemeClr val="bg1"/>
                </a:solidFill>
              </a:rPr>
              <a:t> via software + Code </a:t>
            </a:r>
            <a:r>
              <a:rPr lang="en-BE" sz="1900" dirty="0" err="1">
                <a:solidFill>
                  <a:schemeClr val="bg1"/>
                </a:solidFill>
              </a:rPr>
              <a:t>voor</a:t>
            </a:r>
            <a:r>
              <a:rPr lang="en-BE" sz="1900" dirty="0">
                <a:solidFill>
                  <a:schemeClr val="bg1"/>
                </a:solidFill>
              </a:rPr>
              <a:t> het </a:t>
            </a:r>
            <a:r>
              <a:rPr lang="en-BE" sz="1900" dirty="0" err="1">
                <a:solidFill>
                  <a:schemeClr val="bg1"/>
                </a:solidFill>
              </a:rPr>
              <a:t>berekenen</a:t>
            </a:r>
            <a:r>
              <a:rPr lang="en-BE" sz="1900" dirty="0">
                <a:solidFill>
                  <a:schemeClr val="bg1"/>
                </a:solidFill>
              </a:rPr>
              <a:t> van de drupel </a:t>
            </a:r>
            <a:r>
              <a:rPr lang="en-BE" sz="1900" dirty="0" err="1">
                <a:solidFill>
                  <a:schemeClr val="bg1"/>
                </a:solidFill>
              </a:rPr>
              <a:t>grootte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schrijven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11: </a:t>
            </a:r>
            <a:r>
              <a:rPr lang="en-BE" sz="1900" dirty="0" err="1">
                <a:solidFill>
                  <a:schemeClr val="bg1"/>
                </a:solidFill>
              </a:rPr>
              <a:t>Uploaden</a:t>
            </a:r>
            <a:r>
              <a:rPr lang="en-BE" sz="1900" dirty="0">
                <a:solidFill>
                  <a:schemeClr val="bg1"/>
                </a:solidFill>
              </a:rPr>
              <a:t> AN (</a:t>
            </a:r>
            <a:r>
              <a:rPr lang="en-BE" sz="1900" dirty="0" err="1">
                <a:solidFill>
                  <a:schemeClr val="bg1"/>
                </a:solidFill>
              </a:rPr>
              <a:t>deel</a:t>
            </a:r>
            <a:r>
              <a:rPr lang="en-BE" sz="1900" dirty="0">
                <a:solidFill>
                  <a:schemeClr val="bg1"/>
                </a:solidFill>
              </a:rPr>
              <a:t> 3) + </a:t>
            </a:r>
            <a:r>
              <a:rPr lang="en-BE" sz="1900" dirty="0" err="1">
                <a:solidFill>
                  <a:schemeClr val="bg1"/>
                </a:solidFill>
              </a:rPr>
              <a:t>opstelling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afwerken</a:t>
            </a:r>
            <a:r>
              <a:rPr lang="en-BE" sz="1900" dirty="0">
                <a:solidFill>
                  <a:schemeClr val="bg1"/>
                </a:solidFill>
              </a:rPr>
              <a:t> door camera </a:t>
            </a:r>
            <a:r>
              <a:rPr lang="en-BE" sz="1900" dirty="0" err="1">
                <a:solidFill>
                  <a:schemeClr val="bg1"/>
                </a:solidFill>
              </a:rPr>
              <a:t>te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positioneren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12: </a:t>
            </a:r>
            <a:r>
              <a:rPr lang="en-BE" sz="1900" dirty="0" err="1">
                <a:solidFill>
                  <a:schemeClr val="bg1"/>
                </a:solidFill>
              </a:rPr>
              <a:t>Verder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schrijven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aan</a:t>
            </a:r>
            <a:r>
              <a:rPr lang="en-BE" sz="1900" dirty="0">
                <a:solidFill>
                  <a:schemeClr val="bg1"/>
                </a:solidFill>
              </a:rPr>
              <a:t> AN + </a:t>
            </a:r>
            <a:r>
              <a:rPr lang="en-BE" sz="1900" dirty="0" err="1">
                <a:solidFill>
                  <a:schemeClr val="bg1"/>
                </a:solidFill>
              </a:rPr>
              <a:t>Alles</a:t>
            </a:r>
            <a:r>
              <a:rPr lang="en-BE" sz="1900" dirty="0">
                <a:solidFill>
                  <a:schemeClr val="bg1"/>
                </a:solidFill>
              </a:rPr>
              <a:t> in </a:t>
            </a:r>
            <a:r>
              <a:rPr lang="en-BE" sz="1900" dirty="0" err="1">
                <a:solidFill>
                  <a:schemeClr val="bg1"/>
                </a:solidFill>
              </a:rPr>
              <a:t>zijn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geheel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testen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en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debuggen</a:t>
            </a:r>
            <a:r>
              <a:rPr lang="en-BE" sz="1900" dirty="0">
                <a:solidFill>
                  <a:schemeClr val="bg1"/>
                </a:solidFill>
              </a:rPr>
              <a:t> op </a:t>
            </a:r>
            <a:r>
              <a:rPr lang="en-BE" sz="1900" dirty="0" err="1">
                <a:solidFill>
                  <a:schemeClr val="bg1"/>
                </a:solidFill>
              </a:rPr>
              <a:t>fouten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</p:txBody>
      </p:sp>
      <p:pic>
        <p:nvPicPr>
          <p:cNvPr id="20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68022026-02AA-494E-8FB1-EE01FF44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1109D41-6753-4FAA-B6F4-6E51CA15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D7B060-B733-4D3F-A14D-CC89C55E4A7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930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57628-3A85-476C-B207-0DFE929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3104AB-F36F-4F89-9A3B-E65A3E26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5439F77-E6B0-4898-91C2-B1B0668B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5BB026-3B24-494C-8518-6DA2048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025B59-84BF-4A91-B768-E1A8D060B4F9}"/>
              </a:ext>
            </a:extLst>
          </p:cNvPr>
          <p:cNvSpPr txBox="1">
            <a:spLocks/>
          </p:cNvSpPr>
          <p:nvPr/>
        </p:nvSpPr>
        <p:spPr>
          <a:xfrm>
            <a:off x="756744" y="349858"/>
            <a:ext cx="4761461" cy="135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BBB656-8939-400F-BDA8-976C42D9D5F3}"/>
              </a:ext>
            </a:extLst>
          </p:cNvPr>
          <p:cNvSpPr txBox="1">
            <a:spLocks/>
          </p:cNvSpPr>
          <p:nvPr/>
        </p:nvSpPr>
        <p:spPr>
          <a:xfrm>
            <a:off x="0" y="3034993"/>
            <a:ext cx="7499758" cy="404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sz="2300" b="1" dirty="0" err="1">
                <a:solidFill>
                  <a:schemeClr val="bg1"/>
                </a:solidFill>
              </a:rPr>
              <a:t>Fase</a:t>
            </a:r>
            <a:r>
              <a:rPr lang="en-BE" sz="2300" b="1" dirty="0">
                <a:solidFill>
                  <a:schemeClr val="bg1"/>
                </a:solidFill>
              </a:rPr>
              <a:t> 4: Finale </a:t>
            </a:r>
            <a:r>
              <a:rPr lang="en-BE" sz="2300" b="1" dirty="0" err="1">
                <a:solidFill>
                  <a:schemeClr val="bg1"/>
                </a:solidFill>
              </a:rPr>
              <a:t>demonstratie</a:t>
            </a:r>
            <a:r>
              <a:rPr lang="en-BE" sz="2300" b="1" dirty="0">
                <a:solidFill>
                  <a:schemeClr val="bg1"/>
                </a:solidFill>
              </a:rPr>
              <a:t> + </a:t>
            </a:r>
            <a:r>
              <a:rPr lang="en-BE" sz="2300" b="1" dirty="0" err="1">
                <a:solidFill>
                  <a:schemeClr val="bg1"/>
                </a:solidFill>
              </a:rPr>
              <a:t>publieke</a:t>
            </a:r>
            <a:r>
              <a:rPr lang="en-BE" sz="2300" b="1" dirty="0">
                <a:solidFill>
                  <a:schemeClr val="bg1"/>
                </a:solidFill>
              </a:rPr>
              <a:t> AN </a:t>
            </a:r>
            <a:r>
              <a:rPr lang="en-BE" sz="2300" b="1" dirty="0" err="1">
                <a:solidFill>
                  <a:schemeClr val="bg1"/>
                </a:solidFill>
              </a:rPr>
              <a:t>versie</a:t>
            </a:r>
            <a:r>
              <a:rPr lang="en-BE" sz="2300" b="1" dirty="0">
                <a:solidFill>
                  <a:schemeClr val="bg1"/>
                </a:solidFill>
              </a:rPr>
              <a:t>                    </a:t>
            </a:r>
            <a:r>
              <a:rPr lang="en-BE" sz="2300" b="1" dirty="0" err="1">
                <a:solidFill>
                  <a:schemeClr val="bg1"/>
                </a:solidFill>
              </a:rPr>
              <a:t>uploaden</a:t>
            </a:r>
            <a:endParaRPr lang="en-BE" sz="23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23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13:  </a:t>
            </a:r>
            <a:r>
              <a:rPr lang="en-BE" sz="1900" dirty="0" err="1">
                <a:solidFill>
                  <a:schemeClr val="bg1"/>
                </a:solidFill>
              </a:rPr>
              <a:t>Uploaden</a:t>
            </a:r>
            <a:r>
              <a:rPr lang="en-BE" sz="1900" dirty="0">
                <a:solidFill>
                  <a:schemeClr val="bg1"/>
                </a:solidFill>
              </a:rPr>
              <a:t> Application Note (</a:t>
            </a:r>
            <a:r>
              <a:rPr lang="en-BE" sz="1900" dirty="0" err="1">
                <a:solidFill>
                  <a:schemeClr val="bg1"/>
                </a:solidFill>
              </a:rPr>
              <a:t>publieke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versie</a:t>
            </a:r>
            <a:r>
              <a:rPr lang="en-BE" sz="1900" dirty="0">
                <a:solidFill>
                  <a:schemeClr val="bg1"/>
                </a:solidFill>
              </a:rPr>
              <a:t>) + Eind </a:t>
            </a:r>
            <a:r>
              <a:rPr lang="en-BE" sz="1900" dirty="0" err="1">
                <a:solidFill>
                  <a:schemeClr val="bg1"/>
                </a:solidFill>
              </a:rPr>
              <a:t>demonstratie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voorbereiden</a:t>
            </a:r>
            <a:r>
              <a:rPr lang="en-BE" sz="1900" dirty="0">
                <a:solidFill>
                  <a:schemeClr val="bg1"/>
                </a:solidFill>
              </a:rPr>
              <a:t> + finishing touches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sz="19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1900" dirty="0">
                <a:solidFill>
                  <a:schemeClr val="bg1"/>
                </a:solidFill>
              </a:rPr>
              <a:t>Week 14: E</a:t>
            </a:r>
            <a:r>
              <a:rPr lang="en-US" sz="1900" dirty="0" err="1">
                <a:solidFill>
                  <a:schemeClr val="bg1"/>
                </a:solidFill>
              </a:rPr>
              <a:t>ind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demonstratie</a:t>
            </a:r>
            <a:r>
              <a:rPr lang="en-BE" sz="1900" dirty="0">
                <a:solidFill>
                  <a:schemeClr val="bg1"/>
                </a:solidFill>
              </a:rPr>
              <a:t> </a:t>
            </a:r>
            <a:r>
              <a:rPr lang="en-BE" sz="1900" dirty="0" err="1">
                <a:solidFill>
                  <a:schemeClr val="bg1"/>
                </a:solidFill>
              </a:rPr>
              <a:t>geven</a:t>
            </a:r>
            <a:r>
              <a:rPr lang="en-BE" sz="1900" dirty="0">
                <a:solidFill>
                  <a:schemeClr val="bg1"/>
                </a:solidFill>
              </a:rPr>
              <a:t> + </a:t>
            </a:r>
            <a:r>
              <a:rPr lang="en-BE" sz="1900" dirty="0" err="1">
                <a:solidFill>
                  <a:schemeClr val="bg1"/>
                </a:solidFill>
              </a:rPr>
              <a:t>verdediging</a:t>
            </a:r>
            <a:r>
              <a:rPr lang="en-BE" sz="1900" dirty="0">
                <a:solidFill>
                  <a:schemeClr val="bg1"/>
                </a:solidFill>
              </a:rPr>
              <a:t> jury + </a:t>
            </a:r>
            <a:r>
              <a:rPr lang="en-BE" sz="1900" dirty="0" err="1">
                <a:solidFill>
                  <a:schemeClr val="bg1"/>
                </a:solidFill>
              </a:rPr>
              <a:t>logboek</a:t>
            </a:r>
            <a:endParaRPr lang="en-BE" sz="19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7C67412D-905F-4A77-B603-AAA34A54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26A9181-AB7E-42CB-8B5E-8DF8DC3C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D7B060-B733-4D3F-A14D-CC89C55E4A7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 dirty="0" err="1">
                <a:solidFill>
                  <a:schemeClr val="bg1"/>
                </a:solidFill>
              </a:rPr>
              <a:t>Onderzoeksvraag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400" dirty="0">
                <a:solidFill>
                  <a:schemeClr val="bg1"/>
                </a:solidFill>
              </a:rPr>
              <a:t>Kan de </a:t>
            </a:r>
            <a:r>
              <a:rPr lang="en-BE" sz="2400" dirty="0" err="1">
                <a:solidFill>
                  <a:schemeClr val="bg1"/>
                </a:solidFill>
              </a:rPr>
              <a:t>druppelgrootte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en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concentratie</a:t>
            </a:r>
            <a:r>
              <a:rPr lang="en-BE" sz="2400" dirty="0">
                <a:solidFill>
                  <a:schemeClr val="bg1"/>
                </a:solidFill>
              </a:rPr>
              <a:t> in de </a:t>
            </a:r>
            <a:r>
              <a:rPr lang="en-BE" sz="2400" dirty="0" err="1">
                <a:solidFill>
                  <a:schemeClr val="bg1"/>
                </a:solidFill>
              </a:rPr>
              <a:t>ultrasone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gegenereerde</a:t>
            </a:r>
            <a:r>
              <a:rPr lang="en-BE" sz="2400" dirty="0">
                <a:solidFill>
                  <a:schemeClr val="bg1"/>
                </a:solidFill>
              </a:rPr>
              <a:t> spray </a:t>
            </a:r>
            <a:r>
              <a:rPr lang="en-BE" sz="2400" dirty="0" err="1">
                <a:solidFill>
                  <a:schemeClr val="bg1"/>
                </a:solidFill>
              </a:rPr>
              <a:t>bepaald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worden</a:t>
            </a:r>
            <a:r>
              <a:rPr lang="en-BE" sz="2400" dirty="0">
                <a:solidFill>
                  <a:schemeClr val="bg1"/>
                </a:solidFill>
              </a:rPr>
              <a:t> met </a:t>
            </a:r>
            <a:r>
              <a:rPr lang="en-BE" sz="2400" dirty="0" err="1">
                <a:solidFill>
                  <a:schemeClr val="bg1"/>
                </a:solidFill>
              </a:rPr>
              <a:t>beperekte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middelen</a:t>
            </a:r>
            <a:r>
              <a:rPr lang="en-BE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2EC-4ABF-45F8-A299-EFD7617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3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Wie ben </a:t>
            </a:r>
            <a:r>
              <a:rPr lang="en-BE" dirty="0" err="1"/>
              <a:t>ik</a:t>
            </a:r>
            <a:r>
              <a:rPr lang="en-BE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Abad Ur-Rehman Sethi</a:t>
            </a:r>
          </a:p>
          <a:p>
            <a:r>
              <a:rPr lang="en-BE" dirty="0" err="1"/>
              <a:t>Laatstejaarsstudent</a:t>
            </a:r>
            <a:r>
              <a:rPr lang="en-BE" dirty="0"/>
              <a:t> PXL</a:t>
            </a:r>
          </a:p>
          <a:p>
            <a:r>
              <a:rPr lang="en-BE" dirty="0" err="1"/>
              <a:t>Professionele</a:t>
            </a:r>
            <a:r>
              <a:rPr lang="en-BE" dirty="0"/>
              <a:t> bachelor in de </a:t>
            </a:r>
            <a:r>
              <a:rPr lang="en-BE" dirty="0" err="1"/>
              <a:t>elektronica</a:t>
            </a:r>
            <a:r>
              <a:rPr lang="en-BE" dirty="0"/>
              <a:t>-ICT</a:t>
            </a:r>
          </a:p>
          <a:p>
            <a:endParaRPr lang="en-BE" dirty="0"/>
          </a:p>
          <a:p>
            <a:endParaRPr lang="en-BE" dirty="0"/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85" y="5490820"/>
            <a:ext cx="4008221" cy="1002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AFCE-87DB-49A0-87C3-4E48B656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82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Inleiding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BE" sz="2000" dirty="0">
                <a:solidFill>
                  <a:schemeClr val="bg1"/>
                </a:solidFill>
              </a:rPr>
              <a:t>IMO-IMOMEC</a:t>
            </a:r>
          </a:p>
          <a:p>
            <a:r>
              <a:rPr lang="en-BE" sz="2000" dirty="0" err="1">
                <a:solidFill>
                  <a:schemeClr val="bg1"/>
                </a:solidFill>
              </a:rPr>
              <a:t>Introductie</a:t>
            </a:r>
            <a:endParaRPr lang="en-BE" sz="2000" dirty="0">
              <a:solidFill>
                <a:schemeClr val="bg1"/>
              </a:solidFill>
            </a:endParaRPr>
          </a:p>
          <a:p>
            <a:r>
              <a:rPr lang="en-BE" sz="2000" dirty="0" err="1">
                <a:solidFill>
                  <a:schemeClr val="bg1"/>
                </a:solidFill>
              </a:rPr>
              <a:t>Probleemstelling</a:t>
            </a:r>
            <a:endParaRPr lang="en-BE" sz="2000" dirty="0">
              <a:solidFill>
                <a:schemeClr val="bg1"/>
              </a:solidFill>
            </a:endParaRPr>
          </a:p>
          <a:p>
            <a:r>
              <a:rPr lang="en-BE" sz="2000" dirty="0" err="1">
                <a:solidFill>
                  <a:schemeClr val="bg1"/>
                </a:solidFill>
              </a:rPr>
              <a:t>Materiaal</a:t>
            </a:r>
            <a:r>
              <a:rPr lang="en-BE" sz="2000" dirty="0">
                <a:solidFill>
                  <a:schemeClr val="bg1"/>
                </a:solidFill>
              </a:rPr>
              <a:t> </a:t>
            </a:r>
            <a:r>
              <a:rPr lang="en-BE" sz="2000" dirty="0" err="1">
                <a:solidFill>
                  <a:schemeClr val="bg1"/>
                </a:solidFill>
              </a:rPr>
              <a:t>en</a:t>
            </a:r>
            <a:r>
              <a:rPr lang="en-BE" sz="2000" dirty="0">
                <a:solidFill>
                  <a:schemeClr val="bg1"/>
                </a:solidFill>
              </a:rPr>
              <a:t> </a:t>
            </a:r>
            <a:r>
              <a:rPr lang="en-BE" sz="2000" dirty="0" err="1">
                <a:solidFill>
                  <a:schemeClr val="bg1"/>
                </a:solidFill>
              </a:rPr>
              <a:t>methoden</a:t>
            </a:r>
            <a:endParaRPr lang="en-BE" sz="2000" dirty="0">
              <a:solidFill>
                <a:schemeClr val="bg1"/>
              </a:solidFill>
            </a:endParaRPr>
          </a:p>
          <a:p>
            <a:r>
              <a:rPr lang="en-BE" sz="2000" dirty="0">
                <a:solidFill>
                  <a:schemeClr val="bg1"/>
                </a:solidFill>
              </a:rPr>
              <a:t>Milestones</a:t>
            </a:r>
          </a:p>
          <a:p>
            <a:r>
              <a:rPr lang="en-BE" sz="2000" dirty="0" err="1">
                <a:solidFill>
                  <a:schemeClr val="bg1"/>
                </a:solidFill>
              </a:rPr>
              <a:t>Onderzoeksvraag</a:t>
            </a:r>
            <a:endParaRPr lang="en-BE" sz="20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2309567"/>
            <a:ext cx="6642532" cy="16606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7EA8-539F-49D2-AA80-BB70C6A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98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>
                <a:solidFill>
                  <a:schemeClr val="bg1"/>
                </a:solidFill>
              </a:rPr>
              <a:t>IMO-IMOMEC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5954772" cy="3304451"/>
          </a:xfrm>
        </p:spPr>
        <p:txBody>
          <a:bodyPr>
            <a:normAutofit/>
          </a:bodyPr>
          <a:lstStyle/>
          <a:p>
            <a:r>
              <a:rPr lang="en-BE" sz="2400" dirty="0" err="1">
                <a:solidFill>
                  <a:schemeClr val="bg1"/>
                </a:solidFill>
              </a:rPr>
              <a:t>Onderzoekscentrum</a:t>
            </a:r>
            <a:endParaRPr lang="en-BE" sz="2400" dirty="0">
              <a:solidFill>
                <a:schemeClr val="bg1"/>
              </a:solidFill>
            </a:endParaRPr>
          </a:p>
          <a:p>
            <a:r>
              <a:rPr lang="en-BE" sz="2400" dirty="0" err="1">
                <a:solidFill>
                  <a:schemeClr val="bg1"/>
                </a:solidFill>
              </a:rPr>
              <a:t>Samenwerking</a:t>
            </a:r>
            <a:r>
              <a:rPr lang="en-BE" sz="2400" dirty="0">
                <a:solidFill>
                  <a:schemeClr val="bg1"/>
                </a:solidFill>
              </a:rPr>
              <a:t> met </a:t>
            </a:r>
            <a:r>
              <a:rPr lang="en-BE" sz="2400" dirty="0" err="1">
                <a:solidFill>
                  <a:schemeClr val="bg1"/>
                </a:solidFill>
              </a:rPr>
              <a:t>Imec</a:t>
            </a:r>
            <a:endParaRPr lang="en-BE" sz="2400" dirty="0">
              <a:solidFill>
                <a:schemeClr val="bg1"/>
              </a:solidFill>
            </a:endParaRPr>
          </a:p>
          <a:p>
            <a:r>
              <a:rPr lang="en-BE" sz="2400" dirty="0" err="1">
                <a:solidFill>
                  <a:schemeClr val="bg1"/>
                </a:solidFill>
              </a:rPr>
              <a:t>Wetenschappers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</a:p>
          <a:p>
            <a:r>
              <a:rPr lang="en-BE" sz="2400" dirty="0" err="1">
                <a:solidFill>
                  <a:schemeClr val="bg1"/>
                </a:solidFill>
              </a:rPr>
              <a:t>Jaarlijks</a:t>
            </a:r>
            <a:r>
              <a:rPr lang="en-BE" sz="2400" dirty="0">
                <a:solidFill>
                  <a:schemeClr val="bg1"/>
                </a:solidFill>
              </a:rPr>
              <a:t> </a:t>
            </a:r>
            <a:r>
              <a:rPr lang="en-BE" sz="2400" dirty="0" err="1">
                <a:solidFill>
                  <a:schemeClr val="bg1"/>
                </a:solidFill>
              </a:rPr>
              <a:t>onderzoeksbudget</a:t>
            </a:r>
            <a:r>
              <a:rPr lang="en-BE" sz="2400" dirty="0">
                <a:solidFill>
                  <a:schemeClr val="bg1"/>
                </a:solidFill>
              </a:rPr>
              <a:t> van &gt; 5mil euro</a:t>
            </a: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854F-B516-4BBA-B47D-8F40BB65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4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Introductie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85" y="5422808"/>
            <a:ext cx="4008221" cy="1002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AFCE-87DB-49A0-87C3-4E48B656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5</a:t>
            </a:fld>
            <a:endParaRPr lang="en-BE" dirty="0"/>
          </a:p>
        </p:txBody>
      </p:sp>
      <p:pic>
        <p:nvPicPr>
          <p:cNvPr id="3" name="Picture 2" descr="A hand holding a wire&#10;&#10;Description automatically generated with medium confidence">
            <a:extLst>
              <a:ext uri="{FF2B5EF4-FFF2-40B4-BE49-F238E27FC236}">
                <a16:creationId xmlns:a16="http://schemas.microsoft.com/office/drawing/2014/main" id="{15E9B3A7-BCE7-4CD0-AC6E-10B2D8DD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9" y="1646237"/>
            <a:ext cx="3259230" cy="3215129"/>
          </a:xfrm>
          <a:prstGeom prst="rect">
            <a:avLst/>
          </a:prstGeom>
        </p:spPr>
      </p:pic>
      <p:pic>
        <p:nvPicPr>
          <p:cNvPr id="7" name="Picture 6" descr="A picture containing indoor, kitchen&#10;&#10;Description automatically generated">
            <a:extLst>
              <a:ext uri="{FF2B5EF4-FFF2-40B4-BE49-F238E27FC236}">
                <a16:creationId xmlns:a16="http://schemas.microsoft.com/office/drawing/2014/main" id="{FFDF173E-8CC7-433B-AD6F-3DE855AB2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8" y="3963729"/>
            <a:ext cx="4008221" cy="2683936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467BEF67-2196-4FED-9BA2-277E6556F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65" y="1646238"/>
            <a:ext cx="3382231" cy="3215129"/>
          </a:xfrm>
          <a:prstGeom prst="rect">
            <a:avLst/>
          </a:prstGeom>
        </p:spPr>
      </p:pic>
      <p:pic>
        <p:nvPicPr>
          <p:cNvPr id="13" name="Picture 12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2E513EB6-AEB0-46CD-9079-2484B50F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" y="1436734"/>
            <a:ext cx="4490003" cy="23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>
                <a:solidFill>
                  <a:schemeClr val="bg1"/>
                </a:solidFill>
              </a:rPr>
              <a:t>Introductie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BE" sz="1700" dirty="0" err="1">
                <a:solidFill>
                  <a:schemeClr val="bg1"/>
                </a:solidFill>
              </a:rPr>
              <a:t>Vloeistof</a:t>
            </a:r>
            <a:r>
              <a:rPr lang="en-BE" sz="1700" dirty="0">
                <a:solidFill>
                  <a:schemeClr val="bg1"/>
                </a:solidFill>
              </a:rPr>
              <a:t> word in syringe </a:t>
            </a:r>
            <a:r>
              <a:rPr lang="en-BE" sz="1700" dirty="0" err="1">
                <a:solidFill>
                  <a:schemeClr val="bg1"/>
                </a:solidFill>
              </a:rPr>
              <a:t>gestoken</a:t>
            </a:r>
            <a:endParaRPr lang="en-BE" sz="1700" dirty="0">
              <a:solidFill>
                <a:schemeClr val="bg1"/>
              </a:solidFill>
            </a:endParaRPr>
          </a:p>
          <a:p>
            <a:r>
              <a:rPr lang="en-BE" sz="1700" dirty="0" err="1">
                <a:solidFill>
                  <a:schemeClr val="bg1"/>
                </a:solidFill>
              </a:rPr>
              <a:t>Spraycoater</a:t>
            </a:r>
            <a:r>
              <a:rPr lang="en-BE" sz="1700" dirty="0">
                <a:solidFill>
                  <a:schemeClr val="bg1"/>
                </a:solidFill>
              </a:rPr>
              <a:t> word </a:t>
            </a:r>
            <a:r>
              <a:rPr lang="en-BE" sz="1700" dirty="0" err="1">
                <a:solidFill>
                  <a:schemeClr val="bg1"/>
                </a:solidFill>
              </a:rPr>
              <a:t>gestart</a:t>
            </a:r>
            <a:endParaRPr lang="en-BE" sz="1700" dirty="0">
              <a:solidFill>
                <a:schemeClr val="bg1"/>
              </a:solidFill>
            </a:endParaRPr>
          </a:p>
          <a:p>
            <a:r>
              <a:rPr lang="en-BE" sz="1700" dirty="0" err="1">
                <a:solidFill>
                  <a:schemeClr val="bg1"/>
                </a:solidFill>
              </a:rPr>
              <a:t>Temperatuur</a:t>
            </a:r>
            <a:r>
              <a:rPr lang="en-BE" sz="1700" dirty="0">
                <a:solidFill>
                  <a:schemeClr val="bg1"/>
                </a:solidFill>
              </a:rPr>
              <a:t> van hotplate word </a:t>
            </a:r>
            <a:r>
              <a:rPr lang="en-BE" sz="1700" dirty="0" err="1">
                <a:solidFill>
                  <a:schemeClr val="bg1"/>
                </a:solidFill>
              </a:rPr>
              <a:t>ingesteld</a:t>
            </a:r>
            <a:endParaRPr lang="en-BE" sz="1700" dirty="0">
              <a:solidFill>
                <a:schemeClr val="bg1"/>
              </a:solidFill>
            </a:endParaRPr>
          </a:p>
          <a:p>
            <a:r>
              <a:rPr lang="en-BE" sz="1700" dirty="0">
                <a:solidFill>
                  <a:schemeClr val="bg1"/>
                </a:solidFill>
              </a:rPr>
              <a:t>Flowrate word </a:t>
            </a:r>
            <a:r>
              <a:rPr lang="en-BE" sz="1700" dirty="0" err="1">
                <a:solidFill>
                  <a:schemeClr val="bg1"/>
                </a:solidFill>
              </a:rPr>
              <a:t>ingesteld</a:t>
            </a:r>
            <a:endParaRPr lang="en-BE" sz="1700" dirty="0">
              <a:solidFill>
                <a:schemeClr val="bg1"/>
              </a:solidFill>
            </a:endParaRPr>
          </a:p>
          <a:p>
            <a:r>
              <a:rPr lang="en-BE" sz="1700" dirty="0">
                <a:solidFill>
                  <a:schemeClr val="bg1"/>
                </a:solidFill>
              </a:rPr>
              <a:t>Via software word commando’s </a:t>
            </a:r>
            <a:r>
              <a:rPr lang="en-BE" sz="1700" dirty="0" err="1">
                <a:solidFill>
                  <a:schemeClr val="bg1"/>
                </a:solidFill>
              </a:rPr>
              <a:t>gegeven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aan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spraycoater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</a:p>
          <a:p>
            <a:r>
              <a:rPr lang="en-BE" sz="1700" dirty="0" err="1">
                <a:solidFill>
                  <a:schemeClr val="bg1"/>
                </a:solidFill>
              </a:rPr>
              <a:t>Spraycoater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begint</a:t>
            </a:r>
            <a:r>
              <a:rPr lang="en-BE" sz="1700" dirty="0">
                <a:solidFill>
                  <a:schemeClr val="bg1"/>
                </a:solidFill>
              </a:rPr>
              <a:t> met </a:t>
            </a:r>
            <a:r>
              <a:rPr lang="en-BE" sz="1700" dirty="0" err="1">
                <a:solidFill>
                  <a:schemeClr val="bg1"/>
                </a:solidFill>
              </a:rPr>
              <a:t>sprayen</a:t>
            </a:r>
            <a:r>
              <a:rPr lang="en-BE" sz="1700" dirty="0">
                <a:solidFill>
                  <a:schemeClr val="bg1"/>
                </a:solidFill>
              </a:rPr>
              <a:t> van heel </a:t>
            </a:r>
            <a:r>
              <a:rPr lang="en-BE" sz="1700" dirty="0" err="1">
                <a:solidFill>
                  <a:schemeClr val="bg1"/>
                </a:solidFill>
              </a:rPr>
              <a:t>fijne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druppels</a:t>
            </a:r>
            <a:endParaRPr lang="en-BE" sz="1700" dirty="0">
              <a:solidFill>
                <a:schemeClr val="bg1"/>
              </a:solidFill>
            </a:endParaRPr>
          </a:p>
          <a:p>
            <a:r>
              <a:rPr lang="en-BE" sz="1700" dirty="0" err="1">
                <a:solidFill>
                  <a:schemeClr val="bg1"/>
                </a:solidFill>
              </a:rPr>
              <a:t>Temperatuur</a:t>
            </a:r>
            <a:r>
              <a:rPr lang="en-BE" sz="1700" dirty="0">
                <a:solidFill>
                  <a:schemeClr val="bg1"/>
                </a:solidFill>
              </a:rPr>
              <a:t> van </a:t>
            </a:r>
            <a:r>
              <a:rPr lang="en-BE" sz="1700" dirty="0" err="1">
                <a:solidFill>
                  <a:schemeClr val="bg1"/>
                </a:solidFill>
              </a:rPr>
              <a:t>glazen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substraat</a:t>
            </a:r>
            <a:r>
              <a:rPr lang="en-BE" sz="1700" dirty="0">
                <a:solidFill>
                  <a:schemeClr val="bg1"/>
                </a:solidFill>
              </a:rPr>
              <a:t> </a:t>
            </a:r>
            <a:r>
              <a:rPr lang="en-BE" sz="1700" dirty="0" err="1">
                <a:solidFill>
                  <a:schemeClr val="bg1"/>
                </a:solidFill>
              </a:rPr>
              <a:t>verandert</a:t>
            </a:r>
            <a:endParaRPr lang="en-BE" sz="1700" dirty="0">
              <a:solidFill>
                <a:schemeClr val="bg1"/>
              </a:solidFill>
            </a:endParaRPr>
          </a:p>
          <a:p>
            <a:endParaRPr lang="en-BE" sz="1700" dirty="0">
              <a:solidFill>
                <a:schemeClr val="bg1"/>
              </a:solidFill>
            </a:endParaRPr>
          </a:p>
          <a:p>
            <a:endParaRPr lang="en-BE" sz="17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E7C3-FA5F-4904-8352-040960E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602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>
                <a:solidFill>
                  <a:schemeClr val="bg1"/>
                </a:solidFill>
              </a:rPr>
              <a:t>Probleemstellingen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5" y="2340529"/>
            <a:ext cx="5117284" cy="4517472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 is de werkelijke temperatuur is van het glazen substraat tijdens het coating </a:t>
            </a:r>
            <a:r>
              <a:rPr lang="nl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spcAft>
                <a:spcPts val="800"/>
              </a:spcAft>
              <a:buNone/>
            </a:pP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invloeden hebben de spray coat parameters op de substraat temperatuur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spcAft>
                <a:spcPts val="800"/>
              </a:spcAft>
              <a:buNone/>
            </a:pP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nl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invloed heeft het evaporatie proces van het solvent op het substraat? </a:t>
            </a: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grootte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concentratie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druppels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gespraycoat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bepaald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spcAft>
                <a:spcPts val="800"/>
              </a:spcAft>
              <a:buNone/>
            </a:pP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verandert</a:t>
            </a:r>
            <a:r>
              <a:rPr lang="en-B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BE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</a:t>
            </a:r>
            <a:r>
              <a:rPr lang="en-BE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siteit</a:t>
            </a:r>
            <a:r>
              <a:rPr lang="en-BE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</a:t>
            </a:r>
            <a:r>
              <a:rPr lang="en-BE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laserstraal</a:t>
            </a:r>
            <a:r>
              <a:rPr lang="en-BE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BE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9066-7015-49F5-8E3C-6F1484C9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42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>
                <a:solidFill>
                  <a:schemeClr val="bg1"/>
                </a:solidFill>
              </a:rPr>
              <a:t>Materiaal en methoden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541864"/>
            <a:ext cx="4998102" cy="4177718"/>
          </a:xfrm>
        </p:spPr>
        <p:txBody>
          <a:bodyPr>
            <a:normAutofit/>
          </a:bodyPr>
          <a:lstStyle/>
          <a:p>
            <a:r>
              <a:rPr lang="en-BE" sz="1500" b="1" dirty="0">
                <a:solidFill>
                  <a:schemeClr val="bg1"/>
                </a:solidFill>
              </a:rPr>
              <a:t>Laser diffraction for droplet size and concentration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Ultrasonic spray coater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Laser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Camera</a:t>
            </a:r>
          </a:p>
          <a:p>
            <a:pPr lvl="1"/>
            <a:r>
              <a:rPr lang="en-BE" sz="1400" dirty="0" err="1">
                <a:solidFill>
                  <a:schemeClr val="bg1"/>
                </a:solidFill>
              </a:rPr>
              <a:t>Transculent</a:t>
            </a:r>
            <a:r>
              <a:rPr lang="en-BE" sz="1400" dirty="0">
                <a:solidFill>
                  <a:schemeClr val="bg1"/>
                </a:solidFill>
              </a:rPr>
              <a:t> paper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Lens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Iris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...</a:t>
            </a:r>
          </a:p>
          <a:p>
            <a:pPr lvl="1"/>
            <a:endParaRPr lang="en-BE" sz="1500" dirty="0">
              <a:solidFill>
                <a:schemeClr val="bg1"/>
              </a:solidFill>
            </a:endParaRPr>
          </a:p>
          <a:p>
            <a:r>
              <a:rPr lang="en-BE" sz="1500" b="1" dirty="0">
                <a:solidFill>
                  <a:schemeClr val="bg1"/>
                </a:solidFill>
              </a:rPr>
              <a:t>Hotplate and substrate t</a:t>
            </a:r>
            <a:r>
              <a:rPr lang="en-US" sz="1500" b="1" dirty="0" err="1">
                <a:solidFill>
                  <a:schemeClr val="bg1"/>
                </a:solidFill>
              </a:rPr>
              <a:t>emperature</a:t>
            </a:r>
            <a:r>
              <a:rPr lang="en-BE" sz="1500" b="1" dirty="0">
                <a:solidFill>
                  <a:schemeClr val="bg1"/>
                </a:solidFill>
              </a:rPr>
              <a:t> measurement 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µController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Thermocouple shield (</a:t>
            </a:r>
            <a:r>
              <a:rPr lang="en-BE" sz="1100" dirty="0">
                <a:solidFill>
                  <a:schemeClr val="bg1"/>
                </a:solidFill>
              </a:rPr>
              <a:t>KTA-259v4)</a:t>
            </a:r>
            <a:endParaRPr lang="en-BE" sz="1400" dirty="0">
              <a:solidFill>
                <a:schemeClr val="bg1"/>
              </a:solidFill>
            </a:endParaRP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2x Thermocouple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I2C LCD Display</a:t>
            </a: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ECE2F6-3112-4014-AE44-7773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16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Materiaal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methoden</a:t>
            </a:r>
            <a:endParaRPr lang="en-BE" dirty="0"/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08" y="5678525"/>
            <a:ext cx="4008221" cy="1002055"/>
          </a:xfrm>
          <a:prstGeom prst="rect">
            <a:avLst/>
          </a:prstGeom>
        </p:spPr>
      </p:pic>
      <p:pic>
        <p:nvPicPr>
          <p:cNvPr id="5" name="Graphic 1">
            <a:extLst>
              <a:ext uri="{FF2B5EF4-FFF2-40B4-BE49-F238E27FC236}">
                <a16:creationId xmlns:a16="http://schemas.microsoft.com/office/drawing/2014/main" id="{F87E0367-3CD6-444E-88D8-CACCA53333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782" y="1690688"/>
            <a:ext cx="7832805" cy="37621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942F-67AE-4278-93EA-925655AC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21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522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Droplet size and concentration measurement of an ultrasonic generated spray (using laser diffraction)</vt:lpstr>
      <vt:lpstr>Wie ben ik?</vt:lpstr>
      <vt:lpstr>Inleiding</vt:lpstr>
      <vt:lpstr>IMO-IMOMEC</vt:lpstr>
      <vt:lpstr>Introductie</vt:lpstr>
      <vt:lpstr>Introductie</vt:lpstr>
      <vt:lpstr>Probleemstellingen</vt:lpstr>
      <vt:lpstr>Materiaal en methoden</vt:lpstr>
      <vt:lpstr>Materiaal en methoden</vt:lpstr>
      <vt:lpstr>Materiaal en methoden</vt:lpstr>
      <vt:lpstr>Milestones</vt:lpstr>
      <vt:lpstr>PowerPoint Presentation</vt:lpstr>
      <vt:lpstr>PowerPoint Presentation</vt:lpstr>
      <vt:lpstr>PowerPoint Presentation</vt:lpstr>
      <vt:lpstr>Onderzoeksvraag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Turbidimetry Detector</dc:title>
  <dc:creator>Abad UrRehmanSethi</dc:creator>
  <cp:lastModifiedBy>Abad UrRehmanSethi</cp:lastModifiedBy>
  <cp:revision>33</cp:revision>
  <dcterms:created xsi:type="dcterms:W3CDTF">2021-02-25T03:16:24Z</dcterms:created>
  <dcterms:modified xsi:type="dcterms:W3CDTF">2021-02-25T14:58:38Z</dcterms:modified>
</cp:coreProperties>
</file>