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</p:sldMasterIdLst>
  <p:notesMasterIdLst>
    <p:notesMasterId r:id="rId108"/>
  </p:notesMasterIdLst>
  <p:sldIdLst>
    <p:sldId id="283" r:id="rId11"/>
    <p:sldId id="304" r:id="rId12"/>
    <p:sldId id="399" r:id="rId13"/>
    <p:sldId id="305" r:id="rId14"/>
    <p:sldId id="308" r:id="rId15"/>
    <p:sldId id="302" r:id="rId16"/>
    <p:sldId id="306" r:id="rId17"/>
    <p:sldId id="326" r:id="rId18"/>
    <p:sldId id="327" r:id="rId19"/>
    <p:sldId id="307" r:id="rId20"/>
    <p:sldId id="312" r:id="rId21"/>
    <p:sldId id="313" r:id="rId22"/>
    <p:sldId id="314" r:id="rId23"/>
    <p:sldId id="322" r:id="rId24"/>
    <p:sldId id="323" r:id="rId25"/>
    <p:sldId id="324" r:id="rId26"/>
    <p:sldId id="325" r:id="rId27"/>
    <p:sldId id="320" r:id="rId28"/>
    <p:sldId id="321" r:id="rId29"/>
    <p:sldId id="319" r:id="rId30"/>
    <p:sldId id="331" r:id="rId31"/>
    <p:sldId id="332" r:id="rId32"/>
    <p:sldId id="344" r:id="rId33"/>
    <p:sldId id="345" r:id="rId34"/>
    <p:sldId id="346" r:id="rId35"/>
    <p:sldId id="347" r:id="rId36"/>
    <p:sldId id="351" r:id="rId37"/>
    <p:sldId id="348" r:id="rId38"/>
    <p:sldId id="349" r:id="rId39"/>
    <p:sldId id="350" r:id="rId40"/>
    <p:sldId id="352" r:id="rId41"/>
    <p:sldId id="353" r:id="rId42"/>
    <p:sldId id="354" r:id="rId43"/>
    <p:sldId id="355" r:id="rId44"/>
    <p:sldId id="356" r:id="rId45"/>
    <p:sldId id="370" r:id="rId46"/>
    <p:sldId id="371" r:id="rId47"/>
    <p:sldId id="372" r:id="rId48"/>
    <p:sldId id="373" r:id="rId49"/>
    <p:sldId id="357" r:id="rId50"/>
    <p:sldId id="358" r:id="rId51"/>
    <p:sldId id="359" r:id="rId52"/>
    <p:sldId id="360" r:id="rId53"/>
    <p:sldId id="361" r:id="rId54"/>
    <p:sldId id="362" r:id="rId55"/>
    <p:sldId id="366" r:id="rId56"/>
    <p:sldId id="365" r:id="rId57"/>
    <p:sldId id="336" r:id="rId58"/>
    <p:sldId id="335" r:id="rId59"/>
    <p:sldId id="333" r:id="rId60"/>
    <p:sldId id="337" r:id="rId61"/>
    <p:sldId id="364" r:id="rId62"/>
    <p:sldId id="398" r:id="rId63"/>
    <p:sldId id="328" r:id="rId64"/>
    <p:sldId id="338" r:id="rId65"/>
    <p:sldId id="339" r:id="rId66"/>
    <p:sldId id="329" r:id="rId67"/>
    <p:sldId id="334" r:id="rId68"/>
    <p:sldId id="340" r:id="rId69"/>
    <p:sldId id="343" r:id="rId70"/>
    <p:sldId id="341" r:id="rId71"/>
    <p:sldId id="342" r:id="rId72"/>
    <p:sldId id="363" r:id="rId73"/>
    <p:sldId id="374" r:id="rId74"/>
    <p:sldId id="375" r:id="rId75"/>
    <p:sldId id="376" r:id="rId76"/>
    <p:sldId id="377" r:id="rId77"/>
    <p:sldId id="400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1" r:id="rId92"/>
    <p:sldId id="392" r:id="rId93"/>
    <p:sldId id="393" r:id="rId94"/>
    <p:sldId id="395" r:id="rId95"/>
    <p:sldId id="394" r:id="rId96"/>
    <p:sldId id="396" r:id="rId97"/>
    <p:sldId id="397" r:id="rId98"/>
    <p:sldId id="286" r:id="rId99"/>
    <p:sldId id="303" r:id="rId100"/>
    <p:sldId id="330" r:id="rId101"/>
    <p:sldId id="309" r:id="rId102"/>
    <p:sldId id="367" r:id="rId103"/>
    <p:sldId id="368" r:id="rId104"/>
    <p:sldId id="369" r:id="rId105"/>
    <p:sldId id="317" r:id="rId106"/>
    <p:sldId id="316" r:id="rId10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FF33"/>
    <a:srgbClr val="7BBE02"/>
    <a:srgbClr val="FEA7A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9851" autoAdjust="0"/>
  </p:normalViewPr>
  <p:slideViewPr>
    <p:cSldViewPr>
      <p:cViewPr>
        <p:scale>
          <a:sx n="100" d="100"/>
          <a:sy n="100" d="100"/>
        </p:scale>
        <p:origin x="-21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87" Type="http://schemas.openxmlformats.org/officeDocument/2006/relationships/slide" Target="slides/slide77.xml"/><Relationship Id="rId102" Type="http://schemas.openxmlformats.org/officeDocument/2006/relationships/slide" Target="slides/slide92.xml"/><Relationship Id="rId11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103" Type="http://schemas.openxmlformats.org/officeDocument/2006/relationships/slide" Target="slides/slide93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presProps" Target="presProps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1.xml"/><Relationship Id="rId92" Type="http://schemas.openxmlformats.org/officeDocument/2006/relationships/slide" Target="slides/slide8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1920312980/yhFIxdcw5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ibo.com/n/%E6%B7%98%E4%BC%AF%E6%9D%BE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级别的</a:t>
            </a:r>
            <a:r>
              <a:rPr lang="en-US" altLang="zh-CN" dirty="0" err="1" smtClean="0"/>
              <a:t>OutOfMemoryError</a:t>
            </a:r>
            <a:r>
              <a:rPr lang="zh-CN" altLang="en-US" dirty="0" smtClean="0"/>
              <a:t>不在讨论范围内。相应的一些对策，如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HeapDumpOnOutOfMemoryError</a:t>
            </a:r>
            <a:r>
              <a:rPr lang="zh-CN" altLang="en-US" dirty="0" smtClean="0"/>
              <a:t>，也不在讨论范围内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HotSpot 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crash log</a:t>
            </a:r>
            <a:r>
              <a:rPr lang="zh-CN" altLang="en-US" dirty="0" smtClean="0"/>
              <a:t>默认的文件名是</a:t>
            </a:r>
            <a:r>
              <a:rPr lang="en-US" altLang="zh-CN" dirty="0" err="1" smtClean="0"/>
              <a:t>hs_err_pid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&gt;.log</a:t>
            </a:r>
            <a:r>
              <a:rPr lang="zh-CN" altLang="en-US" dirty="0" smtClean="0"/>
              <a:t>。默认存放路径是在“当前工作目录”。</a:t>
            </a:r>
            <a:endParaRPr lang="en-US" altLang="zh-CN" dirty="0" smtClean="0"/>
          </a:p>
          <a:p>
            <a:r>
              <a:rPr lang="zh-CN" altLang="en-US" dirty="0" smtClean="0"/>
              <a:t>该文件名可通过</a:t>
            </a:r>
            <a:r>
              <a:rPr lang="en-US" altLang="zh-CN" dirty="0" smtClean="0"/>
              <a:t>VM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XX:ErrorFile</a:t>
            </a:r>
            <a:r>
              <a:rPr lang="en-US" altLang="zh-CN" dirty="0" smtClean="0"/>
              <a:t>= </a:t>
            </a:r>
            <a:r>
              <a:rPr lang="zh-CN" altLang="en-US" dirty="0" smtClean="0"/>
              <a:t>来指定，参数内容中若包含</a:t>
            </a:r>
            <a:r>
              <a:rPr lang="en-US" altLang="zh-CN" dirty="0" smtClean="0"/>
              <a:t>”%p”</a:t>
            </a:r>
            <a:r>
              <a:rPr lang="zh-CN" altLang="en-US" dirty="0" smtClean="0"/>
              <a:t>则该部分会被替换为实际进程的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。如果配置该参数，建议使用绝对路径，方便后续查找。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时生成的</a:t>
            </a:r>
            <a:r>
              <a:rPr lang="en-US" altLang="zh-CN" dirty="0" smtClean="0"/>
              <a:t>core dump</a:t>
            </a:r>
            <a:r>
              <a:rPr lang="zh-CN" altLang="en-US" dirty="0" smtClean="0"/>
              <a:t>默认也是存放在“当前工作目录”。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另外放了一个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拼音输入法与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抢焦点时冲突导致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的例子：</a:t>
            </a:r>
            <a:r>
              <a:rPr lang="en-US" altLang="zh-CN" dirty="0" smtClean="0"/>
              <a:t>https://gist.github.com/2650776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长仁：</a:t>
            </a:r>
            <a:r>
              <a:rPr lang="en-US" altLang="zh-CN" dirty="0" smtClean="0">
                <a:hlinkClick r:id="rId3"/>
              </a:rPr>
              <a:t>http://weibo.com/1920312980/yhFIxdcw5</a:t>
            </a:r>
            <a:endParaRPr lang="en-US" altLang="zh-CN" dirty="0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同学要必修。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页的内核信息在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crash log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时候看不到的，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@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淘伯松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unhandled_signal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的逻辑变了，不论怎样，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页的信息希望先于判断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unhandled_signal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打出来，且把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copy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也打出来，那是真正的栈顶。这样只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dmesg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就能基本确定爆栈了。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Sans Serif" pitchFamily="34" charset="0"/>
                <a:cs typeface="Microsoft Sans Serif" pitchFamily="34" charset="0"/>
              </a:defRPr>
            </a:lvl1pPr>
            <a:lvl2pPr>
              <a:defRPr>
                <a:latin typeface="Microsoft Sans Serif" pitchFamily="34" charset="0"/>
                <a:cs typeface="Microsoft Sans Serif" pitchFamily="34" charset="0"/>
              </a:defRPr>
            </a:lvl2pPr>
            <a:lvl3pPr>
              <a:defRPr>
                <a:latin typeface="Microsoft Sans Serif" pitchFamily="34" charset="0"/>
                <a:cs typeface="Microsoft Sans Serif" pitchFamily="34" charset="0"/>
              </a:defRPr>
            </a:lvl3pPr>
            <a:lvl4pPr>
              <a:defRPr>
                <a:latin typeface="Microsoft Sans Serif" pitchFamily="34" charset="0"/>
                <a:cs typeface="Microsoft Sans Serif" pitchFamily="34" charset="0"/>
              </a:defRPr>
            </a:lvl4pPr>
            <a:lvl5pPr>
              <a:defRPr>
                <a:latin typeface="Microsoft Sans Serif" pitchFamily="34" charset="0"/>
                <a:cs typeface="Microsoft Sans Serif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eorgia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400">
                <a:latin typeface="Microsoft Sans Serif" pitchFamily="34" charset="0"/>
                <a:cs typeface="Microsoft Sans Serif" pitchFamily="34" charset="0"/>
              </a:defRPr>
            </a:lvl2pPr>
            <a:lvl3pPr>
              <a:defRPr sz="2000">
                <a:latin typeface="Microsoft Sans Serif" pitchFamily="34" charset="0"/>
                <a:cs typeface="Microsoft Sans Serif" pitchFamily="34" charset="0"/>
              </a:defRPr>
            </a:lvl3pPr>
            <a:lvl4pPr>
              <a:defRPr sz="18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1800">
                <a:latin typeface="Microsoft Sans Serif" pitchFamily="34" charset="0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400">
                <a:latin typeface="Microsoft Sans Serif" pitchFamily="34" charset="0"/>
                <a:cs typeface="Microsoft Sans Serif" pitchFamily="34" charset="0"/>
              </a:defRPr>
            </a:lvl2pPr>
            <a:lvl3pPr>
              <a:defRPr sz="2000">
                <a:latin typeface="Microsoft Sans Serif" pitchFamily="34" charset="0"/>
                <a:cs typeface="Microsoft Sans Serif" pitchFamily="34" charset="0"/>
              </a:defRPr>
            </a:lvl3pPr>
            <a:lvl4pPr>
              <a:defRPr sz="18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1800">
                <a:latin typeface="Microsoft Sans Serif" pitchFamily="34" charset="0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000">
                <a:latin typeface="Microsoft Sans Serif" pitchFamily="34" charset="0"/>
                <a:cs typeface="Microsoft Sans Serif" pitchFamily="34" charset="0"/>
              </a:defRPr>
            </a:lvl2pPr>
            <a:lvl3pPr>
              <a:defRPr sz="1800">
                <a:latin typeface="Microsoft Sans Serif" pitchFamily="34" charset="0"/>
                <a:cs typeface="Microsoft Sans Serif" pitchFamily="34" charset="0"/>
              </a:defRPr>
            </a:lvl3pPr>
            <a:lvl4pPr>
              <a:defRPr sz="16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1600">
                <a:latin typeface="Microsoft Sans Serif" pitchFamily="34" charset="0"/>
                <a:cs typeface="Microsoft Sans Serif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eorg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000">
                <a:latin typeface="Microsoft Sans Serif" pitchFamily="34" charset="0"/>
                <a:cs typeface="Microsoft Sans Serif" pitchFamily="34" charset="0"/>
              </a:defRPr>
            </a:lvl2pPr>
            <a:lvl3pPr>
              <a:defRPr sz="1800">
                <a:latin typeface="Microsoft Sans Serif" pitchFamily="34" charset="0"/>
                <a:cs typeface="Microsoft Sans Serif" pitchFamily="34" charset="0"/>
              </a:defRPr>
            </a:lvl3pPr>
            <a:lvl4pPr>
              <a:defRPr sz="16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1600">
                <a:latin typeface="Microsoft Sans Serif" pitchFamily="34" charset="0"/>
                <a:cs typeface="Microsoft Sans Serif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05200" y="1708314"/>
            <a:ext cx="1811866" cy="2787486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2514600" cy="2906719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1600200"/>
            <a:ext cx="1904999" cy="3169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2AE-3147-4744-B522-5F130B31F19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2012-5-10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doc/man-pages/online/pages/man5/core.5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uxhowtos.org/Tips%20and%20Tricks/coredump.htm?ref=news.rdf" TargetMode="External"/><Relationship Id="rId4" Type="http://schemas.openxmlformats.org/officeDocument/2006/relationships/hyperlink" Target="http://forum.soft32.com/linux2/Core-dump-location-ftopict15556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ugs.sun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8451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rednaxelafx" TargetMode="External"/><Relationship Id="rId2" Type="http://schemas.openxmlformats.org/officeDocument/2006/relationships/hyperlink" Target="http://rednaxelafx.iteye.com/" TargetMode="External"/><Relationship Id="rId1" Type="http://schemas.openxmlformats.org/officeDocument/2006/relationships/slideLayout" Target="../slideLayouts/slideLayout68.xml"/><Relationship Id="rId5" Type="http://schemas.openxmlformats.org/officeDocument/2006/relationships/hyperlink" Target="http://q.weibo.com/1823766" TargetMode="External"/><Relationship Id="rId4" Type="http://schemas.openxmlformats.org/officeDocument/2006/relationships/hyperlink" Target="http://hllvm.group.itey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udis86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2584513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84416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258451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ugs.sun.com/bugdatabase/view_bug.do?bug_id=706805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java/javase/6u29-relnotes-507960.html" TargetMode="External"/><Relationship Id="rId5" Type="http://schemas.openxmlformats.org/officeDocument/2006/relationships/hyperlink" Target="http://mail.openjdk.java.net/pipermail/hotspot-compiler-dev/2011-July/005972.html" TargetMode="External"/><Relationship Id="rId4" Type="http://schemas.openxmlformats.org/officeDocument/2006/relationships/hyperlink" Target="http://bugs.sun.com/bugdatabase/view_bug.do?bug_id=7070134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hllvm.group.iteye.com/group/topic/2820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lvm.group.iteye.com/group/topic/2820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7444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75866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75866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75866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2575866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perftools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bluedavy.com/?p=300" TargetMode="External"/><Relationship Id="rId4" Type="http://schemas.openxmlformats.org/officeDocument/2006/relationships/hyperlink" Target="http://valgrind.org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hllvm.group.iteye.com/group/topic/27945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593521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8190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hllvm.group.iteye.com/group/topic/27945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3711714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Georgia" pitchFamily="18" charset="0"/>
              </a:rPr>
              <a:t>Kris </a:t>
            </a:r>
            <a:r>
              <a:rPr lang="en-US" altLang="zh-CN" sz="2000" dirty="0" err="1" smtClean="0">
                <a:solidFill>
                  <a:schemeClr val="bg1"/>
                </a:solidFill>
                <a:latin typeface="Georgia" pitchFamily="18" charset="0"/>
              </a:rPr>
              <a:t>Mok</a:t>
            </a:r>
            <a:r>
              <a:rPr lang="en-US" altLang="zh-CN" sz="2000" dirty="0" smtClean="0">
                <a:solidFill>
                  <a:schemeClr val="bg1"/>
                </a:solidFill>
                <a:latin typeface="Georgia" pitchFamily="18" charset="0"/>
              </a:rPr>
              <a:t>, Software Engineer, </a:t>
            </a:r>
            <a:r>
              <a:rPr lang="en-US" altLang="zh-CN" sz="2000" dirty="0" err="1" smtClean="0">
                <a:solidFill>
                  <a:schemeClr val="bg1"/>
                </a:solidFill>
                <a:latin typeface="Georgia" pitchFamily="18" charset="0"/>
              </a:rPr>
              <a:t>Taobao</a:t>
            </a:r>
            <a:endParaRPr lang="en-US" altLang="zh-CN" sz="2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Georgia" pitchFamily="18" charset="0"/>
              </a:rPr>
              <a:t>@</a:t>
            </a:r>
            <a:r>
              <a:rPr lang="en-US" altLang="zh-CN" sz="2000" dirty="0" err="1" smtClean="0">
                <a:solidFill>
                  <a:schemeClr val="bg1"/>
                </a:solidFill>
                <a:latin typeface="Georgia" pitchFamily="18" charset="0"/>
              </a:rPr>
              <a:t>rednaxelafx</a:t>
            </a:r>
            <a:endParaRPr lang="en-US" altLang="zh-CN" sz="2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莫枢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撒迦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</a:rPr>
              <a:t>JVM Crash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进程意外消失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通常伴随着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微软雅黑" pitchFamily="34" charset="-122"/>
              </a:rPr>
              <a:t>crash log</a:t>
            </a:r>
            <a:r>
              <a:rPr lang="zh-CN" altLang="en-US" dirty="0" smtClean="0">
                <a:solidFill>
                  <a:srgbClr val="C00000"/>
                </a:solidFill>
                <a:ea typeface="微软雅黑" pitchFamily="34" charset="-122"/>
              </a:rPr>
              <a:t>：</a:t>
            </a:r>
            <a:r>
              <a:rPr lang="en-US" altLang="zh-CN" dirty="0" err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hs_err_pid</a:t>
            </a:r>
            <a:r>
              <a:rPr lang="en-US" altLang="zh-CN" i="1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i="1" dirty="0" err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i="1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&gt;</a:t>
            </a:r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.log</a:t>
            </a:r>
            <a:r>
              <a:rPr lang="zh-CN" altLang="en-US" dirty="0" smtClean="0">
                <a:ea typeface="微软雅黑" pitchFamily="34" charset="-122"/>
              </a:rPr>
              <a:t>（重要）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ea typeface="微软雅黑" pitchFamily="34" charset="-122"/>
              </a:rPr>
              <a:t>core dump: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core.</a:t>
            </a:r>
            <a:r>
              <a:rPr lang="en-US" altLang="zh-CN" i="1" dirty="0" smtClean="0"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i="1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i="1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或系统日志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主要是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var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/log/messages 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里的异常信息</a:t>
            </a:r>
            <a:endParaRPr lang="zh-CN" altLang="en-US" dirty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Microsoft Sans Serif" pitchFamily="34" charset="0"/>
              </a:rPr>
              <a:t>crash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079242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 SIGSEGV (0xb) at pc=0x00002add2265d648, </a:t>
            </a:r>
            <a:r>
              <a:rPr lang="en-US" altLang="zh-CN" sz="1600" dirty="0" err="1" smtClean="0">
                <a:latin typeface="Consolas" pitchFamily="49" charset="0"/>
              </a:rPr>
              <a:t>pid</a:t>
            </a:r>
            <a:r>
              <a:rPr lang="en-US" altLang="zh-CN" sz="1600" dirty="0" smtClean="0">
                <a:latin typeface="Consolas" pitchFamily="49" charset="0"/>
              </a:rPr>
              <a:t>=2188, </a:t>
            </a:r>
            <a:r>
              <a:rPr lang="en-US" altLang="zh-CN" sz="1600" dirty="0" err="1" smtClean="0">
                <a:latin typeface="Consolas" pitchFamily="49" charset="0"/>
              </a:rPr>
              <a:t>tid</a:t>
            </a:r>
            <a:r>
              <a:rPr lang="en-US" altLang="zh-CN" sz="1600" dirty="0" smtClean="0">
                <a:latin typeface="Consolas" pitchFamily="49" charset="0"/>
              </a:rPr>
              <a:t>=1078282560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JRE version: 6.0_30-b12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Java VM: OpenJDK (</a:t>
            </a:r>
            <a:r>
              <a:rPr lang="en-US" altLang="zh-CN" sz="1600" dirty="0" err="1" smtClean="0">
                <a:latin typeface="Consolas" pitchFamily="49" charset="0"/>
              </a:rPr>
              <a:t>Taobao</a:t>
            </a:r>
            <a:r>
              <a:rPr lang="en-US" altLang="zh-CN" sz="1600" dirty="0" smtClean="0">
                <a:latin typeface="Consolas" pitchFamily="49" charset="0"/>
              </a:rPr>
              <a:t>) 64-Bit Server VM (20.0-b12-internal-fastdebug mixed mode linux-amd64 compressed oops)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Problematic frame: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V  [libjvm.so+0xd05648]  Unsafe_SetNativeInt+0xb8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An error report file with more information is saved as: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/home/</a:t>
            </a:r>
            <a:r>
              <a:rPr lang="en-US" altLang="zh-CN" sz="1600" dirty="0" err="1" smtClean="0">
                <a:latin typeface="Consolas" pitchFamily="49" charset="0"/>
              </a:rPr>
              <a:t>sajia</a:t>
            </a:r>
            <a:r>
              <a:rPr lang="en-US" altLang="zh-CN" sz="1600" dirty="0" smtClean="0">
                <a:latin typeface="Consolas" pitchFamily="49" charset="0"/>
              </a:rPr>
              <a:t>/hs_err_pid2188.log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If you would like to submit a bug report, please visit: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  http://java.sun.com/webapps/bugreport/crash.jsp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Current thread is 1078282560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</a:rPr>
              <a:t>Dumping core ...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</a:rPr>
              <a:t>Aborted (core dumped)</a:t>
            </a:r>
            <a:endParaRPr lang="zh-CN" altLang="en-US" sz="1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95800" y="5486400"/>
            <a:ext cx="3200400" cy="990600"/>
          </a:xfrm>
          <a:prstGeom prst="wedgeRoundRectCallout">
            <a:avLst>
              <a:gd name="adj1" fmla="val -97778"/>
              <a:gd name="adj2" fmla="val 13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有打出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core dump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位置通常在“当前工作目录”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  <a:cs typeface="Microsoft Sans Serif" pitchFamily="34" charset="0"/>
              </a:rPr>
              <a:t>crash</a:t>
            </a:r>
            <a:r>
              <a:rPr lang="zh-CN" altLang="en-US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了但没</a:t>
            </a:r>
            <a:r>
              <a:rPr lang="en-US" altLang="zh-CN" dirty="0" smtClean="0">
                <a:ea typeface="微软雅黑" pitchFamily="34" charset="-122"/>
                <a:cs typeface="Microsoft Sans Serif" pitchFamily="34" charset="0"/>
              </a:rPr>
              <a:t>core dump</a:t>
            </a:r>
            <a:endParaRPr lang="zh-CN" altLang="en-US" dirty="0">
              <a:ea typeface="微软雅黑" pitchFamily="34" charset="-122"/>
              <a:cs typeface="Microsoft Sans Serif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079242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 SIGSEGV (0xb) at pc=0x00002b4fb5a7a648, </a:t>
            </a:r>
            <a:r>
              <a:rPr lang="en-US" altLang="zh-CN" sz="1600" dirty="0" err="1" smtClean="0">
                <a:latin typeface="Consolas" pitchFamily="49" charset="0"/>
              </a:rPr>
              <a:t>pid</a:t>
            </a:r>
            <a:r>
              <a:rPr lang="en-US" altLang="zh-CN" sz="1600" dirty="0" smtClean="0">
                <a:latin typeface="Consolas" pitchFamily="49" charset="0"/>
              </a:rPr>
              <a:t>=20190, </a:t>
            </a:r>
            <a:r>
              <a:rPr lang="en-US" altLang="zh-CN" sz="1600" dirty="0" err="1" smtClean="0">
                <a:latin typeface="Consolas" pitchFamily="49" charset="0"/>
              </a:rPr>
              <a:t>tid</a:t>
            </a:r>
            <a:r>
              <a:rPr lang="en-US" altLang="zh-CN" sz="1600" dirty="0" smtClean="0">
                <a:latin typeface="Consolas" pitchFamily="49" charset="0"/>
              </a:rPr>
              <a:t>=1084868928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JRE version: 6.0_30-b12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Java VM: OpenJDK (</a:t>
            </a:r>
            <a:r>
              <a:rPr lang="en-US" altLang="zh-CN" sz="1600" dirty="0" err="1" smtClean="0">
                <a:latin typeface="Consolas" pitchFamily="49" charset="0"/>
              </a:rPr>
              <a:t>Taobao</a:t>
            </a:r>
            <a:r>
              <a:rPr lang="en-US" altLang="zh-CN" sz="1600" dirty="0" smtClean="0">
                <a:latin typeface="Consolas" pitchFamily="49" charset="0"/>
              </a:rPr>
              <a:t>) 64-Bit Server VM (20.0-b12-internal-fastdebug mixed mode linux-amd64 compressed oops)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Problematic frame: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V  [libjvm.so+0xd05648]  Unsafe_SetNativeInt+0xb8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An error report file with more information is saved as: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/home/</a:t>
            </a:r>
            <a:r>
              <a:rPr lang="en-US" altLang="zh-CN" sz="1600" dirty="0" err="1" smtClean="0">
                <a:latin typeface="Consolas" pitchFamily="49" charset="0"/>
              </a:rPr>
              <a:t>sajia</a:t>
            </a:r>
            <a:r>
              <a:rPr lang="en-US" altLang="zh-CN" sz="1600" dirty="0" smtClean="0">
                <a:latin typeface="Consolas" pitchFamily="49" charset="0"/>
              </a:rPr>
              <a:t>/hs_err_pid20190.log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If you would like to submit a bug report, please visit: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   http://java.sun.com/webapps/bugreport/crash.jsp</a:t>
            </a:r>
          </a:p>
          <a:p>
            <a:r>
              <a:rPr lang="en-US" altLang="zh-CN" sz="1600" dirty="0" smtClean="0"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latin typeface="Consolas" pitchFamily="49" charset="0"/>
              </a:rPr>
              <a:t>Current thread is 1084868928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</a:rPr>
              <a:t>Dumping core ...</a:t>
            </a:r>
          </a:p>
          <a:p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</a:rPr>
              <a:t>Aborted</a:t>
            </a:r>
            <a:endParaRPr lang="zh-CN" altLang="en-US" sz="16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95800" y="4572000"/>
            <a:ext cx="3200400" cy="2209800"/>
          </a:xfrm>
          <a:prstGeom prst="wedgeRoundRectCallout">
            <a:avLst>
              <a:gd name="adj1" fmla="val -125457"/>
              <a:gd name="adj2" fmla="val 9154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没打出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core dump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如需要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core dump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，请确认：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ulimit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 -c unlimited</a:t>
            </a: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、该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进程对“当前工作目录”有写权限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、磁盘剩余空间充足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被</a:t>
            </a:r>
            <a:r>
              <a:rPr lang="en-US" altLang="zh-CN" dirty="0" smtClean="0">
                <a:ea typeface="微软雅黑" pitchFamily="34" charset="-122"/>
                <a:cs typeface="Microsoft Sans Serif" pitchFamily="34" charset="0"/>
              </a:rPr>
              <a:t>OOM Killer</a:t>
            </a:r>
            <a:r>
              <a:rPr lang="zh-CN" altLang="en-US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干掉了</a:t>
            </a:r>
            <a:endParaRPr lang="zh-CN" altLang="en-US" dirty="0"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2921169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</a:rPr>
              <a:t>$ </a:t>
            </a:r>
            <a:r>
              <a:rPr lang="en-US" altLang="zh-CN" sz="2000" dirty="0" err="1" smtClean="0">
                <a:latin typeface="Consolas" pitchFamily="49" charset="0"/>
              </a:rPr>
              <a:t>sudo</a:t>
            </a:r>
            <a:r>
              <a:rPr lang="en-US" altLang="zh-CN" sz="2000" dirty="0" smtClean="0">
                <a:latin typeface="Consolas" pitchFamily="49" charset="0"/>
              </a:rPr>
              <a:t> cat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</a:rPr>
              <a:t>/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</a:rPr>
              <a:t>var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</a:rPr>
              <a:t>/log/messages</a:t>
            </a:r>
            <a:r>
              <a:rPr lang="en-US" altLang="zh-CN" sz="2000" dirty="0" smtClean="0">
                <a:latin typeface="Consolas" pitchFamily="49" charset="0"/>
              </a:rPr>
              <a:t> | </a:t>
            </a:r>
            <a:r>
              <a:rPr lang="en-US" altLang="zh-CN" sz="2000" dirty="0" err="1" smtClean="0">
                <a:latin typeface="Consolas" pitchFamily="49" charset="0"/>
              </a:rPr>
              <a:t>grep</a:t>
            </a:r>
            <a:r>
              <a:rPr lang="en-US" altLang="zh-CN" sz="2000" dirty="0" smtClean="0">
                <a:latin typeface="Consolas" pitchFamily="49" charset="0"/>
              </a:rPr>
              <a:t> -</a:t>
            </a:r>
            <a:r>
              <a:rPr lang="en-US" altLang="zh-CN" sz="2000" dirty="0" err="1" smtClean="0">
                <a:latin typeface="Consolas" pitchFamily="49" charset="0"/>
              </a:rPr>
              <a:t>i</a:t>
            </a:r>
            <a:r>
              <a:rPr lang="en-US" altLang="zh-CN" sz="2000" dirty="0" smtClean="0">
                <a:latin typeface="Consolas" pitchFamily="49" charset="0"/>
              </a:rPr>
              <a:t> "killed process"</a:t>
            </a:r>
          </a:p>
          <a:p>
            <a:r>
              <a:rPr lang="en-US" altLang="zh-CN" sz="2000" dirty="0" smtClean="0">
                <a:latin typeface="Consolas" pitchFamily="49" charset="0"/>
              </a:rPr>
              <a:t>Aug 30 15:51:54 </a:t>
            </a:r>
            <a:r>
              <a:rPr lang="en-US" altLang="zh-CN" sz="2000" dirty="0" err="1" smtClean="0">
                <a:latin typeface="Consolas" pitchFamily="49" charset="0"/>
              </a:rPr>
              <a:t>testmachine</a:t>
            </a:r>
            <a:r>
              <a:rPr lang="en-US" altLang="zh-CN" sz="2000" dirty="0" smtClean="0">
                <a:latin typeface="Consolas" pitchFamily="49" charset="0"/>
              </a:rPr>
              <a:t> kernel: :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</a:rPr>
              <a:t>Out of memory</a:t>
            </a:r>
            <a:r>
              <a:rPr lang="en-US" altLang="zh-CN" sz="2000" dirty="0" smtClean="0">
                <a:latin typeface="Consolas" pitchFamily="49" charset="0"/>
              </a:rPr>
              <a:t>: Killed process 15605 (java).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76800" y="4038600"/>
            <a:ext cx="3200400" cy="990600"/>
          </a:xfrm>
          <a:prstGeom prst="wedgeRoundRectCallout">
            <a:avLst>
              <a:gd name="adj1" fmla="val -74862"/>
              <a:gd name="adj2" fmla="val -45295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这种情况下既不会有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crash log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也不会有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Microsoft Sans Serif" pitchFamily="34" charset="0"/>
              </a:rPr>
              <a:t>core dump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19400" y="264417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事前准备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微软雅黑" pitchFamily="34" charset="-122"/>
              </a:rPr>
              <a:t>Preparation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Georgi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事前准备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微软雅黑" pitchFamily="34" charset="-122"/>
              </a:rPr>
              <a:t>若要让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在检测到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时执行外部命令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可使用 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XX:OnError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='...'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其中可使用 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%p</a:t>
            </a:r>
            <a:r>
              <a:rPr lang="zh-CN" altLang="en-US" dirty="0" smtClean="0">
                <a:ea typeface="微软雅黑" pitchFamily="34" charset="-122"/>
              </a:rPr>
              <a:t> 来指定</a:t>
            </a:r>
            <a:r>
              <a:rPr lang="en-US" altLang="zh-CN" dirty="0" err="1" smtClean="0">
                <a:ea typeface="微软雅黑" pitchFamily="34" charset="-122"/>
              </a:rPr>
              <a:t>pid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例如：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XX:OnError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='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pstack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</a:rPr>
              <a:t>%p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&gt; ~/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pstack</a:t>
            </a:r>
            <a:r>
              <a:rPr lang="en-US" altLang="zh-CN" dirty="0" err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</a:rPr>
              <a:t>%p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.log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'</a:t>
            </a:r>
          </a:p>
          <a:p>
            <a:pPr lvl="1"/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这样指定的命令在执行时要从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进程</a:t>
            </a:r>
            <a:r>
              <a:rPr lang="en-US" altLang="zh-CN" dirty="0" smtClean="0">
                <a:ea typeface="微软雅黑" pitchFamily="34" charset="-122"/>
              </a:rPr>
              <a:t>fork</a:t>
            </a:r>
            <a:r>
              <a:rPr lang="zh-CN" altLang="en-US" dirty="0" smtClean="0">
                <a:ea typeface="微软雅黑" pitchFamily="34" charset="-122"/>
              </a:rPr>
              <a:t>出去，如果内存已经严重不足则无法成功</a:t>
            </a:r>
            <a:r>
              <a:rPr lang="en-US" altLang="zh-CN" dirty="0" smtClean="0">
                <a:ea typeface="微软雅黑" pitchFamily="34" charset="-122"/>
              </a:rPr>
              <a:t>fork</a:t>
            </a: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如发现指定的命令根本没执行，请尝试用后面提到的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ShowMessageBoxOnError</a:t>
            </a:r>
            <a:r>
              <a:rPr lang="zh-CN" altLang="en-US" dirty="0" smtClean="0">
                <a:ea typeface="微软雅黑" pitchFamily="34" charset="-122"/>
              </a:rPr>
              <a:t>让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进程在退出前先暂停，然后手动从外部执行需要的命令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事前准备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若要让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在检测到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后不立即退出，而是提示打开调试器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可使用 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ShowMessageBoxOnError</a:t>
            </a:r>
            <a:endParaRPr lang="en-US" altLang="zh-CN" dirty="0" smtClean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主要用于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时的现场调试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通常不需要启用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遇到很诡异的</a:t>
            </a:r>
            <a:r>
              <a:rPr lang="en-US" altLang="zh-CN" dirty="0" smtClean="0">
                <a:ea typeface="微软雅黑" pitchFamily="34" charset="-122"/>
              </a:rPr>
              <a:t>bug</a:t>
            </a:r>
            <a:r>
              <a:rPr lang="zh-CN" altLang="en-US" dirty="0" smtClean="0">
                <a:ea typeface="微软雅黑" pitchFamily="34" charset="-122"/>
              </a:rPr>
              <a:t>时可以靠该参数获取更直接的现场信息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事前准备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为便于事后分析，最好能留下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注意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ulimit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-c unlimited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尽量在程序的当前工作目录留出足够磁盘空间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或配置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文件的路径到合适的位置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kernel.core_uses_pid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kernel.core_pattern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可在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/etc/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sysctl.conf</a:t>
            </a:r>
            <a:r>
              <a:rPr lang="zh-CN" altLang="en-US" dirty="0" smtClean="0">
                <a:ea typeface="微软雅黑" pitchFamily="34" charset="-122"/>
              </a:rPr>
              <a:t>文件中配置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请参考</a:t>
            </a:r>
            <a:r>
              <a:rPr lang="zh-CN" altLang="en-US" dirty="0" smtClean="0">
                <a:ea typeface="微软雅黑" pitchFamily="34" charset="-122"/>
                <a:hlinkClick r:id="rId3"/>
              </a:rPr>
              <a:t>文档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zh-CN" altLang="en-US" dirty="0" smtClean="0">
                <a:ea typeface="微软雅黑" pitchFamily="34" charset="-122"/>
                <a:hlinkClick r:id="rId4"/>
              </a:rPr>
              <a:t>例子</a:t>
            </a:r>
            <a:r>
              <a:rPr lang="en-US" altLang="zh-CN" dirty="0" smtClean="0">
                <a:ea typeface="微软雅黑" pitchFamily="34" charset="-122"/>
                <a:hlinkClick r:id="rId4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，</a:t>
            </a:r>
            <a:r>
              <a:rPr lang="zh-CN" altLang="en-US" dirty="0" smtClean="0">
                <a:ea typeface="微软雅黑" pitchFamily="34" charset="-122"/>
                <a:hlinkClick r:id="rId5"/>
              </a:rPr>
              <a:t>例子</a:t>
            </a:r>
            <a:r>
              <a:rPr lang="en-US" altLang="zh-CN" dirty="0" smtClean="0">
                <a:ea typeface="微软雅黑" pitchFamily="34" charset="-122"/>
                <a:hlinkClick r:id="rId5"/>
              </a:rPr>
              <a:t>2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1550" y="2644170"/>
            <a:ext cx="72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Georgia" pitchFamily="18" charset="0"/>
                <a:ea typeface="微软雅黑" pitchFamily="34" charset="-122"/>
              </a:rPr>
              <a:t>保护现场</a:t>
            </a:r>
            <a:endParaRPr lang="en-US" altLang="zh-CN" sz="4800" dirty="0" smtClean="0">
              <a:latin typeface="Georgia" pitchFamily="18" charset="0"/>
              <a:ea typeface="微软雅黑" pitchFamily="34" charset="-122"/>
            </a:endParaRPr>
          </a:p>
          <a:p>
            <a:pPr algn="ctr"/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微软雅黑" pitchFamily="34" charset="-122"/>
              </a:rPr>
              <a:t>Keep the Crash Site Intact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Georgi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保护现场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前面提到的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相关日志、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都尽量保持在原位置，或至少在事发机器上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如果磁盘空间不是特别紧张，别把它们删了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如果有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，最好保持程序运行时所使用的可执行文件在原路径上，如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libjvm.so</a:t>
            </a:r>
            <a:r>
              <a:rPr lang="zh-CN" altLang="en-US" dirty="0" smtClean="0"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libc.so</a:t>
            </a:r>
            <a:r>
              <a:rPr lang="zh-CN" altLang="en-US" dirty="0" smtClean="0">
                <a:ea typeface="微软雅黑" pitchFamily="34" charset="-122"/>
              </a:rPr>
              <a:t>等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为便于事后分析，千万别急于在卸载掉相关程序（如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），或在原路径覆盖安装新版本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Georgia" pitchFamily="18" charset="0"/>
                <a:ea typeface="微软雅黑" pitchFamily="34" charset="-122"/>
              </a:rPr>
              <a:t>Java Crash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现象与对策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54864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阿里巴巴集团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技术共享平台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algn="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核心系统研发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专用计算组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莫枢（撒迦）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v0.1 2012-04-24</a:t>
            </a:r>
          </a:p>
          <a:p>
            <a:pPr algn="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v0.2 2012-05-10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8500" y="264417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急救措施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800" dirty="0" smtClean="0">
                <a:solidFill>
                  <a:schemeClr val="bg1">
                    <a:lumMod val="65000"/>
                  </a:schemeClr>
                </a:solidFill>
                <a:latin typeface="Georgia" pitchFamily="18" charset="0"/>
                <a:ea typeface="微软雅黑" pitchFamily="34" charset="-122"/>
              </a:rPr>
              <a:t>First Aid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Georgia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最简单的观察方式：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看文件开头的错误概述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OutOfMemoryError</a:t>
            </a:r>
            <a:r>
              <a:rPr lang="zh-CN" altLang="en-US" dirty="0" smtClean="0">
                <a:ea typeface="微软雅黑" pitchFamily="34" charset="-122"/>
              </a:rPr>
              <a:t>？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SIGSEGV</a:t>
            </a:r>
            <a:r>
              <a:rPr lang="zh-CN" altLang="en-US" dirty="0" smtClean="0">
                <a:ea typeface="微软雅黑" pitchFamily="34" charset="-122"/>
              </a:rPr>
              <a:t>？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EXCEPTION_ACCESS_VIOLATION</a:t>
            </a:r>
            <a:r>
              <a:rPr lang="zh-CN" altLang="en-US" dirty="0" smtClean="0">
                <a:ea typeface="微软雅黑" pitchFamily="34" charset="-122"/>
              </a:rPr>
              <a:t>？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如果是访问异常，异常的地址是？是不是空指针？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看出错的线程名及其调用栈信息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是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内部的线程还是应用的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线程？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执行到什么地方出的错？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根据上面两种信息总结出关键字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用</a:t>
            </a:r>
            <a:r>
              <a:rPr lang="en-US" altLang="zh-CN" dirty="0" smtClean="0">
                <a:ea typeface="微软雅黑" pitchFamily="34" charset="-122"/>
              </a:rPr>
              <a:t>Google</a:t>
            </a:r>
            <a:r>
              <a:rPr lang="zh-CN" altLang="en-US" dirty="0" smtClean="0">
                <a:ea typeface="微软雅黑" pitchFamily="34" charset="-122"/>
              </a:rPr>
              <a:t>搜一下</a:t>
            </a:r>
            <a:r>
              <a:rPr lang="en-US" altLang="zh-CN" dirty="0" smtClean="0">
                <a:ea typeface="微软雅黑" pitchFamily="34" charset="-122"/>
                <a:hlinkClick r:id="rId3"/>
              </a:rPr>
              <a:t>bugs.sun.com</a:t>
            </a:r>
            <a:r>
              <a:rPr lang="zh-CN" altLang="en-US" dirty="0" smtClean="0">
                <a:ea typeface="微软雅黑" pitchFamily="34" charset="-122"/>
              </a:rPr>
              <a:t>或其它地方有没有类似的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报告，有的话找出其说明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很可能是已知的</a:t>
            </a:r>
            <a:r>
              <a:rPr lang="en-US" altLang="zh-CN" dirty="0" smtClean="0">
                <a:ea typeface="微软雅黑" pitchFamily="34" charset="-122"/>
              </a:rPr>
              <a:t>VM bug</a:t>
            </a:r>
            <a:r>
              <a:rPr lang="zh-CN" altLang="en-US" dirty="0" smtClean="0">
                <a:ea typeface="微软雅黑" pitchFamily="34" charset="-122"/>
              </a:rPr>
              <a:t>或第三方库的</a:t>
            </a:r>
            <a:r>
              <a:rPr lang="en-US" altLang="zh-CN" dirty="0" smtClean="0">
                <a:ea typeface="微软雅黑" pitchFamily="34" charset="-122"/>
              </a:rPr>
              <a:t>bug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微软雅黑" pitchFamily="34" charset="-122"/>
              </a:rPr>
              <a:t>例：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3"/>
              </a:rPr>
              <a:t>https://gist.github.com/2584513#file_java_error_28522.short.log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2667000"/>
            <a:ext cx="8305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 SIGSEGV (0xb) at pc=0x00002aaf0d11c031,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pid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=28522,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=1104951616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58262"/>
              <a:gd name="adj2" fmla="val -85119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错误类型：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SIGSEGV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2667000"/>
            <a:ext cx="8305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 SIGSEGV (0xb) at pc=0x00002aaf0d11c031,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pid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=28522,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=1104951616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8798"/>
              <a:gd name="adj2" fmla="val -87500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出错时的程序指针的值：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（该线程执行到哪里了？）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0x00002aaf0d11c031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2667000"/>
            <a:ext cx="8305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 SIGSEGV (0xb) at pc=0x00002aaf0d11c031,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pid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=28522,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=1104951616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33702"/>
              <a:gd name="adj2" fmla="val -8928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出错的进程的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28522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2667000"/>
            <a:ext cx="8305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#  SIGSEGV (0xb) at pc=0x00002aaf0d11c031,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pid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=28522,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tid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=1104951616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61202"/>
              <a:gd name="adj2" fmla="val -88096"/>
              <a:gd name="adj3" fmla="val 16667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这个可以忽略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---------------  T H R E A D  ---------------</a:t>
            </a:r>
          </a:p>
          <a:p>
            <a:endParaRPr lang="en-US" altLang="zh-CN" sz="17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Current thread (0x0000000052109000): 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16298"/>
              <a:gd name="adj2" fmla="val -133929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出错的线程在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HotSpot VM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里的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C++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层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对象的地址：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0x0000000052109000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---------------  T H R E A D  ---------------</a:t>
            </a:r>
          </a:p>
          <a:p>
            <a:endParaRPr lang="en-US" altLang="zh-CN" sz="17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Current thread (0x0000000052109000): 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22988"/>
              <a:gd name="adj2" fmla="val -126191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出错的线程的类型：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JavaThread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---------------  T H R E A D  ---------------</a:t>
            </a:r>
          </a:p>
          <a:p>
            <a:endParaRPr lang="en-US" altLang="zh-CN" sz="17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Current thread (0x0000000052109000): 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50845"/>
              <a:gd name="adj2" fmla="val -129762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出错的线程的名字（如果有）：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CompilerThread1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关于我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年毕业自南京大学软件学院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月加入淘宝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目前在淘宝核心系统部参与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相关研发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编程语言的设计与实现爱好者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希望与各位同好多交流！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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  <a:hlinkClick r:id="rId2"/>
              </a:rPr>
              <a:t>http://rednaxelafx.iteye.com/</a:t>
            </a:r>
            <a:endParaRPr lang="en-US" altLang="zh-CN" dirty="0" smtClean="0"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/>
            <a:r>
              <a:rPr lang="zh-CN" altLang="en-US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新浪微博：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  <a:hlinkClick r:id="rId3"/>
              </a:rPr>
              <a:t>http://weibo.com/rednaxelafx</a:t>
            </a:r>
            <a:endParaRPr lang="en-US" altLang="zh-CN" dirty="0" smtClean="0"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/>
            <a:r>
              <a:rPr lang="zh-CN" altLang="en-US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高级语言虚拟机群组：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  <a:hlinkClick r:id="rId4"/>
              </a:rPr>
              <a:t>http://hllvm.group.iteye.com/</a:t>
            </a:r>
            <a:endParaRPr lang="en-US" altLang="zh-CN" dirty="0" smtClean="0"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/>
            <a:r>
              <a:rPr lang="en-US" altLang="zh-CN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JVM</a:t>
            </a:r>
            <a:r>
              <a:rPr lang="zh-CN" altLang="en-US" dirty="0" smtClean="0"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源码阅读活动微群：</a:t>
            </a: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  <a:hlinkClick r:id="rId5"/>
              </a:rPr>
              <a:t>http://q.weibo.com/1823766</a:t>
            </a:r>
            <a:endParaRPr lang="zh-CN" altLang="en-US" dirty="0"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---------------  T H R E A D  ---------------</a:t>
            </a:r>
          </a:p>
          <a:p>
            <a:endParaRPr lang="en-US" altLang="zh-CN" sz="17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Current thread (0x0000000052109000): 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30941"/>
              <a:gd name="adj2" fmla="val -11547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出错的线程的状态：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_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thread_in_native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---------------  T H R E A D  ---------------</a:t>
            </a:r>
          </a:p>
          <a:p>
            <a:endParaRPr lang="en-US" altLang="zh-CN" sz="17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Current thread (0x0000000052109000): 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4870"/>
              <a:gd name="adj2" fmla="val -11547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出错的线程的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28538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---------------  T H R E A D  ---------------</a:t>
            </a:r>
          </a:p>
          <a:p>
            <a:endParaRPr lang="en-US" altLang="zh-CN" sz="17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Current thread (0x0000000052109000):  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17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17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  <a:endParaRPr lang="zh-CN" altLang="en-US" sz="17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20763"/>
              <a:gd name="adj2" fmla="val -100000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出错的线程的调用栈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在内存中的地址范围：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(0x0000000041cc3000, 0x0000000041dc4000)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 smtClean="0">
                <a:solidFill>
                  <a:srgbClr val="00B050"/>
                </a:solidFill>
                <a:latin typeface="Consolas" pitchFamily="49" charset="0"/>
              </a:rPr>
              <a:t>siginfo:si_signo=SIGSEGV: si_errno=0, si_code=1 (SEGV_MAPERR), si_addr=0x0000000000000008</a:t>
            </a:r>
            <a:endParaRPr lang="zh-CN" altLang="en-US" sz="28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2726"/>
              <a:gd name="adj2" fmla="val -155357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错误类型：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SIGSEGV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 smtClean="0">
                <a:solidFill>
                  <a:srgbClr val="00B050"/>
                </a:solidFill>
                <a:latin typeface="Consolas" pitchFamily="49" charset="0"/>
              </a:rPr>
              <a:t>siginfo:si_signo=SIGSEGV: si_errno=0, si_code=1 (SEGV_MAPERR), si_addr=0x0000000000000008</a:t>
            </a:r>
            <a:endParaRPr lang="zh-CN" altLang="en-US" sz="28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18083"/>
              <a:gd name="adj2" fmla="val -125595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错误子类型：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SEGV_MAPERR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dirty="0" smtClean="0">
                <a:solidFill>
                  <a:srgbClr val="00B050"/>
                </a:solidFill>
                <a:latin typeface="Consolas" pitchFamily="49" charset="0"/>
              </a:rPr>
              <a:t>siginfo:si_signo=SIGSEGV: si_errno=0, si_code=1 (SEGV_MAPERR), si_addr=0x0000000000000008</a:t>
            </a:r>
            <a:endParaRPr lang="zh-CN" altLang="en-US" sz="28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114800"/>
            <a:ext cx="5334000" cy="1600200"/>
          </a:xfrm>
          <a:prstGeom prst="wedgeRoundRectCallout">
            <a:avLst>
              <a:gd name="adj1" fmla="val -20047"/>
              <a:gd name="adj2" fmla="val -101190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错误地址（重要）：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0x0000000000000008</a:t>
            </a: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这是对空指针解引用的表现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981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Instructions: (pc=</a:t>
            </a:r>
            <a:r>
              <a:rPr lang="it-IT" altLang="zh-CN" sz="1600" dirty="0" smtClean="0">
                <a:solidFill>
                  <a:srgbClr val="C00000"/>
                </a:solidFill>
                <a:latin typeface="Consolas" pitchFamily="49" charset="0"/>
              </a:rPr>
              <a:t>0x00002aaf0d11c031</a:t>
            </a:r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0x00002aaf0d11c021:   8b 97 e0 09 00 00 44 89 c7 48 8b 0c fa 49 89 d0</a:t>
            </a:r>
          </a:p>
          <a:p>
            <a:r>
              <a:rPr lang="it-IT" altLang="zh-CN" sz="1600" dirty="0" smtClean="0">
                <a:solidFill>
                  <a:srgbClr val="C00000"/>
                </a:solidFill>
                <a:latin typeface="Consolas" pitchFamily="49" charset="0"/>
              </a:rPr>
              <a:t>0x00002aaf0d11c031</a:t>
            </a:r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:   4c 8b 49 08 49 83 39 00 75 2b 8b 73 08 66 90 8b </a:t>
            </a:r>
            <a:endParaRPr lang="zh-CN" altLang="en-US" sz="16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114800"/>
            <a:ext cx="5334000" cy="2438400"/>
          </a:xfrm>
          <a:prstGeom prst="wedgeRoundRectCallout">
            <a:avLst>
              <a:gd name="adj1" fmla="val -4512"/>
              <a:gd name="adj2" fmla="val -10461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地点附近的代码：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（十六进制表示的机器码）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表示当前指令指针的值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JDK6u30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开始直接在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crash log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里显示这部分代码的反汇编</a:t>
            </a:r>
            <a:endParaRPr lang="en-US" altLang="zh-CN" sz="2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371600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Stack: [0x0000000041cc3000,0x0000000041dc4000],  sp=0x0000000041dbd480,  free space=1001k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Native frames: (J=compiled Java code, j=interpreted, Vv=VM code, C=native code)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[libjvm.so+0x593031]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[libjvm.so+0x592cf2]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[libjvm.so+0x590001]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[libjvm.so+0x2d5bc2]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[libjvm.so+0x2d2cbc]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[libjvm.so+0x25b0de]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[libjvm.so+0x2dc468]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[libjvm.so+0x2dbd6e]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[libjvm.so+0x72d159]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[libjvm.so+0x7268c1]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[libjvm.so+0x623e1f]</a:t>
            </a:r>
            <a:endParaRPr lang="zh-CN" altLang="en-US" sz="16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124200" y="4495800"/>
            <a:ext cx="5715000" cy="2057400"/>
          </a:xfrm>
          <a:prstGeom prst="wedgeRoundRectCallout">
            <a:avLst>
              <a:gd name="adj1" fmla="val -55784"/>
              <a:gd name="adj2" fmla="val -107937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级别的调用栈记录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JDK6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libjvm.so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里的符号不会显示，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JDK6u25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或更高版本则会显示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4417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Consolas"/>
              </a:rPr>
              <a:t>// First letter indicates type of the frame: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/>
              </a:rPr>
              <a:t>//    J: Java frame (compiled)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/>
              </a:rPr>
              <a:t>//    j: Java frame (interpreted)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/>
              </a:rPr>
              <a:t>//    V: VM frame (C/C++)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/>
              </a:rPr>
              <a:t>//    v: Other frames running VM generated code (e.g. stubs, adapters, etc.)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/>
              </a:rPr>
              <a:t>//    C: C/C++ frame</a:t>
            </a:r>
            <a:endParaRPr lang="en-US" altLang="zh-CN" sz="1600" dirty="0" smtClean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371600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Stack: [0x0000000041cc3000,0x0000000041dc4000],  sp=0x0000000041dbd480,  free space=1001k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Native frames: (J=compiled Java code, j=interpreted, Vv=VM code, C=native code)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[libjvm.so+0x593031]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[libjvm.so+0x592cf2]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[libjvm.so+0x590001]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[libjvm.so+0x2d5bc2]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[libjvm.so+0x2d2cbc]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[libjvm.so+0x25b0de]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[libjvm.so+0x2dc468]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[libjvm.so+0x2dbd6e]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[libjvm.so+0x72d159]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[libjvm.so+0x7268c1]</a:t>
            </a:r>
          </a:p>
          <a:p>
            <a:r>
              <a:rPr lang="it-IT" altLang="zh-CN" sz="1600" dirty="0" smtClean="0">
                <a:solidFill>
                  <a:srgbClr val="00B050"/>
                </a:solidFill>
                <a:latin typeface="Consolas" pitchFamily="49" charset="0"/>
              </a:rPr>
              <a:t>V  [libjvm.so+0x623e1f]</a:t>
            </a:r>
            <a:endParaRPr lang="zh-CN" altLang="en-US" sz="16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24200" y="4495800"/>
            <a:ext cx="5715000" cy="2057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有些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里，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后面还会有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级别的栈帧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2600" y="2875002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Georgia" pitchFamily="18" charset="0"/>
                <a:ea typeface="微软雅黑" pitchFamily="34" charset="-122"/>
              </a:rPr>
              <a:t>JVM crash</a:t>
            </a:r>
            <a:r>
              <a:rPr lang="zh-CN" altLang="en-US" sz="6600" dirty="0" smtClean="0">
                <a:latin typeface="微软雅黑" pitchFamily="34" charset="-122"/>
                <a:ea typeface="微软雅黑" pitchFamily="34" charset="-122"/>
              </a:rPr>
              <a:t>了！</a:t>
            </a:r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676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Current CompileTask:</a:t>
            </a:r>
          </a:p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C2:2554  !   com.taobao.rate.ratesearch.RateSearchAdaptor.adaptRateDoToSchemaDO(Lcom/taobao/ratecenter/domain/dataobject/FeedRateDO;ZLjava/util/Set;)Lcom/taobao/rate/ratesearch/dataobject/RateSearchSchemaDO; (504 bytes)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32190"/>
              <a:gd name="adj2" fmla="val -98214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（编译器线程）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当前正在编译的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方法的签名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676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Current CompileTask:</a:t>
            </a:r>
          </a:p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C2:2554  !   com.taobao.rate.ratesearch.RateSearchAdaptor.adaptRateDoToSchemaDO(Lcom/taobao/ratecenter/domain/dataobject/FeedRateDO;ZLjava/util/Set;)Lcom/taobao/rate/ratesearch/dataobject/RateSearchSchemaDO; (504 bytes)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71654"/>
              <a:gd name="adj2" fmla="val -176190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编译器类型：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C1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Client Compiler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C2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Server Compiler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676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Current CompileTask:</a:t>
            </a:r>
          </a:p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C2:2554  !   com.taobao.rate.ratesearch.RateSearchAdaptor.adaptRateDoToSchemaDO(Lcom/taobao/ratecenter/domain/dataobject/FeedRateDO;ZLjava/util/Set;)Lcom/taobao/rate/ratesearch/dataobject/RateSearchSchemaDO; (504 bytes)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62725"/>
              <a:gd name="adj2" fmla="val -176190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编译任务的编号：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2554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个编译任务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676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Current CompileTask:</a:t>
            </a:r>
          </a:p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C2:2554  !   com.taobao.rate.ratesearch.RateSearchAdaptor.adaptRateDoToSchemaDO(Lcom/taobao/ratecenter/domain/dataobject/FeedRateDO;ZLjava/util/Set;)Lcom/taobao/rate/ratesearch/dataobject/RateSearchSchemaDO; (504 bytes)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50939"/>
              <a:gd name="adj2" fmla="val -175595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该被编译的方法里有异常处理代码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16764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Current CompileTask:</a:t>
            </a:r>
          </a:p>
          <a:p>
            <a:r>
              <a:rPr lang="it-IT" altLang="zh-CN" sz="2000" dirty="0" smtClean="0">
                <a:solidFill>
                  <a:srgbClr val="00B050"/>
                </a:solidFill>
                <a:latin typeface="Consolas" pitchFamily="49" charset="0"/>
              </a:rPr>
              <a:t>C2:2554  !   com.taobao.rate.ratesearch.RateSearchAdaptor.adaptRateDoToSchemaDO(Lcom/taobao/ratecenter/domain/dataobject/FeedRateDO;ZLjava/util/Set;)Lcom/taobao/rate/ratesearch/dataobject/RateSearchSchemaDO; (504 bytes)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13618"/>
              <a:gd name="adj2" fmla="val -98809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该被编译的方法的字节码大小：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504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字节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---------------  P R O C E S 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S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 ---------------</a:t>
            </a:r>
          </a:p>
          <a:p>
            <a:endParaRPr lang="en-US" altLang="zh-CN" sz="9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Java Threads: ( =&gt; current thread )</a:t>
            </a:r>
          </a:p>
          <a:p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 ...</a:t>
            </a:r>
          </a:p>
          <a:p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 0x000000005210b800 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"Low Memory Detector" daemon [_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thread_blocked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, id=28539, stack(0x0000000041dc4000,0x0000000041ec5000)]</a:t>
            </a:r>
          </a:p>
          <a:p>
            <a:r>
              <a:rPr lang="en-US" altLang="zh-CN" sz="900" b="1" dirty="0" smtClean="0">
                <a:solidFill>
                  <a:srgbClr val="00B050"/>
                </a:solidFill>
                <a:latin typeface="Consolas" pitchFamily="49" charset="0"/>
              </a:rPr>
              <a:t>=&gt;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0x0000000052109000 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"CompilerThread1" daemon [_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thread_in_native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, id=28538, stack(0x0000000041cc3000,0x0000000041dc4000)]</a:t>
            </a:r>
          </a:p>
          <a:p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 0x0000000052104000 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"CompilerThread0" daemon [_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thread_blocked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, id=28537, stack(0x0000000041bc2000,0x0000000041cc3000)]</a:t>
            </a:r>
          </a:p>
          <a:p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 0x0000000052102000 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JavaThread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 "Signal Dispatcher" daemon [_</a:t>
            </a:r>
            <a:r>
              <a:rPr lang="en-US" altLang="zh-CN" sz="900" dirty="0" err="1" smtClean="0">
                <a:solidFill>
                  <a:srgbClr val="00B050"/>
                </a:solidFill>
                <a:latin typeface="Consolas" pitchFamily="49" charset="0"/>
              </a:rPr>
              <a:t>thread_blocked</a:t>
            </a:r>
            <a:r>
              <a:rPr lang="en-US" altLang="zh-CN" sz="900" dirty="0" smtClean="0">
                <a:solidFill>
                  <a:srgbClr val="00B050"/>
                </a:solidFill>
                <a:latin typeface="Consolas" pitchFamily="49" charset="0"/>
              </a:rPr>
              <a:t>, id=28536, stack(0x0000000040bec000,0x0000000040ced000)]</a:t>
            </a:r>
            <a:endParaRPr lang="zh-CN" altLang="en-US" sz="9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82368"/>
              <a:gd name="adj2" fmla="val -160714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线程列表中</a:t>
            </a:r>
            <a:r>
              <a:rPr lang="en-US" altLang="zh-CN" sz="24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=&gt;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表明当前线程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5050" y="1676400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</a:rPr>
              <a:t>time: Mon Apr  9 21:44:28 2012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</a:rPr>
              <a:t>elapsed time: 355 seconds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30403"/>
              <a:gd name="adj2" fmla="val -19583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打出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crash log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的时刻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2012-04-09 21:44:28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5050" y="1676400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</a:rPr>
              <a:t>time: Mon Apr  9 21:44:28 2012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</a:rPr>
              <a:t>elapsed time: 355 seconds</a:t>
            </a:r>
            <a:endParaRPr lang="zh-CN" altLang="en-US" sz="2000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905000" y="4343400"/>
            <a:ext cx="5334000" cy="1600200"/>
          </a:xfrm>
          <a:prstGeom prst="wedgeRoundRectCallout">
            <a:avLst>
              <a:gd name="adj1" fmla="val -7546"/>
              <a:gd name="adj2" fmla="val -175000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该进程运行时间长度：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355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秒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可用于判断程序运行阶段，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特别是程序重启时区分新老进程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（续上例）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只看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log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如何知道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地点附近的代码是怎样的？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用</a:t>
            </a:r>
            <a:r>
              <a:rPr lang="en-US" altLang="zh-CN" dirty="0" smtClean="0">
                <a:ea typeface="微软雅黑" pitchFamily="34" charset="-122"/>
                <a:hlinkClick r:id="rId3"/>
              </a:rPr>
              <a:t>udis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库里带的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udcli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工具来反汇编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echo 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&lt;code&gt;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|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udcli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intel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-x -[32|64] -o 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addr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使用例：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hlinkClick r:id="rId4"/>
              </a:rPr>
              <a:t>https://gist.github.com/2584513#file_udcli_example.log</a:t>
            </a:r>
          </a:p>
          <a:p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（如有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则直接用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disassemble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命令更方便）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（续上例）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看不到调用栈里</a:t>
            </a:r>
            <a:r>
              <a:rPr lang="en-US" altLang="zh-CN" dirty="0" err="1" smtClean="0">
                <a:ea typeface="微软雅黑" pitchFamily="34" charset="-122"/>
              </a:rPr>
              <a:t>libjvm.so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的函数的符号信息怎么办？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objdump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-C -d --start-address=</a:t>
            </a:r>
            <a:r>
              <a:rPr lang="en-US" altLang="zh-CN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i="1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addr</a:t>
            </a:r>
            <a:r>
              <a:rPr lang="en-US" altLang="zh-CN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libjvm.so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|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egrep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'&gt;:$' -m 1</a:t>
            </a: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一个简单的</a:t>
            </a:r>
            <a:r>
              <a:rPr lang="en-US" altLang="zh-CN" dirty="0" smtClean="0">
                <a:ea typeface="微软雅黑" pitchFamily="34" charset="-122"/>
              </a:rPr>
              <a:t>shell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脚本来获取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log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里</a:t>
            </a:r>
            <a:r>
              <a:rPr lang="en-US" altLang="zh-CN" dirty="0" err="1" smtClean="0">
                <a:ea typeface="微软雅黑" pitchFamily="34" charset="-122"/>
              </a:rPr>
              <a:t>libjvm.so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的函数的符号信息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hlinkClick r:id="rId3"/>
              </a:rPr>
              <a:t>https://gist.github.com/2584416</a:t>
            </a: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把符号信息放回到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log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里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600" dirty="0" smtClean="0">
                <a:ea typeface="微软雅黑" pitchFamily="34" charset="-122"/>
                <a:hlinkClick r:id="rId4"/>
              </a:rPr>
              <a:t>https://gist.github.com/2584513#file_java_error_28522.short.extra.log</a:t>
            </a:r>
            <a:endParaRPr lang="en-US" altLang="zh-CN" sz="2600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3013502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真的是</a:t>
            </a:r>
            <a:r>
              <a:rPr lang="en-US" altLang="zh-CN" sz="4800" dirty="0" smtClean="0">
                <a:latin typeface="Georgia" pitchFamily="18" charset="0"/>
                <a:ea typeface="微软雅黑" pitchFamily="34" charset="-122"/>
              </a:rPr>
              <a:t>JVM crash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了么</a:t>
            </a: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（续上例）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用关键字搜索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  <a:ea typeface="微软雅黑" pitchFamily="34" charset="-122"/>
              </a:rPr>
              <a:t>SIGSEGV </a:t>
            </a:r>
            <a:r>
              <a:rPr lang="en-US" altLang="zh-CN" sz="2600" dirty="0" err="1" smtClean="0">
                <a:solidFill>
                  <a:srgbClr val="0070C0"/>
                </a:solidFill>
                <a:ea typeface="微软雅黑" pitchFamily="34" charset="-122"/>
              </a:rPr>
              <a:t>PhaseIdealLoop</a:t>
            </a:r>
            <a:r>
              <a:rPr lang="en-US" altLang="zh-CN" sz="2600" dirty="0" smtClean="0">
                <a:solidFill>
                  <a:srgbClr val="0070C0"/>
                </a:solidFill>
                <a:ea typeface="微软雅黑" pitchFamily="34" charset="-122"/>
              </a:rPr>
              <a:t>::</a:t>
            </a:r>
            <a:r>
              <a:rPr lang="en-US" altLang="zh-CN" sz="2600" dirty="0" err="1" smtClean="0">
                <a:solidFill>
                  <a:srgbClr val="0070C0"/>
                </a:solidFill>
                <a:ea typeface="微软雅黑" pitchFamily="34" charset="-122"/>
              </a:rPr>
              <a:t>build_loop_late_post</a:t>
            </a:r>
            <a:endParaRPr lang="en-US" altLang="zh-CN" sz="2600" dirty="0" smtClean="0">
              <a:solidFill>
                <a:srgbClr val="0070C0"/>
              </a:solidFill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搜到若干个</a:t>
            </a:r>
            <a:r>
              <a:rPr lang="en-US" altLang="zh-CN" dirty="0" smtClean="0">
                <a:ea typeface="微软雅黑" pitchFamily="34" charset="-122"/>
              </a:rPr>
              <a:t>bug ID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，其中包括</a:t>
            </a:r>
            <a:r>
              <a:rPr lang="en-US" altLang="zh-CN" dirty="0" smtClean="0">
                <a:ea typeface="微软雅黑" pitchFamily="34" charset="-122"/>
                <a:hlinkClick r:id="rId3"/>
              </a:rPr>
              <a:t>7068051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但仔细观察“</a:t>
            </a:r>
            <a:r>
              <a:rPr lang="en-US" altLang="zh-CN" dirty="0" smtClean="0">
                <a:ea typeface="微软雅黑" pitchFamily="34" charset="-122"/>
              </a:rPr>
              <a:t>Release Fixed</a:t>
            </a:r>
            <a:r>
              <a:rPr lang="zh-CN" altLang="en-US" dirty="0" smtClean="0">
                <a:ea typeface="微软雅黑" pitchFamily="34" charset="-122"/>
              </a:rPr>
              <a:t>”与“</a:t>
            </a:r>
            <a:r>
              <a:rPr lang="en-US" altLang="zh-CN" dirty="0" smtClean="0">
                <a:ea typeface="微软雅黑" pitchFamily="34" charset="-122"/>
              </a:rPr>
              <a:t>Related Bugs</a:t>
            </a:r>
            <a:r>
              <a:rPr lang="zh-CN" altLang="en-US" dirty="0" smtClean="0">
                <a:ea typeface="微软雅黑" pitchFamily="34" charset="-122"/>
              </a:rPr>
              <a:t>”可知该</a:t>
            </a:r>
            <a:r>
              <a:rPr lang="en-US" altLang="zh-CN" dirty="0" smtClean="0">
                <a:ea typeface="微软雅黑" pitchFamily="34" charset="-122"/>
              </a:rPr>
              <a:t>bug</a:t>
            </a:r>
            <a:r>
              <a:rPr lang="zh-CN" altLang="en-US" dirty="0" smtClean="0">
                <a:ea typeface="微软雅黑" pitchFamily="34" charset="-122"/>
              </a:rPr>
              <a:t>从</a:t>
            </a:r>
            <a:r>
              <a:rPr lang="en-US" altLang="zh-CN" dirty="0" smtClean="0">
                <a:ea typeface="微软雅黑" pitchFamily="34" charset="-122"/>
              </a:rPr>
              <a:t>JDK7/HS21</a:t>
            </a:r>
            <a:r>
              <a:rPr lang="zh-CN" altLang="en-US" dirty="0" smtClean="0">
                <a:ea typeface="微软雅黑" pitchFamily="34" charset="-122"/>
              </a:rPr>
              <a:t>才开始存在，也只在</a:t>
            </a:r>
            <a:r>
              <a:rPr lang="en-US" altLang="zh-CN" dirty="0" smtClean="0">
                <a:ea typeface="微软雅黑" pitchFamily="34" charset="-122"/>
              </a:rPr>
              <a:t>JDK7</a:t>
            </a:r>
            <a:r>
              <a:rPr lang="zh-CN" altLang="en-US" dirty="0" smtClean="0">
                <a:ea typeface="微软雅黑" pitchFamily="34" charset="-122"/>
              </a:rPr>
              <a:t>与</a:t>
            </a:r>
            <a:r>
              <a:rPr lang="en-US" altLang="zh-CN" dirty="0" smtClean="0">
                <a:ea typeface="微软雅黑" pitchFamily="34" charset="-122"/>
              </a:rPr>
              <a:t>JDK8</a:t>
            </a:r>
            <a:r>
              <a:rPr lang="zh-CN" altLang="en-US" dirty="0" smtClean="0">
                <a:ea typeface="微软雅黑" pitchFamily="34" charset="-122"/>
              </a:rPr>
              <a:t>发布了修正。而本案例在</a:t>
            </a:r>
            <a:r>
              <a:rPr lang="en-US" altLang="zh-CN" dirty="0" smtClean="0">
                <a:ea typeface="微软雅黑" pitchFamily="34" charset="-122"/>
              </a:rPr>
              <a:t>JDK6u23</a:t>
            </a:r>
            <a:r>
              <a:rPr lang="zh-CN" altLang="en-US" dirty="0" smtClean="0">
                <a:ea typeface="微软雅黑" pitchFamily="34" charset="-122"/>
              </a:rPr>
              <a:t>上。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实际上更可能是</a:t>
            </a:r>
            <a:r>
              <a:rPr lang="en-US" altLang="zh-CN" dirty="0" smtClean="0">
                <a:ea typeface="微软雅黑" pitchFamily="34" charset="-122"/>
                <a:hlinkClick r:id="rId4"/>
              </a:rPr>
              <a:t>7070134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可惜该</a:t>
            </a:r>
            <a:r>
              <a:rPr lang="en-US" altLang="zh-CN" dirty="0" smtClean="0">
                <a:ea typeface="微软雅黑" pitchFamily="34" charset="-122"/>
              </a:rPr>
              <a:t>bug</a:t>
            </a:r>
            <a:r>
              <a:rPr lang="zh-CN" altLang="en-US" dirty="0" smtClean="0">
                <a:ea typeface="微软雅黑" pitchFamily="34" charset="-122"/>
              </a:rPr>
              <a:t>详情不公开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从</a:t>
            </a:r>
            <a:r>
              <a:rPr lang="zh-CN" altLang="en-US" dirty="0" smtClean="0">
                <a:ea typeface="微软雅黑" pitchFamily="34" charset="-122"/>
                <a:hlinkClick r:id="rId5"/>
              </a:rPr>
              <a:t>邮件列表的讨论</a:t>
            </a:r>
            <a:r>
              <a:rPr lang="zh-CN" altLang="en-US" dirty="0" smtClean="0">
                <a:ea typeface="微软雅黑" pitchFamily="34" charset="-122"/>
              </a:rPr>
              <a:t>可以一窥端倪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从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smtClean="0">
                <a:ea typeface="微软雅黑" pitchFamily="34" charset="-122"/>
                <a:hlinkClick r:id="rId6"/>
              </a:rPr>
              <a:t>release note</a:t>
            </a:r>
            <a:r>
              <a:rPr lang="zh-CN" altLang="en-US" dirty="0" smtClean="0">
                <a:ea typeface="微软雅黑" pitchFamily="34" charset="-122"/>
              </a:rPr>
              <a:t>可知它在</a:t>
            </a:r>
            <a:r>
              <a:rPr lang="en-US" altLang="zh-CN" dirty="0" smtClean="0">
                <a:ea typeface="微软雅黑" pitchFamily="34" charset="-122"/>
              </a:rPr>
              <a:t>JDK6u29</a:t>
            </a:r>
            <a:r>
              <a:rPr lang="zh-CN" altLang="en-US" dirty="0" smtClean="0">
                <a:ea typeface="微软雅黑" pitchFamily="34" charset="-122"/>
              </a:rPr>
              <a:t>已修复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（续上例）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如在老版本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上遇到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，且能稳定重现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然后能找到已知的</a:t>
            </a:r>
            <a:r>
              <a:rPr lang="en-US" altLang="zh-CN" dirty="0" smtClean="0">
                <a:ea typeface="微软雅黑" pitchFamily="34" charset="-122"/>
              </a:rPr>
              <a:t>JDK bug</a:t>
            </a:r>
            <a:r>
              <a:rPr lang="zh-CN" altLang="en-US" dirty="0" smtClean="0">
                <a:ea typeface="微软雅黑" pitchFamily="34" charset="-122"/>
              </a:rPr>
              <a:t>，并且确认官方已在新版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提供修复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那</a:t>
            </a:r>
            <a:r>
              <a:rPr lang="en-US" altLang="zh-CN" dirty="0" smtClean="0">
                <a:ea typeface="微软雅黑" pitchFamily="34" charset="-122"/>
              </a:rPr>
              <a:t>…</a:t>
            </a:r>
            <a:r>
              <a:rPr lang="zh-CN" altLang="en-US" dirty="0" smtClean="0">
                <a:ea typeface="微软雅黑" pitchFamily="34" charset="-122"/>
              </a:rPr>
              <a:t>赶紧找个测试环境</a:t>
            </a:r>
            <a:r>
              <a:rPr lang="zh-CN" altLang="en-US" dirty="0" smtClean="0">
                <a:solidFill>
                  <a:srgbClr val="0070C0"/>
                </a:solidFill>
                <a:ea typeface="微软雅黑" pitchFamily="34" charset="-122"/>
              </a:rPr>
              <a:t>升级到新</a:t>
            </a:r>
            <a:r>
              <a:rPr lang="en-US" altLang="zh-CN" dirty="0" smtClean="0">
                <a:solidFill>
                  <a:srgbClr val="0070C0"/>
                </a:solidFill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再跑跑回归测试吧</a:t>
            </a:r>
            <a:r>
              <a:rPr lang="en-US" altLang="zh-CN" dirty="0" smtClean="0">
                <a:ea typeface="微软雅黑" pitchFamily="34" charset="-122"/>
                <a:sym typeface="Wingdings" pitchFamily="2" charset="2"/>
              </a:rPr>
              <a:t></a:t>
            </a:r>
          </a:p>
          <a:p>
            <a:endParaRPr lang="en-US" altLang="zh-CN" dirty="0" smtClean="0">
              <a:ea typeface="微软雅黑" pitchFamily="34" charset="-122"/>
              <a:sym typeface="Wingdings" pitchFamily="2" charset="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ea typeface="微软雅黑" pitchFamily="34" charset="-122"/>
                <a:sym typeface="Wingdings" pitchFamily="2" charset="2"/>
              </a:rPr>
              <a:t>广告：该案例在淘宝</a:t>
            </a:r>
            <a:r>
              <a:rPr lang="en-US" altLang="zh-CN" dirty="0" smtClean="0">
                <a:solidFill>
                  <a:srgbClr val="00B050"/>
                </a:solidFill>
                <a:ea typeface="微软雅黑" pitchFamily="34" charset="-122"/>
                <a:sym typeface="Wingdings" pitchFamily="2" charset="2"/>
              </a:rPr>
              <a:t>JDK6u32</a:t>
            </a:r>
            <a:r>
              <a:rPr lang="zh-CN" altLang="en-US" dirty="0" smtClean="0">
                <a:solidFill>
                  <a:srgbClr val="00B050"/>
                </a:solidFill>
                <a:ea typeface="微软雅黑" pitchFamily="34" charset="-122"/>
                <a:sym typeface="Wingdings" pitchFamily="2" charset="2"/>
              </a:rPr>
              <a:t>上测试运行无问题</a:t>
            </a:r>
            <a:endParaRPr lang="en-US" altLang="zh-CN" dirty="0" smtClean="0">
              <a:solidFill>
                <a:srgbClr val="00B050"/>
              </a:solidFill>
              <a:ea typeface="微软雅黑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（续上例）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如果碰到编译器问题但没找到已知的</a:t>
            </a:r>
            <a:r>
              <a:rPr lang="en-US" altLang="zh-CN" dirty="0" smtClean="0">
                <a:ea typeface="微软雅黑" pitchFamily="34" charset="-122"/>
              </a:rPr>
              <a:t>JDK bug</a:t>
            </a:r>
            <a:r>
              <a:rPr lang="zh-CN" altLang="en-US" dirty="0" smtClean="0">
                <a:ea typeface="微软雅黑" pitchFamily="34" charset="-122"/>
              </a:rPr>
              <a:t>怎么办？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可针对部分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方法禁用</a:t>
            </a:r>
            <a:r>
              <a:rPr lang="en-US" altLang="zh-CN" dirty="0" smtClean="0">
                <a:ea typeface="微软雅黑" pitchFamily="34" charset="-122"/>
              </a:rPr>
              <a:t>JIT</a:t>
            </a:r>
            <a:r>
              <a:rPr lang="zh-CN" altLang="en-US" dirty="0" smtClean="0">
                <a:ea typeface="微软雅黑" pitchFamily="34" charset="-122"/>
              </a:rPr>
              <a:t>编译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1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sz="21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XX:CompileCommand</a:t>
            </a:r>
            <a:r>
              <a:rPr lang="en-US" altLang="zh-CN" sz="21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='</a:t>
            </a:r>
            <a:r>
              <a:rPr lang="en-US" altLang="zh-CN" sz="21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exclude,class</a:t>
            </a:r>
            <a:r>
              <a:rPr lang="en-US" altLang="zh-CN" sz="21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/</a:t>
            </a:r>
            <a:r>
              <a:rPr lang="en-US" altLang="zh-CN" sz="21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name,methodName</a:t>
            </a:r>
            <a:r>
              <a:rPr lang="en-US" altLang="zh-CN" sz="21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'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参考</a:t>
            </a:r>
            <a:r>
              <a:rPr lang="zh-CN" altLang="en-US" dirty="0" smtClean="0">
                <a:ea typeface="微软雅黑" pitchFamily="34" charset="-122"/>
                <a:hlinkClick r:id="rId3"/>
              </a:rPr>
              <a:t>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如果有已知</a:t>
            </a:r>
            <a:r>
              <a:rPr lang="en-US" altLang="zh-CN" dirty="0" smtClean="0">
                <a:ea typeface="微软雅黑" pitchFamily="34" charset="-122"/>
              </a:rPr>
              <a:t>bug</a:t>
            </a:r>
            <a:r>
              <a:rPr lang="zh-CN" altLang="en-US" dirty="0" smtClean="0">
                <a:ea typeface="微软雅黑" pitchFamily="34" charset="-122"/>
              </a:rPr>
              <a:t>，但暂时无法升级</a:t>
            </a:r>
            <a:r>
              <a:rPr lang="en-US" altLang="zh-CN" dirty="0" smtClean="0">
                <a:ea typeface="微软雅黑" pitchFamily="34" charset="-122"/>
              </a:rPr>
              <a:t>JDK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请参考</a:t>
            </a:r>
            <a:r>
              <a:rPr lang="en-US" altLang="zh-CN" dirty="0" smtClean="0">
                <a:ea typeface="微软雅黑" pitchFamily="34" charset="-122"/>
              </a:rPr>
              <a:t>bug report</a:t>
            </a:r>
            <a:r>
              <a:rPr lang="zh-CN" altLang="en-US" dirty="0" smtClean="0">
                <a:ea typeface="微软雅黑" pitchFamily="34" charset="-122"/>
              </a:rPr>
              <a:t>中给出的</a:t>
            </a:r>
            <a:r>
              <a:rPr lang="en-US" altLang="zh-CN" dirty="0" smtClean="0">
                <a:ea typeface="微软雅黑" pitchFamily="34" charset="-122"/>
              </a:rPr>
              <a:t>workaround</a:t>
            </a:r>
            <a:endParaRPr lang="zh-CN" altLang="en-US" dirty="0" smtClean="0">
              <a:ea typeface="微软雅黑" pitchFamily="34" charset="-122"/>
              <a:hlinkClick r:id="rId3"/>
            </a:endParaRPr>
          </a:p>
        </p:txBody>
      </p:sp>
      <p:pic>
        <p:nvPicPr>
          <p:cNvPr id="6" name="图片 5" descr="workarou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480" y="3276600"/>
            <a:ext cx="6003040" cy="1378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ea typeface="微软雅黑" pitchFamily="34" charset="-122"/>
              </a:rPr>
              <a:t>jstack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en-US" altLang="zh-CN" dirty="0" err="1" smtClean="0"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看栈的状况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0500" y="1600200"/>
            <a:ext cx="8763000" cy="5029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为定位问题原因，可先查看线程栈的状况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jstack</a:t>
            </a:r>
            <a:r>
              <a:rPr lang="zh-CN" altLang="en-US" dirty="0" smtClean="0">
                <a:ea typeface="微软雅黑" pitchFamily="34" charset="-122"/>
              </a:rPr>
              <a:t>与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ea typeface="微软雅黑" pitchFamily="34" charset="-122"/>
              </a:rPr>
              <a:t>皆可从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获取栈信息</a:t>
            </a:r>
          </a:p>
          <a:p>
            <a:r>
              <a:rPr lang="zh-CN" altLang="en-US" dirty="0" smtClean="0">
                <a:ea typeface="微软雅黑" pitchFamily="34" charset="-122"/>
              </a:rPr>
              <a:t>（如果有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但无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r>
              <a:rPr lang="zh-CN" altLang="en-US" dirty="0" smtClean="0">
                <a:ea typeface="微软雅黑" pitchFamily="34" charset="-122"/>
              </a:rPr>
              <a:t>，看栈的状况是第一着手点）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ea typeface="微软雅黑" pitchFamily="34" charset="-122"/>
              </a:rPr>
              <a:t>jstack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en-US" altLang="zh-CN" dirty="0" err="1" smtClean="0"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看栈的状况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05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jstack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java_executable_path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core_dump_path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gdb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java_executable_path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core_dump_path</a:t>
            </a:r>
            <a:r>
              <a:rPr lang="en-US" altLang="zh-CN" sz="2400" i="1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  <a:endParaRPr lang="zh-CN" altLang="en-US" sz="2400" i="1" dirty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ea typeface="微软雅黑" pitchFamily="34" charset="-122"/>
              </a:rPr>
              <a:t>jstack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en-US" altLang="zh-CN" dirty="0" err="1" smtClean="0"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看栈的状况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05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jstack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可看到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与</a:t>
            </a:r>
            <a:r>
              <a:rPr lang="en-US" altLang="zh-CN" dirty="0" smtClean="0">
                <a:ea typeface="微软雅黑" pitchFamily="34" charset="-122"/>
              </a:rPr>
              <a:t>native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栈帧的符号信息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可看到更准确的</a:t>
            </a:r>
            <a:r>
              <a:rPr lang="en-US" altLang="zh-CN" dirty="0" smtClean="0">
                <a:ea typeface="微软雅黑" pitchFamily="34" charset="-122"/>
              </a:rPr>
              <a:t>native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栈帧的符号信息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backtrace</a:t>
            </a:r>
            <a:r>
              <a:rPr lang="zh-CN" altLang="en-US" dirty="0" smtClean="0">
                <a:ea typeface="微软雅黑" pitchFamily="34" charset="-122"/>
              </a:rPr>
              <a:t>（简写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bt</a:t>
            </a:r>
            <a:r>
              <a:rPr lang="zh-CN" altLang="en-US" dirty="0" smtClean="0">
                <a:ea typeface="微软雅黑" pitchFamily="34" charset="-122"/>
              </a:rPr>
              <a:t>）命令查看当前线程栈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info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threads</a:t>
            </a:r>
            <a:r>
              <a:rPr lang="zh-CN" altLang="en-US" dirty="0" smtClean="0">
                <a:ea typeface="微软雅黑" pitchFamily="34" charset="-122"/>
              </a:rPr>
              <a:t>命令查看线程列表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thread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&lt;n&gt;</a:t>
            </a:r>
            <a:r>
              <a:rPr lang="zh-CN" altLang="en-US" dirty="0" smtClean="0">
                <a:ea typeface="微软雅黑" pitchFamily="34" charset="-122"/>
              </a:rPr>
              <a:t>切换线程</a:t>
            </a:r>
            <a:endParaRPr lang="zh-CN" altLang="en-US" i="1" dirty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ea typeface="微软雅黑" pitchFamily="34" charset="-122"/>
              </a:rPr>
              <a:t>jstack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en-US" altLang="zh-CN" dirty="0" err="1" smtClean="0"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看栈的状况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例：</a:t>
            </a:r>
            <a:r>
              <a:rPr lang="en-US" altLang="zh-CN" dirty="0" smtClean="0">
                <a:hlinkClick r:id="rId3"/>
              </a:rPr>
              <a:t>https://gist.github.com/2574440</a:t>
            </a:r>
            <a:endParaRPr lang="en-US" altLang="zh-CN" dirty="0" smtClean="0"/>
          </a:p>
          <a:p>
            <a:r>
              <a:rPr lang="zh-CN" altLang="en-US" dirty="0" smtClean="0">
                <a:ea typeface="微软雅黑" pitchFamily="34" charset="-122"/>
              </a:rPr>
              <a:t>可见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jstack</a:t>
            </a:r>
            <a:r>
              <a:rPr lang="zh-CN" altLang="en-US" dirty="0" smtClean="0">
                <a:ea typeface="微软雅黑" pitchFamily="34" charset="-122"/>
              </a:rPr>
              <a:t>的输出中有一个线程在深度递归，且该线程最顶上的方法是</a:t>
            </a:r>
            <a:r>
              <a:rPr lang="en-US" altLang="zh-CN" dirty="0" smtClean="0">
                <a:ea typeface="微软雅黑" pitchFamily="34" charset="-122"/>
              </a:rPr>
              <a:t>native</a:t>
            </a:r>
            <a:r>
              <a:rPr lang="zh-CN" altLang="en-US" dirty="0" smtClean="0">
                <a:ea typeface="微软雅黑" pitchFamily="34" charset="-122"/>
              </a:rPr>
              <a:t>方法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用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ea typeface="微软雅黑" pitchFamily="34" charset="-122"/>
              </a:rPr>
              <a:t>打开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确定出问题的线程正是在上面看到的在深度递归的线程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此可推断该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虽然表现为</a:t>
            </a:r>
            <a:r>
              <a:rPr lang="en-US" altLang="zh-CN" dirty="0" smtClean="0">
                <a:ea typeface="微软雅黑" pitchFamily="34" charset="-122"/>
              </a:rPr>
              <a:t>native crash</a:t>
            </a:r>
            <a:r>
              <a:rPr lang="zh-CN" altLang="en-US" dirty="0" smtClean="0">
                <a:ea typeface="微软雅黑" pitchFamily="34" charset="-122"/>
              </a:rPr>
              <a:t>，但根本问题在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代码中（递归条件不完善导致无限递归）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ea typeface="微软雅黑" pitchFamily="34" charset="-122"/>
              </a:rPr>
              <a:t>jstack</a:t>
            </a:r>
            <a:r>
              <a:rPr lang="en-US" altLang="zh-CN" dirty="0" smtClean="0">
                <a:ea typeface="微软雅黑" pitchFamily="34" charset="-122"/>
              </a:rPr>
              <a:t>/</a:t>
            </a:r>
            <a:r>
              <a:rPr lang="en-US" altLang="zh-CN" dirty="0" err="1" smtClean="0"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看栈的状况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微软雅黑" pitchFamily="34" charset="-122"/>
              </a:rPr>
              <a:t>（续上例）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如果既没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r>
              <a:rPr lang="zh-CN" altLang="en-US" dirty="0" smtClean="0">
                <a:ea typeface="微软雅黑" pitchFamily="34" charset="-122"/>
              </a:rPr>
              <a:t>又没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怎么办？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$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sudo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cat /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var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/log/messages |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java</a:t>
            </a:r>
          </a:p>
          <a:p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May  2 14:08:47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testmachine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kernel: : java[2089]: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segfault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at </a:t>
            </a:r>
            <a:r>
              <a:rPr lang="en-US" altLang="zh-CN" sz="24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0000000041a2efa8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rip 00002aaab81e2507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rsp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0000000041a2f018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error 6</a:t>
            </a:r>
          </a:p>
          <a:p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通过上面的系统日志也可以看到是爆栈了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出错地址与栈顶指针（</a:t>
            </a:r>
            <a:r>
              <a:rPr lang="en-US" altLang="zh-CN" dirty="0" err="1" smtClean="0">
                <a:ea typeface="微软雅黑" pitchFamily="34" charset="-122"/>
              </a:rPr>
              <a:t>rsp</a:t>
            </a:r>
            <a:r>
              <a:rPr lang="zh-CN" altLang="en-US" dirty="0" smtClean="0">
                <a:ea typeface="微软雅黑" pitchFamily="34" charset="-122"/>
              </a:rPr>
              <a:t>）很接近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还是需要</a:t>
            </a:r>
            <a:r>
              <a:rPr lang="en-US" altLang="zh-CN" dirty="0" smtClean="0">
                <a:ea typeface="微软雅黑" pitchFamily="34" charset="-122"/>
              </a:rPr>
              <a:t>core dump</a:t>
            </a:r>
            <a:r>
              <a:rPr lang="zh-CN" altLang="en-US" dirty="0" smtClean="0">
                <a:ea typeface="微软雅黑" pitchFamily="34" charset="-122"/>
              </a:rPr>
              <a:t>来定位根本问题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ulimit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-c unlimited</a:t>
            </a:r>
            <a:endParaRPr lang="zh-CN" altLang="en-US" dirty="0"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老版本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在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需要分配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无法得到满足时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报告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java.lang.OutOfMemoryError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并打出</a:t>
            </a:r>
            <a:r>
              <a:rPr lang="en-US" altLang="zh-CN" dirty="0" smtClean="0">
                <a:ea typeface="微软雅黑" pitchFamily="34" charset="-122"/>
              </a:rPr>
              <a:t>crash log</a:t>
            </a:r>
            <a:r>
              <a:rPr lang="zh-CN" altLang="en-US" dirty="0" smtClean="0">
                <a:ea typeface="微软雅黑" pitchFamily="34" charset="-122"/>
              </a:rPr>
              <a:t>，然后退出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例：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hlinkClick r:id="rId3"/>
              </a:rPr>
              <a:t>https://gist.github.com/2575866#file_command_prompt</a:t>
            </a:r>
            <a:endParaRPr lang="en-US" altLang="zh-CN" sz="2400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讨论范围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表现为真的</a:t>
            </a:r>
            <a:r>
              <a:rPr lang="en-US" altLang="zh-CN" dirty="0" smtClean="0">
                <a:ea typeface="微软雅黑" pitchFamily="34" charset="-122"/>
              </a:rPr>
              <a:t>JVM crash</a:t>
            </a:r>
            <a:r>
              <a:rPr lang="zh-CN" altLang="en-US" dirty="0" smtClean="0">
                <a:ea typeface="微软雅黑" pitchFamily="34" charset="-122"/>
              </a:rPr>
              <a:t>的问题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实际原因可能是：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内部实现的</a:t>
            </a:r>
            <a:r>
              <a:rPr lang="en-US" altLang="zh-CN" dirty="0" smtClean="0">
                <a:ea typeface="微软雅黑" pitchFamily="34" charset="-122"/>
              </a:rPr>
              <a:t>bug</a:t>
            </a:r>
          </a:p>
          <a:p>
            <a:pPr lvl="2"/>
            <a:r>
              <a:rPr lang="en-US" altLang="zh-CN" dirty="0" smtClean="0">
                <a:ea typeface="微软雅黑" pitchFamily="34" charset="-122"/>
              </a:rPr>
              <a:t>native library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smtClean="0">
                <a:ea typeface="微软雅黑" pitchFamily="34" charset="-122"/>
              </a:rPr>
              <a:t>bug</a:t>
            </a:r>
          </a:p>
          <a:p>
            <a:pPr lvl="2"/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应用层代码自身的</a:t>
            </a:r>
            <a:r>
              <a:rPr lang="en-US" altLang="zh-CN" dirty="0" smtClean="0">
                <a:ea typeface="微软雅黑" pitchFamily="34" charset="-122"/>
              </a:rPr>
              <a:t>bug</a:t>
            </a:r>
          </a:p>
          <a:p>
            <a:pPr lvl="2"/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耗光了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外部环境的影响</a:t>
            </a:r>
          </a:p>
          <a:p>
            <a:r>
              <a:rPr lang="zh-CN" altLang="en-US" dirty="0" smtClean="0">
                <a:ea typeface="微软雅黑" pitchFamily="34" charset="-122"/>
              </a:rPr>
              <a:t>遇到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时的一些简单可操作的处理办法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篇幅所限，无法深入介绍；不能解决所有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" y="22748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A fatal error has been detected by the Java Runtime Environment: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java.lang.OutOfMemoryError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: requested 4092 bytes for char in /BUILD_AREA/jdk6_24/hotspot/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/share/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vm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/utilities/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stack.inline.hpp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. Out of swap space?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Internal Error (allocation.inline.hpp:39),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pid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=15553,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tid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=1325374352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Error: char in /BUILD_AREA/jdk6_24/hotspot/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/share/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vm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/utilities/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stack.inline.hpp</a:t>
            </a:r>
            <a:endParaRPr lang="zh-CN" altLang="en-US" sz="1600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新版本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（</a:t>
            </a:r>
            <a:r>
              <a:rPr lang="en-US" altLang="zh-CN" dirty="0" smtClean="0">
                <a:ea typeface="微软雅黑" pitchFamily="34" charset="-122"/>
              </a:rPr>
              <a:t>JDK6u25</a:t>
            </a:r>
            <a:r>
              <a:rPr lang="zh-CN" altLang="en-US" dirty="0" smtClean="0">
                <a:ea typeface="微软雅黑" pitchFamily="34" charset="-122"/>
              </a:rPr>
              <a:t>或更高版本）的提示信息更为友善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例：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ea typeface="微软雅黑" pitchFamily="34" charset="-122"/>
                <a:hlinkClick r:id="rId3"/>
              </a:rPr>
              <a:t>https://gist.github.com/2575866#file_command_prompt2</a:t>
            </a:r>
            <a:endParaRPr lang="en-US" altLang="zh-CN" sz="2400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" y="1447800"/>
            <a:ext cx="861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There is insufficient memory for the Java Runtime Environment to continue.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Native memory allocation (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malloc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) failed to allocate 4092 bytes for char in /BUILD_AREA/jdk6_32/hotspot/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/share/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vm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/utilities/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stack.inline.hpp</a:t>
            </a:r>
            <a:endParaRPr lang="en-US" altLang="zh-CN" sz="1600" dirty="0" smtClean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Possible reasons: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The system is out of physical RAM or swap space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In 32 bit mode, the process size limit was hit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Possible solutions: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Reduce memory load on the system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Increase physical memory or swap space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Check if swap backing store is full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Use 64 bit Java on a 64 bit OS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Decrease Java heap size (-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Xmx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/-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Xms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Decrease number of Java threads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Decrease Java thread stack sizes (-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Xss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 Set larger code cache with -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XX:ReservedCodeCacheSize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=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This output file may be truncated or incomplete.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#  Out of Memory Error (allocation.inline.hpp:44),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pid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=16388, </a:t>
            </a:r>
            <a:r>
              <a:rPr lang="en-US" altLang="zh-CN" sz="1600" dirty="0" err="1" smtClean="0">
                <a:solidFill>
                  <a:srgbClr val="00B050"/>
                </a:solidFill>
                <a:latin typeface="Consolas" pitchFamily="49" charset="0"/>
              </a:rPr>
              <a:t>tid</a:t>
            </a:r>
            <a:r>
              <a:rPr lang="en-US" altLang="zh-CN" sz="1600" dirty="0" smtClean="0">
                <a:solidFill>
                  <a:srgbClr val="00B050"/>
                </a:solidFill>
                <a:latin typeface="Consolas" pitchFamily="49" charset="0"/>
              </a:rPr>
              <a:t>=1325312912</a:t>
            </a:r>
            <a:endParaRPr lang="zh-CN" altLang="en-US" sz="1600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如果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吃紧，则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可能在一些需要多用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的地方遇到问题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动态编译过程中需要使用临时内存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过程中需要使用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堆之外额外的临时内存</a:t>
            </a:r>
          </a:p>
          <a:p>
            <a:r>
              <a:rPr lang="zh-CN" altLang="en-US" dirty="0" smtClean="0">
                <a:ea typeface="微软雅黑" pitchFamily="34" charset="-122"/>
              </a:rPr>
              <a:t>写得不好的</a:t>
            </a:r>
            <a:r>
              <a:rPr lang="en-US" altLang="zh-CN" dirty="0" smtClean="0">
                <a:ea typeface="微软雅黑" pitchFamily="34" charset="-122"/>
              </a:rPr>
              <a:t>native</a:t>
            </a:r>
            <a:r>
              <a:rPr lang="zh-CN" altLang="en-US" dirty="0" smtClean="0">
                <a:ea typeface="微软雅黑" pitchFamily="34" charset="-122"/>
              </a:rPr>
              <a:t>库也可能出问题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不检查</a:t>
            </a:r>
            <a:r>
              <a:rPr lang="en-US" altLang="zh-CN" dirty="0" err="1" smtClean="0">
                <a:ea typeface="微软雅黑" pitchFamily="34" charset="-122"/>
              </a:rPr>
              <a:t>malloc</a:t>
            </a:r>
            <a:r>
              <a:rPr lang="en-US" altLang="zh-CN" dirty="0" smtClean="0">
                <a:ea typeface="微软雅黑" pitchFamily="34" charset="-122"/>
              </a:rPr>
              <a:t>()</a:t>
            </a:r>
            <a:r>
              <a:rPr lang="zh-CN" altLang="en-US" dirty="0" smtClean="0">
                <a:ea typeface="微软雅黑" pitchFamily="34" charset="-122"/>
              </a:rPr>
              <a:t>结果是否为</a:t>
            </a:r>
            <a:r>
              <a:rPr lang="en-US" altLang="zh-CN" dirty="0" smtClean="0">
                <a:ea typeface="微软雅黑" pitchFamily="34" charset="-122"/>
              </a:rPr>
              <a:t>NULL</a:t>
            </a:r>
            <a:r>
              <a:rPr lang="zh-CN" altLang="en-US" dirty="0" smtClean="0">
                <a:ea typeface="微软雅黑" pitchFamily="34" charset="-122"/>
              </a:rPr>
              <a:t>就直接使用的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实际表现为不固定位置的</a:t>
            </a:r>
            <a:r>
              <a:rPr lang="en-US" altLang="zh-CN" dirty="0" smtClean="0">
                <a:ea typeface="微软雅黑" pitchFamily="34" charset="-122"/>
              </a:rPr>
              <a:t>native </a:t>
            </a:r>
            <a:r>
              <a:rPr lang="en-US" altLang="zh-CN" dirty="0" err="1" smtClean="0">
                <a:ea typeface="微软雅黑" pitchFamily="34" charset="-122"/>
              </a:rPr>
              <a:t>OutOfMemoryError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例：</a:t>
            </a:r>
            <a:r>
              <a:rPr lang="en-US" altLang="zh-CN" dirty="0" smtClean="0">
                <a:hlinkClick r:id="rId3"/>
              </a:rPr>
              <a:t>https://gist.github.com/2575866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演示场景：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将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用到接近极限，然后触发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，让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因无法分配到临时内存而报</a:t>
            </a:r>
            <a:r>
              <a:rPr lang="en-US" altLang="zh-CN" dirty="0" smtClean="0">
                <a:ea typeface="微软雅黑" pitchFamily="34" charset="-122"/>
              </a:rPr>
              <a:t>native OOME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微软雅黑" pitchFamily="34" charset="-122"/>
              </a:rPr>
              <a:t>（续上例）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实验方法：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在</a:t>
            </a:r>
            <a:r>
              <a:rPr lang="en-US" altLang="zh-CN" dirty="0" smtClean="0">
                <a:ea typeface="微软雅黑" pitchFamily="34" charset="-122"/>
              </a:rPr>
              <a:t>64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Linux</a:t>
            </a:r>
            <a:r>
              <a:rPr lang="zh-CN" altLang="en-US" dirty="0" smtClean="0">
                <a:ea typeface="微软雅黑" pitchFamily="34" charset="-122"/>
              </a:rPr>
              <a:t>上运行</a:t>
            </a:r>
            <a:r>
              <a:rPr lang="en-US" altLang="zh-CN" dirty="0" smtClean="0">
                <a:ea typeface="微软雅黑" pitchFamily="34" charset="-122"/>
              </a:rPr>
              <a:t>32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JDK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分别使用</a:t>
            </a:r>
            <a:r>
              <a:rPr lang="en-US" altLang="zh-CN" dirty="0" smtClean="0">
                <a:ea typeface="微软雅黑" pitchFamily="34" charset="-122"/>
              </a:rPr>
              <a:t>JDK6u24</a:t>
            </a:r>
            <a:r>
              <a:rPr lang="zh-CN" altLang="en-US" dirty="0" smtClean="0">
                <a:ea typeface="微软雅黑" pitchFamily="34" charset="-122"/>
              </a:rPr>
              <a:t>与</a:t>
            </a:r>
            <a:r>
              <a:rPr lang="en-US" altLang="zh-CN" dirty="0" smtClean="0">
                <a:ea typeface="微软雅黑" pitchFamily="34" charset="-122"/>
              </a:rPr>
              <a:t>JDK6u32</a:t>
            </a:r>
            <a:r>
              <a:rPr lang="zh-CN" altLang="en-US" dirty="0" smtClean="0">
                <a:ea typeface="微软雅黑" pitchFamily="34" charset="-122"/>
              </a:rPr>
              <a:t>进行两次实验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使用较大的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堆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-Xmx2g –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XX:MaxPermSize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=512m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创建</a:t>
            </a:r>
            <a:r>
              <a:rPr lang="en-US" altLang="zh-CN" dirty="0" smtClean="0">
                <a:ea typeface="微软雅黑" pitchFamily="34" charset="-122"/>
              </a:rPr>
              <a:t>82</a:t>
            </a:r>
            <a:r>
              <a:rPr lang="zh-CN" altLang="en-US" dirty="0" smtClean="0">
                <a:ea typeface="微软雅黑" pitchFamily="34" charset="-122"/>
              </a:rPr>
              <a:t>个、每个占用</a:t>
            </a:r>
            <a:r>
              <a:rPr lang="en-US" altLang="zh-CN" dirty="0" smtClean="0">
                <a:ea typeface="微软雅黑" pitchFamily="34" charset="-122"/>
              </a:rPr>
              <a:t>16MB native memory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err="1" smtClean="0">
                <a:ea typeface="微软雅黑" pitchFamily="34" charset="-122"/>
              </a:rPr>
              <a:t>DirectByteBuffer</a:t>
            </a:r>
            <a:r>
              <a:rPr lang="zh-CN" altLang="en-US" dirty="0" smtClean="0">
                <a:ea typeface="微软雅黑" pitchFamily="34" charset="-122"/>
              </a:rPr>
              <a:t>，保证它们存活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此时</a:t>
            </a:r>
            <a:r>
              <a:rPr lang="en-US" altLang="zh-CN" dirty="0" smtClean="0">
                <a:ea typeface="微软雅黑" pitchFamily="34" charset="-122"/>
              </a:rPr>
              <a:t>32</a:t>
            </a:r>
            <a:r>
              <a:rPr lang="zh-CN" altLang="en-US" dirty="0" smtClean="0">
                <a:ea typeface="微软雅黑" pitchFamily="34" charset="-122"/>
              </a:rPr>
              <a:t>位寻址空间已经快被耗尽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然后触发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；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尝试为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分配辅助数据结构的内存空间时失败，报</a:t>
            </a:r>
            <a:r>
              <a:rPr lang="en-US" altLang="zh-CN" dirty="0" smtClean="0">
                <a:ea typeface="微软雅黑" pitchFamily="34" charset="-122"/>
              </a:rPr>
              <a:t>native OOME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2237720"/>
          <a:ext cx="8229600" cy="2209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43200"/>
                <a:gridCol w="2743200"/>
                <a:gridCol w="2743200"/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32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位程序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64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位程序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32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Linux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3GB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64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Linux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4GB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很大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…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32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Windows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2GB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24100" y="1600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用户态寻址空间的默认大小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66900" y="4724400"/>
            <a:ext cx="5410200" cy="1905000"/>
          </a:xfrm>
          <a:prstGeom prst="roundRect">
            <a:avLst>
              <a:gd name="adj" fmla="val 11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无论“物理内存”有多大，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进程在用户态可寻址的空间就这么大，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native memory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的需求超过了寻址空间的限制就会分配不出内存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2237720"/>
          <a:ext cx="8229600" cy="2209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43200"/>
                <a:gridCol w="2743200"/>
                <a:gridCol w="2743200"/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32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位程序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64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位程序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32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Linux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3GB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64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Linux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4GB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很大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…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32</a:t>
                      </a:r>
                      <a:r>
                        <a:rPr lang="zh-CN" altLang="en-US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位</a:t>
                      </a:r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Windows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Sans Serif" pitchFamily="34" charset="0"/>
                          <a:ea typeface="微软雅黑" pitchFamily="34" charset="-122"/>
                          <a:cs typeface="Microsoft Sans Serif" pitchFamily="34" charset="0"/>
                        </a:rPr>
                        <a:t>2GB</a:t>
                      </a:r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icrosoft Sans Serif" pitchFamily="34" charset="0"/>
                        <a:ea typeface="微软雅黑" pitchFamily="34" charset="-122"/>
                        <a:cs typeface="Microsoft Sans Serif" pitchFamily="34" charset="0"/>
                      </a:endParaRPr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24100" y="1600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用户态寻址空间的默认大小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66900" y="4724400"/>
            <a:ext cx="5410200" cy="1905000"/>
          </a:xfrm>
          <a:prstGeom prst="roundRect">
            <a:avLst>
              <a:gd name="adj" fmla="val 11667"/>
            </a:avLst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如果对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native memory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需求大，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但受到了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位寻址空间的限制，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请升级到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位系统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+64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JDK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微软雅黑" pitchFamily="34" charset="-122"/>
              </a:rPr>
              <a:t>（续上例）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可借助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ps</a:t>
            </a:r>
            <a:r>
              <a:rPr lang="zh-CN" altLang="en-US" dirty="0" smtClean="0"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top</a:t>
            </a:r>
            <a:r>
              <a:rPr lang="zh-CN" altLang="en-US" dirty="0" smtClean="0">
                <a:ea typeface="微软雅黑" pitchFamily="34" charset="-122"/>
              </a:rPr>
              <a:t>等工具来判断是否遇到了地址空间的瓶颈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参考例子中的做法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ea typeface="微软雅黑" pitchFamily="34" charset="-122"/>
                <a:hlinkClick r:id="rId3"/>
              </a:rPr>
              <a:t>https://gist.github.com/2575866#file_command_prompt3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先靠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ShowMessageBoxOnError</a:t>
            </a:r>
            <a:r>
              <a:rPr lang="zh-CN" altLang="en-US" dirty="0" smtClean="0">
                <a:ea typeface="微软雅黑" pitchFamily="34" charset="-122"/>
              </a:rPr>
              <a:t>让</a:t>
            </a:r>
            <a:r>
              <a:rPr lang="en-US" altLang="zh-CN" dirty="0" smtClean="0">
                <a:ea typeface="微软雅黑" pitchFamily="34" charset="-122"/>
              </a:rPr>
              <a:t>JVM</a:t>
            </a:r>
            <a:r>
              <a:rPr lang="zh-CN" altLang="en-US" dirty="0" smtClean="0">
                <a:ea typeface="微软雅黑" pitchFamily="34" charset="-122"/>
              </a:rPr>
              <a:t>在临退出前先暂停下来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然后执行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u -p &lt;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  <a:r>
              <a:rPr lang="zh-CN" altLang="en-US" dirty="0" smtClean="0">
                <a:ea typeface="微软雅黑" pitchFamily="34" charset="-122"/>
              </a:rPr>
              <a:t>，观察结果中的</a:t>
            </a:r>
            <a:r>
              <a:rPr lang="en-US" altLang="zh-CN" dirty="0" smtClean="0">
                <a:ea typeface="微软雅黑" pitchFamily="34" charset="-122"/>
              </a:rPr>
              <a:t>VSZ</a:t>
            </a:r>
            <a:r>
              <a:rPr lang="zh-CN" altLang="en-US" dirty="0" smtClean="0">
                <a:ea typeface="微软雅黑" pitchFamily="34" charset="-122"/>
              </a:rPr>
              <a:t>（默认单位是</a:t>
            </a:r>
            <a:r>
              <a:rPr lang="en-US" altLang="zh-CN" dirty="0" smtClean="0">
                <a:ea typeface="微软雅黑" pitchFamily="34" charset="-122"/>
              </a:rPr>
              <a:t>KB</a:t>
            </a:r>
            <a:r>
              <a:rPr lang="zh-CN" altLang="en-US" dirty="0" smtClean="0">
                <a:ea typeface="微软雅黑" pitchFamily="34" charset="-122"/>
              </a:rPr>
              <a:t>）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smtClean="0">
                <a:ea typeface="微软雅黑" pitchFamily="34" charset="-122"/>
              </a:rPr>
              <a:t>例中</a:t>
            </a:r>
            <a:r>
              <a:rPr lang="zh-CN" altLang="en-US" dirty="0" smtClean="0">
                <a:ea typeface="微软雅黑" pitchFamily="34" charset="-122"/>
              </a:rPr>
              <a:t>两次实验</a:t>
            </a:r>
            <a:r>
              <a:rPr lang="en-US" altLang="zh-CN" dirty="0" smtClean="0">
                <a:ea typeface="微软雅黑" pitchFamily="34" charset="-122"/>
              </a:rPr>
              <a:t>VSZ</a:t>
            </a:r>
            <a:r>
              <a:rPr lang="zh-CN" altLang="en-US" dirty="0" smtClean="0">
                <a:ea typeface="微软雅黑" pitchFamily="34" charset="-122"/>
              </a:rPr>
              <a:t>都已非常接近</a:t>
            </a:r>
            <a:r>
              <a:rPr lang="en-US" altLang="zh-CN" dirty="0" smtClean="0">
                <a:ea typeface="微软雅黑" pitchFamily="34" charset="-122"/>
              </a:rPr>
              <a:t>4GB</a:t>
            </a:r>
            <a:r>
              <a:rPr lang="zh-CN" altLang="en-US" dirty="0" smtClean="0">
                <a:ea typeface="微软雅黑" pitchFamily="34" charset="-122"/>
              </a:rPr>
              <a:t>，也就是</a:t>
            </a:r>
            <a:r>
              <a:rPr lang="en-US" altLang="zh-CN" dirty="0" smtClean="0">
                <a:ea typeface="微软雅黑" pitchFamily="34" charset="-122"/>
              </a:rPr>
              <a:t>32</a:t>
            </a:r>
            <a:r>
              <a:rPr lang="zh-CN" altLang="en-US" dirty="0" smtClean="0">
                <a:ea typeface="微软雅黑" pitchFamily="34" charset="-122"/>
              </a:rPr>
              <a:t>位进程在</a:t>
            </a:r>
            <a:r>
              <a:rPr lang="en-US" altLang="zh-CN" dirty="0" smtClean="0">
                <a:ea typeface="微软雅黑" pitchFamily="34" charset="-122"/>
              </a:rPr>
              <a:t>64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Linux</a:t>
            </a:r>
            <a:r>
              <a:rPr lang="zh-CN" altLang="en-US" dirty="0" smtClean="0">
                <a:ea typeface="微软雅黑" pitchFamily="34" charset="-122"/>
              </a:rPr>
              <a:t>上用户态地址空间的极限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（续上例）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如在</a:t>
            </a:r>
            <a:r>
              <a:rPr lang="en-US" altLang="zh-CN" dirty="0" smtClean="0">
                <a:ea typeface="微软雅黑" pitchFamily="34" charset="-122"/>
              </a:rPr>
              <a:t>64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上遇到</a:t>
            </a:r>
            <a:r>
              <a:rPr lang="en-US" altLang="zh-CN" dirty="0" smtClean="0">
                <a:ea typeface="微软雅黑" pitchFamily="34" charset="-122"/>
              </a:rPr>
              <a:t>native OOME</a:t>
            </a:r>
          </a:p>
          <a:p>
            <a:r>
              <a:rPr lang="zh-CN" altLang="en-US" dirty="0" smtClean="0">
                <a:ea typeface="微软雅黑" pitchFamily="34" charset="-122"/>
              </a:rPr>
              <a:t>通常不是寻址空间不足，而是整个虚拟内存的资源不足了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物理内存</a:t>
            </a:r>
            <a:r>
              <a:rPr lang="en-US" altLang="zh-CN" dirty="0" smtClean="0">
                <a:ea typeface="微软雅黑" pitchFamily="34" charset="-122"/>
              </a:rPr>
              <a:t>+</a:t>
            </a:r>
            <a:r>
              <a:rPr lang="zh-CN" altLang="en-US" dirty="0" smtClean="0">
                <a:ea typeface="微软雅黑" pitchFamily="34" charset="-122"/>
              </a:rPr>
              <a:t>交换空间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非讨论范围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进程被人为</a:t>
            </a:r>
            <a:r>
              <a:rPr lang="en-US" altLang="zh-CN" dirty="0" smtClean="0">
                <a:ea typeface="微软雅黑" pitchFamily="34" charset="-122"/>
              </a:rPr>
              <a:t>kill</a:t>
            </a:r>
            <a:r>
              <a:rPr lang="zh-CN" altLang="en-US" dirty="0" smtClean="0">
                <a:ea typeface="微软雅黑" pitchFamily="34" charset="-122"/>
              </a:rPr>
              <a:t>掉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这是首先要检查的情况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在多用户共用的开发环境里特别容易出问题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开发</a:t>
            </a:r>
            <a:r>
              <a:rPr lang="en-US" altLang="zh-CN" dirty="0" smtClean="0">
                <a:ea typeface="微软雅黑" pitchFamily="34" charset="-122"/>
              </a:rPr>
              <a:t>A</a:t>
            </a:r>
            <a:r>
              <a:rPr lang="zh-CN" altLang="en-US" dirty="0" smtClean="0">
                <a:ea typeface="微软雅黑" pitchFamily="34" charset="-122"/>
              </a:rPr>
              <a:t>要部署新代码，重启了服务器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开发</a:t>
            </a:r>
            <a:r>
              <a:rPr lang="en-US" altLang="zh-CN" dirty="0" smtClean="0">
                <a:ea typeface="微软雅黑" pitchFamily="34" charset="-122"/>
              </a:rPr>
              <a:t>B</a:t>
            </a:r>
            <a:r>
              <a:rPr lang="zh-CN" altLang="en-US" dirty="0" smtClean="0">
                <a:ea typeface="微软雅黑" pitchFamily="34" charset="-122"/>
              </a:rPr>
              <a:t>正在用服务器做测试，发现进程突然消失了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请协调好资源的使用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已知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使用过多，如何排查？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从简单的情况开始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ea typeface="微软雅黑" pitchFamily="34" charset="-122"/>
              </a:rPr>
              <a:t>先检查是不是</a:t>
            </a:r>
            <a:r>
              <a:rPr lang="en-US" altLang="zh-CN" dirty="0" smtClean="0">
                <a:solidFill>
                  <a:srgbClr val="C00000"/>
                </a:solidFill>
                <a:ea typeface="微软雅黑" pitchFamily="34" charset="-122"/>
              </a:rPr>
              <a:t>NIO direct memory</a:t>
            </a:r>
            <a:r>
              <a:rPr lang="zh-CN" altLang="en-US" dirty="0" smtClean="0">
                <a:solidFill>
                  <a:srgbClr val="C00000"/>
                </a:solidFill>
                <a:ea typeface="微软雅黑" pitchFamily="34" charset="-122"/>
              </a:rPr>
              <a:t>造成的问题</a:t>
            </a:r>
            <a:endParaRPr lang="en-US" altLang="zh-CN" dirty="0" smtClean="0">
              <a:solidFill>
                <a:srgbClr val="C00000"/>
              </a:solidFill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然后看是否遇到别的已知容易导致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泄漏的情况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还不行</a:t>
            </a:r>
            <a:r>
              <a:rPr lang="en-US" altLang="zh-CN" dirty="0" smtClean="0">
                <a:ea typeface="微软雅黑" pitchFamily="34" charset="-122"/>
              </a:rPr>
              <a:t>…</a:t>
            </a:r>
            <a:r>
              <a:rPr lang="zh-CN" altLang="en-US" dirty="0" smtClean="0">
                <a:ea typeface="微软雅黑" pitchFamily="34" charset="-122"/>
              </a:rPr>
              <a:t>试试挂上</a:t>
            </a:r>
            <a:r>
              <a:rPr lang="en-US" altLang="zh-CN" dirty="0" smtClean="0">
                <a:ea typeface="微软雅黑" pitchFamily="34" charset="-122"/>
                <a:hlinkClick r:id="rId3"/>
              </a:rPr>
              <a:t>perftools</a:t>
            </a:r>
            <a:r>
              <a:rPr lang="zh-CN" altLang="en-US" dirty="0" smtClean="0">
                <a:ea typeface="微软雅黑" pitchFamily="34" charset="-122"/>
              </a:rPr>
              <a:t>或</a:t>
            </a:r>
            <a:r>
              <a:rPr lang="en-US" altLang="zh-CN" dirty="0" smtClean="0">
                <a:ea typeface="微软雅黑" pitchFamily="34" charset="-122"/>
                <a:hlinkClick r:id="rId4"/>
              </a:rPr>
              <a:t>valgrind</a:t>
            </a:r>
            <a:r>
              <a:rPr lang="zh-CN" altLang="en-US" dirty="0" smtClean="0">
                <a:ea typeface="微软雅黑" pitchFamily="34" charset="-122"/>
              </a:rPr>
              <a:t>之类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请参考毕玄的</a:t>
            </a:r>
            <a:r>
              <a:rPr lang="zh-CN" altLang="en-US" dirty="0" smtClean="0">
                <a:ea typeface="微软雅黑" pitchFamily="34" charset="-122"/>
                <a:hlinkClick r:id="rId5"/>
              </a:rPr>
              <a:t>经验帖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NIO direct memory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一部分在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堆内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dirty="0" smtClean="0">
                <a:ea typeface="微软雅黑" pitchFamily="34" charset="-122"/>
              </a:rPr>
              <a:t>自身是普通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对象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大小固定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ea typeface="微软雅黑" pitchFamily="34" charset="-122"/>
              </a:rPr>
              <a:t>32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HotSpot VM</a:t>
            </a:r>
            <a:r>
              <a:rPr lang="zh-CN" altLang="en-US" dirty="0" smtClean="0">
                <a:ea typeface="微软雅黑" pitchFamily="34" charset="-122"/>
              </a:rPr>
              <a:t>上：</a:t>
            </a:r>
            <a:r>
              <a:rPr lang="en-US" altLang="zh-CN" dirty="0" smtClean="0">
                <a:ea typeface="微软雅黑" pitchFamily="34" charset="-122"/>
              </a:rPr>
              <a:t>56</a:t>
            </a:r>
            <a:r>
              <a:rPr lang="zh-CN" altLang="en-US" dirty="0" smtClean="0">
                <a:ea typeface="微软雅黑" pitchFamily="34" charset="-122"/>
              </a:rPr>
              <a:t>字节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ea typeface="微软雅黑" pitchFamily="34" charset="-122"/>
              </a:rPr>
              <a:t>64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HotSpot VM</a:t>
            </a:r>
            <a:r>
              <a:rPr lang="zh-CN" altLang="en-US" dirty="0" smtClean="0">
                <a:ea typeface="微软雅黑" pitchFamily="34" charset="-122"/>
              </a:rPr>
              <a:t>上（开压缩指针）：</a:t>
            </a:r>
            <a:r>
              <a:rPr lang="en-US" altLang="zh-CN" dirty="0" smtClean="0">
                <a:ea typeface="微软雅黑" pitchFamily="34" charset="-122"/>
              </a:rPr>
              <a:t>64</a:t>
            </a:r>
            <a:r>
              <a:rPr lang="zh-CN" altLang="en-US" dirty="0" smtClean="0">
                <a:ea typeface="微软雅黑" pitchFamily="34" charset="-122"/>
              </a:rPr>
              <a:t>字节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ea typeface="微软雅黑" pitchFamily="34" charset="-122"/>
              </a:rPr>
              <a:t>64</a:t>
            </a:r>
            <a:r>
              <a:rPr lang="zh-CN" altLang="en-US" dirty="0" smtClean="0">
                <a:ea typeface="微软雅黑" pitchFamily="34" charset="-122"/>
              </a:rPr>
              <a:t>位</a:t>
            </a:r>
            <a:r>
              <a:rPr lang="en-US" altLang="zh-CN" dirty="0" smtClean="0">
                <a:ea typeface="微软雅黑" pitchFamily="34" charset="-122"/>
              </a:rPr>
              <a:t>HotSpot VM</a:t>
            </a:r>
            <a:r>
              <a:rPr lang="zh-CN" altLang="en-US" dirty="0" smtClean="0">
                <a:ea typeface="微软雅黑" pitchFamily="34" charset="-122"/>
              </a:rPr>
              <a:t>上（不开压缩指针）：</a:t>
            </a:r>
            <a:r>
              <a:rPr lang="en-US" altLang="zh-CN" dirty="0" smtClean="0">
                <a:ea typeface="微软雅黑" pitchFamily="34" charset="-122"/>
              </a:rPr>
              <a:t>80</a:t>
            </a:r>
            <a:r>
              <a:rPr lang="zh-CN" altLang="en-US" dirty="0" smtClean="0">
                <a:ea typeface="微软雅黑" pitchFamily="34" charset="-122"/>
              </a:rPr>
              <a:t>字节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一部分在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堆外的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中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malloc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()</a:t>
            </a:r>
            <a:r>
              <a:rPr lang="zh-CN" altLang="en-US" dirty="0" smtClean="0">
                <a:ea typeface="微软雅黑" pitchFamily="34" charset="-122"/>
              </a:rPr>
              <a:t>得到，大小由用户指定（外加一个内存页）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DirectByteBuffer.address</a:t>
            </a:r>
            <a:r>
              <a:rPr lang="zh-CN" altLang="en-US" dirty="0" smtClean="0">
                <a:ea typeface="微软雅黑" pitchFamily="34" charset="-122"/>
              </a:rPr>
              <a:t>字段记录着地址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899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hsdb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&gt; inspect 0xe366e730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instance of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Oop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java/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nio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DirectByteBuffer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@ 0xe366e730 (</a:t>
            </a:r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size = 56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_mark: 5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metadata._klass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InstanceKlass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java/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nio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DirectByteBuffer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@ 0xba1a9a40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mark: -1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position: 0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limit: 128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capacity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128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address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3092664320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hb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offset: 0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isReadOnly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false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bigEndian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true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nativeByteOrder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false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fd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att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cleaner: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Oop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sun/misc/Cleaner @ 0xe366e7a0</a:t>
            </a:r>
            <a:endParaRPr lang="zh-CN" altLang="en-US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5000" y="3505200"/>
            <a:ext cx="3048000" cy="1447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HotSpot VM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hsdb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&gt; inspect 0x00000000ee9a34f8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instance of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Oop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java/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nio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DirectByteBuffer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@ 0x00000000ee9a34f8 (</a:t>
            </a:r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size = 64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_mark: 5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metadata._compressed_klass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InstanceKlass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java/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nio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DirectByteBuffer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@ 0x00000000c443ee38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mark: -1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position: 0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limit: 128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capacity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128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address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46912657712128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hb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offset: 0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isReadOnly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false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bigEndian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true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nativeByteOrder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false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fd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att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cleaner: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Oop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sun/misc/Cleaner @ 0x00000000ee9a3600</a:t>
            </a:r>
            <a:endParaRPr lang="zh-CN" altLang="en-US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15000" y="3505200"/>
            <a:ext cx="3048000" cy="1447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HotSpot VM</a:t>
            </a:r>
          </a:p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（开压缩指针）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hsdb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&gt; inspect 0x00002aaad7f14650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instance of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Oop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java/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nio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DirectByteBuffer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@ 0x00002aaad7f14650 (</a:t>
            </a:r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size = 80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_mark: 1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metadata._klass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InstanceKlass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java/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nio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DirectByteBuffer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@ 0x00002aaaae6388a8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mark: -1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position: 0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limit: 128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capacity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128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</a:rPr>
              <a:t>address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46913730187408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hb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offset: 0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isReadOnly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false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bigEndian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true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nativeByteOrder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false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fd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att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: null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cleaner: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</a:rPr>
              <a:t>Oop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</a:rPr>
              <a:t> for sun/misc/Cleaner @ 0x00002aaad7f147d0</a:t>
            </a:r>
            <a:endParaRPr lang="zh-CN" altLang="en-US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15000" y="3505200"/>
            <a:ext cx="3048000" cy="1447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HotSpot VM</a:t>
            </a:r>
          </a:p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（不开压缩指针）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NIO direct memory</a:t>
            </a:r>
            <a:r>
              <a:rPr lang="zh-CN" altLang="en-US" dirty="0" smtClean="0">
                <a:ea typeface="微软雅黑" pitchFamily="34" charset="-122"/>
              </a:rPr>
              <a:t>释放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</a:p>
          <a:p>
            <a:pPr lvl="1"/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通过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sun.misc.Cleaner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是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PhantomReference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释放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关联的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需要借助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来触发</a:t>
            </a:r>
            <a:r>
              <a:rPr lang="en-US" altLang="zh-CN" dirty="0" smtClean="0">
                <a:ea typeface="微软雅黑" pitchFamily="34" charset="-122"/>
              </a:rPr>
              <a:t>Cleaner</a:t>
            </a:r>
            <a:r>
              <a:rPr lang="zh-CN" altLang="en-US" dirty="0" smtClean="0">
                <a:ea typeface="微软雅黑" pitchFamily="34" charset="-122"/>
              </a:rPr>
              <a:t>的清理动作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详细介绍请参考这帖：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hlinkClick r:id="rId3"/>
              </a:rPr>
              <a:t>http://hllvm.group.iteye.com/group/topic/27945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NIO direct memory</a:t>
            </a:r>
            <a:r>
              <a:rPr lang="zh-CN" altLang="en-US" dirty="0" smtClean="0">
                <a:ea typeface="微软雅黑" pitchFamily="34" charset="-122"/>
              </a:rPr>
              <a:t>释放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如果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不频繁，则已死的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dirty="0" smtClean="0">
                <a:ea typeface="微软雅黑" pitchFamily="34" charset="-122"/>
              </a:rPr>
              <a:t>所关联的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可能得不到及时释放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从而导致“内存泄漏”的表象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可能进而引发</a:t>
            </a:r>
            <a:r>
              <a:rPr lang="en-US" altLang="zh-CN" dirty="0" smtClean="0">
                <a:ea typeface="微软雅黑" pitchFamily="34" charset="-122"/>
              </a:rPr>
              <a:t>JVM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微软雅黑" pitchFamily="34" charset="-122"/>
              </a:rPr>
              <a:t>判断是否有已死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dirty="0" smtClean="0">
                <a:ea typeface="微软雅黑" pitchFamily="34" charset="-122"/>
              </a:rPr>
              <a:t>堆积？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对运行中的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进程使用工具：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dirty="0" smtClean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可获得通过</a:t>
            </a:r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的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ByteBuffer.allocateDirect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()</a:t>
            </a:r>
            <a:r>
              <a:rPr lang="zh-CN" altLang="en-US" dirty="0" smtClean="0">
                <a:ea typeface="微软雅黑" pitchFamily="34" charset="-122"/>
              </a:rPr>
              <a:t>创建的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dirty="0" smtClean="0">
                <a:ea typeface="微软雅黑" pitchFamily="34" charset="-122"/>
              </a:rPr>
              <a:t>对象的个数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ea typeface="微软雅黑" pitchFamily="34" charset="-122"/>
                <a:hlinkClick r:id="rId3"/>
              </a:rPr>
              <a:t>DirectMemorySize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可获得当前</a:t>
            </a:r>
            <a:r>
              <a:rPr lang="en-US" altLang="zh-CN" dirty="0" smtClean="0">
                <a:ea typeface="微软雅黑" pitchFamily="34" charset="-122"/>
              </a:rPr>
              <a:t>NIO direct memory</a:t>
            </a:r>
            <a:r>
              <a:rPr lang="zh-CN" altLang="en-US" dirty="0" smtClean="0">
                <a:ea typeface="微软雅黑" pitchFamily="34" charset="-122"/>
              </a:rPr>
              <a:t>所申请的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的大小（</a:t>
            </a:r>
            <a:r>
              <a:rPr lang="en-US" altLang="zh-CN" dirty="0" smtClean="0">
                <a:ea typeface="微软雅黑" pitchFamily="34" charset="-122"/>
              </a:rPr>
              <a:t>reserved size</a:t>
            </a:r>
            <a:r>
              <a:rPr lang="zh-CN" altLang="en-US" dirty="0" smtClean="0">
                <a:ea typeface="微软雅黑" pitchFamily="34" charset="-122"/>
              </a:rPr>
              <a:t>）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可选的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-e -v</a:t>
            </a:r>
            <a:r>
              <a:rPr lang="zh-CN" altLang="en-US" dirty="0" smtClean="0">
                <a:ea typeface="微软雅黑" pitchFamily="34" charset="-122"/>
              </a:rPr>
              <a:t>参数可提供更详细信息</a:t>
            </a:r>
            <a:endParaRPr lang="en-US" altLang="zh-CN" dirty="0" smtClean="0"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ea typeface="微软雅黑" pitchFamily="34" charset="-122"/>
              </a:rPr>
              <a:t>但加这俩参数会大幅降低该工具的运行速度，请谨慎使用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操作步骤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2&gt;&amp;1 1&gt;/dev/null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操作步骤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2&gt;&amp;1 1&gt;/dev/null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410200" y="3733800"/>
            <a:ext cx="3352800" cy="2133600"/>
          </a:xfrm>
          <a:prstGeom prst="wedgeRoundRectCallout">
            <a:avLst>
              <a:gd name="adj1" fmla="val -37553"/>
              <a:gd name="adj2" fmla="val -8852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先看当前在</a:t>
            </a:r>
            <a:r>
              <a:rPr lang="en-US" altLang="zh-CN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GC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堆内的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对象的个数</a:t>
            </a:r>
            <a:endParaRPr lang="en-US" altLang="zh-CN" sz="2400" dirty="0" smtClean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</a:rPr>
              <a:t>（不论死活）</a:t>
            </a:r>
            <a:endParaRPr lang="zh-CN" altLang="en-US" sz="2400" dirty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非讨论范围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应用失去响应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但并未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，进程还在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有可能是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代码陷入死循环</a:t>
            </a:r>
            <a:endParaRPr lang="en-US" altLang="zh-CN" dirty="0" smtClean="0"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ea typeface="微软雅黑" pitchFamily="34" charset="-122"/>
              </a:rPr>
              <a:t>可参考例子 </a:t>
            </a:r>
            <a:r>
              <a:rPr lang="en-US" altLang="zh-CN" dirty="0" smtClean="0">
                <a:hlinkClick r:id="rId3"/>
              </a:rPr>
              <a:t>https://gist.github.com/1081908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连续的</a:t>
            </a:r>
            <a:r>
              <a:rPr lang="en-US" altLang="zh-CN" dirty="0" smtClean="0">
                <a:ea typeface="微软雅黑" pitchFamily="34" charset="-122"/>
              </a:rPr>
              <a:t>GC</a:t>
            </a:r>
          </a:p>
          <a:p>
            <a:pPr lvl="3"/>
            <a:r>
              <a:rPr lang="zh-CN" altLang="en-US" dirty="0" smtClean="0">
                <a:ea typeface="微软雅黑" pitchFamily="34" charset="-122"/>
              </a:rPr>
              <a:t>可观察</a:t>
            </a:r>
            <a:r>
              <a:rPr lang="en-US" altLang="zh-CN" dirty="0" smtClean="0">
                <a:ea typeface="微软雅黑" pitchFamily="34" charset="-122"/>
              </a:rPr>
              <a:t>GC</a:t>
            </a:r>
            <a:r>
              <a:rPr lang="zh-CN" altLang="en-US" dirty="0" smtClean="0">
                <a:ea typeface="微软雅黑" pitchFamily="34" charset="-122"/>
              </a:rPr>
              <a:t>日志或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jstat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gccause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日志把磁盘打满了</a:t>
            </a:r>
            <a:endParaRPr lang="en-US" altLang="zh-CN" dirty="0" smtClean="0">
              <a:ea typeface="微软雅黑" pitchFamily="34" charset="-122"/>
            </a:endParaRPr>
          </a:p>
          <a:p>
            <a:pPr lvl="3"/>
            <a:r>
              <a:rPr lang="zh-CN" altLang="en-US" dirty="0" smtClean="0">
                <a:ea typeface="微软雅黑" pitchFamily="34" charset="-122"/>
              </a:rPr>
              <a:t>可用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df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观察磁盘剩余空间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i="1" dirty="0" smtClean="0">
                <a:ea typeface="微软雅黑" pitchFamily="34" charset="-122"/>
              </a:rPr>
              <a:t>…</a:t>
            </a:r>
            <a:r>
              <a:rPr lang="zh-CN" altLang="en-US" i="1" dirty="0" smtClean="0">
                <a:ea typeface="微软雅黑" pitchFamily="34" charset="-122"/>
              </a:rPr>
              <a:t>等等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这次不详细展开讨论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操作步骤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2&gt;&amp;1 1&gt;/dev/null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410200" y="3733800"/>
            <a:ext cx="3352800" cy="2133600"/>
          </a:xfrm>
          <a:prstGeom prst="wedgeRoundRectCallout">
            <a:avLst>
              <a:gd name="adj1" fmla="val -52326"/>
              <a:gd name="adj2" fmla="val -61737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看当前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NIO direct memory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所占用的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native memory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大小</a:t>
            </a:r>
            <a:endParaRPr lang="en-US" altLang="zh-CN" sz="2400" dirty="0" smtClean="0">
              <a:solidFill>
                <a:schemeClr val="tx1"/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（地址空间意义上）</a:t>
            </a:r>
            <a:endParaRPr lang="zh-CN" altLang="en-US" sz="2400" dirty="0">
              <a:solidFill>
                <a:schemeClr val="tx1"/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操作步骤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err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:live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 2&gt;&amp;1 1&gt;/dev/null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410200" y="1447800"/>
            <a:ext cx="3352800" cy="2133600"/>
          </a:xfrm>
          <a:prstGeom prst="wedgeRoundRectCallout">
            <a:avLst>
              <a:gd name="adj1" fmla="val -42383"/>
              <a:gd name="adj2" fmla="val 61923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从外部强行触发一次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full GC</a:t>
            </a:r>
          </a:p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（不需关心它的输出）</a:t>
            </a:r>
            <a:endParaRPr lang="zh-CN" altLang="en-US" sz="2400" dirty="0">
              <a:solidFill>
                <a:schemeClr val="tx1"/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操作步骤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2&gt;&amp;1 1&gt;/dev/null</a:t>
            </a:r>
          </a:p>
          <a:p>
            <a:pPr lvl="1"/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err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:live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410200" y="1447800"/>
            <a:ext cx="3352800" cy="2133600"/>
          </a:xfrm>
          <a:prstGeom prst="wedgeRoundRectCallout">
            <a:avLst>
              <a:gd name="adj1" fmla="val -48633"/>
              <a:gd name="adj2" fmla="val 84244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再触发一次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full GC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，并观察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GC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后还存活的</a:t>
            </a:r>
            <a:r>
              <a:rPr lang="en-US" altLang="zh-CN" sz="2400" dirty="0" err="1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Microsoft Sans Serif" pitchFamily="34" charset="0"/>
              </a:rPr>
              <a:t>DirectByteBuffer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对象的个数</a:t>
            </a:r>
            <a:endParaRPr lang="zh-CN" altLang="en-US" sz="2400" dirty="0">
              <a:solidFill>
                <a:schemeClr val="tx1"/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操作步骤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2&gt;&amp;1 1&gt;/dev/null</a:t>
            </a:r>
          </a:p>
          <a:p>
            <a:pPr lvl="1"/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jmap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-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histo:live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&gt; |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Consolas" pitchFamily="49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Consolas" pitchFamily="49" charset="0"/>
                <a:ea typeface="微软雅黑" pitchFamily="34" charset="-122"/>
              </a:rPr>
              <a:t>DirectByteBuffer$Deallocator</a:t>
            </a:r>
            <a:endParaRPr lang="en-US" altLang="zh-CN" sz="2400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java -cp .:$JAVA_HOME/lib/sa-jdi.jar DirectMemorySize &lt;</a:t>
            </a:r>
            <a:r>
              <a:rPr lang="en-US" altLang="zh-CN" sz="2400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sz="2400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410200" y="1447800"/>
            <a:ext cx="3352800" cy="2133600"/>
          </a:xfrm>
          <a:prstGeom prst="wedgeRoundRectCallout">
            <a:avLst>
              <a:gd name="adj1" fmla="val -24485"/>
              <a:gd name="adj2" fmla="val 11772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最后观察两次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full GC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后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NIO direct memory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所占用的</a:t>
            </a:r>
            <a:r>
              <a:rPr lang="en-US" altLang="zh-CN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native memory</a:t>
            </a:r>
            <a:r>
              <a:rPr lang="zh-CN" altLang="en-US" sz="2400" dirty="0" smtClean="0">
                <a:solidFill>
                  <a:schemeClr val="tx1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的大小</a:t>
            </a:r>
            <a:endParaRPr lang="zh-CN" altLang="en-US" sz="2400" dirty="0">
              <a:solidFill>
                <a:schemeClr val="tx1"/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经过上述操作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如发现一开始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DirectByteBuffer</a:t>
            </a:r>
            <a:r>
              <a:rPr lang="zh-CN" altLang="en-US" dirty="0" smtClean="0">
                <a:ea typeface="微软雅黑" pitchFamily="34" charset="-122"/>
              </a:rPr>
              <a:t>对象个数较多，且</a:t>
            </a:r>
            <a:r>
              <a:rPr lang="en-US" altLang="zh-CN" dirty="0" smtClean="0">
                <a:ea typeface="微软雅黑" pitchFamily="34" charset="-122"/>
              </a:rPr>
              <a:t>NIO direct memory</a:t>
            </a:r>
            <a:r>
              <a:rPr lang="zh-CN" altLang="en-US" dirty="0" smtClean="0">
                <a:ea typeface="微软雅黑" pitchFamily="34" charset="-122"/>
              </a:rPr>
              <a:t>占用的内存也是大头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且在两次</a:t>
            </a:r>
            <a:r>
              <a:rPr lang="en-US" altLang="zh-CN" dirty="0" smtClean="0">
                <a:ea typeface="微软雅黑" pitchFamily="34" charset="-122"/>
              </a:rPr>
              <a:t>full GC</a:t>
            </a:r>
            <a:r>
              <a:rPr lang="zh-CN" altLang="en-US" dirty="0" smtClean="0">
                <a:ea typeface="微软雅黑" pitchFamily="34" charset="-122"/>
              </a:rPr>
              <a:t>后，这两个数值都有显著降低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那么可以断定</a:t>
            </a:r>
            <a:r>
              <a:rPr lang="en-US" altLang="zh-CN" dirty="0" smtClean="0">
                <a:ea typeface="微软雅黑" pitchFamily="34" charset="-122"/>
              </a:rPr>
              <a:t>native memory</a:t>
            </a:r>
            <a:r>
              <a:rPr lang="zh-CN" altLang="en-US" dirty="0" smtClean="0">
                <a:ea typeface="微软雅黑" pitchFamily="34" charset="-122"/>
              </a:rPr>
              <a:t>使用量大与</a:t>
            </a:r>
            <a:r>
              <a:rPr lang="en-US" altLang="zh-CN" dirty="0" smtClean="0">
                <a:ea typeface="微软雅黑" pitchFamily="34" charset="-122"/>
              </a:rPr>
              <a:t>NIO direct memory</a:t>
            </a:r>
            <a:r>
              <a:rPr lang="zh-CN" altLang="en-US" dirty="0" smtClean="0">
                <a:ea typeface="微软雅黑" pitchFamily="34" charset="-122"/>
              </a:rPr>
              <a:t>占用的内存未及时清理相关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对策：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检查是否使用了</a:t>
            </a:r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dirty="0" err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</a:rPr>
              <a:t>DisableExplicitGC</a:t>
            </a:r>
            <a:endParaRPr lang="en-US" altLang="zh-CN" dirty="0" smtClean="0">
              <a:solidFill>
                <a:srgbClr val="C00000"/>
              </a:solidFill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如有，去掉它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如在使用</a:t>
            </a:r>
            <a:r>
              <a:rPr lang="en-US" altLang="zh-CN" dirty="0" smtClean="0">
                <a:ea typeface="微软雅黑" pitchFamily="34" charset="-122"/>
              </a:rPr>
              <a:t>CMS GC</a:t>
            </a:r>
            <a:r>
              <a:rPr lang="zh-CN" altLang="en-US" dirty="0" smtClean="0">
                <a:ea typeface="微软雅黑" pitchFamily="34" charset="-122"/>
              </a:rPr>
              <a:t>，可改为使用：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-XX:+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ExplicitGCInvokesConcurrent</a:t>
            </a:r>
            <a:endParaRPr lang="en-US" altLang="zh-CN" dirty="0" smtClean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连续在不固定位置遇到</a:t>
            </a:r>
            <a:r>
              <a:rPr lang="en-US" altLang="zh-CN" sz="3600" dirty="0" smtClean="0">
                <a:ea typeface="微软雅黑" pitchFamily="34" charset="-122"/>
              </a:rPr>
              <a:t>native </a:t>
            </a:r>
            <a:r>
              <a:rPr lang="en-US" altLang="zh-CN" sz="3600" dirty="0" err="1" smtClean="0">
                <a:ea typeface="微软雅黑" pitchFamily="34" charset="-122"/>
              </a:rPr>
              <a:t>OutOfMemoryError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对策：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检查是否使用</a:t>
            </a:r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srgbClr val="0070C0"/>
                </a:solidFill>
                <a:latin typeface="Consolas" pitchFamily="49" charset="0"/>
                <a:ea typeface="微软雅黑" pitchFamily="34" charset="-122"/>
              </a:rPr>
              <a:t>XX:MaxDirectMemorySize</a:t>
            </a:r>
            <a:endParaRPr lang="en-US" altLang="zh-CN" dirty="0" smtClean="0">
              <a:solidFill>
                <a:srgbClr val="0070C0"/>
              </a:solidFill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如没有，请将其设置到一个合理的值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Xmx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+ 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XX:MaxPermSize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+</a:t>
            </a:r>
          </a:p>
          <a:p>
            <a:pPr lvl="2"/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XX:ReservedCodeCacheSize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+</a:t>
            </a:r>
          </a:p>
          <a:p>
            <a:pPr lvl="2"/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(-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Xss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 * 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线程数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) +</a:t>
            </a:r>
          </a:p>
          <a:p>
            <a:pPr lvl="2"/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XX:MaxDirectMemorySize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的总和应保持在物理内存的大小以下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并应留出缓冲的余度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详细仍请参考前面提到的</a:t>
            </a:r>
            <a:r>
              <a:rPr lang="zh-CN" altLang="en-US" dirty="0" smtClean="0">
                <a:ea typeface="微软雅黑" pitchFamily="34" charset="-122"/>
                <a:hlinkClick r:id="rId3"/>
              </a:rPr>
              <a:t>参数经验帖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进一步分析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需要更多的底层知识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这里不展开讲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需要对</a:t>
            </a:r>
            <a:r>
              <a:rPr lang="en-US" altLang="zh-CN" dirty="0" smtClean="0">
                <a:ea typeface="微软雅黑" pitchFamily="34" charset="-122"/>
              </a:rPr>
              <a:t>HotSpot VM</a:t>
            </a:r>
            <a:r>
              <a:rPr lang="zh-CN" altLang="en-US" dirty="0" smtClean="0">
                <a:ea typeface="微软雅黑" pitchFamily="34" charset="-122"/>
              </a:rPr>
              <a:t>和</a:t>
            </a:r>
            <a:r>
              <a:rPr lang="en-US" altLang="zh-CN" dirty="0" smtClean="0">
                <a:ea typeface="微软雅黑" pitchFamily="34" charset="-122"/>
              </a:rPr>
              <a:t>JDK</a:t>
            </a:r>
            <a:r>
              <a:rPr lang="zh-CN" altLang="en-US" dirty="0" smtClean="0">
                <a:ea typeface="微软雅黑" pitchFamily="34" charset="-122"/>
              </a:rPr>
              <a:t>有深入的了解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能够熟练使用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gdb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调试</a:t>
            </a:r>
            <a:r>
              <a:rPr lang="en-US" altLang="zh-CN" dirty="0" smtClean="0">
                <a:ea typeface="微软雅黑" pitchFamily="34" charset="-122"/>
              </a:rPr>
              <a:t>C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或</a:t>
            </a:r>
            <a:r>
              <a:rPr lang="en-US" altLang="zh-CN" dirty="0" smtClean="0"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写的程序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Consolas" pitchFamily="49" charset="0"/>
                <a:ea typeface="微软雅黑" pitchFamily="34" charset="-122"/>
              </a:rPr>
              <a:t>或其它</a:t>
            </a:r>
            <a:r>
              <a:rPr lang="en-US" altLang="zh-CN" dirty="0" smtClean="0">
                <a:ea typeface="微软雅黑" pitchFamily="34" charset="-122"/>
              </a:rPr>
              <a:t>native debugger</a:t>
            </a:r>
          </a:p>
          <a:p>
            <a:pPr lvl="1"/>
            <a:r>
              <a:rPr lang="zh-CN" altLang="en-US" dirty="0" smtClean="0">
                <a:ea typeface="微软雅黑" pitchFamily="34" charset="-122"/>
              </a:rPr>
              <a:t>能够借助</a:t>
            </a:r>
            <a:r>
              <a:rPr lang="en-US" altLang="zh-CN" dirty="0" smtClean="0">
                <a:ea typeface="微软雅黑" pitchFamily="34" charset="-122"/>
              </a:rPr>
              <a:t>HotSpot VM</a:t>
            </a:r>
            <a:r>
              <a:rPr lang="zh-CN" altLang="en-US" dirty="0" smtClean="0">
                <a:ea typeface="微软雅黑" pitchFamily="34" charset="-122"/>
              </a:rPr>
              <a:t>自带的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CLHSDB</a:t>
            </a:r>
            <a:r>
              <a:rPr lang="zh-CN" altLang="en-US" dirty="0" smtClean="0">
                <a:ea typeface="微软雅黑" pitchFamily="34" charset="-122"/>
              </a:rPr>
              <a:t>工具来辅助调试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进一步分析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for </a:t>
            </a:r>
            <a:r>
              <a:rPr lang="zh-CN" altLang="en-US" dirty="0" smtClean="0">
                <a:ea typeface="微软雅黑" pitchFamily="34" charset="-122"/>
              </a:rPr>
              <a:t>阿里系的同事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ea typeface="微软雅黑" pitchFamily="34" charset="-122"/>
              </a:rPr>
              <a:t>遇到</a:t>
            </a:r>
            <a:r>
              <a:rPr lang="en-US" altLang="zh-CN" dirty="0" smtClean="0">
                <a:solidFill>
                  <a:srgbClr val="C00000"/>
                </a:solidFill>
                <a:ea typeface="微软雅黑" pitchFamily="34" charset="-122"/>
              </a:rPr>
              <a:t>crash</a:t>
            </a:r>
            <a:r>
              <a:rPr lang="zh-CN" altLang="en-US" dirty="0" smtClean="0">
                <a:solidFill>
                  <a:srgbClr val="C00000"/>
                </a:solidFill>
                <a:ea typeface="微软雅黑" pitchFamily="34" charset="-122"/>
              </a:rPr>
              <a:t>请先自救</a:t>
            </a:r>
            <a:endParaRPr lang="en-US" altLang="zh-CN" dirty="0" smtClean="0">
              <a:solidFill>
                <a:srgbClr val="C00000"/>
              </a:solidFill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ea typeface="微软雅黑" pitchFamily="34" charset="-122"/>
              </a:rPr>
              <a:t>在前面介绍的方法都无法分析出</a:t>
            </a:r>
            <a:r>
              <a:rPr lang="en-US" altLang="zh-CN" dirty="0" smtClean="0">
                <a:ea typeface="微软雅黑" pitchFamily="34" charset="-122"/>
              </a:rPr>
              <a:t>crash</a:t>
            </a:r>
            <a:r>
              <a:rPr lang="zh-CN" altLang="en-US" dirty="0" smtClean="0">
                <a:ea typeface="微软雅黑" pitchFamily="34" charset="-122"/>
              </a:rPr>
              <a:t>的原因时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确认已保存好现场</a:t>
            </a:r>
            <a:endParaRPr lang="en-US" altLang="zh-CN" dirty="0" smtClean="0"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ea typeface="微软雅黑" pitchFamily="34" charset="-122"/>
              </a:rPr>
              <a:t>欢迎向</a:t>
            </a:r>
            <a:r>
              <a:rPr lang="zh-CN" altLang="en-US" b="1" dirty="0" smtClean="0">
                <a:solidFill>
                  <a:srgbClr val="00B050"/>
                </a:solidFill>
                <a:ea typeface="微软雅黑" pitchFamily="34" charset="-122"/>
              </a:rPr>
              <a:t>核心系统研发</a:t>
            </a:r>
            <a:r>
              <a:rPr lang="en-US" altLang="zh-CN" b="1" dirty="0" smtClean="0">
                <a:solidFill>
                  <a:srgbClr val="00B050"/>
                </a:solidFill>
                <a:ea typeface="微软雅黑" pitchFamily="34" charset="-122"/>
              </a:rPr>
              <a:t>-</a:t>
            </a:r>
            <a:r>
              <a:rPr lang="zh-CN" altLang="en-US" b="1" dirty="0" smtClean="0">
                <a:solidFill>
                  <a:srgbClr val="00B050"/>
                </a:solidFill>
                <a:ea typeface="微软雅黑" pitchFamily="34" charset="-122"/>
              </a:rPr>
              <a:t>专用计算组</a:t>
            </a:r>
            <a:r>
              <a:rPr lang="zh-CN" altLang="en-US" dirty="0" smtClean="0">
                <a:ea typeface="微软雅黑" pitchFamily="34" charset="-122"/>
              </a:rPr>
              <a:t>咨询</a:t>
            </a:r>
            <a:r>
              <a:rPr lang="en-US" altLang="zh-CN" dirty="0" smtClean="0">
                <a:ea typeface="微软雅黑" pitchFamily="34" charset="-122"/>
                <a:sym typeface="Wingdings" pitchFamily="2" charset="2"/>
              </a:rPr>
              <a:t>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非讨论范围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层面的异常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ea typeface="微软雅黑" pitchFamily="34" charset="-122"/>
              </a:rPr>
              <a:t>Java</a:t>
            </a:r>
            <a:r>
              <a:rPr lang="zh-CN" altLang="en-US" dirty="0" smtClean="0">
                <a:ea typeface="微软雅黑" pitchFamily="34" charset="-122"/>
              </a:rPr>
              <a:t>级别的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OutOfMemoryError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ClassNotFoundException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NoClassDefFoundError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StackOverflowError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NullPointerException</a:t>
            </a:r>
            <a:endParaRPr lang="en-US" altLang="zh-CN" dirty="0" smtClean="0">
              <a:latin typeface="Consolas" pitchFamily="49" charset="0"/>
              <a:ea typeface="微软雅黑" pitchFamily="34" charset="-122"/>
            </a:endParaRPr>
          </a:p>
          <a:p>
            <a:pPr lvl="1"/>
            <a:r>
              <a:rPr lang="en-US" altLang="zh-CN" i="1" dirty="0" smtClean="0">
                <a:ea typeface="微软雅黑" pitchFamily="34" charset="-122"/>
              </a:rPr>
              <a:t>…</a:t>
            </a:r>
            <a:r>
              <a:rPr lang="zh-CN" altLang="en-US" i="1" dirty="0" smtClean="0">
                <a:ea typeface="微软雅黑" pitchFamily="34" charset="-122"/>
              </a:rPr>
              <a:t>其它异常</a:t>
            </a:r>
          </a:p>
          <a:p>
            <a:pPr lvl="2"/>
            <a:r>
              <a:rPr lang="zh-CN" altLang="en-US" dirty="0" smtClean="0">
                <a:ea typeface="微软雅黑" pitchFamily="34" charset="-122"/>
              </a:rPr>
              <a:t>可捕获（已捕获），并且进程还存在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3711714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Georgia" pitchFamily="18" charset="0"/>
              </a:rPr>
              <a:t>Kris </a:t>
            </a:r>
            <a:r>
              <a:rPr lang="en-US" altLang="zh-CN" sz="2000" dirty="0" err="1" smtClean="0">
                <a:solidFill>
                  <a:schemeClr val="bg1"/>
                </a:solidFill>
                <a:latin typeface="Georgia" pitchFamily="18" charset="0"/>
              </a:rPr>
              <a:t>Mok</a:t>
            </a:r>
            <a:r>
              <a:rPr lang="en-US" altLang="zh-CN" sz="2000" dirty="0" smtClean="0">
                <a:solidFill>
                  <a:schemeClr val="bg1"/>
                </a:solidFill>
                <a:latin typeface="Georgia" pitchFamily="18" charset="0"/>
              </a:rPr>
              <a:t>, Software Engineer, </a:t>
            </a:r>
            <a:r>
              <a:rPr lang="en-US" altLang="zh-CN" sz="2000" dirty="0" err="1" smtClean="0">
                <a:solidFill>
                  <a:schemeClr val="bg1"/>
                </a:solidFill>
                <a:latin typeface="Georgia" pitchFamily="18" charset="0"/>
              </a:rPr>
              <a:t>Taobao</a:t>
            </a:r>
            <a:endParaRPr lang="en-US" altLang="zh-CN" sz="2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Georgia" pitchFamily="18" charset="0"/>
              </a:rPr>
              <a:t>@</a:t>
            </a:r>
            <a:r>
              <a:rPr lang="en-US" altLang="zh-CN" sz="2000" dirty="0" err="1" smtClean="0">
                <a:solidFill>
                  <a:schemeClr val="bg1"/>
                </a:solidFill>
                <a:latin typeface="Georgia" pitchFamily="18" charset="0"/>
              </a:rPr>
              <a:t>rednaxelafx</a:t>
            </a:r>
            <a:endParaRPr lang="en-US" altLang="zh-CN" sz="2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莫枢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撒迦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以下是未使用内容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Crash log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</a:rPr>
              <a:t>hs_err_pid</a:t>
            </a:r>
            <a:r>
              <a:rPr lang="en-US" altLang="zh-CN" i="1" dirty="0" smtClean="0">
                <a:latin typeface="Consolas" pitchFamily="49" charset="0"/>
                <a:ea typeface="微软雅黑" pitchFamily="34" charset="-122"/>
              </a:rPr>
              <a:t>&lt;</a:t>
            </a:r>
            <a:r>
              <a:rPr lang="en-US" altLang="zh-CN" i="1" dirty="0" err="1" smtClean="0">
                <a:latin typeface="Consolas" pitchFamily="49" charset="0"/>
                <a:ea typeface="微软雅黑" pitchFamily="34" charset="-122"/>
              </a:rPr>
              <a:t>pid</a:t>
            </a:r>
            <a:r>
              <a:rPr lang="en-US" altLang="zh-CN" i="1" dirty="0" smtClean="0">
                <a:latin typeface="Consolas" pitchFamily="49" charset="0"/>
                <a:ea typeface="微软雅黑" pitchFamily="34" charset="-122"/>
              </a:rPr>
              <a:t>&gt;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.log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文件的解析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instructions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" y="1295400"/>
            <a:ext cx="708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</a:rPr>
              <a:t>Instructions: (pc=</a:t>
            </a:r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</a:rPr>
              <a:t>0x00002b4fb5a7a648</a:t>
            </a:r>
            <a:r>
              <a:rPr lang="en-US" altLang="zh-CN" sz="1400" dirty="0" smtClean="0"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latin typeface="Consolas" pitchFamily="49" charset="0"/>
              </a:rPr>
              <a:t>0x00002b4fb5a7a628:   48 8b 07 ff 50 20 66 90 48 8b 43 48 48 8b 40 08</a:t>
            </a:r>
          </a:p>
          <a:p>
            <a:r>
              <a:rPr lang="en-US" altLang="zh-CN" sz="1400" dirty="0" smtClean="0">
                <a:latin typeface="Consolas" pitchFamily="49" charset="0"/>
              </a:rPr>
              <a:t>0x00002b4fb5a7a638:   83 40 30 01 e8 bf 2f c4 ff c6 80 9c 02 00 00 01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</a:rPr>
              <a:t>0x00002b4fb5a7a648</a:t>
            </a:r>
            <a:r>
              <a:rPr lang="en-US" altLang="zh-CN" sz="1400" dirty="0" smtClean="0">
                <a:latin typeface="Consolas" pitchFamily="49" charset="0"/>
              </a:rPr>
              <a:t>:   45 89 2e c6 80 9c 02 00 00 00 48 8b 5b 48 48 8b</a:t>
            </a:r>
          </a:p>
          <a:p>
            <a:r>
              <a:rPr lang="en-US" altLang="zh-CN" sz="1400" dirty="0" smtClean="0">
                <a:latin typeface="Consolas" pitchFamily="49" charset="0"/>
              </a:rPr>
              <a:t>0x00002b4fb5a7a658:   7b 10 4c 8b 63 08 48 83 7f 08 00 74 09 e8 66 4d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3276600" y="3352800"/>
            <a:ext cx="1981200" cy="1371600"/>
          </a:xfrm>
          <a:prstGeom prst="wedgeRoundRectCallout">
            <a:avLst>
              <a:gd name="adj1" fmla="val 19186"/>
              <a:gd name="adj2" fmla="val -106597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地点附近的机器码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instructions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" y="1295400"/>
            <a:ext cx="7086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</a:rPr>
              <a:t>Instructions: (pc=</a:t>
            </a:r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</a:rPr>
              <a:t>0x00002b4fb5a7a648</a:t>
            </a:r>
            <a:r>
              <a:rPr lang="en-US" altLang="zh-CN" sz="1400" dirty="0" smtClean="0"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latin typeface="Consolas" pitchFamily="49" charset="0"/>
              </a:rPr>
              <a:t>0x00002b4fb5a7a628:   48 8b 07 ff 50 20 66 90 48 8b 43 48 48 8b 40 08</a:t>
            </a:r>
          </a:p>
          <a:p>
            <a:r>
              <a:rPr lang="en-US" altLang="zh-CN" sz="1400" dirty="0" smtClean="0">
                <a:latin typeface="Consolas" pitchFamily="49" charset="0"/>
              </a:rPr>
              <a:t>0x00002b4fb5a7a638:   83 40 30 01 e8 bf 2f c4 ff c6 80 9c 02 00 00 01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</a:rPr>
              <a:t>0x00002b4fb5a7a648</a:t>
            </a:r>
            <a:r>
              <a:rPr lang="en-US" altLang="zh-CN" sz="1400" dirty="0" smtClean="0">
                <a:latin typeface="Consolas" pitchFamily="49" charset="0"/>
              </a:rPr>
              <a:t>:   45 89 2e c6 80 9c 02 00 00 00 48 8b 5b 48 48 8b</a:t>
            </a:r>
          </a:p>
          <a:p>
            <a:r>
              <a:rPr lang="en-US" altLang="zh-CN" sz="1400" dirty="0" smtClean="0">
                <a:latin typeface="Consolas" pitchFamily="49" charset="0"/>
              </a:rPr>
              <a:t>0x00002b4fb5a7a658:   7b 10 4c 8b 63 08 48 83 7f 08 00 74 09 e8 66 4d</a:t>
            </a:r>
          </a:p>
          <a:p>
            <a:endParaRPr lang="en-US" altLang="zh-CN" sz="1400" dirty="0" smtClean="0"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[Disassembling for mach='i386:x86-64']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0x00002b4fb5a7a628: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rdi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),%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0x00002b4fb5a7a62b: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callq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*0x20(%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0x00002b4fb5a7a62e: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xchg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ax,%ax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0x00002b4fb5a7a630: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0x48(%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rbx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),%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0x00002b4fb5a7a634: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0x8(%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),%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0x00002b4fb5a7a638: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addl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$0x1,0x30(%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0x00002b4fb5a7a63c: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callq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0x00002b4fb56bd600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0x00002b4fb5a7a641: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movb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$0x1,0x29c(%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</a:rPr>
              <a:t>0x00002b4fb5a7a648: </a:t>
            </a:r>
            <a:r>
              <a:rPr lang="en-US" altLang="zh-CN" sz="1400" dirty="0" err="1" smtClean="0">
                <a:solidFill>
                  <a:srgbClr val="C00000"/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</a:rPr>
              <a:t>    %r13d,(%r14)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0x00002b4fb5a7a64b: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movb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$0x0,0x29c(%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rax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0x00002b4fb5a7a652: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0x48(%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rbx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),%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rbx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0x00002b4fb5a7a656: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0x10(%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rbx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),%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rdi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0x00002b4fb5a7a65a: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mov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 0x8(%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rbx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),%r12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0x00002b4fb5a7a65e: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cmpq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$0x0,0x8(%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rdi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0x00002b4fb5a7a663: je     0x00002b4fb5a7a66e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0x00002b4fb5a7a665: .byte 0xe8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0x00002b4fb5a7a666: data16</a:t>
            </a:r>
          </a:p>
          <a:p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0x00002b4fb5a7a667: rex.WRB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553200" y="3581400"/>
            <a:ext cx="2209800" cy="1371600"/>
          </a:xfrm>
          <a:prstGeom prst="wedgeRoundRectCallout">
            <a:avLst>
              <a:gd name="adj1" fmla="val -80333"/>
              <a:gd name="adj2" fmla="val -17708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淘宝</a:t>
            </a:r>
            <a:r>
              <a:rPr lang="en-US" altLang="zh-CN" dirty="0" smtClean="0">
                <a:solidFill>
                  <a:prstClr val="black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JDK6u30</a:t>
            </a:r>
            <a:r>
              <a:rPr lang="zh-CN" altLang="en-US" dirty="0" smtClean="0">
                <a:solidFill>
                  <a:prstClr val="black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开始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带有的附加信息：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汇编指令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栈帧类型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4417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7F00"/>
                </a:solidFill>
                <a:latin typeface="Consolas"/>
              </a:rPr>
              <a:t>// First letter indicates type of the frame:</a:t>
            </a:r>
          </a:p>
          <a:p>
            <a:r>
              <a:rPr lang="en-US" altLang="zh-CN" sz="1600" dirty="0" smtClean="0">
                <a:solidFill>
                  <a:srgbClr val="007F00"/>
                </a:solidFill>
                <a:latin typeface="Consolas"/>
              </a:rPr>
              <a:t>//    J: Java frame (compiled)</a:t>
            </a:r>
          </a:p>
          <a:p>
            <a:r>
              <a:rPr lang="en-US" altLang="zh-CN" sz="1600" dirty="0" smtClean="0">
                <a:solidFill>
                  <a:srgbClr val="007F00"/>
                </a:solidFill>
                <a:latin typeface="Consolas"/>
              </a:rPr>
              <a:t>//    j: Java frame (interpreted)</a:t>
            </a:r>
          </a:p>
          <a:p>
            <a:r>
              <a:rPr lang="en-US" altLang="zh-CN" sz="1600" dirty="0" smtClean="0">
                <a:solidFill>
                  <a:srgbClr val="007F00"/>
                </a:solidFill>
                <a:latin typeface="Consolas"/>
              </a:rPr>
              <a:t>//    V: VM frame (C/C++)</a:t>
            </a:r>
          </a:p>
          <a:p>
            <a:r>
              <a:rPr lang="en-US" altLang="zh-CN" sz="1600" dirty="0" smtClean="0">
                <a:solidFill>
                  <a:srgbClr val="007F00"/>
                </a:solidFill>
                <a:latin typeface="Consolas"/>
              </a:rPr>
              <a:t>//    v: Other frames running VM generated code (e.g. stubs, adapters, etc.)</a:t>
            </a:r>
          </a:p>
          <a:p>
            <a:r>
              <a:rPr lang="en-US" altLang="zh-CN" sz="1600" dirty="0" smtClean="0">
                <a:solidFill>
                  <a:srgbClr val="007F00"/>
                </a:solidFill>
                <a:latin typeface="Consolas"/>
              </a:rPr>
              <a:t>//    C: C/C++ frame</a:t>
            </a:r>
            <a:endParaRPr lang="en-US" altLang="zh-CN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TODO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微软雅黑" pitchFamily="34" charset="-122"/>
              </a:rPr>
              <a:t>SIGSEGV</a:t>
            </a:r>
          </a:p>
          <a:p>
            <a:r>
              <a:rPr lang="en-US" altLang="zh-CN" dirty="0" smtClean="0">
                <a:ea typeface="微软雅黑" pitchFamily="34" charset="-122"/>
              </a:rPr>
              <a:t>SIGBUS</a:t>
            </a:r>
          </a:p>
          <a:p>
            <a:r>
              <a:rPr lang="en-US" altLang="zh-CN" dirty="0" smtClean="0">
                <a:ea typeface="微软雅黑" pitchFamily="34" charset="-122"/>
              </a:rPr>
              <a:t>SIGILL</a:t>
            </a:r>
          </a:p>
          <a:p>
            <a:r>
              <a:rPr lang="en-US" altLang="zh-CN" dirty="0" smtClean="0">
                <a:ea typeface="微软雅黑" pitchFamily="34" charset="-122"/>
              </a:rPr>
              <a:t>EXCEPTION_ACCESS_VIOLATION</a:t>
            </a:r>
          </a:p>
          <a:p>
            <a:r>
              <a:rPr lang="en-US" altLang="zh-CN" smtClean="0">
                <a:ea typeface="微软雅黑" pitchFamily="34" charset="-122"/>
              </a:rPr>
              <a:t>Internal Error</a:t>
            </a: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CLHSDB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</a:rPr>
              <a:t>CLHSDB TODO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168FEBCED0B7041AF3E31FEBC848AF7" ma:contentTypeVersion="1" ma:contentTypeDescription="新建文档。" ma:contentTypeScope="" ma:versionID="00472aa72b92dc2b2a7ed2f138790794">
  <xsd:schema xmlns:xsd="http://www.w3.org/2001/XMLSchema" xmlns:p="http://schemas.microsoft.com/office/2006/metadata/properties" targetNamespace="http://schemas.microsoft.com/office/2006/metadata/properties" ma:root="true" ma:fieldsID="085aa272debd428c7734b13caca00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5640BE-57A0-4F7F-8170-76C060D28F7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B37E1C9-EF49-48D3-A58A-F68A9E6D0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12469</TotalTime>
  <Words>5626</Words>
  <Application>Microsoft Office PowerPoint</Application>
  <PresentationFormat>全屏显示(4:3)</PresentationFormat>
  <Paragraphs>829</Paragraphs>
  <Slides>97</Slides>
  <Notes>75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97</vt:i4>
      </vt:variant>
    </vt:vector>
  </HeadingPairs>
  <TitlesOfParts>
    <vt:vector size="104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幻灯片 1</vt:lpstr>
      <vt:lpstr>Java Crash分析</vt:lpstr>
      <vt:lpstr>关于我…</vt:lpstr>
      <vt:lpstr>幻灯片 4</vt:lpstr>
      <vt:lpstr>幻灯片 5</vt:lpstr>
      <vt:lpstr>讨论范围</vt:lpstr>
      <vt:lpstr>非讨论范围</vt:lpstr>
      <vt:lpstr>非讨论范围</vt:lpstr>
      <vt:lpstr>非讨论范围</vt:lpstr>
      <vt:lpstr>JVM Crash定义</vt:lpstr>
      <vt:lpstr>crash了</vt:lpstr>
      <vt:lpstr>crash了但没core dump</vt:lpstr>
      <vt:lpstr>被OOM Killer干掉了</vt:lpstr>
      <vt:lpstr>幻灯片 14</vt:lpstr>
      <vt:lpstr>事前准备</vt:lpstr>
      <vt:lpstr>事前准备</vt:lpstr>
      <vt:lpstr>事前准备</vt:lpstr>
      <vt:lpstr>幻灯片 18</vt:lpstr>
      <vt:lpstr>保护现场</vt:lpstr>
      <vt:lpstr>幻灯片 20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1. 观察crash log</vt:lpstr>
      <vt:lpstr>2. 用jstack/gdb看栈的状况</vt:lpstr>
      <vt:lpstr>2. 用jstack/gdb看栈的状况</vt:lpstr>
      <vt:lpstr>2. 用jstack/gdb看栈的状况</vt:lpstr>
      <vt:lpstr>2. 用jstack/gdb看栈的状况</vt:lpstr>
      <vt:lpstr>2. 用jstack/gdb看栈的状况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3. 连续在不固定位置遇到native OutOfMemoryError</vt:lpstr>
      <vt:lpstr>4. 进一步分析</vt:lpstr>
      <vt:lpstr>4. 进一步分析</vt:lpstr>
      <vt:lpstr>Questions?</vt:lpstr>
      <vt:lpstr>幻灯片 90</vt:lpstr>
      <vt:lpstr>以下是未使用内容</vt:lpstr>
      <vt:lpstr>Crash log的结构</vt:lpstr>
      <vt:lpstr>instructions段</vt:lpstr>
      <vt:lpstr>instructions段</vt:lpstr>
      <vt:lpstr>栈帧类型</vt:lpstr>
      <vt:lpstr>TODO</vt:lpstr>
      <vt:lpstr>CLHSDB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撒迦</cp:lastModifiedBy>
  <cp:revision>656</cp:revision>
  <cp:lastPrinted>1601-01-01T00:00:00Z</cp:lastPrinted>
  <dcterms:created xsi:type="dcterms:W3CDTF">1601-01-01T00:00:00Z</dcterms:created>
  <dcterms:modified xsi:type="dcterms:W3CDTF">2012-05-10T09:43:14Z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