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sldIdLst>
    <p:sldId id="256" r:id="rId2"/>
    <p:sldId id="353" r:id="rId3"/>
    <p:sldId id="348" r:id="rId4"/>
    <p:sldId id="363" r:id="rId5"/>
    <p:sldId id="362" r:id="rId6"/>
    <p:sldId id="357" r:id="rId7"/>
    <p:sldId id="356" r:id="rId8"/>
    <p:sldId id="358" r:id="rId9"/>
    <p:sldId id="359" r:id="rId10"/>
    <p:sldId id="258" r:id="rId11"/>
    <p:sldId id="360" r:id="rId12"/>
    <p:sldId id="259" r:id="rId13"/>
    <p:sldId id="342" r:id="rId14"/>
    <p:sldId id="339" r:id="rId15"/>
    <p:sldId id="352" r:id="rId16"/>
    <p:sldId id="344" r:id="rId17"/>
    <p:sldId id="317" r:id="rId1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FFFF"/>
    <a:srgbClr val="006666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Közepesen sötét stílus 4 – 3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Közepesen sötét stílus 1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2467" autoAdjust="0"/>
  </p:normalViewPr>
  <p:slideViewPr>
    <p:cSldViewPr>
      <p:cViewPr varScale="1">
        <p:scale>
          <a:sx n="108" d="100"/>
          <a:sy n="108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3CAF0B-E235-4AB9-B2B2-BC3D52B4C67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940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26628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5EBC0-EA08-4DEE-8E60-403D56C9EEC3}" type="slidenum">
              <a:rPr lang="hu-HU" smtClean="0"/>
              <a:pPr/>
              <a:t>2</a:t>
            </a:fld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213972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smtClean="0"/>
          </a:p>
        </p:txBody>
      </p:sp>
      <p:sp>
        <p:nvSpPr>
          <p:cNvPr id="27652" name="Dia számának hely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036A-C903-4F69-B1A8-ACCD95135FFA}" type="slidenum">
              <a:rPr lang="hu-HU" smtClean="0"/>
              <a:pPr/>
              <a:t>8</a:t>
            </a:fld>
            <a:endParaRPr lang="hu-HU" smtClean="0"/>
          </a:p>
        </p:txBody>
      </p:sp>
    </p:spTree>
    <p:extLst>
      <p:ext uri="{BB962C8B-B14F-4D97-AF65-F5344CB8AC3E}">
        <p14:creationId xmlns:p14="http://schemas.microsoft.com/office/powerpoint/2010/main" val="351813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7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1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513F16-746B-4D4B-BA0D-211D1F8E4ED4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B60A-6F6A-4603-BC09-F1164C4D073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FF0EE-58DB-4871-AFB0-CFA2C950C8E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F618A-5034-47B2-8781-804F2C9E2B9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7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9761E9A-44D7-43E9-BD4F-02A7DE6082B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1F34204-0A17-4E84-8ABB-69F3A849E03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7" name="Élőláb hely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átum hely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8" name="Dia számának hely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DF8D484-6B15-44D2-BC38-43EDFE9E24D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Élőláb hely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C89D7-B8CC-404A-B00D-9EE49197C0F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0097C7D-E40B-4D4F-AE11-333246A7390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Dia számának hely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FDBB1-DE05-435A-A7A2-2DD827108C1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églalap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9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0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C1D0106-5815-4AAF-9902-201CC12CE0C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1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  <a:endParaRPr lang="en-US" smtClean="0"/>
          </a:p>
        </p:txBody>
      </p:sp>
      <p:sp>
        <p:nvSpPr>
          <p:cNvPr id="1027" name="Szöveg hely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smtClean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églalap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5C1BB6-6E96-4A37-80E5-134CAD1D17E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2" r:id="rId2"/>
    <p:sldLayoutId id="2147484247" r:id="rId3"/>
    <p:sldLayoutId id="2147484248" r:id="rId4"/>
    <p:sldLayoutId id="2147484249" r:id="rId5"/>
    <p:sldLayoutId id="2147484243" r:id="rId6"/>
    <p:sldLayoutId id="2147484250" r:id="rId7"/>
    <p:sldLayoutId id="2147484244" r:id="rId8"/>
    <p:sldLayoutId id="2147484251" r:id="rId9"/>
    <p:sldLayoutId id="2147484245" r:id="rId10"/>
    <p:sldLayoutId id="21474842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fejlesztes.elte.h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onyita.inf.elte.h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wVNjmS" TargetMode="External"/><Relationship Id="rId2" Type="http://schemas.openxmlformats.org/officeDocument/2006/relationships/hyperlink" Target="http://bit.ly/1z5mDR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ebfejlesztes.inf.elte.hu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ebfejlesztes.elte.hu/mood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fejlesztes.inf.elte.hu/wi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ebfejlesztes.elte.h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5875"/>
            <a:ext cx="808355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u-HU" dirty="0" smtClean="0"/>
              <a:t>Tudnivalók a Web-fejlesztés I. kurzusról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40313" y="2852738"/>
            <a:ext cx="4103687" cy="2667000"/>
          </a:xfrm>
        </p:spPr>
        <p:txBody>
          <a:bodyPr/>
          <a:lstStyle/>
          <a:p>
            <a:pPr eaLnBrk="1" hangingPunct="1"/>
            <a:r>
              <a:rPr lang="hu-HU" dirty="0" smtClean="0"/>
              <a:t>Abonyi-Tóth Andor</a:t>
            </a:r>
            <a:br>
              <a:rPr lang="hu-HU" dirty="0" smtClean="0"/>
            </a:br>
            <a:r>
              <a:rPr lang="hu-HU" sz="2100" dirty="0" smtClean="0"/>
              <a:t>Műszaki tanár</a:t>
            </a:r>
            <a:br>
              <a:rPr lang="hu-HU" sz="2100" dirty="0" smtClean="0"/>
            </a:br>
            <a:r>
              <a:rPr lang="hu-HU" sz="2100" dirty="0" smtClean="0"/>
              <a:t>1117, Budapest XI. kerület,</a:t>
            </a:r>
            <a:br>
              <a:rPr lang="hu-HU" sz="2100" dirty="0" smtClean="0"/>
            </a:br>
            <a:r>
              <a:rPr lang="hu-HU" sz="2100" dirty="0" smtClean="0"/>
              <a:t>Pázmány Péter sétány 1/C, 2.404</a:t>
            </a:r>
            <a:br>
              <a:rPr lang="hu-HU" sz="2100" dirty="0" smtClean="0"/>
            </a:br>
            <a:r>
              <a:rPr lang="hu-HU" sz="2100" dirty="0" smtClean="0"/>
              <a:t>Tel: (1) 372-2500/8466</a:t>
            </a:r>
            <a:br>
              <a:rPr lang="hu-HU" sz="2100" dirty="0" smtClean="0"/>
            </a:br>
            <a:r>
              <a:rPr lang="hu-HU" sz="2100" dirty="0" smtClean="0"/>
              <a:t>http://abonyita.inf.elte.hu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3800" y="2205038"/>
            <a:ext cx="3617913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Téglalap 5"/>
          <p:cNvSpPr>
            <a:spLocks noChangeArrowheads="1"/>
          </p:cNvSpPr>
          <p:nvPr/>
        </p:nvSpPr>
        <p:spPr bwMode="auto">
          <a:xfrm>
            <a:off x="684213" y="5157788"/>
            <a:ext cx="30622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sz="2400" dirty="0"/>
              <a:t>http://bit.ly/wfkov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895850" y="6237288"/>
            <a:ext cx="42481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2014/2015-ös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tanév, </a:t>
            </a:r>
            <a:r>
              <a:rPr lang="hu-H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félév</a:t>
            </a:r>
          </a:p>
        </p:txBody>
      </p:sp>
      <p:pic>
        <p:nvPicPr>
          <p:cNvPr id="9223" name="Picture 9" descr="QR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2205038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Követelmények (kötelező feladatok)</a:t>
            </a:r>
            <a:endParaRPr lang="hu-HU" sz="32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A félév során 3 kötelező feladatot kell teljesíteni: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b="1" dirty="0" smtClean="0"/>
              <a:t>1. Honlap </a:t>
            </a:r>
            <a:r>
              <a:rPr lang="hu-HU" sz="2000" b="1" dirty="0" err="1" smtClean="0"/>
              <a:t>drótváztervének</a:t>
            </a:r>
            <a:r>
              <a:rPr lang="hu-HU" sz="2000" b="1" dirty="0" smtClean="0"/>
              <a:t> elkészítése </a:t>
            </a:r>
            <a:r>
              <a:rPr lang="hu-HU" sz="2000" dirty="0" smtClean="0"/>
              <a:t>(egyéni munka)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2000" dirty="0" smtClean="0"/>
              <a:t>Erre alkalmas szoftverrel el kell készíteni a honlap </a:t>
            </a:r>
            <a:r>
              <a:rPr lang="hu-HU" sz="2000" dirty="0" err="1" smtClean="0"/>
              <a:t>drótváztervét</a:t>
            </a:r>
            <a:r>
              <a:rPr lang="hu-HU" sz="2000" dirty="0" smtClean="0"/>
              <a:t>.  Minden egyedi felépítésű oldal tervét be kell adni, de minimum a kezdőlap és egy </a:t>
            </a:r>
            <a:r>
              <a:rPr lang="hu-HU" sz="2000" dirty="0" err="1" smtClean="0"/>
              <a:t>aloldal</a:t>
            </a:r>
            <a:r>
              <a:rPr lang="hu-HU" sz="2000" dirty="0" smtClean="0"/>
              <a:t> tervét tartalmaznia kell a csomagnak!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b="1" dirty="0" smtClean="0"/>
              <a:t>2. Honlap készítése a megadott irányelvek figyelembe vételével, önértékeléssel </a:t>
            </a:r>
            <a:r>
              <a:rPr lang="hu-HU" sz="2000" dirty="0" smtClean="0"/>
              <a:t>(egyéni munka)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1800" dirty="0" smtClean="0"/>
              <a:t>Az irányelveket egy Excel táblázat tartalmazza. A táblázatot kitöltve és a honlapot határidőre fel kell tölteni a </a:t>
            </a:r>
            <a:r>
              <a:rPr lang="hu-HU" sz="1800" dirty="0" err="1" smtClean="0"/>
              <a:t>Moodle</a:t>
            </a:r>
            <a:r>
              <a:rPr lang="hu-HU" sz="1800" dirty="0" smtClean="0"/>
              <a:t> keretrendszerbe.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b="1" dirty="0" smtClean="0"/>
              <a:t>3. Két általunk megadott beadandó feladat értékelése az irányelvek alapján </a:t>
            </a:r>
            <a:r>
              <a:rPr lang="hu-HU" sz="2000" dirty="0" smtClean="0"/>
              <a:t>(egyéni munka)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1800" dirty="0" smtClean="0"/>
              <a:t>A honlapok beadása után két (általunk kisorsolt) hallgatótársatok munkáját is értékelni kell az irányelvek alapján.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b="1" dirty="0" smtClean="0"/>
              <a:t>+1 (Tanár szakosok számára)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2000" dirty="0" smtClean="0"/>
              <a:t>Kötelező </a:t>
            </a:r>
            <a:r>
              <a:rPr lang="hu-HU" sz="2000" dirty="0" err="1" smtClean="0"/>
              <a:t>mikrotanítás</a:t>
            </a:r>
            <a:r>
              <a:rPr lang="hu-HU" sz="2000" dirty="0" smtClean="0"/>
              <a:t> (15 perc) a gyakorlatvezető által megadott témában.</a:t>
            </a:r>
          </a:p>
          <a:p>
            <a:pPr eaLnBrk="1" hangingPunct="1">
              <a:lnSpc>
                <a:spcPct val="90000"/>
              </a:lnSpc>
            </a:pPr>
            <a:endParaRPr lang="hu-HU" sz="2800" dirty="0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hu-HU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Követelmények (szorgalmi feladat)</a:t>
            </a:r>
            <a:endParaRPr lang="hu-HU" sz="32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062913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mtClean="0"/>
              <a:t>A félév során szorgalmi feladatot is lehet teljesíteni:</a:t>
            </a:r>
          </a:p>
          <a:p>
            <a:pPr lvl="1" eaLnBrk="1" hangingPunct="1">
              <a:lnSpc>
                <a:spcPct val="90000"/>
              </a:lnSpc>
            </a:pPr>
            <a:r>
              <a:rPr lang="hu-HU" b="1" smtClean="0"/>
              <a:t>Blogbejegyzés készítése a Web-fejlesztés blogon (</a:t>
            </a:r>
            <a:r>
              <a:rPr lang="hu-HU" b="1" smtClean="0">
                <a:hlinkClick r:id="rId2"/>
              </a:rPr>
              <a:t>http://webfejlesztes.elte.hu/</a:t>
            </a:r>
            <a:r>
              <a:rPr lang="hu-HU" b="1" smtClean="0"/>
              <a:t>) </a:t>
            </a:r>
            <a:r>
              <a:rPr lang="hu-HU" smtClean="0"/>
              <a:t>(egyéni munka)</a:t>
            </a:r>
          </a:p>
          <a:p>
            <a:pPr lvl="2" eaLnBrk="1" hangingPunct="1">
              <a:lnSpc>
                <a:spcPct val="90000"/>
              </a:lnSpc>
            </a:pPr>
            <a:r>
              <a:rPr lang="hu-HU" smtClean="0"/>
              <a:t>Azonosítót csak azoknak készítünk, akik időben jelzik, hogy a feladatot el szeretnék készíteni. Az ehhez szükséges űrlapot később tesszük közzé.</a:t>
            </a:r>
          </a:p>
          <a:p>
            <a:pPr eaLnBrk="1" hangingPunct="1">
              <a:lnSpc>
                <a:spcPct val="90000"/>
              </a:lnSpc>
            </a:pPr>
            <a:endParaRPr lang="hu-HU" smtClean="0"/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hu-HU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Határidők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6810"/>
              </p:ext>
            </p:extLst>
          </p:nvPr>
        </p:nvGraphicFramePr>
        <p:xfrm>
          <a:off x="468313" y="1773238"/>
          <a:ext cx="8064500" cy="4964842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4176354"/>
                <a:gridCol w="3888146"/>
              </a:tblGrid>
              <a:tr h="431626">
                <a:tc>
                  <a:txBody>
                    <a:bodyPr/>
                    <a:lstStyle/>
                    <a:p>
                      <a:pPr algn="l" fontAlgn="b"/>
                      <a:r>
                        <a:rPr kumimoji="0"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Saját honlap </a:t>
                      </a:r>
                      <a:r>
                        <a:rPr kumimoji="0" lang="hu-HU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drótváztervének</a:t>
                      </a:r>
                      <a:r>
                        <a:rPr kumimoji="0" lang="hu-H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elkészítése </a:t>
                      </a:r>
                      <a:r>
                        <a:rPr lang="hu-HU" dirty="0" smtClean="0"/>
                        <a:t>(kötelező)</a:t>
                      </a:r>
                      <a:endParaRPr lang="hu-HU" dirty="0"/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hu-H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2015. március 27. (péntek, 18:00)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8" marB="0"/>
                </a:tc>
              </a:tr>
              <a:tr h="432048">
                <a:tc>
                  <a:txBody>
                    <a:bodyPr/>
                    <a:lstStyle/>
                    <a:p>
                      <a:pPr algn="l" fontAlgn="b"/>
                      <a:r>
                        <a:rPr lang="hu-HU" dirty="0"/>
                        <a:t>A honlap és önértékelés </a:t>
                      </a:r>
                      <a:r>
                        <a:rPr lang="hu-HU" dirty="0" smtClean="0"/>
                        <a:t>beadása (kötelező)</a:t>
                      </a:r>
                      <a:endParaRPr lang="hu-HU" dirty="0"/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hu-H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2015. április 17. (péntek, 18:00)</a:t>
                      </a:r>
                      <a:endParaRPr lang="hu-H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8" marB="0"/>
                </a:tc>
              </a:tr>
              <a:tr h="900509">
                <a:tc>
                  <a:txBody>
                    <a:bodyPr/>
                    <a:lstStyle/>
                    <a:p>
                      <a:pPr algn="l" fontAlgn="b"/>
                      <a:r>
                        <a:rPr lang="hu-HU" dirty="0" smtClean="0"/>
                        <a:t>Társértékelés - két </a:t>
                      </a:r>
                      <a:r>
                        <a:rPr lang="hu-HU" dirty="0"/>
                        <a:t>másik honlap </a:t>
                      </a:r>
                      <a:r>
                        <a:rPr lang="hu-HU" dirty="0" smtClean="0"/>
                        <a:t>értékelése </a:t>
                      </a:r>
                      <a:r>
                        <a:rPr lang="hu-HU" dirty="0"/>
                        <a:t>az irányelvek </a:t>
                      </a:r>
                      <a:r>
                        <a:rPr lang="hu-HU" dirty="0" smtClean="0"/>
                        <a:t>alapján  (kötelező)</a:t>
                      </a:r>
                      <a:endParaRPr lang="hu-HU" dirty="0"/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r>
                        <a:rPr kumimoji="0" lang="hu-H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2015. április 24. (péntek, 18:00)</a:t>
                      </a:r>
                      <a:endParaRPr kumimoji="0" lang="hu-H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</a:tr>
              <a:tr h="90050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/>
                        <a:t>Saját honlap értékeléseinek felülvizsgálata </a:t>
                      </a:r>
                      <a:br>
                        <a:rPr lang="hu-HU" dirty="0" smtClean="0"/>
                      </a:br>
                      <a:r>
                        <a:rPr lang="hu-HU" dirty="0" smtClean="0"/>
                        <a:t>A hallgatók megnézik a társértékeléseket  és vagy elfogadják, vagy egy dokumentum kitöltésével</a:t>
                      </a:r>
                      <a:r>
                        <a:rPr lang="hu-HU" baseline="0" dirty="0" smtClean="0"/>
                        <a:t> és </a:t>
                      </a:r>
                      <a:r>
                        <a:rPr lang="hu-HU" baseline="0" dirty="0" err="1" smtClean="0"/>
                        <a:t>Moodle-be</a:t>
                      </a:r>
                      <a:r>
                        <a:rPr lang="hu-HU" baseline="0" dirty="0" smtClean="0"/>
                        <a:t> feltöltésével jelzik a kifogásaikat. Aki határidőig nem jelzi kifogásait, úgy vesszük, hogy egyetért az értékelésekkel.</a:t>
                      </a:r>
                      <a:endParaRPr lang="hu-HU" dirty="0" smtClean="0"/>
                    </a:p>
                    <a:p>
                      <a:pPr algn="l" fontAlgn="b"/>
                      <a:endParaRPr lang="hu-H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hu-H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2015. május 1. (péntek, 18:00)</a:t>
                      </a:r>
                      <a:endParaRPr kumimoji="0" lang="hu-HU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</a:tr>
              <a:tr h="900509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 smtClean="0"/>
                        <a:t>Blogbejegyzés</a:t>
                      </a:r>
                      <a:r>
                        <a:rPr lang="hu-HU" dirty="0" smtClean="0"/>
                        <a:t> készítése </a:t>
                      </a:r>
                      <a:br>
                        <a:rPr lang="hu-HU" dirty="0" smtClean="0"/>
                      </a:br>
                      <a:r>
                        <a:rPr lang="hu-HU" dirty="0" smtClean="0"/>
                        <a:t>(szorgalmi feladat)</a:t>
                      </a:r>
                    </a:p>
                    <a:p>
                      <a:pPr algn="l" fontAlgn="b"/>
                      <a:endParaRPr lang="hu-HU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4" marR="9524" marT="9528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2015. május 15. (péntek, 18:00)</a:t>
                      </a:r>
                      <a:endParaRPr kumimoji="0" lang="hu-HU" sz="16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8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sz="4000" smtClean="0"/>
              <a:t>Jegyszerzés feltétele</a:t>
            </a:r>
          </a:p>
        </p:txBody>
      </p:sp>
      <p:sp>
        <p:nvSpPr>
          <p:cNvPr id="20483" name="Tartalom hely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2189163"/>
          </a:xfrm>
        </p:spPr>
        <p:txBody>
          <a:bodyPr/>
          <a:lstStyle/>
          <a:p>
            <a:r>
              <a:rPr lang="hu-HU" sz="3200" b="1" smtClean="0">
                <a:solidFill>
                  <a:srgbClr val="FF0000"/>
                </a:solidFill>
              </a:rPr>
              <a:t>Mindegyik</a:t>
            </a:r>
            <a:r>
              <a:rPr lang="hu-HU" sz="3200" b="1" smtClean="0"/>
              <a:t> kötelező feladat </a:t>
            </a:r>
            <a:r>
              <a:rPr lang="hu-HU" sz="3200" b="1" smtClean="0">
                <a:solidFill>
                  <a:srgbClr val="FF0000"/>
                </a:solidFill>
              </a:rPr>
              <a:t>határidőre</a:t>
            </a:r>
            <a:r>
              <a:rPr lang="hu-HU" sz="3200" b="1" smtClean="0"/>
              <a:t> történő teljesítése</a:t>
            </a:r>
          </a:p>
          <a:p>
            <a:r>
              <a:rPr lang="hu-HU" sz="3200" b="1" smtClean="0">
                <a:solidFill>
                  <a:srgbClr val="FF0000"/>
                </a:solidFill>
              </a:rPr>
              <a:t>Minden</a:t>
            </a:r>
            <a:r>
              <a:rPr lang="hu-HU" sz="3200" b="1" smtClean="0"/>
              <a:t> kötelező feladatnál a </a:t>
            </a:r>
            <a:r>
              <a:rPr lang="hu-HU" sz="3200" b="1" smtClean="0">
                <a:solidFill>
                  <a:srgbClr val="FF0000"/>
                </a:solidFill>
              </a:rPr>
              <a:t>minimális</a:t>
            </a:r>
            <a:r>
              <a:rPr lang="hu-HU" sz="3200" b="1" smtClean="0"/>
              <a:t> pontszám elérése</a:t>
            </a:r>
          </a:p>
          <a:p>
            <a:endParaRPr lang="hu-HU" b="1" smtClean="0"/>
          </a:p>
          <a:p>
            <a:pPr>
              <a:buFont typeface="Wingdings" pitchFamily="2" charset="2"/>
              <a:buNone/>
            </a:pPr>
            <a:r>
              <a:rPr lang="hu-HU" b="1" smtClean="0"/>
              <a:t>	</a:t>
            </a:r>
          </a:p>
          <a:p>
            <a:endParaRPr lang="hu-HU" smtClean="0"/>
          </a:p>
          <a:p>
            <a:endParaRPr lang="hu-HU" smtClean="0"/>
          </a:p>
        </p:txBody>
      </p:sp>
      <p:sp>
        <p:nvSpPr>
          <p:cNvPr id="20484" name="Szövegdoboz 3"/>
          <p:cNvSpPr txBox="1">
            <a:spLocks noChangeArrowheads="1"/>
          </p:cNvSpPr>
          <p:nvPr/>
        </p:nvSpPr>
        <p:spPr bwMode="auto">
          <a:xfrm>
            <a:off x="684213" y="5013325"/>
            <a:ext cx="7561262" cy="15684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u-HU" sz="2400"/>
              <a:t>A kurzus folyamatos számonkérésű tárgy, nincs belőle gyakorlati jegy utóvizsga. Ha valaki nem teljesítette a követelményeket, nem kaphat érdemjegyet.</a:t>
            </a:r>
          </a:p>
        </p:txBody>
      </p:sp>
      <p:sp>
        <p:nvSpPr>
          <p:cNvPr id="5" name="Szövegdoboz 3"/>
          <p:cNvSpPr txBox="1">
            <a:spLocks noChangeArrowheads="1"/>
          </p:cNvSpPr>
          <p:nvPr/>
        </p:nvSpPr>
        <p:spPr bwMode="auto">
          <a:xfrm>
            <a:off x="684213" y="3716338"/>
            <a:ext cx="7561262" cy="12017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hu-HU" sz="2400" dirty="0"/>
              <a:t>A határidőket nem lehet túllépni, mert csak így tudjuk időben meghatározni a gyakorlati jegyeket.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A saját honlapra vonatkozó irányelvek</a:t>
            </a:r>
          </a:p>
        </p:txBody>
      </p:sp>
      <p:sp>
        <p:nvSpPr>
          <p:cNvPr id="21507" name="Tartalom helye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hu-HU" sz="2800" dirty="0" smtClean="0"/>
              <a:t>Egy táblázatban megtalálhatók, ezt a </a:t>
            </a:r>
            <a:r>
              <a:rPr lang="hu-HU" sz="2800" dirty="0" err="1" smtClean="0"/>
              <a:t>Moodle</a:t>
            </a:r>
            <a:r>
              <a:rPr lang="hu-HU" sz="2800" dirty="0" smtClean="0"/>
              <a:t> felületen közzétesszük</a:t>
            </a:r>
          </a:p>
          <a:p>
            <a:pPr lvl="1"/>
            <a:r>
              <a:rPr lang="hu-HU" sz="2400" dirty="0" smtClean="0"/>
              <a:t>Vannak kiemelten fontos irányelvek, amelyek figyelmen kívül hagyása nagymértékű pontlevonással jár.</a:t>
            </a:r>
          </a:p>
          <a:p>
            <a:r>
              <a:rPr lang="hu-HU" sz="2800" dirty="0" smtClean="0"/>
              <a:t>A honlap beadásakor az irányelveket tartalmazó Excel táblázatot is precízen ki kell tölteni (önértékelés)</a:t>
            </a:r>
          </a:p>
          <a:p>
            <a:pPr lvl="1"/>
            <a:r>
              <a:rPr lang="hu-HU" sz="2400" dirty="0" smtClean="0"/>
              <a:t>Az önértékelés szakmai helyessége is értékelésre kerül.</a:t>
            </a:r>
          </a:p>
          <a:p>
            <a:pPr lvl="1"/>
            <a:r>
              <a:rPr lang="hu-HU" sz="2400" dirty="0" smtClean="0"/>
              <a:t>Aki nem objektíven, precízen értékelte a munkáját (illetve később mások munkáját), eleshet a jegyszerzéstől.</a:t>
            </a:r>
          </a:p>
          <a:p>
            <a:pPr lvl="1"/>
            <a:r>
              <a:rPr lang="hu-HU" sz="2400" dirty="0" smtClean="0">
                <a:solidFill>
                  <a:srgbClr val="FF0000"/>
                </a:solidFill>
              </a:rPr>
              <a:t>A betömörített honlap (ZIP) mérete maximum 50 MB lehet.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smtClean="0"/>
              <a:t>Ponthatárok</a:t>
            </a:r>
          </a:p>
        </p:txBody>
      </p:sp>
      <p:sp>
        <p:nvSpPr>
          <p:cNvPr id="22531" name="Szövegdoboz 4"/>
          <p:cNvSpPr txBox="1">
            <a:spLocks noChangeArrowheads="1"/>
          </p:cNvSpPr>
          <p:nvPr/>
        </p:nvSpPr>
        <p:spPr bwMode="auto">
          <a:xfrm>
            <a:off x="611188" y="1628775"/>
            <a:ext cx="7437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Maximális pontszám a kötelező feladatokat tekintve: 160 pont</a:t>
            </a: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/>
        </p:nvGraphicFramePr>
        <p:xfrm>
          <a:off x="684213" y="2060575"/>
          <a:ext cx="7704856" cy="4358077"/>
        </p:xfrm>
        <a:graphic>
          <a:graphicData uri="http://schemas.openxmlformats.org/drawingml/2006/table">
            <a:tbl>
              <a:tblPr/>
              <a:tblGrid>
                <a:gridCol w="4136235"/>
                <a:gridCol w="1111981"/>
                <a:gridCol w="1160496"/>
                <a:gridCol w="1296144"/>
              </a:tblGrid>
              <a:tr h="528315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Feladat</a:t>
                      </a:r>
                      <a:r>
                        <a:rPr lang="hu-HU" sz="14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Jellege</a:t>
                      </a:r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Pontszám</a:t>
                      </a:r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Minimum pontszám</a:t>
                      </a:r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Saját honlap </a:t>
                      </a:r>
                      <a:r>
                        <a:rPr lang="hu-HU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drótváztervének</a:t>
                      </a:r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elkészítése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kötelező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hu-HU" sz="105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Nincs pontszám.  Vagy elfogadjuk, vagy visszautasítjuk a tervet. Jegyszerzés</a:t>
                      </a:r>
                      <a:r>
                        <a:rPr lang="hu-HU" sz="105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csak elfogadott terv esetén lehetséges.</a:t>
                      </a:r>
                      <a:endParaRPr lang="hu-HU" sz="105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0" fontAlgn="b"/>
                      <a:endParaRPr lang="hu-HU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Saját honlap elkészítése az irányelvek alapján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kötelező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Honlap értékelések (saját + két másik) szakmaisága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kötelező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Blogbejegyzés</a:t>
                      </a:r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készítése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szorgalmi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Összesen </a:t>
                      </a:r>
                      <a:r>
                        <a:rPr lang="hu-HU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/>
                      </a:r>
                      <a:br>
                        <a:rPr lang="hu-HU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hu-HU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(kötelezők esetén)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  <a:endParaRPr lang="hu-HU" sz="14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Érdemjegyek</a:t>
                      </a:r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Alsó határ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Felső határ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hu-HU" sz="14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hu-HU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elégtelen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elégséges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közepes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jó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  <a:tr h="269549">
                <a:tc>
                  <a:txBody>
                    <a:bodyPr/>
                    <a:lstStyle/>
                    <a:p>
                      <a:pPr algn="l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jeles 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066" marR="7066" marT="7066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23555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Kérdések?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4000" smtClean="0"/>
              <a:t>Vége</a:t>
            </a:r>
            <a:endParaRPr lang="en-GB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http://www.karishmaenterprises.com/JAWS-User-We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4652963"/>
            <a:ext cx="2222500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smtClean="0"/>
              <a:t>Miről lesz szó?</a:t>
            </a:r>
          </a:p>
        </p:txBody>
      </p:sp>
      <p:sp>
        <p:nvSpPr>
          <p:cNvPr id="10244" name="Tartalom helye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392613" cy="4495800"/>
          </a:xfrm>
        </p:spPr>
        <p:txBody>
          <a:bodyPr/>
          <a:lstStyle/>
          <a:p>
            <a:r>
              <a:rPr lang="hu-HU" smtClean="0"/>
              <a:t>Web-es szabványok</a:t>
            </a:r>
          </a:p>
          <a:p>
            <a:pPr lvl="1"/>
            <a:r>
              <a:rPr lang="hu-HU" smtClean="0"/>
              <a:t>XHTML 1.0, HTML5</a:t>
            </a:r>
          </a:p>
          <a:p>
            <a:pPr lvl="1"/>
            <a:r>
              <a:rPr lang="hu-HU" smtClean="0"/>
              <a:t>Stíluslapok (CSS3)</a:t>
            </a:r>
          </a:p>
          <a:p>
            <a:r>
              <a:rPr lang="hu-HU" smtClean="0"/>
              <a:t>Web-ergonómia</a:t>
            </a:r>
          </a:p>
          <a:p>
            <a:r>
              <a:rPr lang="hu-HU" smtClean="0"/>
              <a:t>Egyenlő esélyű hozzáférés</a:t>
            </a:r>
          </a:p>
          <a:p>
            <a:pPr lvl="1"/>
            <a:r>
              <a:rPr lang="hu-HU" smtClean="0"/>
              <a:t>WCAG 2.0 szabvány</a:t>
            </a:r>
          </a:p>
        </p:txBody>
      </p:sp>
      <p:pic>
        <p:nvPicPr>
          <p:cNvPr id="10245" name="Picture 2" descr="http://www.red-team-design.com/wp-content/uploads/2011/01/css3-html5-logo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16450" y="1773238"/>
            <a:ext cx="15113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4" descr="http://123develop.files.wordpress.com/2012/04/css3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761" r="33221"/>
          <a:stretch>
            <a:fillRect/>
          </a:stretch>
        </p:blipFill>
        <p:spPr bwMode="auto">
          <a:xfrm>
            <a:off x="5911850" y="1700213"/>
            <a:ext cx="9842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6" descr="http://www.w3c.it/events/2012/html5day/html5-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9938" y="2060575"/>
            <a:ext cx="2024062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 descr="http://www.marketingwithmeaning.com/wp-content/uploads/2008/10/eyetracking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825" y="3357563"/>
            <a:ext cx="2389188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smtClean="0"/>
              <a:t>Előadás ideje, helye</a:t>
            </a:r>
          </a:p>
        </p:txBody>
      </p:sp>
      <p:sp>
        <p:nvSpPr>
          <p:cNvPr id="4" name="Tartalom helye 3"/>
          <p:cNvSpPr txBox="1">
            <a:spLocks noGrp="1"/>
          </p:cNvSpPr>
          <p:nvPr>
            <p:ph sz="quarter" idx="1"/>
          </p:nvPr>
        </p:nvSpPr>
        <p:spPr>
          <a:xfrm>
            <a:off x="612775" y="1600200"/>
            <a:ext cx="8153400" cy="5114221"/>
          </a:xfr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hu-HU" b="1" dirty="0" smtClean="0"/>
              <a:t>Tanári szakirány</a:t>
            </a:r>
          </a:p>
          <a:p>
            <a:pPr lvl="1">
              <a:defRPr/>
            </a:pPr>
            <a:r>
              <a:rPr lang="hu-HU" b="1" dirty="0" smtClean="0"/>
              <a:t>Hétfő, 9:00 </a:t>
            </a:r>
            <a:r>
              <a:rPr lang="hu-HU" b="1" dirty="0" smtClean="0"/>
              <a:t>-</a:t>
            </a:r>
            <a:r>
              <a:rPr lang="hu-HU" b="1" dirty="0" smtClean="0"/>
              <a:t>10:00</a:t>
            </a:r>
            <a:r>
              <a:rPr lang="hu-HU" dirty="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Déli épület, </a:t>
            </a:r>
            <a:r>
              <a:rPr lang="hu-HU" dirty="0" smtClean="0"/>
              <a:t>0-817 </a:t>
            </a:r>
            <a:r>
              <a:rPr lang="hu-HU" dirty="0" err="1" smtClean="0"/>
              <a:t>Dudich</a:t>
            </a:r>
            <a:r>
              <a:rPr lang="hu-HU" dirty="0" smtClean="0"/>
              <a:t> Endre terem</a:t>
            </a:r>
            <a:endParaRPr lang="hu-HU" dirty="0" smtClean="0"/>
          </a:p>
          <a:p>
            <a:pPr>
              <a:defRPr/>
            </a:pPr>
            <a:r>
              <a:rPr lang="hu-HU" b="1" dirty="0" smtClean="0"/>
              <a:t>Programtervező </a:t>
            </a:r>
            <a:r>
              <a:rPr lang="hu-HU" b="1" dirty="0" err="1" smtClean="0"/>
              <a:t>Bsc</a:t>
            </a:r>
            <a:r>
              <a:rPr lang="hu-HU" dirty="0" smtClean="0"/>
              <a:t>	</a:t>
            </a:r>
          </a:p>
          <a:p>
            <a:pPr lvl="1">
              <a:defRPr/>
            </a:pPr>
            <a:r>
              <a:rPr lang="hu-HU" b="1" dirty="0" smtClean="0"/>
              <a:t>Szerda, 17:45-18:30</a:t>
            </a:r>
          </a:p>
          <a:p>
            <a:pPr lvl="1">
              <a:defRPr/>
            </a:pPr>
            <a:r>
              <a:rPr lang="hu-HU" dirty="0" smtClean="0"/>
              <a:t>Déli épület, 0-823 </a:t>
            </a:r>
            <a:r>
              <a:rPr lang="hu-HU" dirty="0"/>
              <a:t>Kitaibel Pál </a:t>
            </a:r>
            <a:r>
              <a:rPr lang="hu-HU" dirty="0" smtClean="0"/>
              <a:t>terem</a:t>
            </a:r>
            <a:endParaRPr lang="hu-HU" dirty="0"/>
          </a:p>
          <a:p>
            <a:pPr>
              <a:defRPr/>
            </a:pPr>
            <a:r>
              <a:rPr lang="hu-HU" dirty="0" smtClean="0"/>
              <a:t>Előadó: Abonyi-Tóth Andor, </a:t>
            </a:r>
            <a:r>
              <a:rPr lang="hu-HU" dirty="0" smtClean="0">
                <a:hlinkClick r:id="rId2"/>
              </a:rPr>
              <a:t>http://abonyita.inf.elte.hu</a:t>
            </a:r>
            <a:r>
              <a:rPr lang="hu-HU" dirty="0" smtClean="0"/>
              <a:t> </a:t>
            </a:r>
          </a:p>
          <a:p>
            <a:pPr>
              <a:buFont typeface="Wingdings" pitchFamily="2" charset="2"/>
              <a:buNone/>
              <a:defRPr/>
            </a:pPr>
            <a:endParaRPr lang="hu-HU" sz="2000" i="1" dirty="0" smtClean="0"/>
          </a:p>
          <a:p>
            <a:pPr>
              <a:buFont typeface="Wingdings" pitchFamily="2" charset="2"/>
              <a:buNone/>
              <a:defRPr/>
            </a:pPr>
            <a:r>
              <a:rPr lang="hu-HU" sz="2400" i="1" dirty="0" smtClean="0"/>
              <a:t>	Az előadáson való </a:t>
            </a:r>
            <a:r>
              <a:rPr lang="hu-HU" sz="2400" i="1" dirty="0"/>
              <a:t>részvétel </a:t>
            </a:r>
            <a:r>
              <a:rPr lang="hu-HU" sz="2400" i="1" dirty="0" smtClean="0"/>
              <a:t>ajánlott</a:t>
            </a:r>
            <a:r>
              <a:rPr lang="hu-HU" sz="2400" i="1" dirty="0"/>
              <a:t>, mert csak </a:t>
            </a:r>
            <a:r>
              <a:rPr lang="hu-HU" sz="2400" i="1" dirty="0" smtClean="0"/>
              <a:t>az előadás emlékeztetőkből </a:t>
            </a:r>
            <a:r>
              <a:rPr lang="hu-HU" sz="2400" i="1" dirty="0"/>
              <a:t>nem biztos, hogy minden világos lesz.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dirty="0" smtClean="0"/>
              <a:t>Gyakorlatok ideje, helye</a:t>
            </a:r>
          </a:p>
        </p:txBody>
      </p:sp>
      <p:sp>
        <p:nvSpPr>
          <p:cNvPr id="4" name="Tartalom helye 3"/>
          <p:cNvSpPr txBox="1">
            <a:spLocks noGrp="1"/>
          </p:cNvSpPr>
          <p:nvPr>
            <p:ph sz="quarter" idx="1"/>
          </p:nvPr>
        </p:nvSpPr>
        <p:spPr>
          <a:xfrm>
            <a:off x="612775" y="1600200"/>
            <a:ext cx="8153400" cy="3631763"/>
          </a:xfrm>
          <a:ln>
            <a:noFill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hu-HU" b="1" dirty="0" smtClean="0"/>
              <a:t>Tanári szakirány</a:t>
            </a:r>
          </a:p>
          <a:p>
            <a:pPr lvl="1">
              <a:defRPr/>
            </a:pPr>
            <a:r>
              <a:rPr lang="hu-HU" b="1" dirty="0">
                <a:hlinkClick r:id="rId2"/>
              </a:rPr>
              <a:t>http://</a:t>
            </a:r>
            <a:r>
              <a:rPr lang="hu-HU" b="1" dirty="0" smtClean="0">
                <a:hlinkClick r:id="rId2"/>
              </a:rPr>
              <a:t>bit.ly/1z5mDRf</a:t>
            </a:r>
            <a:endParaRPr lang="hu-HU" b="1" dirty="0" smtClean="0"/>
          </a:p>
          <a:p>
            <a:pPr>
              <a:defRPr/>
            </a:pPr>
            <a:r>
              <a:rPr lang="hu-HU" b="1" dirty="0"/>
              <a:t>Programtervező </a:t>
            </a:r>
            <a:r>
              <a:rPr lang="hu-HU" b="1" dirty="0" err="1" smtClean="0"/>
              <a:t>Bsc</a:t>
            </a:r>
            <a:endParaRPr lang="hu-HU" b="1" dirty="0" smtClean="0"/>
          </a:p>
          <a:p>
            <a:pPr lvl="1">
              <a:defRPr/>
            </a:pPr>
            <a:r>
              <a:rPr lang="hu-HU" b="1" dirty="0">
                <a:hlinkClick r:id="rId3"/>
              </a:rPr>
              <a:t>http://</a:t>
            </a:r>
            <a:r>
              <a:rPr lang="hu-HU" b="1" dirty="0" smtClean="0">
                <a:hlinkClick r:id="rId3"/>
              </a:rPr>
              <a:t>bit.ly/1wVNjmS</a:t>
            </a:r>
            <a:r>
              <a:rPr lang="hu-HU" b="1" dirty="0" smtClean="0"/>
              <a:t> </a:t>
            </a:r>
            <a:endParaRPr lang="hu-HU" b="1" dirty="0" smtClean="0"/>
          </a:p>
          <a:p>
            <a:pPr lvl="2">
              <a:defRPr/>
            </a:pPr>
            <a:r>
              <a:rPr lang="hu-HU" b="1" dirty="0" smtClean="0"/>
              <a:t>A 2-es csoport Esti-s képzésben résztvevőknek van fenntartva (45 perces, szerda 18:30-19:15). Nappalisok ne járjanak rá!</a:t>
            </a:r>
            <a:endParaRPr lang="hu-HU" b="1" dirty="0" smtClean="0"/>
          </a:p>
          <a:p>
            <a:pPr lvl="1">
              <a:defRPr/>
            </a:pPr>
            <a:endParaRPr lang="hu-HU" b="1" dirty="0" smtClean="0"/>
          </a:p>
        </p:txBody>
      </p:sp>
    </p:spTree>
    <p:extLst>
      <p:ext uri="{BB962C8B-B14F-4D97-AF65-F5344CB8AC3E}">
        <p14:creationId xmlns:p14="http://schemas.microsoft.com/office/powerpoint/2010/main" val="50357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hu-HU" smtClean="0"/>
              <a:t>Tematika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hu-HU" smtClean="0"/>
              <a:t>Az internet és a web fejlődése - szabványok, trendek érdekességek, sikerek és bukások</a:t>
            </a:r>
          </a:p>
          <a:p>
            <a:r>
              <a:rPr lang="hu-HU" smtClean="0"/>
              <a:t>Alapfogalmak a Web-fejlesztés témakörben</a:t>
            </a:r>
          </a:p>
          <a:p>
            <a:r>
              <a:rPr lang="hu-HU" smtClean="0"/>
              <a:t>Ismerkedés a HTML5 és CSS3 szabvánnyal</a:t>
            </a:r>
          </a:p>
          <a:p>
            <a:r>
              <a:rPr lang="hu-HU" smtClean="0"/>
              <a:t>Akadálymentes weboldalak készítése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mtClean="0">
                <a:hlinkClick r:id="rId2"/>
              </a:rPr>
              <a:t>http://webfejlesztes.inf.elte.hu</a:t>
            </a:r>
            <a:r>
              <a:rPr lang="hu-HU" smtClean="0"/>
              <a:t> </a:t>
            </a:r>
          </a:p>
        </p:txBody>
      </p:sp>
      <p:sp>
        <p:nvSpPr>
          <p:cNvPr id="13315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kurzust támogató portálok</a:t>
            </a:r>
          </a:p>
        </p:txBody>
      </p:sp>
      <p:pic>
        <p:nvPicPr>
          <p:cNvPr id="1026" name="Picture 2" descr="Moodle (Web-fejleszté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57376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-fejlesztés b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33337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zemantikus Wik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65" y="3249612"/>
            <a:ext cx="33337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Web-fejlesztés moodle portál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hu-HU" smtClean="0">
                <a:hlinkClick r:id="rId2"/>
              </a:rPr>
              <a:t>http://webfejlesztes.elte.hu/moodle/</a:t>
            </a:r>
            <a:r>
              <a:rPr lang="hu-HU" smtClean="0"/>
              <a:t> </a:t>
            </a:r>
          </a:p>
          <a:p>
            <a:pPr lvl="1" eaLnBrk="1" hangingPunct="1"/>
            <a:r>
              <a:rPr lang="hu-HU" smtClean="0"/>
              <a:t>Tananyagok, fórum, beadandó feltöltési lehetőség</a:t>
            </a:r>
          </a:p>
          <a:p>
            <a:pPr eaLnBrk="1" hangingPunct="1"/>
            <a:r>
              <a:rPr lang="hu-HU" smtClean="0"/>
              <a:t>Aki jelentkezett a kurzusra, azt a jelentkezési időszak lezárása után felvesszük felhasználóként a portálra.</a:t>
            </a:r>
          </a:p>
          <a:p>
            <a:pPr eaLnBrk="1" hangingPunct="1"/>
            <a:r>
              <a:rPr lang="hu-HU" smtClean="0"/>
              <a:t>A bejelentkezési névről </a:t>
            </a:r>
            <a:br>
              <a:rPr lang="hu-HU" smtClean="0"/>
            </a:br>
            <a:r>
              <a:rPr lang="hu-HU" smtClean="0"/>
              <a:t>és jelszóról mindenkit </a:t>
            </a:r>
            <a:br>
              <a:rPr lang="hu-HU" smtClean="0"/>
            </a:br>
            <a:r>
              <a:rPr lang="hu-HU" smtClean="0"/>
              <a:t>értesítünk a névsorok </a:t>
            </a:r>
            <a:br>
              <a:rPr lang="hu-HU" smtClean="0"/>
            </a:br>
            <a:r>
              <a:rPr lang="hu-HU" smtClean="0"/>
              <a:t>véglegessé válása után. </a:t>
            </a:r>
          </a:p>
          <a:p>
            <a:pPr eaLnBrk="1" hangingPunct="1">
              <a:buFont typeface="Wingdings" pitchFamily="2" charset="2"/>
              <a:buNone/>
            </a:pPr>
            <a:endParaRPr lang="hu-HU" smtClean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 cstate="print"/>
          <a:srcRect t="15587" b="3552"/>
          <a:stretch>
            <a:fillRect/>
          </a:stretch>
        </p:blipFill>
        <p:spPr bwMode="auto">
          <a:xfrm>
            <a:off x="4859338" y="3860800"/>
            <a:ext cx="4070350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Web-fejlesztés Wiki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hu-HU" smtClean="0">
                <a:hlinkClick r:id="rId3"/>
              </a:rPr>
              <a:t>http://webfejlesztes.inf.elte.hu/wiki</a:t>
            </a:r>
            <a:endParaRPr lang="hu-HU" smtClean="0"/>
          </a:p>
          <a:p>
            <a:pPr lvl="1" eaLnBrk="1" hangingPunct="1"/>
            <a:r>
              <a:rPr lang="hu-HU" smtClean="0"/>
              <a:t>Az elmúlt félévben kialakított szemantikus adatbázis a HTML, CSS, akadálymentesség témakörében.</a:t>
            </a:r>
          </a:p>
          <a:p>
            <a:pPr lvl="1" eaLnBrk="1" hangingPunct="1"/>
            <a:r>
              <a:rPr lang="hu-HU" smtClean="0"/>
              <a:t>Mindenki kap hozzáférést, a tudásbázist fel lehet használni a munka/tanulás során.</a:t>
            </a:r>
          </a:p>
          <a:p>
            <a:pPr eaLnBrk="1" hangingPunct="1">
              <a:buFont typeface="Wingdings" pitchFamily="2" charset="2"/>
              <a:buNone/>
            </a:pPr>
            <a:endParaRPr lang="hu-HU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063" y="4005263"/>
            <a:ext cx="316706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hu-HU" sz="4000" smtClean="0"/>
              <a:t>Web-fejlesztés blog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hu-HU" smtClean="0">
                <a:hlinkClick r:id="rId2"/>
              </a:rPr>
              <a:t>http://webfejlesztes.elte.hu/</a:t>
            </a:r>
            <a:endParaRPr lang="hu-HU" smtClean="0"/>
          </a:p>
          <a:p>
            <a:pPr lvl="1" eaLnBrk="1" hangingPunct="1"/>
            <a:r>
              <a:rPr lang="hu-HU" smtClean="0"/>
              <a:t>Az oktatók és hallgatók által írt blog.</a:t>
            </a:r>
          </a:p>
          <a:p>
            <a:pPr lvl="1" eaLnBrk="1" hangingPunct="1"/>
            <a:r>
              <a:rPr lang="hu-HU" smtClean="0"/>
              <a:t>Lehet kérni szerkesztői hozzáférést bejegyzés írásához. (szorgalmi feladat). Ennek módját később megadjuk.</a:t>
            </a:r>
          </a:p>
          <a:p>
            <a:pPr eaLnBrk="1" hangingPunct="1">
              <a:buFont typeface="Wingdings" pitchFamily="2" charset="2"/>
              <a:buNone/>
            </a:pPr>
            <a:endParaRPr lang="hu-HU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3475038"/>
            <a:ext cx="4475162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Egyéni 2. sém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3302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gyéni 2. séma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3302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1735</TotalTime>
  <Words>719</Words>
  <Application>Microsoft Office PowerPoint</Application>
  <PresentationFormat>Diavetítés a képernyőre (4:3 oldalarány)</PresentationFormat>
  <Paragraphs>142</Paragraphs>
  <Slides>17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Verdana</vt:lpstr>
      <vt:lpstr>Wingdings</vt:lpstr>
      <vt:lpstr>Wingdings 2</vt:lpstr>
      <vt:lpstr>Medián</vt:lpstr>
      <vt:lpstr>Tudnivalók a Web-fejlesztés I. kurzusról</vt:lpstr>
      <vt:lpstr>Miről lesz szó?</vt:lpstr>
      <vt:lpstr>Előadás ideje, helye</vt:lpstr>
      <vt:lpstr>Gyakorlatok ideje, helye</vt:lpstr>
      <vt:lpstr>Tematika</vt:lpstr>
      <vt:lpstr>A kurzust támogató portálok</vt:lpstr>
      <vt:lpstr>Web-fejlesztés moodle portál</vt:lpstr>
      <vt:lpstr>Web-fejlesztés Wiki</vt:lpstr>
      <vt:lpstr>Web-fejlesztés blog</vt:lpstr>
      <vt:lpstr>Követelmények (kötelező feladatok)</vt:lpstr>
      <vt:lpstr>Követelmények (szorgalmi feladat)</vt:lpstr>
      <vt:lpstr>Határidők</vt:lpstr>
      <vt:lpstr>Jegyszerzés feltétele</vt:lpstr>
      <vt:lpstr>A saját honlapra vonatkozó irányelvek</vt:lpstr>
      <vt:lpstr>Ponthatárok</vt:lpstr>
      <vt:lpstr>Kérdések?</vt:lpstr>
      <vt:lpstr>Vége</vt:lpstr>
    </vt:vector>
  </TitlesOfParts>
  <Company>ELTE 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abonyita</dc:creator>
  <cp:lastModifiedBy>Abonyi-Tóth Andor</cp:lastModifiedBy>
  <cp:revision>598</cp:revision>
  <dcterms:created xsi:type="dcterms:W3CDTF">2006-09-19T10:49:19Z</dcterms:created>
  <dcterms:modified xsi:type="dcterms:W3CDTF">2015-02-07T07:31:46Z</dcterms:modified>
</cp:coreProperties>
</file>