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52"/>
  </p:notesMasterIdLst>
  <p:handoutMasterIdLst>
    <p:handoutMasterId r:id="rId53"/>
  </p:handoutMasterIdLst>
  <p:sldIdLst>
    <p:sldId id="375" r:id="rId3"/>
    <p:sldId id="806" r:id="rId4"/>
    <p:sldId id="877" r:id="rId5"/>
    <p:sldId id="876" r:id="rId6"/>
    <p:sldId id="831" r:id="rId7"/>
    <p:sldId id="832" r:id="rId8"/>
    <p:sldId id="834" r:id="rId9"/>
    <p:sldId id="835" r:id="rId10"/>
    <p:sldId id="837" r:id="rId11"/>
    <p:sldId id="838" r:id="rId12"/>
    <p:sldId id="839" r:id="rId13"/>
    <p:sldId id="840" r:id="rId14"/>
    <p:sldId id="841" r:id="rId15"/>
    <p:sldId id="842" r:id="rId16"/>
    <p:sldId id="844" r:id="rId17"/>
    <p:sldId id="846" r:id="rId18"/>
    <p:sldId id="847" r:id="rId19"/>
    <p:sldId id="848" r:id="rId20"/>
    <p:sldId id="849" r:id="rId21"/>
    <p:sldId id="850" r:id="rId22"/>
    <p:sldId id="851" r:id="rId23"/>
    <p:sldId id="852" r:id="rId24"/>
    <p:sldId id="854" r:id="rId25"/>
    <p:sldId id="853" r:id="rId26"/>
    <p:sldId id="855" r:id="rId27"/>
    <p:sldId id="856" r:id="rId28"/>
    <p:sldId id="857" r:id="rId29"/>
    <p:sldId id="858" r:id="rId30"/>
    <p:sldId id="859" r:id="rId31"/>
    <p:sldId id="860" r:id="rId32"/>
    <p:sldId id="861" r:id="rId33"/>
    <p:sldId id="862" r:id="rId34"/>
    <p:sldId id="863" r:id="rId35"/>
    <p:sldId id="864" r:id="rId36"/>
    <p:sldId id="865" r:id="rId37"/>
    <p:sldId id="866" r:id="rId38"/>
    <p:sldId id="867" r:id="rId39"/>
    <p:sldId id="868" r:id="rId40"/>
    <p:sldId id="869" r:id="rId41"/>
    <p:sldId id="870" r:id="rId42"/>
    <p:sldId id="871" r:id="rId43"/>
    <p:sldId id="872" r:id="rId44"/>
    <p:sldId id="873" r:id="rId45"/>
    <p:sldId id="874" r:id="rId46"/>
    <p:sldId id="875" r:id="rId47"/>
    <p:sldId id="753" r:id="rId48"/>
    <p:sldId id="623" r:id="rId49"/>
    <p:sldId id="622" r:id="rId50"/>
    <p:sldId id="621" r:id="rId5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3889" autoAdjust="0"/>
  </p:normalViewPr>
  <p:slideViewPr>
    <p:cSldViewPr>
      <p:cViewPr>
        <p:scale>
          <a:sx n="80" d="100"/>
          <a:sy n="80" d="100"/>
        </p:scale>
        <p:origin x="-1086"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9810" name="页眉占位符 119809">
            <a:extLst>
              <a:ext uri="{FF2B5EF4-FFF2-40B4-BE49-F238E27FC236}">
                <a16:creationId xmlns="" xmlns:a16="http://schemas.microsoft.com/office/drawing/2014/main" id="{11866BA2-6ECA-4A78-BFCD-52F2E27E67BA}"/>
              </a:ext>
            </a:extLst>
          </p:cNvPr>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119811" name="日期占位符 119810">
            <a:extLst>
              <a:ext uri="{FF2B5EF4-FFF2-40B4-BE49-F238E27FC236}">
                <a16:creationId xmlns="" xmlns:a16="http://schemas.microsoft.com/office/drawing/2014/main" id="{44DC1112-2B5D-41DB-80C1-854E361A8BF2}"/>
              </a:ext>
            </a:extLst>
          </p:cNvPr>
          <p:cNvSpPr>
            <a:spLocks noGrp="1"/>
          </p:cNvSpPr>
          <p:nvPr>
            <p:ph type="dt" sz="quarter" idx="1"/>
          </p:nvPr>
        </p:nvSpPr>
        <p:spPr>
          <a:xfrm>
            <a:off x="3886200"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119812" name="页脚占位符 119811">
            <a:extLst>
              <a:ext uri="{FF2B5EF4-FFF2-40B4-BE49-F238E27FC236}">
                <a16:creationId xmlns="" xmlns:a16="http://schemas.microsoft.com/office/drawing/2014/main" id="{BC642C61-0B1F-4BEE-B6DF-D98A3E994B6F}"/>
              </a:ext>
            </a:extLst>
          </p:cNvPr>
          <p:cNvSpPr>
            <a:spLocks noGrp="1"/>
          </p:cNvSpPr>
          <p:nvPr>
            <p:ph type="ftr" sz="quarter" idx="2"/>
          </p:nvPr>
        </p:nvSpPr>
        <p:spPr>
          <a:xfrm>
            <a:off x="0" y="8686800"/>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119813" name="灯片编号占位符 119812">
            <a:extLst>
              <a:ext uri="{FF2B5EF4-FFF2-40B4-BE49-F238E27FC236}">
                <a16:creationId xmlns="" xmlns:a16="http://schemas.microsoft.com/office/drawing/2014/main" id="{902D98DE-C3CB-481C-95C9-68DE306B3E1B}"/>
              </a:ext>
            </a:extLst>
          </p:cNvPr>
          <p:cNvSpPr>
            <a:spLocks noGrp="1"/>
          </p:cNvSpPr>
          <p:nvPr>
            <p:ph type="sldNum" sz="quarter" idx="3"/>
          </p:nvPr>
        </p:nvSpPr>
        <p:spPr>
          <a:xfrm>
            <a:off x="3886200" y="8686800"/>
            <a:ext cx="2971800" cy="457200"/>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9285430E-5442-4B80-AA2D-787E984666DA}" type="slidenum">
              <a:rPr lang="zh-CN" altLang="en-US"/>
              <a:pPr>
                <a:defRPr/>
              </a:pPr>
              <a:t>‹#›</a:t>
            </a:fld>
            <a:endParaRPr lang="zh-CN" altLang="en-US"/>
          </a:p>
        </p:txBody>
      </p:sp>
    </p:spTree>
    <p:extLst>
      <p:ext uri="{BB962C8B-B14F-4D97-AF65-F5344CB8AC3E}">
        <p14:creationId xmlns:p14="http://schemas.microsoft.com/office/powerpoint/2010/main" val="32051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页眉占位符 16385">
            <a:extLst>
              <a:ext uri="{FF2B5EF4-FFF2-40B4-BE49-F238E27FC236}">
                <a16:creationId xmlns="" xmlns:a16="http://schemas.microsoft.com/office/drawing/2014/main" id="{3D95D985-85AA-4596-A4C8-6AE1B9394B21}"/>
              </a:ext>
            </a:extLst>
          </p:cNvPr>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16387" name="日期占位符 16386">
            <a:extLst>
              <a:ext uri="{FF2B5EF4-FFF2-40B4-BE49-F238E27FC236}">
                <a16:creationId xmlns="" xmlns:a16="http://schemas.microsoft.com/office/drawing/2014/main" id="{920CE1A9-6718-4F08-9F3C-7205D5757073}"/>
              </a:ext>
            </a:extLst>
          </p:cNvPr>
          <p:cNvSpPr>
            <a:spLocks noGrp="1"/>
          </p:cNvSpPr>
          <p:nvPr>
            <p:ph type="dt" idx="1"/>
          </p:nvPr>
        </p:nvSpPr>
        <p:spPr>
          <a:xfrm>
            <a:off x="3886200"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4100" name="幻灯片图像占位符 16387">
            <a:extLst>
              <a:ext uri="{FF2B5EF4-FFF2-40B4-BE49-F238E27FC236}">
                <a16:creationId xmlns="" xmlns:a16="http://schemas.microsoft.com/office/drawing/2014/main" id="{092A5402-4055-4B75-BBA6-45AAC82D391F}"/>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16388">
            <a:extLst>
              <a:ext uri="{FF2B5EF4-FFF2-40B4-BE49-F238E27FC236}">
                <a16:creationId xmlns="" xmlns:a16="http://schemas.microsoft.com/office/drawing/2014/main" id="{1ED9A507-CE91-404A-8942-B26FEAEBFC61}"/>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页脚占位符 16389">
            <a:extLst>
              <a:ext uri="{FF2B5EF4-FFF2-40B4-BE49-F238E27FC236}">
                <a16:creationId xmlns="" xmlns:a16="http://schemas.microsoft.com/office/drawing/2014/main" id="{A7C9B254-003B-47C5-BC1B-15609FC56858}"/>
              </a:ext>
            </a:extLst>
          </p:cNvPr>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16391" name="灯片编号占位符 16390">
            <a:extLst>
              <a:ext uri="{FF2B5EF4-FFF2-40B4-BE49-F238E27FC236}">
                <a16:creationId xmlns="" xmlns:a16="http://schemas.microsoft.com/office/drawing/2014/main" id="{4E489FE7-A1CE-42D4-A698-3861C1439C99}"/>
              </a:ext>
            </a:extLst>
          </p:cNvPr>
          <p:cNvSpPr>
            <a:spLocks noGrp="1"/>
          </p:cNvSpPr>
          <p:nvPr>
            <p:ph type="sldNum" sz="quarter" idx="5"/>
          </p:nvPr>
        </p:nvSpPr>
        <p:spPr>
          <a:xfrm>
            <a:off x="3886200" y="8686800"/>
            <a:ext cx="2971800" cy="457200"/>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B4940ABF-3544-4BC0-B750-9B9F956CAB13}" type="slidenum">
              <a:rPr lang="zh-CN" altLang="en-US"/>
              <a:pPr>
                <a:defRPr/>
              </a:pPr>
              <a:t>‹#›</a:t>
            </a:fld>
            <a:endParaRPr lang="zh-CN" altLang="en-US"/>
          </a:p>
        </p:txBody>
      </p:sp>
    </p:spTree>
    <p:extLst>
      <p:ext uri="{BB962C8B-B14F-4D97-AF65-F5344CB8AC3E}">
        <p14:creationId xmlns:p14="http://schemas.microsoft.com/office/powerpoint/2010/main" val="578314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 xmlns:a16="http://schemas.microsoft.com/office/drawing/2014/main" id="{7335FBD2-B890-4C2D-A952-04D5A1540FC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 xmlns:a16="http://schemas.microsoft.com/office/drawing/2014/main" id="{32DAA5EF-0A8D-4DB7-8535-52F2E6EBD107}"/>
              </a:ext>
            </a:extLst>
          </p:cNvPr>
          <p:cNvSpPr>
            <a:spLocks noGrp="1" noChangeArrowheads="1"/>
          </p:cNvSpPr>
          <p:nvPr>
            <p:ph type="body" idx="1"/>
          </p:nvPr>
        </p:nvSpPr>
        <p:spPr>
          <a:noFill/>
        </p:spPr>
        <p:txBody>
          <a:bodyPr/>
          <a:lstStyle/>
          <a:p>
            <a:pPr eaLnBrk="1" hangingPunct="1"/>
            <a:r>
              <a:rPr lang="en-US" altLang="zh-CN" dirty="0"/>
              <a:t>\</a:t>
            </a:r>
          </a:p>
          <a:p>
            <a:endParaRPr lang="zh-CN" altLang="en-US" dirty="0"/>
          </a:p>
        </p:txBody>
      </p:sp>
      <p:sp>
        <p:nvSpPr>
          <p:cNvPr id="62468" name="灯片编号占位符 3">
            <a:extLst>
              <a:ext uri="{FF2B5EF4-FFF2-40B4-BE49-F238E27FC236}">
                <a16:creationId xmlns="" xmlns:a16="http://schemas.microsoft.com/office/drawing/2014/main" id="{A39FB1F5-E735-4F8E-B50B-CD7AE89F95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14B732BB-0ECF-4F6C-8419-05A48B22241B}" type="slidenum">
              <a:rPr altLang="en-US" sz="1200" smtClean="0"/>
              <a:pPr/>
              <a:t>7</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 xmlns:a16="http://schemas.microsoft.com/office/drawing/2014/main" id="{7335FBD2-B890-4C2D-A952-04D5A1540FC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 xmlns:a16="http://schemas.microsoft.com/office/drawing/2014/main" id="{32DAA5EF-0A8D-4DB7-8535-52F2E6EBD107}"/>
              </a:ext>
            </a:extLst>
          </p:cNvPr>
          <p:cNvSpPr>
            <a:spLocks noGrp="1" noChangeArrowheads="1"/>
          </p:cNvSpPr>
          <p:nvPr>
            <p:ph type="body" idx="1"/>
          </p:nvPr>
        </p:nvSpPr>
        <p:spPr>
          <a:noFill/>
        </p:spPr>
        <p:txBody>
          <a:bodyPr/>
          <a:lstStyle/>
          <a:p>
            <a:pPr eaLnBrk="1" hangingPunct="1"/>
            <a:r>
              <a:rPr lang="en-US" altLang="zh-CN" dirty="0"/>
              <a:t>\</a:t>
            </a:r>
          </a:p>
          <a:p>
            <a:endParaRPr lang="zh-CN" altLang="en-US" dirty="0"/>
          </a:p>
        </p:txBody>
      </p:sp>
      <p:sp>
        <p:nvSpPr>
          <p:cNvPr id="62468" name="灯片编号占位符 3">
            <a:extLst>
              <a:ext uri="{FF2B5EF4-FFF2-40B4-BE49-F238E27FC236}">
                <a16:creationId xmlns="" xmlns:a16="http://schemas.microsoft.com/office/drawing/2014/main" id="{A39FB1F5-E735-4F8E-B50B-CD7AE89F95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14B732BB-0ECF-4F6C-8419-05A48B22241B}" type="slidenum">
              <a:rPr altLang="en-US" sz="1200" smtClean="0"/>
              <a:pPr/>
              <a:t>8</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 xmlns:a16="http://schemas.microsoft.com/office/drawing/2014/main" id="{7335FBD2-B890-4C2D-A952-04D5A1540FC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 xmlns:a16="http://schemas.microsoft.com/office/drawing/2014/main" id="{32DAA5EF-0A8D-4DB7-8535-52F2E6EBD107}"/>
              </a:ext>
            </a:extLst>
          </p:cNvPr>
          <p:cNvSpPr>
            <a:spLocks noGrp="1" noChangeArrowheads="1"/>
          </p:cNvSpPr>
          <p:nvPr>
            <p:ph type="body" idx="1"/>
          </p:nvPr>
        </p:nvSpPr>
        <p:spPr>
          <a:noFill/>
        </p:spPr>
        <p:txBody>
          <a:bodyPr/>
          <a:lstStyle/>
          <a:p>
            <a:pPr eaLnBrk="1" hangingPunct="1"/>
            <a:r>
              <a:rPr lang="en-US" altLang="zh-CN" dirty="0"/>
              <a:t>\</a:t>
            </a:r>
          </a:p>
          <a:p>
            <a:endParaRPr lang="zh-CN" altLang="en-US" dirty="0"/>
          </a:p>
        </p:txBody>
      </p:sp>
      <p:sp>
        <p:nvSpPr>
          <p:cNvPr id="62468" name="灯片编号占位符 3">
            <a:extLst>
              <a:ext uri="{FF2B5EF4-FFF2-40B4-BE49-F238E27FC236}">
                <a16:creationId xmlns="" xmlns:a16="http://schemas.microsoft.com/office/drawing/2014/main" id="{A39FB1F5-E735-4F8E-B50B-CD7AE89F95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14B732BB-0ECF-4F6C-8419-05A48B22241B}" type="slidenum">
              <a:rPr altLang="en-US" sz="1200" smtClean="0"/>
              <a:pPr/>
              <a:t>9</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 xmlns:a16="http://schemas.microsoft.com/office/drawing/2014/main" id="{7335FBD2-B890-4C2D-A952-04D5A1540FC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 xmlns:a16="http://schemas.microsoft.com/office/drawing/2014/main" id="{32DAA5EF-0A8D-4DB7-8535-52F2E6EBD107}"/>
              </a:ext>
            </a:extLst>
          </p:cNvPr>
          <p:cNvSpPr>
            <a:spLocks noGrp="1" noChangeArrowheads="1"/>
          </p:cNvSpPr>
          <p:nvPr>
            <p:ph type="body" idx="1"/>
          </p:nvPr>
        </p:nvSpPr>
        <p:spPr>
          <a:noFill/>
        </p:spPr>
        <p:txBody>
          <a:bodyPr/>
          <a:lstStyle/>
          <a:p>
            <a:pPr eaLnBrk="1" hangingPunct="1"/>
            <a:r>
              <a:rPr lang="en-US" altLang="zh-CN" dirty="0"/>
              <a:t>\</a:t>
            </a:r>
          </a:p>
          <a:p>
            <a:endParaRPr lang="zh-CN" altLang="en-US" dirty="0"/>
          </a:p>
        </p:txBody>
      </p:sp>
      <p:sp>
        <p:nvSpPr>
          <p:cNvPr id="62468" name="灯片编号占位符 3">
            <a:extLst>
              <a:ext uri="{FF2B5EF4-FFF2-40B4-BE49-F238E27FC236}">
                <a16:creationId xmlns="" xmlns:a16="http://schemas.microsoft.com/office/drawing/2014/main" id="{A39FB1F5-E735-4F8E-B50B-CD7AE89F95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14B732BB-0ECF-4F6C-8419-05A48B22241B}" type="slidenum">
              <a:rPr altLang="en-US" sz="1200" smtClean="0"/>
              <a:pPr/>
              <a:t>10</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4" name="椭圆 4112">
            <a:extLst>
              <a:ext uri="{FF2B5EF4-FFF2-40B4-BE49-F238E27FC236}">
                <a16:creationId xmlns="" xmlns:a16="http://schemas.microsoft.com/office/drawing/2014/main" id="{6A912EED-CF2F-4DC8-9A85-9EB1774DB7AE}"/>
              </a:ext>
            </a:extLst>
          </p:cNvPr>
          <p:cNvSpPr>
            <a:spLocks noChangeArrowheads="1"/>
          </p:cNvSpPr>
          <p:nvPr userDrawn="1"/>
        </p:nvSpPr>
        <p:spPr bwMode="auto">
          <a:xfrm>
            <a:off x="339725" y="174625"/>
            <a:ext cx="838200" cy="781050"/>
          </a:xfrm>
          <a:prstGeom prst="ellipse">
            <a:avLst/>
          </a:prstGeom>
          <a:gradFill rotWithShape="0">
            <a:gsLst>
              <a:gs pos="0">
                <a:schemeClr val="hlink"/>
              </a:gs>
              <a:gs pos="100000">
                <a:srgbClr val="FF4C4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 name="任意多边形 4113">
            <a:extLst>
              <a:ext uri="{FF2B5EF4-FFF2-40B4-BE49-F238E27FC236}">
                <a16:creationId xmlns="" xmlns:a16="http://schemas.microsoft.com/office/drawing/2014/main" id="{6F04AF5C-9796-42FB-A562-6F409A1B4A81}"/>
              </a:ext>
            </a:extLst>
          </p:cNvPr>
          <p:cNvSpPr>
            <a:spLocks noChangeArrowheads="1"/>
          </p:cNvSpPr>
          <p:nvPr userDrawn="1"/>
        </p:nvSpPr>
        <p:spPr bwMode="auto">
          <a:xfrm>
            <a:off x="228600" y="512763"/>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6" name="任意多边形 4114">
            <a:extLst>
              <a:ext uri="{FF2B5EF4-FFF2-40B4-BE49-F238E27FC236}">
                <a16:creationId xmlns="" xmlns:a16="http://schemas.microsoft.com/office/drawing/2014/main" id="{6A0CFDAB-336A-4CBC-939F-3B5C85D63767}"/>
              </a:ext>
            </a:extLst>
          </p:cNvPr>
          <p:cNvSpPr>
            <a:spLocks noChangeArrowheads="1"/>
          </p:cNvSpPr>
          <p:nvPr userDrawn="1"/>
        </p:nvSpPr>
        <p:spPr bwMode="auto">
          <a:xfrm>
            <a:off x="815975" y="812800"/>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8" name="标题 4107"/>
          <p:cNvSpPr>
            <a:spLocks noGrp="1"/>
          </p:cNvSpPr>
          <p:nvPr>
            <p:ph type="ctrTitle"/>
          </p:nvPr>
        </p:nvSpPr>
        <p:spPr>
          <a:xfrm>
            <a:off x="990600" y="1828800"/>
            <a:ext cx="7315200" cy="1143000"/>
          </a:xfrm>
          <a:prstGeom prst="rect">
            <a:avLst/>
          </a:prstGeom>
          <a:noFill/>
          <a:ln w="9525">
            <a:noFill/>
          </a:ln>
        </p:spPr>
        <p:txBody>
          <a:bodyPr/>
          <a:lstStyle>
            <a:lvl1pPr lvl="0">
              <a:defRPr/>
            </a:lvl1pPr>
          </a:lstStyle>
          <a:p>
            <a:pPr lvl="0"/>
            <a:r>
              <a:rPr lang="zh-CN" altLang="en-US" noProof="1"/>
              <a:t>单击此处编辑母版标题样式</a:t>
            </a:r>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p>
        </p:txBody>
      </p:sp>
      <p:sp>
        <p:nvSpPr>
          <p:cNvPr id="7" name="日期占位符 4109">
            <a:extLst>
              <a:ext uri="{FF2B5EF4-FFF2-40B4-BE49-F238E27FC236}">
                <a16:creationId xmlns="" xmlns:a16="http://schemas.microsoft.com/office/drawing/2014/main" id="{8BCEC365-AB67-4656-98DC-40E98259DB62}"/>
              </a:ext>
            </a:extLst>
          </p:cNvPr>
          <p:cNvSpPr>
            <a:spLocks noGrp="1"/>
          </p:cNvSpPr>
          <p:nvPr>
            <p:ph type="dt" sz="half" idx="10"/>
          </p:nvPr>
        </p:nvSpPr>
        <p:spPr>
          <a:xfrm>
            <a:off x="533400" y="6248400"/>
            <a:ext cx="2362200" cy="457200"/>
          </a:xfrm>
        </p:spPr>
        <p:txBody>
          <a:bodyPr/>
          <a:lstStyle>
            <a:lvl1pPr>
              <a:defRPr sz="1400">
                <a:solidFill>
                  <a:schemeClr val="bg2"/>
                </a:solidFill>
                <a:latin typeface="Tahoma" panose="020B0604030504040204" pitchFamily="34" charset="0"/>
              </a:defRPr>
            </a:lvl1pPr>
          </a:lstStyle>
          <a:p>
            <a:pPr>
              <a:defRPr/>
            </a:pPr>
            <a:fld id="{63979FA5-2137-4C2E-ABE2-6BD47175AB38}" type="datetime3">
              <a:rPr lang="zh-CN" altLang="en-US"/>
              <a:pPr>
                <a:defRPr/>
              </a:pPr>
              <a:t>2020年2月14日星期五</a:t>
            </a:fld>
            <a:endParaRPr lang="zh-CN" altLang="en-US">
              <a:latin typeface="Times New Roman" panose="02020603050405020304" pitchFamily="18" charset="0"/>
            </a:endParaRPr>
          </a:p>
        </p:txBody>
      </p:sp>
      <p:sp>
        <p:nvSpPr>
          <p:cNvPr id="8" name="页脚占位符 4110">
            <a:extLst>
              <a:ext uri="{FF2B5EF4-FFF2-40B4-BE49-F238E27FC236}">
                <a16:creationId xmlns="" xmlns:a16="http://schemas.microsoft.com/office/drawing/2014/main" id="{7C77A424-1F4E-4C86-B83C-CAC863C738DA}"/>
              </a:ext>
            </a:extLst>
          </p:cNvPr>
          <p:cNvSpPr>
            <a:spLocks noGrp="1"/>
          </p:cNvSpPr>
          <p:nvPr>
            <p:ph type="ftr" sz="quarter" idx="11"/>
          </p:nvPr>
        </p:nvSpPr>
        <p:spPr>
          <a:xfrm>
            <a:off x="3200400" y="6248400"/>
            <a:ext cx="3124200" cy="457200"/>
          </a:xfrm>
        </p:spPr>
        <p:txBody>
          <a:bodyPr/>
          <a:lstStyle>
            <a:lvl1pPr algn="ctr">
              <a:defRPr sz="1400">
                <a:solidFill>
                  <a:schemeClr val="bg2"/>
                </a:solidFill>
                <a:latin typeface="Tahoma" panose="020B0604030504040204" pitchFamily="34" charset="0"/>
              </a:defRPr>
            </a:lvl1pPr>
          </a:lstStyle>
          <a:p>
            <a:pPr>
              <a:defRPr/>
            </a:pPr>
            <a:r>
              <a:rPr lang="zh-CN" altLang="en-US"/>
              <a:t>数据挖掘：概念与技术</a:t>
            </a:r>
          </a:p>
        </p:txBody>
      </p:sp>
      <p:sp>
        <p:nvSpPr>
          <p:cNvPr id="9" name="灯片编号占位符 4111">
            <a:extLst>
              <a:ext uri="{FF2B5EF4-FFF2-40B4-BE49-F238E27FC236}">
                <a16:creationId xmlns="" xmlns:a16="http://schemas.microsoft.com/office/drawing/2014/main" id="{F84FE559-8EEE-4392-B0F4-F162A83D0B49}"/>
              </a:ext>
            </a:extLst>
          </p:cNvPr>
          <p:cNvSpPr>
            <a:spLocks noGrp="1"/>
          </p:cNvSpPr>
          <p:nvPr>
            <p:ph type="sldNum" sz="quarter" idx="12"/>
          </p:nvPr>
        </p:nvSpPr>
        <p:spPr>
          <a:xfrm>
            <a:off x="6629400" y="6248400"/>
            <a:ext cx="685800" cy="457200"/>
          </a:xfrm>
        </p:spPr>
        <p:txBody>
          <a:bodyPr/>
          <a:lstStyle>
            <a:lvl1pPr algn="r">
              <a:defRPr sz="1400">
                <a:solidFill>
                  <a:schemeClr val="bg2"/>
                </a:solidFill>
                <a:latin typeface="Tahoma" panose="020B0604030504040204" pitchFamily="34" charset="0"/>
              </a:defRPr>
            </a:lvl1pPr>
          </a:lstStyle>
          <a:p>
            <a:pPr>
              <a:defRPr/>
            </a:pPr>
            <a:fld id="{4BFF04C9-E72F-4904-A485-6C94A84D07F9}"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018088773"/>
      </p:ext>
    </p:extLst>
  </p:cSld>
  <p:clrMapOvr>
    <a:masterClrMapping/>
  </p:clrMapOvr>
  <p:transition>
    <p:zoom/>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082">
            <a:extLst>
              <a:ext uri="{FF2B5EF4-FFF2-40B4-BE49-F238E27FC236}">
                <a16:creationId xmlns="" xmlns:a16="http://schemas.microsoft.com/office/drawing/2014/main" id="{6764C3A7-2E49-494B-B656-D2A59548811B}"/>
              </a:ext>
            </a:extLst>
          </p:cNvPr>
          <p:cNvSpPr>
            <a:spLocks noGrp="1"/>
          </p:cNvSpPr>
          <p:nvPr>
            <p:ph type="dt" sz="half" idx="10"/>
          </p:nvPr>
        </p:nvSpPr>
        <p:spPr>
          <a:ln/>
        </p:spPr>
        <p:txBody>
          <a:bodyPr/>
          <a:lstStyle>
            <a:lvl1pPr>
              <a:defRPr/>
            </a:lvl1pPr>
          </a:lstStyle>
          <a:p>
            <a:pPr>
              <a:defRPr/>
            </a:pPr>
            <a:fld id="{A9469826-5CDB-4CDB-9260-49150A9F1504}" type="datetime3">
              <a:rPr lang="zh-CN" altLang="en-US"/>
              <a:pPr>
                <a:defRPr/>
              </a:pPr>
              <a:t>2020年2月14日星期五</a:t>
            </a:fld>
            <a:endParaRPr lang="zh-CN" altLang="en-US"/>
          </a:p>
        </p:txBody>
      </p:sp>
      <p:sp>
        <p:nvSpPr>
          <p:cNvPr id="5" name="页脚占位符 3083">
            <a:extLst>
              <a:ext uri="{FF2B5EF4-FFF2-40B4-BE49-F238E27FC236}">
                <a16:creationId xmlns="" xmlns:a16="http://schemas.microsoft.com/office/drawing/2014/main" id="{D4B370E9-BA68-4545-9F93-58DE07BC98C6}"/>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6" name="灯片编号占位符 3084">
            <a:extLst>
              <a:ext uri="{FF2B5EF4-FFF2-40B4-BE49-F238E27FC236}">
                <a16:creationId xmlns="" xmlns:a16="http://schemas.microsoft.com/office/drawing/2014/main" id="{67F5A33A-EEA9-4586-82FA-D2C31E5096A4}"/>
              </a:ext>
            </a:extLst>
          </p:cNvPr>
          <p:cNvSpPr>
            <a:spLocks noGrp="1"/>
          </p:cNvSpPr>
          <p:nvPr>
            <p:ph type="sldNum" sz="quarter" idx="12"/>
          </p:nvPr>
        </p:nvSpPr>
        <p:spPr>
          <a:ln/>
        </p:spPr>
        <p:txBody>
          <a:bodyPr/>
          <a:lstStyle>
            <a:lvl1pPr>
              <a:defRPr/>
            </a:lvl1pPr>
          </a:lstStyle>
          <a:p>
            <a:pPr>
              <a:defRPr/>
            </a:pPr>
            <a:fld id="{B628D511-4C07-410F-A435-C5D3FD44E4E4}" type="slidenum">
              <a:rPr lang="zh-CN" altLang="en-US"/>
              <a:pPr>
                <a:defRPr/>
              </a:pPr>
              <a:t>‹#›</a:t>
            </a:fld>
            <a:endParaRPr lang="zh-CN" altLang="en-US"/>
          </a:p>
        </p:txBody>
      </p:sp>
    </p:spTree>
    <p:extLst>
      <p:ext uri="{BB962C8B-B14F-4D97-AF65-F5344CB8AC3E}">
        <p14:creationId xmlns:p14="http://schemas.microsoft.com/office/powerpoint/2010/main" val="5485080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58277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304800"/>
            <a:ext cx="6221067" cy="58277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082">
            <a:extLst>
              <a:ext uri="{FF2B5EF4-FFF2-40B4-BE49-F238E27FC236}">
                <a16:creationId xmlns="" xmlns:a16="http://schemas.microsoft.com/office/drawing/2014/main" id="{9CB395C1-2317-43E1-B733-BD6B69E0C03E}"/>
              </a:ext>
            </a:extLst>
          </p:cNvPr>
          <p:cNvSpPr>
            <a:spLocks noGrp="1"/>
          </p:cNvSpPr>
          <p:nvPr>
            <p:ph type="dt" sz="half" idx="10"/>
          </p:nvPr>
        </p:nvSpPr>
        <p:spPr>
          <a:ln/>
        </p:spPr>
        <p:txBody>
          <a:bodyPr/>
          <a:lstStyle>
            <a:lvl1pPr>
              <a:defRPr/>
            </a:lvl1pPr>
          </a:lstStyle>
          <a:p>
            <a:pPr>
              <a:defRPr/>
            </a:pPr>
            <a:fld id="{1FF0B84F-A6BE-4572-9A20-6D25A440BA44}" type="datetime3">
              <a:rPr lang="zh-CN" altLang="en-US"/>
              <a:pPr>
                <a:defRPr/>
              </a:pPr>
              <a:t>2020年2月14日星期五</a:t>
            </a:fld>
            <a:endParaRPr lang="zh-CN" altLang="en-US"/>
          </a:p>
        </p:txBody>
      </p:sp>
      <p:sp>
        <p:nvSpPr>
          <p:cNvPr id="5" name="页脚占位符 3083">
            <a:extLst>
              <a:ext uri="{FF2B5EF4-FFF2-40B4-BE49-F238E27FC236}">
                <a16:creationId xmlns="" xmlns:a16="http://schemas.microsoft.com/office/drawing/2014/main" id="{50994C95-246A-48CA-8679-94A6643B4703}"/>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6" name="灯片编号占位符 3084">
            <a:extLst>
              <a:ext uri="{FF2B5EF4-FFF2-40B4-BE49-F238E27FC236}">
                <a16:creationId xmlns="" xmlns:a16="http://schemas.microsoft.com/office/drawing/2014/main" id="{8C6F04E0-731E-4639-9220-73CA707ABDFB}"/>
              </a:ext>
            </a:extLst>
          </p:cNvPr>
          <p:cNvSpPr>
            <a:spLocks noGrp="1"/>
          </p:cNvSpPr>
          <p:nvPr>
            <p:ph type="sldNum" sz="quarter" idx="12"/>
          </p:nvPr>
        </p:nvSpPr>
        <p:spPr>
          <a:ln/>
        </p:spPr>
        <p:txBody>
          <a:bodyPr/>
          <a:lstStyle>
            <a:lvl1pPr>
              <a:defRPr/>
            </a:lvl1pPr>
          </a:lstStyle>
          <a:p>
            <a:pPr>
              <a:defRPr/>
            </a:pPr>
            <a:fld id="{D44BEE62-3A2D-45C1-98CE-BE9B9F9B7416}" type="slidenum">
              <a:rPr lang="zh-CN" altLang="en-US"/>
              <a:pPr>
                <a:defRPr/>
              </a:pPr>
              <a:t>‹#›</a:t>
            </a:fld>
            <a:endParaRPr lang="zh-CN" altLang="en-US"/>
          </a:p>
        </p:txBody>
      </p:sp>
    </p:spTree>
    <p:extLst>
      <p:ext uri="{BB962C8B-B14F-4D97-AF65-F5344CB8AC3E}">
        <p14:creationId xmlns:p14="http://schemas.microsoft.com/office/powerpoint/2010/main" val="263144981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082">
            <a:extLst>
              <a:ext uri="{FF2B5EF4-FFF2-40B4-BE49-F238E27FC236}">
                <a16:creationId xmlns="" xmlns:a16="http://schemas.microsoft.com/office/drawing/2014/main" id="{AE96877F-95A3-47B4-BF9D-0520E7B8F931}"/>
              </a:ext>
            </a:extLst>
          </p:cNvPr>
          <p:cNvSpPr>
            <a:spLocks noGrp="1"/>
          </p:cNvSpPr>
          <p:nvPr>
            <p:ph type="dt" sz="half" idx="10"/>
          </p:nvPr>
        </p:nvSpPr>
        <p:spPr>
          <a:ln/>
        </p:spPr>
        <p:txBody>
          <a:bodyPr/>
          <a:lstStyle>
            <a:lvl1pPr>
              <a:defRPr/>
            </a:lvl1pPr>
          </a:lstStyle>
          <a:p>
            <a:pPr>
              <a:defRPr/>
            </a:pPr>
            <a:fld id="{49B29AFF-FD77-4DF9-83A0-8A55D108AC0D}" type="datetime3">
              <a:rPr lang="zh-CN" altLang="en-US"/>
              <a:pPr>
                <a:defRPr/>
              </a:pPr>
              <a:t>2020年2月14日星期五</a:t>
            </a:fld>
            <a:endParaRPr lang="zh-CN" altLang="en-US"/>
          </a:p>
        </p:txBody>
      </p:sp>
      <p:sp>
        <p:nvSpPr>
          <p:cNvPr id="6" name="页脚占位符 3083">
            <a:extLst>
              <a:ext uri="{FF2B5EF4-FFF2-40B4-BE49-F238E27FC236}">
                <a16:creationId xmlns="" xmlns:a16="http://schemas.microsoft.com/office/drawing/2014/main" id="{2530BFEA-0018-4ECA-BF33-ECE224D8450D}"/>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7" name="灯片编号占位符 3084">
            <a:extLst>
              <a:ext uri="{FF2B5EF4-FFF2-40B4-BE49-F238E27FC236}">
                <a16:creationId xmlns="" xmlns:a16="http://schemas.microsoft.com/office/drawing/2014/main" id="{F66CB228-30A9-49F9-B33E-63A0C5F73165}"/>
              </a:ext>
            </a:extLst>
          </p:cNvPr>
          <p:cNvSpPr>
            <a:spLocks noGrp="1"/>
          </p:cNvSpPr>
          <p:nvPr>
            <p:ph type="sldNum" sz="quarter" idx="12"/>
          </p:nvPr>
        </p:nvSpPr>
        <p:spPr>
          <a:ln/>
        </p:spPr>
        <p:txBody>
          <a:bodyPr/>
          <a:lstStyle>
            <a:lvl1pPr>
              <a:defRPr/>
            </a:lvl1pPr>
          </a:lstStyle>
          <a:p>
            <a:pPr>
              <a:defRPr/>
            </a:pPr>
            <a:fld id="{FC45A0E9-2A25-43D3-B89F-374DB4329DCD}" type="slidenum">
              <a:rPr lang="zh-CN" altLang="en-US"/>
              <a:pPr>
                <a:defRPr/>
              </a:pPr>
              <a:t>‹#›</a:t>
            </a:fld>
            <a:endParaRPr lang="zh-CN" altLang="en-US"/>
          </a:p>
        </p:txBody>
      </p:sp>
    </p:spTree>
    <p:extLst>
      <p:ext uri="{BB962C8B-B14F-4D97-AF65-F5344CB8AC3E}">
        <p14:creationId xmlns:p14="http://schemas.microsoft.com/office/powerpoint/2010/main" val="336559572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4">
            <a:extLst>
              <a:ext uri="{FF2B5EF4-FFF2-40B4-BE49-F238E27FC236}">
                <a16:creationId xmlns="" xmlns:a16="http://schemas.microsoft.com/office/drawing/2014/main" id="{469ED391-6639-4C33-92EA-3E9C5FD44CE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15">
            <a:extLst>
              <a:ext uri="{FF2B5EF4-FFF2-40B4-BE49-F238E27FC236}">
                <a16:creationId xmlns="" xmlns:a16="http://schemas.microsoft.com/office/drawing/2014/main" id="{07C7D2CD-BD0C-44B7-A1E7-6843468AE3F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a:extLst>
              <a:ext uri="{FF2B5EF4-FFF2-40B4-BE49-F238E27FC236}">
                <a16:creationId xmlns="" xmlns:a16="http://schemas.microsoft.com/office/drawing/2014/main" id="{B922E0BE-A50F-410D-BB99-70F4CEF590D5}"/>
              </a:ext>
            </a:extLst>
          </p:cNvPr>
          <p:cNvSpPr>
            <a:spLocks noGrp="1" noChangeArrowheads="1"/>
          </p:cNvSpPr>
          <p:nvPr>
            <p:ph type="sldNum" sz="quarter" idx="12"/>
          </p:nvPr>
        </p:nvSpPr>
        <p:spPr>
          <a:ln/>
        </p:spPr>
        <p:txBody>
          <a:bodyPr/>
          <a:lstStyle>
            <a:lvl1pPr>
              <a:defRPr/>
            </a:lvl1pPr>
          </a:lstStyle>
          <a:p>
            <a:pPr>
              <a:defRPr/>
            </a:pPr>
            <a:fld id="{97C83001-9521-4881-9E8A-E13AE24EC319}" type="slidenum">
              <a:rPr lang="zh-CN" altLang="en-US"/>
              <a:pPr>
                <a:defRPr/>
              </a:pPr>
              <a:t>‹#›</a:t>
            </a:fld>
            <a:endParaRPr lang="en-US" altLang="zh-CN"/>
          </a:p>
        </p:txBody>
      </p:sp>
    </p:spTree>
    <p:extLst>
      <p:ext uri="{BB962C8B-B14F-4D97-AF65-F5344CB8AC3E}">
        <p14:creationId xmlns:p14="http://schemas.microsoft.com/office/powerpoint/2010/main" val="368165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 xmlns:a16="http://schemas.microsoft.com/office/drawing/2014/main" id="{6A7A8C1C-3A09-4D50-BF32-2D6019F2ECA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15">
            <a:extLst>
              <a:ext uri="{FF2B5EF4-FFF2-40B4-BE49-F238E27FC236}">
                <a16:creationId xmlns="" xmlns:a16="http://schemas.microsoft.com/office/drawing/2014/main" id="{F7636CB7-2AE2-4FB9-A6BC-66A27DC51E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a:extLst>
              <a:ext uri="{FF2B5EF4-FFF2-40B4-BE49-F238E27FC236}">
                <a16:creationId xmlns="" xmlns:a16="http://schemas.microsoft.com/office/drawing/2014/main" id="{DA52ECB3-F73F-43E2-8078-94F57FFC21D3}"/>
              </a:ext>
            </a:extLst>
          </p:cNvPr>
          <p:cNvSpPr>
            <a:spLocks noGrp="1" noChangeArrowheads="1"/>
          </p:cNvSpPr>
          <p:nvPr>
            <p:ph type="sldNum" sz="quarter" idx="12"/>
          </p:nvPr>
        </p:nvSpPr>
        <p:spPr>
          <a:ln/>
        </p:spPr>
        <p:txBody>
          <a:bodyPr/>
          <a:lstStyle>
            <a:lvl1pPr>
              <a:defRPr/>
            </a:lvl1pPr>
          </a:lstStyle>
          <a:p>
            <a:pPr>
              <a:defRPr/>
            </a:pPr>
            <a:fld id="{5F5A50BB-BB82-41B1-99ED-F72C90C182D3}" type="slidenum">
              <a:rPr lang="zh-CN" altLang="en-US"/>
              <a:pPr>
                <a:defRPr/>
              </a:pPr>
              <a:t>‹#›</a:t>
            </a:fld>
            <a:endParaRPr lang="en-US" altLang="zh-CN"/>
          </a:p>
        </p:txBody>
      </p:sp>
    </p:spTree>
    <p:extLst>
      <p:ext uri="{BB962C8B-B14F-4D97-AF65-F5344CB8AC3E}">
        <p14:creationId xmlns:p14="http://schemas.microsoft.com/office/powerpoint/2010/main" val="72473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4">
            <a:extLst>
              <a:ext uri="{FF2B5EF4-FFF2-40B4-BE49-F238E27FC236}">
                <a16:creationId xmlns="" xmlns:a16="http://schemas.microsoft.com/office/drawing/2014/main" id="{54E639FE-A549-48E2-A48A-CF3D9AE4822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15">
            <a:extLst>
              <a:ext uri="{FF2B5EF4-FFF2-40B4-BE49-F238E27FC236}">
                <a16:creationId xmlns="" xmlns:a16="http://schemas.microsoft.com/office/drawing/2014/main" id="{D2DB7A2E-BCDB-4F05-BC32-C054F35789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a:extLst>
              <a:ext uri="{FF2B5EF4-FFF2-40B4-BE49-F238E27FC236}">
                <a16:creationId xmlns="" xmlns:a16="http://schemas.microsoft.com/office/drawing/2014/main" id="{E0406462-095D-4F17-8C00-C614773EB7E2}"/>
              </a:ext>
            </a:extLst>
          </p:cNvPr>
          <p:cNvSpPr>
            <a:spLocks noGrp="1" noChangeArrowheads="1"/>
          </p:cNvSpPr>
          <p:nvPr>
            <p:ph type="sldNum" sz="quarter" idx="12"/>
          </p:nvPr>
        </p:nvSpPr>
        <p:spPr>
          <a:ln/>
        </p:spPr>
        <p:txBody>
          <a:bodyPr/>
          <a:lstStyle>
            <a:lvl1pPr>
              <a:defRPr/>
            </a:lvl1pPr>
          </a:lstStyle>
          <a:p>
            <a:pPr>
              <a:defRPr/>
            </a:pPr>
            <a:fld id="{98F78500-014C-483E-9BE3-0C79511FCDD2}" type="slidenum">
              <a:rPr lang="zh-CN" altLang="en-US"/>
              <a:pPr>
                <a:defRPr/>
              </a:pPr>
              <a:t>‹#›</a:t>
            </a:fld>
            <a:endParaRPr lang="en-US" altLang="zh-CN"/>
          </a:p>
        </p:txBody>
      </p:sp>
    </p:spTree>
    <p:extLst>
      <p:ext uri="{BB962C8B-B14F-4D97-AF65-F5344CB8AC3E}">
        <p14:creationId xmlns:p14="http://schemas.microsoft.com/office/powerpoint/2010/main" val="34009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125538"/>
            <a:ext cx="4038600" cy="4741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4">
            <a:extLst>
              <a:ext uri="{FF2B5EF4-FFF2-40B4-BE49-F238E27FC236}">
                <a16:creationId xmlns="" xmlns:a16="http://schemas.microsoft.com/office/drawing/2014/main" id="{B5E2DDFA-210A-41D2-8CF7-68EB7767406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15">
            <a:extLst>
              <a:ext uri="{FF2B5EF4-FFF2-40B4-BE49-F238E27FC236}">
                <a16:creationId xmlns="" xmlns:a16="http://schemas.microsoft.com/office/drawing/2014/main" id="{92059361-3858-4D38-B90C-DB4D7DFB6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a:extLst>
              <a:ext uri="{FF2B5EF4-FFF2-40B4-BE49-F238E27FC236}">
                <a16:creationId xmlns="" xmlns:a16="http://schemas.microsoft.com/office/drawing/2014/main" id="{EC243075-8703-40DF-8755-AED46B06311B}"/>
              </a:ext>
            </a:extLst>
          </p:cNvPr>
          <p:cNvSpPr>
            <a:spLocks noGrp="1" noChangeArrowheads="1"/>
          </p:cNvSpPr>
          <p:nvPr>
            <p:ph type="sldNum" sz="quarter" idx="12"/>
          </p:nvPr>
        </p:nvSpPr>
        <p:spPr>
          <a:ln/>
        </p:spPr>
        <p:txBody>
          <a:bodyPr/>
          <a:lstStyle>
            <a:lvl1pPr>
              <a:defRPr/>
            </a:lvl1pPr>
          </a:lstStyle>
          <a:p>
            <a:pPr>
              <a:defRPr/>
            </a:pPr>
            <a:fld id="{9C07E7D6-DD36-418F-94B0-1F769118663B}" type="slidenum">
              <a:rPr lang="zh-CN" altLang="en-US"/>
              <a:pPr>
                <a:defRPr/>
              </a:pPr>
              <a:t>‹#›</a:t>
            </a:fld>
            <a:endParaRPr lang="en-US" altLang="zh-CN"/>
          </a:p>
        </p:txBody>
      </p:sp>
    </p:spTree>
    <p:extLst>
      <p:ext uri="{BB962C8B-B14F-4D97-AF65-F5344CB8AC3E}">
        <p14:creationId xmlns:p14="http://schemas.microsoft.com/office/powerpoint/2010/main" val="234585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4">
            <a:extLst>
              <a:ext uri="{FF2B5EF4-FFF2-40B4-BE49-F238E27FC236}">
                <a16:creationId xmlns="" xmlns:a16="http://schemas.microsoft.com/office/drawing/2014/main" id="{CA149C5C-96AA-4E11-9081-60F65DD88F9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15">
            <a:extLst>
              <a:ext uri="{FF2B5EF4-FFF2-40B4-BE49-F238E27FC236}">
                <a16:creationId xmlns="" xmlns:a16="http://schemas.microsoft.com/office/drawing/2014/main" id="{1D1F638E-7A4B-401C-95FF-FEFE2E2FD11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6">
            <a:extLst>
              <a:ext uri="{FF2B5EF4-FFF2-40B4-BE49-F238E27FC236}">
                <a16:creationId xmlns="" xmlns:a16="http://schemas.microsoft.com/office/drawing/2014/main" id="{AD2F4CF9-62C5-4C3B-8AE5-FEDDB3FA871A}"/>
              </a:ext>
            </a:extLst>
          </p:cNvPr>
          <p:cNvSpPr>
            <a:spLocks noGrp="1" noChangeArrowheads="1"/>
          </p:cNvSpPr>
          <p:nvPr>
            <p:ph type="sldNum" sz="quarter" idx="12"/>
          </p:nvPr>
        </p:nvSpPr>
        <p:spPr>
          <a:ln/>
        </p:spPr>
        <p:txBody>
          <a:bodyPr/>
          <a:lstStyle>
            <a:lvl1pPr>
              <a:defRPr/>
            </a:lvl1pPr>
          </a:lstStyle>
          <a:p>
            <a:pPr>
              <a:defRPr/>
            </a:pPr>
            <a:fld id="{CA942FDB-4154-4160-A963-7B720E683051}" type="slidenum">
              <a:rPr lang="zh-CN" altLang="en-US"/>
              <a:pPr>
                <a:defRPr/>
              </a:pPr>
              <a:t>‹#›</a:t>
            </a:fld>
            <a:endParaRPr lang="en-US" altLang="zh-CN"/>
          </a:p>
        </p:txBody>
      </p:sp>
    </p:spTree>
    <p:extLst>
      <p:ext uri="{BB962C8B-B14F-4D97-AF65-F5344CB8AC3E}">
        <p14:creationId xmlns:p14="http://schemas.microsoft.com/office/powerpoint/2010/main" val="3474525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4">
            <a:extLst>
              <a:ext uri="{FF2B5EF4-FFF2-40B4-BE49-F238E27FC236}">
                <a16:creationId xmlns="" xmlns:a16="http://schemas.microsoft.com/office/drawing/2014/main" id="{23126B94-39D5-4046-BD10-EFAAF979FBA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15">
            <a:extLst>
              <a:ext uri="{FF2B5EF4-FFF2-40B4-BE49-F238E27FC236}">
                <a16:creationId xmlns="" xmlns:a16="http://schemas.microsoft.com/office/drawing/2014/main" id="{FBF736B8-73DB-4649-833D-D71FDCA122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6">
            <a:extLst>
              <a:ext uri="{FF2B5EF4-FFF2-40B4-BE49-F238E27FC236}">
                <a16:creationId xmlns="" xmlns:a16="http://schemas.microsoft.com/office/drawing/2014/main" id="{4D632A3B-EEDF-4C32-8E20-588881FE264D}"/>
              </a:ext>
            </a:extLst>
          </p:cNvPr>
          <p:cNvSpPr>
            <a:spLocks noGrp="1" noChangeArrowheads="1"/>
          </p:cNvSpPr>
          <p:nvPr>
            <p:ph type="sldNum" sz="quarter" idx="12"/>
          </p:nvPr>
        </p:nvSpPr>
        <p:spPr>
          <a:ln/>
        </p:spPr>
        <p:txBody>
          <a:bodyPr/>
          <a:lstStyle>
            <a:lvl1pPr>
              <a:defRPr/>
            </a:lvl1pPr>
          </a:lstStyle>
          <a:p>
            <a:pPr>
              <a:defRPr/>
            </a:pPr>
            <a:fld id="{EDE410BF-69C5-48B4-899F-29FFF0A12C0C}" type="slidenum">
              <a:rPr lang="zh-CN" altLang="en-US"/>
              <a:pPr>
                <a:defRPr/>
              </a:pPr>
              <a:t>‹#›</a:t>
            </a:fld>
            <a:endParaRPr lang="en-US" altLang="zh-CN"/>
          </a:p>
        </p:txBody>
      </p:sp>
    </p:spTree>
    <p:extLst>
      <p:ext uri="{BB962C8B-B14F-4D97-AF65-F5344CB8AC3E}">
        <p14:creationId xmlns:p14="http://schemas.microsoft.com/office/powerpoint/2010/main" val="421687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4">
            <a:extLst>
              <a:ext uri="{FF2B5EF4-FFF2-40B4-BE49-F238E27FC236}">
                <a16:creationId xmlns="" xmlns:a16="http://schemas.microsoft.com/office/drawing/2014/main" id="{92EF080A-77D0-43CC-997A-91DD41848F3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15">
            <a:extLst>
              <a:ext uri="{FF2B5EF4-FFF2-40B4-BE49-F238E27FC236}">
                <a16:creationId xmlns="" xmlns:a16="http://schemas.microsoft.com/office/drawing/2014/main" id="{9C7639C5-7C18-40E4-A08A-3F2D103C9A1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6">
            <a:extLst>
              <a:ext uri="{FF2B5EF4-FFF2-40B4-BE49-F238E27FC236}">
                <a16:creationId xmlns="" xmlns:a16="http://schemas.microsoft.com/office/drawing/2014/main" id="{4A23C40E-FF2B-487E-99BA-6BCFBC3204BF}"/>
              </a:ext>
            </a:extLst>
          </p:cNvPr>
          <p:cNvSpPr>
            <a:spLocks noGrp="1" noChangeArrowheads="1"/>
          </p:cNvSpPr>
          <p:nvPr>
            <p:ph type="sldNum" sz="quarter" idx="12"/>
          </p:nvPr>
        </p:nvSpPr>
        <p:spPr>
          <a:ln/>
        </p:spPr>
        <p:txBody>
          <a:bodyPr/>
          <a:lstStyle>
            <a:lvl1pPr>
              <a:defRPr/>
            </a:lvl1pPr>
          </a:lstStyle>
          <a:p>
            <a:pPr>
              <a:defRPr/>
            </a:pPr>
            <a:fld id="{403E6321-CDCE-458A-AE02-1EBB8EC79DFC}" type="slidenum">
              <a:rPr lang="zh-CN" altLang="en-US"/>
              <a:pPr>
                <a:defRPr/>
              </a:pPr>
              <a:t>‹#›</a:t>
            </a:fld>
            <a:endParaRPr lang="en-US" altLang="zh-CN"/>
          </a:p>
        </p:txBody>
      </p:sp>
    </p:spTree>
    <p:extLst>
      <p:ext uri="{BB962C8B-B14F-4D97-AF65-F5344CB8AC3E}">
        <p14:creationId xmlns:p14="http://schemas.microsoft.com/office/powerpoint/2010/main" val="39463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082">
            <a:extLst>
              <a:ext uri="{FF2B5EF4-FFF2-40B4-BE49-F238E27FC236}">
                <a16:creationId xmlns="" xmlns:a16="http://schemas.microsoft.com/office/drawing/2014/main" id="{A6E0562D-1FE7-4857-A5FF-1A3630440B2F}"/>
              </a:ext>
            </a:extLst>
          </p:cNvPr>
          <p:cNvSpPr>
            <a:spLocks noGrp="1"/>
          </p:cNvSpPr>
          <p:nvPr>
            <p:ph type="dt" sz="half" idx="10"/>
          </p:nvPr>
        </p:nvSpPr>
        <p:spPr>
          <a:ln/>
        </p:spPr>
        <p:txBody>
          <a:bodyPr/>
          <a:lstStyle>
            <a:lvl1pPr>
              <a:defRPr/>
            </a:lvl1pPr>
          </a:lstStyle>
          <a:p>
            <a:pPr>
              <a:defRPr/>
            </a:pPr>
            <a:fld id="{EF3A250C-D2C3-4A2E-BAF0-5C64C14BFC74}" type="datetime3">
              <a:rPr lang="zh-CN" altLang="en-US"/>
              <a:pPr>
                <a:defRPr/>
              </a:pPr>
              <a:t>2020年2月14日星期五</a:t>
            </a:fld>
            <a:endParaRPr lang="zh-CN" altLang="en-US"/>
          </a:p>
        </p:txBody>
      </p:sp>
      <p:sp>
        <p:nvSpPr>
          <p:cNvPr id="5" name="页脚占位符 3083">
            <a:extLst>
              <a:ext uri="{FF2B5EF4-FFF2-40B4-BE49-F238E27FC236}">
                <a16:creationId xmlns="" xmlns:a16="http://schemas.microsoft.com/office/drawing/2014/main" id="{E907E80C-00EE-4481-9C1C-ACD8CEDF53A6}"/>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6" name="灯片编号占位符 3084">
            <a:extLst>
              <a:ext uri="{FF2B5EF4-FFF2-40B4-BE49-F238E27FC236}">
                <a16:creationId xmlns="" xmlns:a16="http://schemas.microsoft.com/office/drawing/2014/main" id="{73219107-3C1F-42F2-A64C-B3E4DDB5B01C}"/>
              </a:ext>
            </a:extLst>
          </p:cNvPr>
          <p:cNvSpPr>
            <a:spLocks noGrp="1"/>
          </p:cNvSpPr>
          <p:nvPr>
            <p:ph type="sldNum" sz="quarter" idx="12"/>
          </p:nvPr>
        </p:nvSpPr>
        <p:spPr>
          <a:ln/>
        </p:spPr>
        <p:txBody>
          <a:bodyPr/>
          <a:lstStyle>
            <a:lvl1pPr>
              <a:defRPr/>
            </a:lvl1pPr>
          </a:lstStyle>
          <a:p>
            <a:pPr>
              <a:defRPr/>
            </a:pPr>
            <a:fld id="{ACF26CAA-6FD6-412D-A1C7-4AF08EE87DB6}" type="slidenum">
              <a:rPr lang="zh-CN" altLang="en-US"/>
              <a:pPr>
                <a:defRPr/>
              </a:pPr>
              <a:t>‹#›</a:t>
            </a:fld>
            <a:endParaRPr lang="zh-CN" altLang="en-US"/>
          </a:p>
        </p:txBody>
      </p:sp>
    </p:spTree>
    <p:extLst>
      <p:ext uri="{BB962C8B-B14F-4D97-AF65-F5344CB8AC3E}">
        <p14:creationId xmlns:p14="http://schemas.microsoft.com/office/powerpoint/2010/main" val="4152575176"/>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4">
            <a:extLst>
              <a:ext uri="{FF2B5EF4-FFF2-40B4-BE49-F238E27FC236}">
                <a16:creationId xmlns="" xmlns:a16="http://schemas.microsoft.com/office/drawing/2014/main" id="{098AC80F-F0FB-4D26-BDF7-35D101972C5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15">
            <a:extLst>
              <a:ext uri="{FF2B5EF4-FFF2-40B4-BE49-F238E27FC236}">
                <a16:creationId xmlns="" xmlns:a16="http://schemas.microsoft.com/office/drawing/2014/main" id="{9AAECEDF-CC30-4033-A17C-98F7F273590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a:extLst>
              <a:ext uri="{FF2B5EF4-FFF2-40B4-BE49-F238E27FC236}">
                <a16:creationId xmlns="" xmlns:a16="http://schemas.microsoft.com/office/drawing/2014/main" id="{BE4F2378-C9F8-433F-ADA1-C49DA3BC3162}"/>
              </a:ext>
            </a:extLst>
          </p:cNvPr>
          <p:cNvSpPr>
            <a:spLocks noGrp="1" noChangeArrowheads="1"/>
          </p:cNvSpPr>
          <p:nvPr>
            <p:ph type="sldNum" sz="quarter" idx="12"/>
          </p:nvPr>
        </p:nvSpPr>
        <p:spPr>
          <a:ln/>
        </p:spPr>
        <p:txBody>
          <a:bodyPr/>
          <a:lstStyle>
            <a:lvl1pPr>
              <a:defRPr/>
            </a:lvl1pPr>
          </a:lstStyle>
          <a:p>
            <a:pPr>
              <a:defRPr/>
            </a:pPr>
            <a:fld id="{09516890-35D4-42E5-B1B6-63BEADB8E5DC}" type="slidenum">
              <a:rPr lang="zh-CN" altLang="en-US"/>
              <a:pPr>
                <a:defRPr/>
              </a:pPr>
              <a:t>‹#›</a:t>
            </a:fld>
            <a:endParaRPr lang="en-US" altLang="zh-CN"/>
          </a:p>
        </p:txBody>
      </p:sp>
    </p:spTree>
    <p:extLst>
      <p:ext uri="{BB962C8B-B14F-4D97-AF65-F5344CB8AC3E}">
        <p14:creationId xmlns:p14="http://schemas.microsoft.com/office/powerpoint/2010/main" val="631974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4">
            <a:extLst>
              <a:ext uri="{FF2B5EF4-FFF2-40B4-BE49-F238E27FC236}">
                <a16:creationId xmlns="" xmlns:a16="http://schemas.microsoft.com/office/drawing/2014/main" id="{5A622861-D0F6-4E70-BC06-92485352A47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15">
            <a:extLst>
              <a:ext uri="{FF2B5EF4-FFF2-40B4-BE49-F238E27FC236}">
                <a16:creationId xmlns="" xmlns:a16="http://schemas.microsoft.com/office/drawing/2014/main" id="{923AF88F-042F-4D74-9240-964C6907F6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a:extLst>
              <a:ext uri="{FF2B5EF4-FFF2-40B4-BE49-F238E27FC236}">
                <a16:creationId xmlns="" xmlns:a16="http://schemas.microsoft.com/office/drawing/2014/main" id="{8EC115F8-7425-419B-87BB-A5FB332A2B7B}"/>
              </a:ext>
            </a:extLst>
          </p:cNvPr>
          <p:cNvSpPr>
            <a:spLocks noGrp="1" noChangeArrowheads="1"/>
          </p:cNvSpPr>
          <p:nvPr>
            <p:ph type="sldNum" sz="quarter" idx="12"/>
          </p:nvPr>
        </p:nvSpPr>
        <p:spPr>
          <a:ln/>
        </p:spPr>
        <p:txBody>
          <a:bodyPr/>
          <a:lstStyle>
            <a:lvl1pPr>
              <a:defRPr/>
            </a:lvl1pPr>
          </a:lstStyle>
          <a:p>
            <a:pPr>
              <a:defRPr/>
            </a:pPr>
            <a:fld id="{16503427-5C95-4770-9CDE-C8DFA2F1BC71}" type="slidenum">
              <a:rPr lang="zh-CN" altLang="en-US"/>
              <a:pPr>
                <a:defRPr/>
              </a:pPr>
              <a:t>‹#›</a:t>
            </a:fld>
            <a:endParaRPr lang="en-US" altLang="zh-CN"/>
          </a:p>
        </p:txBody>
      </p:sp>
    </p:spTree>
    <p:extLst>
      <p:ext uri="{BB962C8B-B14F-4D97-AF65-F5344CB8AC3E}">
        <p14:creationId xmlns:p14="http://schemas.microsoft.com/office/powerpoint/2010/main" val="4185013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 xmlns:a16="http://schemas.microsoft.com/office/drawing/2014/main" id="{86960D0E-5578-4393-B0D2-A7253269E68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15">
            <a:extLst>
              <a:ext uri="{FF2B5EF4-FFF2-40B4-BE49-F238E27FC236}">
                <a16:creationId xmlns="" xmlns:a16="http://schemas.microsoft.com/office/drawing/2014/main" id="{76D9B0D8-66AF-4B28-BCC9-3E6C1C48B6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a:extLst>
              <a:ext uri="{FF2B5EF4-FFF2-40B4-BE49-F238E27FC236}">
                <a16:creationId xmlns="" xmlns:a16="http://schemas.microsoft.com/office/drawing/2014/main" id="{80D0CD1D-A2BD-4B6D-B384-57418469766F}"/>
              </a:ext>
            </a:extLst>
          </p:cNvPr>
          <p:cNvSpPr>
            <a:spLocks noGrp="1" noChangeArrowheads="1"/>
          </p:cNvSpPr>
          <p:nvPr>
            <p:ph type="sldNum" sz="quarter" idx="12"/>
          </p:nvPr>
        </p:nvSpPr>
        <p:spPr>
          <a:ln/>
        </p:spPr>
        <p:txBody>
          <a:bodyPr/>
          <a:lstStyle>
            <a:lvl1pPr>
              <a:defRPr/>
            </a:lvl1pPr>
          </a:lstStyle>
          <a:p>
            <a:pPr>
              <a:defRPr/>
            </a:pPr>
            <a:fld id="{CCCEA23C-FF18-4B8D-BCA3-6545A296FE6E}" type="slidenum">
              <a:rPr lang="zh-CN" altLang="en-US"/>
              <a:pPr>
                <a:defRPr/>
              </a:pPr>
              <a:t>‹#›</a:t>
            </a:fld>
            <a:endParaRPr lang="en-US" altLang="zh-CN"/>
          </a:p>
        </p:txBody>
      </p:sp>
    </p:spTree>
    <p:extLst>
      <p:ext uri="{BB962C8B-B14F-4D97-AF65-F5344CB8AC3E}">
        <p14:creationId xmlns:p14="http://schemas.microsoft.com/office/powerpoint/2010/main" val="1581108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0538" y="163513"/>
            <a:ext cx="2124075" cy="57038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63513"/>
            <a:ext cx="6219825" cy="57038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4">
            <a:extLst>
              <a:ext uri="{FF2B5EF4-FFF2-40B4-BE49-F238E27FC236}">
                <a16:creationId xmlns="" xmlns:a16="http://schemas.microsoft.com/office/drawing/2014/main" id="{001C1FF7-F96F-405D-B4A7-193F1EFFB21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15">
            <a:extLst>
              <a:ext uri="{FF2B5EF4-FFF2-40B4-BE49-F238E27FC236}">
                <a16:creationId xmlns="" xmlns:a16="http://schemas.microsoft.com/office/drawing/2014/main" id="{1284895F-64C8-48C0-BC3E-5295D0E987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a:extLst>
              <a:ext uri="{FF2B5EF4-FFF2-40B4-BE49-F238E27FC236}">
                <a16:creationId xmlns="" xmlns:a16="http://schemas.microsoft.com/office/drawing/2014/main" id="{DCD12AD3-A0AE-459A-BE8B-49FCD357C9D5}"/>
              </a:ext>
            </a:extLst>
          </p:cNvPr>
          <p:cNvSpPr>
            <a:spLocks noGrp="1" noChangeArrowheads="1"/>
          </p:cNvSpPr>
          <p:nvPr>
            <p:ph type="sldNum" sz="quarter" idx="12"/>
          </p:nvPr>
        </p:nvSpPr>
        <p:spPr>
          <a:ln/>
        </p:spPr>
        <p:txBody>
          <a:bodyPr/>
          <a:lstStyle>
            <a:lvl1pPr>
              <a:defRPr/>
            </a:lvl1pPr>
          </a:lstStyle>
          <a:p>
            <a:pPr>
              <a:defRPr/>
            </a:pPr>
            <a:fld id="{7AF9C5EF-C5DF-4485-9CBE-BD118E4DE6FC}" type="slidenum">
              <a:rPr lang="zh-CN" altLang="en-US"/>
              <a:pPr>
                <a:defRPr/>
              </a:pPr>
              <a:t>‹#›</a:t>
            </a:fld>
            <a:endParaRPr lang="en-US" altLang="zh-CN"/>
          </a:p>
        </p:txBody>
      </p:sp>
    </p:spTree>
    <p:extLst>
      <p:ext uri="{BB962C8B-B14F-4D97-AF65-F5344CB8AC3E}">
        <p14:creationId xmlns:p14="http://schemas.microsoft.com/office/powerpoint/2010/main" val="55468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082">
            <a:extLst>
              <a:ext uri="{FF2B5EF4-FFF2-40B4-BE49-F238E27FC236}">
                <a16:creationId xmlns="" xmlns:a16="http://schemas.microsoft.com/office/drawing/2014/main" id="{48F03169-2220-47CC-8594-A95EF055FA05}"/>
              </a:ext>
            </a:extLst>
          </p:cNvPr>
          <p:cNvSpPr>
            <a:spLocks noGrp="1"/>
          </p:cNvSpPr>
          <p:nvPr>
            <p:ph type="dt" sz="half" idx="10"/>
          </p:nvPr>
        </p:nvSpPr>
        <p:spPr>
          <a:ln/>
        </p:spPr>
        <p:txBody>
          <a:bodyPr/>
          <a:lstStyle>
            <a:lvl1pPr>
              <a:defRPr/>
            </a:lvl1pPr>
          </a:lstStyle>
          <a:p>
            <a:pPr>
              <a:defRPr/>
            </a:pPr>
            <a:fld id="{1E6C6273-E978-4C9B-8B07-E1D169562E7C}" type="datetime3">
              <a:rPr lang="zh-CN" altLang="en-US"/>
              <a:pPr>
                <a:defRPr/>
              </a:pPr>
              <a:t>2020年2月14日星期五</a:t>
            </a:fld>
            <a:endParaRPr lang="zh-CN" altLang="en-US"/>
          </a:p>
        </p:txBody>
      </p:sp>
      <p:sp>
        <p:nvSpPr>
          <p:cNvPr id="5" name="页脚占位符 3083">
            <a:extLst>
              <a:ext uri="{FF2B5EF4-FFF2-40B4-BE49-F238E27FC236}">
                <a16:creationId xmlns="" xmlns:a16="http://schemas.microsoft.com/office/drawing/2014/main" id="{DBB6866E-B467-4CA1-9F2D-6F104D4D6BF0}"/>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6" name="灯片编号占位符 3084">
            <a:extLst>
              <a:ext uri="{FF2B5EF4-FFF2-40B4-BE49-F238E27FC236}">
                <a16:creationId xmlns="" xmlns:a16="http://schemas.microsoft.com/office/drawing/2014/main" id="{95F0D385-7EBF-4DE1-9AFB-94D55081D80A}"/>
              </a:ext>
            </a:extLst>
          </p:cNvPr>
          <p:cNvSpPr>
            <a:spLocks noGrp="1"/>
          </p:cNvSpPr>
          <p:nvPr>
            <p:ph type="sldNum" sz="quarter" idx="12"/>
          </p:nvPr>
        </p:nvSpPr>
        <p:spPr>
          <a:ln/>
        </p:spPr>
        <p:txBody>
          <a:bodyPr/>
          <a:lstStyle>
            <a:lvl1pPr>
              <a:defRPr/>
            </a:lvl1pPr>
          </a:lstStyle>
          <a:p>
            <a:pPr>
              <a:defRPr/>
            </a:pPr>
            <a:fld id="{C47BBE12-2B26-4D1C-8B83-24DA1866E1B9}" type="slidenum">
              <a:rPr lang="zh-CN" altLang="en-US"/>
              <a:pPr>
                <a:defRPr/>
              </a:pPr>
              <a:t>‹#›</a:t>
            </a:fld>
            <a:endParaRPr lang="zh-CN" altLang="en-US"/>
          </a:p>
        </p:txBody>
      </p:sp>
    </p:spTree>
    <p:extLst>
      <p:ext uri="{BB962C8B-B14F-4D97-AF65-F5344CB8AC3E}">
        <p14:creationId xmlns:p14="http://schemas.microsoft.com/office/powerpoint/2010/main" val="175632236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295400"/>
            <a:ext cx="4144518" cy="4837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94682" y="1295400"/>
            <a:ext cx="4144518" cy="4837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082">
            <a:extLst>
              <a:ext uri="{FF2B5EF4-FFF2-40B4-BE49-F238E27FC236}">
                <a16:creationId xmlns="" xmlns:a16="http://schemas.microsoft.com/office/drawing/2014/main" id="{CDEF3464-3F9A-4B0C-B76B-2F13BFC9C383}"/>
              </a:ext>
            </a:extLst>
          </p:cNvPr>
          <p:cNvSpPr>
            <a:spLocks noGrp="1"/>
          </p:cNvSpPr>
          <p:nvPr>
            <p:ph type="dt" sz="half" idx="10"/>
          </p:nvPr>
        </p:nvSpPr>
        <p:spPr>
          <a:ln/>
        </p:spPr>
        <p:txBody>
          <a:bodyPr/>
          <a:lstStyle>
            <a:lvl1pPr>
              <a:defRPr/>
            </a:lvl1pPr>
          </a:lstStyle>
          <a:p>
            <a:pPr>
              <a:defRPr/>
            </a:pPr>
            <a:fld id="{C7EF49E4-3959-4D6E-AE58-5DADB9CBA5D7}" type="datetime3">
              <a:rPr lang="zh-CN" altLang="en-US"/>
              <a:pPr>
                <a:defRPr/>
              </a:pPr>
              <a:t>2020年2月14日星期五</a:t>
            </a:fld>
            <a:endParaRPr lang="zh-CN" altLang="en-US"/>
          </a:p>
        </p:txBody>
      </p:sp>
      <p:sp>
        <p:nvSpPr>
          <p:cNvPr id="6" name="页脚占位符 3083">
            <a:extLst>
              <a:ext uri="{FF2B5EF4-FFF2-40B4-BE49-F238E27FC236}">
                <a16:creationId xmlns="" xmlns:a16="http://schemas.microsoft.com/office/drawing/2014/main" id="{24D6DFB3-B86B-4F59-B375-069A3CAF9D49}"/>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7" name="灯片编号占位符 3084">
            <a:extLst>
              <a:ext uri="{FF2B5EF4-FFF2-40B4-BE49-F238E27FC236}">
                <a16:creationId xmlns="" xmlns:a16="http://schemas.microsoft.com/office/drawing/2014/main" id="{5751D4AA-0E06-46EF-83CA-A7BBCE47FCA6}"/>
              </a:ext>
            </a:extLst>
          </p:cNvPr>
          <p:cNvSpPr>
            <a:spLocks noGrp="1"/>
          </p:cNvSpPr>
          <p:nvPr>
            <p:ph type="sldNum" sz="quarter" idx="12"/>
          </p:nvPr>
        </p:nvSpPr>
        <p:spPr>
          <a:ln/>
        </p:spPr>
        <p:txBody>
          <a:bodyPr/>
          <a:lstStyle>
            <a:lvl1pPr>
              <a:defRPr/>
            </a:lvl1pPr>
          </a:lstStyle>
          <a:p>
            <a:pPr>
              <a:defRPr/>
            </a:pPr>
            <a:fld id="{9B041EC0-874A-44D1-843F-E487FBC13D74}" type="slidenum">
              <a:rPr lang="zh-CN" altLang="en-US"/>
              <a:pPr>
                <a:defRPr/>
              </a:pPr>
              <a:t>‹#›</a:t>
            </a:fld>
            <a:endParaRPr lang="zh-CN" altLang="en-US"/>
          </a:p>
        </p:txBody>
      </p:sp>
    </p:spTree>
    <p:extLst>
      <p:ext uri="{BB962C8B-B14F-4D97-AF65-F5344CB8AC3E}">
        <p14:creationId xmlns:p14="http://schemas.microsoft.com/office/powerpoint/2010/main" val="2233946841"/>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082">
            <a:extLst>
              <a:ext uri="{FF2B5EF4-FFF2-40B4-BE49-F238E27FC236}">
                <a16:creationId xmlns="" xmlns:a16="http://schemas.microsoft.com/office/drawing/2014/main" id="{4E09E0CF-3483-41AD-861F-550237AF7674}"/>
              </a:ext>
            </a:extLst>
          </p:cNvPr>
          <p:cNvSpPr>
            <a:spLocks noGrp="1"/>
          </p:cNvSpPr>
          <p:nvPr>
            <p:ph type="dt" sz="half" idx="10"/>
          </p:nvPr>
        </p:nvSpPr>
        <p:spPr>
          <a:ln/>
        </p:spPr>
        <p:txBody>
          <a:bodyPr/>
          <a:lstStyle>
            <a:lvl1pPr>
              <a:defRPr/>
            </a:lvl1pPr>
          </a:lstStyle>
          <a:p>
            <a:pPr>
              <a:defRPr/>
            </a:pPr>
            <a:fld id="{0AF9F2FE-4BB6-422D-94AB-8266057218B9}" type="datetime3">
              <a:rPr lang="zh-CN" altLang="en-US"/>
              <a:pPr>
                <a:defRPr/>
              </a:pPr>
              <a:t>2020年2月14日星期五</a:t>
            </a:fld>
            <a:endParaRPr lang="zh-CN" altLang="en-US"/>
          </a:p>
        </p:txBody>
      </p:sp>
      <p:sp>
        <p:nvSpPr>
          <p:cNvPr id="8" name="页脚占位符 3083">
            <a:extLst>
              <a:ext uri="{FF2B5EF4-FFF2-40B4-BE49-F238E27FC236}">
                <a16:creationId xmlns="" xmlns:a16="http://schemas.microsoft.com/office/drawing/2014/main" id="{F0E1071D-60B6-4ED4-919A-DFD8A70FBE9A}"/>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9" name="灯片编号占位符 3084">
            <a:extLst>
              <a:ext uri="{FF2B5EF4-FFF2-40B4-BE49-F238E27FC236}">
                <a16:creationId xmlns="" xmlns:a16="http://schemas.microsoft.com/office/drawing/2014/main" id="{EA5D50FD-E78E-4D94-96F0-C02C62F83E72}"/>
              </a:ext>
            </a:extLst>
          </p:cNvPr>
          <p:cNvSpPr>
            <a:spLocks noGrp="1"/>
          </p:cNvSpPr>
          <p:nvPr>
            <p:ph type="sldNum" sz="quarter" idx="12"/>
          </p:nvPr>
        </p:nvSpPr>
        <p:spPr>
          <a:ln/>
        </p:spPr>
        <p:txBody>
          <a:bodyPr/>
          <a:lstStyle>
            <a:lvl1pPr>
              <a:defRPr/>
            </a:lvl1pPr>
          </a:lstStyle>
          <a:p>
            <a:pPr>
              <a:defRPr/>
            </a:pPr>
            <a:fld id="{FA433008-6FB7-4401-B8EC-1FC2F877BA04}" type="slidenum">
              <a:rPr lang="zh-CN" altLang="en-US"/>
              <a:pPr>
                <a:defRPr/>
              </a:pPr>
              <a:t>‹#›</a:t>
            </a:fld>
            <a:endParaRPr lang="zh-CN" altLang="en-US"/>
          </a:p>
        </p:txBody>
      </p:sp>
    </p:spTree>
    <p:extLst>
      <p:ext uri="{BB962C8B-B14F-4D97-AF65-F5344CB8AC3E}">
        <p14:creationId xmlns:p14="http://schemas.microsoft.com/office/powerpoint/2010/main" val="830823828"/>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082">
            <a:extLst>
              <a:ext uri="{FF2B5EF4-FFF2-40B4-BE49-F238E27FC236}">
                <a16:creationId xmlns="" xmlns:a16="http://schemas.microsoft.com/office/drawing/2014/main" id="{87530714-E8C8-40FB-8CAD-BBB0BC41F0AC}"/>
              </a:ext>
            </a:extLst>
          </p:cNvPr>
          <p:cNvSpPr>
            <a:spLocks noGrp="1"/>
          </p:cNvSpPr>
          <p:nvPr>
            <p:ph type="dt" sz="half" idx="10"/>
          </p:nvPr>
        </p:nvSpPr>
        <p:spPr>
          <a:ln/>
        </p:spPr>
        <p:txBody>
          <a:bodyPr/>
          <a:lstStyle>
            <a:lvl1pPr>
              <a:defRPr/>
            </a:lvl1pPr>
          </a:lstStyle>
          <a:p>
            <a:pPr>
              <a:defRPr/>
            </a:pPr>
            <a:fld id="{D4E5BF87-CECA-49C0-A18D-C3A9C43667EB}" type="datetime3">
              <a:rPr lang="zh-CN" altLang="en-US"/>
              <a:pPr>
                <a:defRPr/>
              </a:pPr>
              <a:t>2020年2月14日星期五</a:t>
            </a:fld>
            <a:endParaRPr lang="zh-CN" altLang="en-US"/>
          </a:p>
        </p:txBody>
      </p:sp>
      <p:sp>
        <p:nvSpPr>
          <p:cNvPr id="4" name="页脚占位符 3083">
            <a:extLst>
              <a:ext uri="{FF2B5EF4-FFF2-40B4-BE49-F238E27FC236}">
                <a16:creationId xmlns="" xmlns:a16="http://schemas.microsoft.com/office/drawing/2014/main" id="{8382E58F-6321-4D2D-8DA1-076BEA160206}"/>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5" name="灯片编号占位符 3084">
            <a:extLst>
              <a:ext uri="{FF2B5EF4-FFF2-40B4-BE49-F238E27FC236}">
                <a16:creationId xmlns="" xmlns:a16="http://schemas.microsoft.com/office/drawing/2014/main" id="{27E05F58-1DF0-49FE-A338-BDB2C7DE9188}"/>
              </a:ext>
            </a:extLst>
          </p:cNvPr>
          <p:cNvSpPr>
            <a:spLocks noGrp="1"/>
          </p:cNvSpPr>
          <p:nvPr>
            <p:ph type="sldNum" sz="quarter" idx="12"/>
          </p:nvPr>
        </p:nvSpPr>
        <p:spPr>
          <a:ln/>
        </p:spPr>
        <p:txBody>
          <a:bodyPr/>
          <a:lstStyle>
            <a:lvl1pPr>
              <a:defRPr/>
            </a:lvl1pPr>
          </a:lstStyle>
          <a:p>
            <a:pPr>
              <a:defRPr/>
            </a:pPr>
            <a:fld id="{0B8B8A6B-9C5E-4826-B6EC-910E7FE39699}" type="slidenum">
              <a:rPr lang="zh-CN" altLang="en-US"/>
              <a:pPr>
                <a:defRPr/>
              </a:pPr>
              <a:t>‹#›</a:t>
            </a:fld>
            <a:endParaRPr lang="zh-CN" altLang="en-US"/>
          </a:p>
        </p:txBody>
      </p:sp>
    </p:spTree>
    <p:extLst>
      <p:ext uri="{BB962C8B-B14F-4D97-AF65-F5344CB8AC3E}">
        <p14:creationId xmlns:p14="http://schemas.microsoft.com/office/powerpoint/2010/main" val="290012021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082">
            <a:extLst>
              <a:ext uri="{FF2B5EF4-FFF2-40B4-BE49-F238E27FC236}">
                <a16:creationId xmlns="" xmlns:a16="http://schemas.microsoft.com/office/drawing/2014/main" id="{48368AFF-5EAA-4F93-A569-78136B215D11}"/>
              </a:ext>
            </a:extLst>
          </p:cNvPr>
          <p:cNvSpPr>
            <a:spLocks noGrp="1"/>
          </p:cNvSpPr>
          <p:nvPr>
            <p:ph type="dt" sz="half" idx="10"/>
          </p:nvPr>
        </p:nvSpPr>
        <p:spPr>
          <a:ln/>
        </p:spPr>
        <p:txBody>
          <a:bodyPr/>
          <a:lstStyle>
            <a:lvl1pPr>
              <a:defRPr/>
            </a:lvl1pPr>
          </a:lstStyle>
          <a:p>
            <a:pPr>
              <a:defRPr/>
            </a:pPr>
            <a:fld id="{5574C489-67E8-4CFA-B5FD-45676D95A966}" type="datetime3">
              <a:rPr lang="zh-CN" altLang="en-US"/>
              <a:pPr>
                <a:defRPr/>
              </a:pPr>
              <a:t>2020年2月14日星期五</a:t>
            </a:fld>
            <a:endParaRPr lang="zh-CN" altLang="en-US"/>
          </a:p>
        </p:txBody>
      </p:sp>
      <p:sp>
        <p:nvSpPr>
          <p:cNvPr id="3" name="页脚占位符 3083">
            <a:extLst>
              <a:ext uri="{FF2B5EF4-FFF2-40B4-BE49-F238E27FC236}">
                <a16:creationId xmlns="" xmlns:a16="http://schemas.microsoft.com/office/drawing/2014/main" id="{B64AE8BB-7D6F-4D33-B01F-276AA274A6B7}"/>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4" name="灯片编号占位符 3084">
            <a:extLst>
              <a:ext uri="{FF2B5EF4-FFF2-40B4-BE49-F238E27FC236}">
                <a16:creationId xmlns="" xmlns:a16="http://schemas.microsoft.com/office/drawing/2014/main" id="{D5ED02AB-F87B-44BE-9F8A-5ACF53FC203B}"/>
              </a:ext>
            </a:extLst>
          </p:cNvPr>
          <p:cNvSpPr>
            <a:spLocks noGrp="1"/>
          </p:cNvSpPr>
          <p:nvPr>
            <p:ph type="sldNum" sz="quarter" idx="12"/>
          </p:nvPr>
        </p:nvSpPr>
        <p:spPr>
          <a:ln/>
        </p:spPr>
        <p:txBody>
          <a:bodyPr/>
          <a:lstStyle>
            <a:lvl1pPr>
              <a:defRPr/>
            </a:lvl1pPr>
          </a:lstStyle>
          <a:p>
            <a:pPr>
              <a:defRPr/>
            </a:pPr>
            <a:fld id="{FD8A0F8B-752F-45B4-90EF-D4E1A7BF6DEB}" type="slidenum">
              <a:rPr lang="zh-CN" altLang="en-US"/>
              <a:pPr>
                <a:defRPr/>
              </a:pPr>
              <a:t>‹#›</a:t>
            </a:fld>
            <a:endParaRPr lang="zh-CN" altLang="en-US"/>
          </a:p>
        </p:txBody>
      </p:sp>
    </p:spTree>
    <p:extLst>
      <p:ext uri="{BB962C8B-B14F-4D97-AF65-F5344CB8AC3E}">
        <p14:creationId xmlns:p14="http://schemas.microsoft.com/office/powerpoint/2010/main" val="350942008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082">
            <a:extLst>
              <a:ext uri="{FF2B5EF4-FFF2-40B4-BE49-F238E27FC236}">
                <a16:creationId xmlns="" xmlns:a16="http://schemas.microsoft.com/office/drawing/2014/main" id="{6EB984ED-6268-41C6-B545-7345AA82ACE4}"/>
              </a:ext>
            </a:extLst>
          </p:cNvPr>
          <p:cNvSpPr>
            <a:spLocks noGrp="1"/>
          </p:cNvSpPr>
          <p:nvPr>
            <p:ph type="dt" sz="half" idx="10"/>
          </p:nvPr>
        </p:nvSpPr>
        <p:spPr>
          <a:ln/>
        </p:spPr>
        <p:txBody>
          <a:bodyPr/>
          <a:lstStyle>
            <a:lvl1pPr>
              <a:defRPr/>
            </a:lvl1pPr>
          </a:lstStyle>
          <a:p>
            <a:pPr>
              <a:defRPr/>
            </a:pPr>
            <a:fld id="{CA5E5D15-0F88-4D12-A7D4-118950052F08}" type="datetime3">
              <a:rPr lang="zh-CN" altLang="en-US"/>
              <a:pPr>
                <a:defRPr/>
              </a:pPr>
              <a:t>2020年2月14日星期五</a:t>
            </a:fld>
            <a:endParaRPr lang="zh-CN" altLang="en-US"/>
          </a:p>
        </p:txBody>
      </p:sp>
      <p:sp>
        <p:nvSpPr>
          <p:cNvPr id="6" name="页脚占位符 3083">
            <a:extLst>
              <a:ext uri="{FF2B5EF4-FFF2-40B4-BE49-F238E27FC236}">
                <a16:creationId xmlns="" xmlns:a16="http://schemas.microsoft.com/office/drawing/2014/main" id="{E7ABD569-9A9E-491D-BA44-EF5801263423}"/>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7" name="灯片编号占位符 3084">
            <a:extLst>
              <a:ext uri="{FF2B5EF4-FFF2-40B4-BE49-F238E27FC236}">
                <a16:creationId xmlns="" xmlns:a16="http://schemas.microsoft.com/office/drawing/2014/main" id="{94364741-6C23-4082-88C4-163C4A9C5DAA}"/>
              </a:ext>
            </a:extLst>
          </p:cNvPr>
          <p:cNvSpPr>
            <a:spLocks noGrp="1"/>
          </p:cNvSpPr>
          <p:nvPr>
            <p:ph type="sldNum" sz="quarter" idx="12"/>
          </p:nvPr>
        </p:nvSpPr>
        <p:spPr>
          <a:ln/>
        </p:spPr>
        <p:txBody>
          <a:bodyPr/>
          <a:lstStyle>
            <a:lvl1pPr>
              <a:defRPr/>
            </a:lvl1pPr>
          </a:lstStyle>
          <a:p>
            <a:pPr>
              <a:defRPr/>
            </a:pPr>
            <a:fld id="{0B471C37-5463-486A-B84C-64AD24CBD22C}" type="slidenum">
              <a:rPr lang="zh-CN" altLang="en-US"/>
              <a:pPr>
                <a:defRPr/>
              </a:pPr>
              <a:t>‹#›</a:t>
            </a:fld>
            <a:endParaRPr lang="zh-CN" altLang="en-US"/>
          </a:p>
        </p:txBody>
      </p:sp>
    </p:spTree>
    <p:extLst>
      <p:ext uri="{BB962C8B-B14F-4D97-AF65-F5344CB8AC3E}">
        <p14:creationId xmlns:p14="http://schemas.microsoft.com/office/powerpoint/2010/main" val="3808366154"/>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082">
            <a:extLst>
              <a:ext uri="{FF2B5EF4-FFF2-40B4-BE49-F238E27FC236}">
                <a16:creationId xmlns="" xmlns:a16="http://schemas.microsoft.com/office/drawing/2014/main" id="{632C937A-D65E-405C-B034-4A5022C67951}"/>
              </a:ext>
            </a:extLst>
          </p:cNvPr>
          <p:cNvSpPr>
            <a:spLocks noGrp="1"/>
          </p:cNvSpPr>
          <p:nvPr>
            <p:ph type="dt" sz="half" idx="10"/>
          </p:nvPr>
        </p:nvSpPr>
        <p:spPr>
          <a:ln/>
        </p:spPr>
        <p:txBody>
          <a:bodyPr/>
          <a:lstStyle>
            <a:lvl1pPr>
              <a:defRPr/>
            </a:lvl1pPr>
          </a:lstStyle>
          <a:p>
            <a:pPr>
              <a:defRPr/>
            </a:pPr>
            <a:fld id="{E157D908-F7D1-4A92-A4C7-9B054929C244}" type="datetime3">
              <a:rPr lang="zh-CN" altLang="en-US"/>
              <a:pPr>
                <a:defRPr/>
              </a:pPr>
              <a:t>2020年2月14日星期五</a:t>
            </a:fld>
            <a:endParaRPr lang="zh-CN" altLang="en-US"/>
          </a:p>
        </p:txBody>
      </p:sp>
      <p:sp>
        <p:nvSpPr>
          <p:cNvPr id="6" name="页脚占位符 3083">
            <a:extLst>
              <a:ext uri="{FF2B5EF4-FFF2-40B4-BE49-F238E27FC236}">
                <a16:creationId xmlns="" xmlns:a16="http://schemas.microsoft.com/office/drawing/2014/main" id="{95BCE8AD-0001-412E-AC1A-A569BA8AFF6A}"/>
              </a:ext>
            </a:extLst>
          </p:cNvPr>
          <p:cNvSpPr>
            <a:spLocks noGrp="1"/>
          </p:cNvSpPr>
          <p:nvPr>
            <p:ph type="ftr" sz="quarter" idx="11"/>
          </p:nvPr>
        </p:nvSpPr>
        <p:spPr>
          <a:ln/>
        </p:spPr>
        <p:txBody>
          <a:bodyPr/>
          <a:lstStyle>
            <a:lvl1pPr>
              <a:defRPr/>
            </a:lvl1pPr>
          </a:lstStyle>
          <a:p>
            <a:pPr>
              <a:defRPr/>
            </a:pPr>
            <a:r>
              <a:rPr lang="zh-CN" altLang="en-US"/>
              <a:t>数据挖掘导论</a:t>
            </a:r>
          </a:p>
        </p:txBody>
      </p:sp>
      <p:sp>
        <p:nvSpPr>
          <p:cNvPr id="7" name="灯片编号占位符 3084">
            <a:extLst>
              <a:ext uri="{FF2B5EF4-FFF2-40B4-BE49-F238E27FC236}">
                <a16:creationId xmlns="" xmlns:a16="http://schemas.microsoft.com/office/drawing/2014/main" id="{11A89BB2-E87A-479C-98C1-D2F5C0EEE471}"/>
              </a:ext>
            </a:extLst>
          </p:cNvPr>
          <p:cNvSpPr>
            <a:spLocks noGrp="1"/>
          </p:cNvSpPr>
          <p:nvPr>
            <p:ph type="sldNum" sz="quarter" idx="12"/>
          </p:nvPr>
        </p:nvSpPr>
        <p:spPr>
          <a:ln/>
        </p:spPr>
        <p:txBody>
          <a:bodyPr/>
          <a:lstStyle>
            <a:lvl1pPr>
              <a:defRPr/>
            </a:lvl1pPr>
          </a:lstStyle>
          <a:p>
            <a:pPr>
              <a:defRPr/>
            </a:pPr>
            <a:fld id="{C64D9F3C-7A68-4F51-8B9F-25529D7E0B5F}" type="slidenum">
              <a:rPr lang="zh-CN" altLang="en-US"/>
              <a:pPr>
                <a:defRPr/>
              </a:pPr>
              <a:t>‹#›</a:t>
            </a:fld>
            <a:endParaRPr lang="zh-CN" altLang="en-US"/>
          </a:p>
        </p:txBody>
      </p:sp>
    </p:spTree>
    <p:extLst>
      <p:ext uri="{BB962C8B-B14F-4D97-AF65-F5344CB8AC3E}">
        <p14:creationId xmlns:p14="http://schemas.microsoft.com/office/powerpoint/2010/main" val="282890613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3079">
            <a:extLst>
              <a:ext uri="{FF2B5EF4-FFF2-40B4-BE49-F238E27FC236}">
                <a16:creationId xmlns="" xmlns:a16="http://schemas.microsoft.com/office/drawing/2014/main" id="{AB21B992-2655-4D13-84BE-1D146622F5C3}"/>
              </a:ext>
            </a:extLst>
          </p:cNvPr>
          <p:cNvSpPr>
            <a:spLocks noChangeArrowheads="1"/>
          </p:cNvSpPr>
          <p:nvPr/>
        </p:nvSpPr>
        <p:spPr bwMode="auto">
          <a:xfrm>
            <a:off x="304800" y="1143000"/>
            <a:ext cx="8534400" cy="76200"/>
          </a:xfrm>
          <a:prstGeom prst="rect">
            <a:avLst/>
          </a:prstGeom>
          <a:gradFill rotWithShape="0">
            <a:gsLst>
              <a:gs pos="0">
                <a:srgbClr val="76762F"/>
              </a:gs>
              <a:gs pos="100000">
                <a:srgbClr val="FFFF6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p>
        </p:txBody>
      </p:sp>
      <p:sp>
        <p:nvSpPr>
          <p:cNvPr id="1027" name="标题 3080">
            <a:extLst>
              <a:ext uri="{FF2B5EF4-FFF2-40B4-BE49-F238E27FC236}">
                <a16:creationId xmlns="" xmlns:a16="http://schemas.microsoft.com/office/drawing/2014/main" id="{4B5D2523-711F-4035-9199-DB62B0CA0DE2}"/>
              </a:ext>
            </a:extLst>
          </p:cNvPr>
          <p:cNvSpPr>
            <a:spLocks noGrp="1" noChangeArrowheads="1"/>
          </p:cNvSpPr>
          <p:nvPr>
            <p:ph type="title" idx="4294967295"/>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文本占位符 3081">
            <a:extLst>
              <a:ext uri="{FF2B5EF4-FFF2-40B4-BE49-F238E27FC236}">
                <a16:creationId xmlns="" xmlns:a16="http://schemas.microsoft.com/office/drawing/2014/main" id="{7B71EC37-41D2-4F81-B8FC-1463C1062B8A}"/>
              </a:ext>
            </a:extLst>
          </p:cNvPr>
          <p:cNvSpPr>
            <a:spLocks noGrp="1" noChangeArrowheads="1"/>
          </p:cNvSpPr>
          <p:nvPr>
            <p:ph type="body" idx="4294967295"/>
          </p:nvPr>
        </p:nvSpPr>
        <p:spPr bwMode="auto">
          <a:xfrm>
            <a:off x="381000" y="1295400"/>
            <a:ext cx="8458200" cy="483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日期占位符 3082">
            <a:extLst>
              <a:ext uri="{FF2B5EF4-FFF2-40B4-BE49-F238E27FC236}">
                <a16:creationId xmlns="" xmlns:a16="http://schemas.microsoft.com/office/drawing/2014/main" id="{2B5CCFD1-39BA-4F81-BB97-62D588FC8BDA}"/>
              </a:ext>
            </a:extLst>
          </p:cNvPr>
          <p:cNvSpPr>
            <a:spLocks noGrp="1"/>
          </p:cNvSpPr>
          <p:nvPr>
            <p:ph type="dt" sz="half" idx="2"/>
          </p:nvPr>
        </p:nvSpPr>
        <p:spPr>
          <a:xfrm>
            <a:off x="304800" y="6324600"/>
            <a:ext cx="2514600" cy="457200"/>
          </a:xfrm>
          <a:prstGeom prst="rect">
            <a:avLst/>
          </a:prstGeom>
          <a:noFill/>
          <a:ln w="9525">
            <a:noFill/>
          </a:ln>
        </p:spPr>
        <p:txBody>
          <a:bodyPr anchor="b"/>
          <a:lstStyle>
            <a:lvl1pPr eaLnBrk="1" hangingPunct="1">
              <a:buFont typeface="Arial" panose="020B0604020202020204" pitchFamily="34" charset="0"/>
              <a:buNone/>
              <a:defRPr sz="1400" noProof="1">
                <a:latin typeface="Times New Roman" panose="02020603050405020304" pitchFamily="18" charset="0"/>
              </a:defRPr>
            </a:lvl1pPr>
          </a:lstStyle>
          <a:p>
            <a:pPr>
              <a:defRPr/>
            </a:pPr>
            <a:fld id="{167F56AA-A898-49E7-A39B-34BA4EF194BE}" type="datetime3">
              <a:rPr lang="zh-CN" altLang="en-US"/>
              <a:pPr>
                <a:defRPr/>
              </a:pPr>
              <a:t>2020年2月14日星期五</a:t>
            </a:fld>
            <a:endParaRPr lang="zh-CN" altLang="en-US"/>
          </a:p>
        </p:txBody>
      </p:sp>
      <p:sp>
        <p:nvSpPr>
          <p:cNvPr id="3084" name="页脚占位符 3083">
            <a:extLst>
              <a:ext uri="{FF2B5EF4-FFF2-40B4-BE49-F238E27FC236}">
                <a16:creationId xmlns="" xmlns:a16="http://schemas.microsoft.com/office/drawing/2014/main" id="{50AA5E7F-92CA-4B37-8D68-DD926D080AB3}"/>
              </a:ext>
            </a:extLst>
          </p:cNvPr>
          <p:cNvSpPr>
            <a:spLocks noGrp="1"/>
          </p:cNvSpPr>
          <p:nvPr>
            <p:ph type="ftr" sz="quarter" idx="3"/>
          </p:nvPr>
        </p:nvSpPr>
        <p:spPr>
          <a:xfrm>
            <a:off x="3124200" y="6324600"/>
            <a:ext cx="2895600" cy="457200"/>
          </a:xfrm>
          <a:prstGeom prst="rect">
            <a:avLst/>
          </a:prstGeom>
          <a:noFill/>
          <a:ln w="9525">
            <a:noFill/>
          </a:ln>
        </p:spPr>
        <p:txBody>
          <a:bodyPr anchor="b"/>
          <a:lstStyle>
            <a:lvl1pPr algn="ctr" eaLnBrk="1" hangingPunct="1">
              <a:buFont typeface="Arial" panose="020B0604020202020204" pitchFamily="34" charset="0"/>
              <a:buNone/>
              <a:defRPr sz="1400" noProof="1">
                <a:latin typeface="Times New Roman" panose="02020603050405020304" pitchFamily="18" charset="0"/>
              </a:defRPr>
            </a:lvl1pPr>
          </a:lstStyle>
          <a:p>
            <a:pPr>
              <a:defRPr/>
            </a:pPr>
            <a:r>
              <a:rPr lang="zh-CN" altLang="en-US"/>
              <a:t>数据挖掘导论</a:t>
            </a:r>
          </a:p>
        </p:txBody>
      </p:sp>
      <p:sp>
        <p:nvSpPr>
          <p:cNvPr id="3085" name="灯片编号占位符 3084">
            <a:extLst>
              <a:ext uri="{FF2B5EF4-FFF2-40B4-BE49-F238E27FC236}">
                <a16:creationId xmlns="" xmlns:a16="http://schemas.microsoft.com/office/drawing/2014/main" id="{60B455CA-5FF7-42F3-AB2F-5BCF2EE261C1}"/>
              </a:ext>
            </a:extLst>
          </p:cNvPr>
          <p:cNvSpPr>
            <a:spLocks noGrp="1"/>
          </p:cNvSpPr>
          <p:nvPr>
            <p:ph type="sldNum" sz="quarter" idx="4"/>
          </p:nvPr>
        </p:nvSpPr>
        <p:spPr>
          <a:xfrm>
            <a:off x="6324600" y="6324600"/>
            <a:ext cx="914400" cy="457200"/>
          </a:xfrm>
          <a:prstGeom prst="rect">
            <a:avLst/>
          </a:prstGeom>
          <a:noFill/>
          <a:ln w="9525">
            <a:noFill/>
          </a:ln>
        </p:spPr>
        <p:txBody>
          <a:bodyPr anchor="b"/>
          <a:lstStyle>
            <a:lvl1pPr algn="ctr" eaLnBrk="1" hangingPunct="1">
              <a:buFont typeface="Arial" panose="020B0604020202020204" pitchFamily="34" charset="0"/>
              <a:buNone/>
              <a:defRPr sz="1400" noProof="1">
                <a:latin typeface="Times New Roman" panose="02020603050405020304" pitchFamily="18" charset="0"/>
              </a:defRPr>
            </a:lvl1pPr>
          </a:lstStyle>
          <a:p>
            <a:pPr>
              <a:defRPr/>
            </a:pPr>
            <a:fld id="{5859A076-0FE5-4962-94E3-3FAECEE9AB52}" type="slidenum">
              <a:rPr lang="zh-CN" altLang="en-US"/>
              <a:pPr>
                <a:defRPr/>
              </a:pPr>
              <a:t>‹#›</a:t>
            </a:fld>
            <a:endParaRPr lang="zh-CN" altLang="en-US"/>
          </a:p>
        </p:txBody>
      </p:sp>
      <p:sp>
        <p:nvSpPr>
          <p:cNvPr id="1032" name="椭圆 3117">
            <a:extLst>
              <a:ext uri="{FF2B5EF4-FFF2-40B4-BE49-F238E27FC236}">
                <a16:creationId xmlns="" xmlns:a16="http://schemas.microsoft.com/office/drawing/2014/main" id="{400126F9-4AEC-4E82-AC45-A97C87AF12F7}"/>
              </a:ext>
            </a:extLst>
          </p:cNvPr>
          <p:cNvSpPr>
            <a:spLocks noChangeArrowheads="1"/>
          </p:cNvSpPr>
          <p:nvPr userDrawn="1"/>
        </p:nvSpPr>
        <p:spPr bwMode="auto">
          <a:xfrm>
            <a:off x="339725" y="174625"/>
            <a:ext cx="838200" cy="781050"/>
          </a:xfrm>
          <a:prstGeom prst="ellipse">
            <a:avLst/>
          </a:prstGeom>
          <a:gradFill rotWithShape="0">
            <a:gsLst>
              <a:gs pos="0">
                <a:schemeClr val="hlink"/>
              </a:gs>
              <a:gs pos="100000">
                <a:srgbClr val="FF4C4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3" name="任意多边形 3118">
            <a:extLst>
              <a:ext uri="{FF2B5EF4-FFF2-40B4-BE49-F238E27FC236}">
                <a16:creationId xmlns="" xmlns:a16="http://schemas.microsoft.com/office/drawing/2014/main" id="{3EF6AE73-4DA4-4290-B071-58C54C1021CD}"/>
              </a:ext>
            </a:extLst>
          </p:cNvPr>
          <p:cNvSpPr>
            <a:spLocks noChangeArrowheads="1"/>
          </p:cNvSpPr>
          <p:nvPr userDrawn="1"/>
        </p:nvSpPr>
        <p:spPr bwMode="auto">
          <a:xfrm>
            <a:off x="228600" y="512763"/>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4" name="任意多边形 3119">
            <a:extLst>
              <a:ext uri="{FF2B5EF4-FFF2-40B4-BE49-F238E27FC236}">
                <a16:creationId xmlns="" xmlns:a16="http://schemas.microsoft.com/office/drawing/2014/main" id="{DB35D573-0CEC-4F24-9AEC-A1ECE6C679D7}"/>
              </a:ext>
            </a:extLst>
          </p:cNvPr>
          <p:cNvSpPr>
            <a:spLocks noChangeArrowheads="1"/>
          </p:cNvSpPr>
          <p:nvPr userDrawn="1"/>
        </p:nvSpPr>
        <p:spPr bwMode="auto">
          <a:xfrm>
            <a:off x="815975" y="812800"/>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ransition>
    <p:zoom/>
  </p:transition>
  <p:hf sldNum="0" hdr="0" ftr="0"/>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D92BB275-865F-499B-AD82-90EDDE8DFB84}"/>
              </a:ext>
            </a:extLst>
          </p:cNvPr>
          <p:cNvSpPr>
            <a:spLocks noChangeArrowheads="1"/>
          </p:cNvSpPr>
          <p:nvPr/>
        </p:nvSpPr>
        <p:spPr bwMode="auto">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eaLnBrk="1" hangingPunct="1">
              <a:buFont typeface="Arial" panose="020B0604020202020204" pitchFamily="34" charset="0"/>
              <a:buNone/>
              <a:defRPr/>
            </a:pPr>
            <a:endParaRPr lang="zh-CN" altLang="en-US">
              <a:ea typeface="楷体_GB2312" pitchFamily="49" charset="-122"/>
            </a:endParaRPr>
          </a:p>
        </p:txBody>
      </p:sp>
      <p:sp>
        <p:nvSpPr>
          <p:cNvPr id="2051" name="Rectangle 3">
            <a:extLst>
              <a:ext uri="{FF2B5EF4-FFF2-40B4-BE49-F238E27FC236}">
                <a16:creationId xmlns="" xmlns:a16="http://schemas.microsoft.com/office/drawing/2014/main" id="{3F978FE8-D921-4610-B7A4-D6AC47C5CDA0}"/>
              </a:ext>
            </a:extLst>
          </p:cNvPr>
          <p:cNvSpPr>
            <a:spLocks noChangeArrowheads="1"/>
          </p:cNvSpPr>
          <p:nvPr/>
        </p:nvSpPr>
        <p:spPr bwMode="auto">
          <a:xfrm>
            <a:off x="1716088" y="1700213"/>
            <a:ext cx="7427912" cy="25336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2" name="Rectangle 4">
            <a:extLst>
              <a:ext uri="{FF2B5EF4-FFF2-40B4-BE49-F238E27FC236}">
                <a16:creationId xmlns="" xmlns:a16="http://schemas.microsoft.com/office/drawing/2014/main" id="{09C6E2D6-4E75-437D-925A-5CBCD733D4E2}"/>
              </a:ext>
            </a:extLst>
          </p:cNvPr>
          <p:cNvSpPr>
            <a:spLocks noChangeArrowheads="1"/>
          </p:cNvSpPr>
          <p:nvPr/>
        </p:nvSpPr>
        <p:spPr bwMode="auto">
          <a:xfrm>
            <a:off x="611188" y="3579813"/>
            <a:ext cx="576262"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3" name="Rectangle 5">
            <a:extLst>
              <a:ext uri="{FF2B5EF4-FFF2-40B4-BE49-F238E27FC236}">
                <a16:creationId xmlns="" xmlns:a16="http://schemas.microsoft.com/office/drawing/2014/main" id="{DC328FA4-2007-4DEE-AC1D-D82D389ADF86}"/>
              </a:ext>
            </a:extLst>
          </p:cNvPr>
          <p:cNvSpPr>
            <a:spLocks noChangeArrowheads="1"/>
          </p:cNvSpPr>
          <p:nvPr/>
        </p:nvSpPr>
        <p:spPr bwMode="auto">
          <a:xfrm>
            <a:off x="1716088" y="1676400"/>
            <a:ext cx="574675" cy="64293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4" name="Rectangle 6">
            <a:extLst>
              <a:ext uri="{FF2B5EF4-FFF2-40B4-BE49-F238E27FC236}">
                <a16:creationId xmlns="" xmlns:a16="http://schemas.microsoft.com/office/drawing/2014/main" id="{638FDFB0-B264-42A7-B4CF-47C55CFAECEB}"/>
              </a:ext>
            </a:extLst>
          </p:cNvPr>
          <p:cNvSpPr>
            <a:spLocks noChangeArrowheads="1"/>
          </p:cNvSpPr>
          <p:nvPr/>
        </p:nvSpPr>
        <p:spPr bwMode="auto">
          <a:xfrm>
            <a:off x="2281238" y="1052513"/>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5" name="Rectangle 7">
            <a:extLst>
              <a:ext uri="{FF2B5EF4-FFF2-40B4-BE49-F238E27FC236}">
                <a16:creationId xmlns="" xmlns:a16="http://schemas.microsoft.com/office/drawing/2014/main" id="{45349060-BD6C-44AB-9349-C42EFF7EB92B}"/>
              </a:ext>
            </a:extLst>
          </p:cNvPr>
          <p:cNvSpPr>
            <a:spLocks noChangeArrowheads="1"/>
          </p:cNvSpPr>
          <p:nvPr/>
        </p:nvSpPr>
        <p:spPr bwMode="auto">
          <a:xfrm>
            <a:off x="1141413" y="3579813"/>
            <a:ext cx="584200" cy="64135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6" name="Rectangle 8">
            <a:extLst>
              <a:ext uri="{FF2B5EF4-FFF2-40B4-BE49-F238E27FC236}">
                <a16:creationId xmlns="" xmlns:a16="http://schemas.microsoft.com/office/drawing/2014/main" id="{C7F3B2E5-2E83-4560-AECA-02102779AA82}"/>
              </a:ext>
            </a:extLst>
          </p:cNvPr>
          <p:cNvSpPr>
            <a:spLocks noChangeArrowheads="1"/>
          </p:cNvSpPr>
          <p:nvPr/>
        </p:nvSpPr>
        <p:spPr bwMode="auto">
          <a:xfrm>
            <a:off x="2281238" y="1676400"/>
            <a:ext cx="585787" cy="6429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7" name="Rectangle 9">
            <a:extLst>
              <a:ext uri="{FF2B5EF4-FFF2-40B4-BE49-F238E27FC236}">
                <a16:creationId xmlns="" xmlns:a16="http://schemas.microsoft.com/office/drawing/2014/main" id="{02CE2E5B-7035-48A8-8D8B-06CF748119B8}"/>
              </a:ext>
            </a:extLst>
          </p:cNvPr>
          <p:cNvSpPr>
            <a:spLocks noChangeArrowheads="1"/>
          </p:cNvSpPr>
          <p:nvPr/>
        </p:nvSpPr>
        <p:spPr bwMode="auto">
          <a:xfrm>
            <a:off x="1141413" y="2309813"/>
            <a:ext cx="584200" cy="6334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8" name="Rectangle 10">
            <a:extLst>
              <a:ext uri="{FF2B5EF4-FFF2-40B4-BE49-F238E27FC236}">
                <a16:creationId xmlns="" xmlns:a16="http://schemas.microsoft.com/office/drawing/2014/main" id="{B52E32C1-6E37-4874-B943-FDC1146F2C2C}"/>
              </a:ext>
            </a:extLst>
          </p:cNvPr>
          <p:cNvSpPr>
            <a:spLocks noChangeArrowheads="1"/>
          </p:cNvSpPr>
          <p:nvPr/>
        </p:nvSpPr>
        <p:spPr bwMode="auto">
          <a:xfrm>
            <a:off x="0" y="2309813"/>
            <a:ext cx="582613" cy="633412"/>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59" name="Rectangle 11">
            <a:extLst>
              <a:ext uri="{FF2B5EF4-FFF2-40B4-BE49-F238E27FC236}">
                <a16:creationId xmlns="" xmlns:a16="http://schemas.microsoft.com/office/drawing/2014/main" id="{1C2F8E24-BA34-4B0A-AC23-B16FC6FB917B}"/>
              </a:ext>
            </a:extLst>
          </p:cNvPr>
          <p:cNvSpPr>
            <a:spLocks noChangeArrowheads="1"/>
          </p:cNvSpPr>
          <p:nvPr/>
        </p:nvSpPr>
        <p:spPr bwMode="auto">
          <a:xfrm>
            <a:off x="1716088" y="2309813"/>
            <a:ext cx="574675" cy="6334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60" name="Rectangle 12">
            <a:extLst>
              <a:ext uri="{FF2B5EF4-FFF2-40B4-BE49-F238E27FC236}">
                <a16:creationId xmlns="" xmlns:a16="http://schemas.microsoft.com/office/drawing/2014/main" id="{E91EB1B0-0ADA-4187-BE6D-499CDAA3BFFE}"/>
              </a:ext>
            </a:extLst>
          </p:cNvPr>
          <p:cNvSpPr>
            <a:spLocks noChangeArrowheads="1"/>
          </p:cNvSpPr>
          <p:nvPr/>
        </p:nvSpPr>
        <p:spPr bwMode="auto">
          <a:xfrm>
            <a:off x="573088" y="2933700"/>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61" name="Rectangle 13">
            <a:extLst>
              <a:ext uri="{FF2B5EF4-FFF2-40B4-BE49-F238E27FC236}">
                <a16:creationId xmlns="" xmlns:a16="http://schemas.microsoft.com/office/drawing/2014/main" id="{7F25DDD6-1307-4B44-A4BD-23B1F6837E1C}"/>
              </a:ext>
            </a:extLst>
          </p:cNvPr>
          <p:cNvSpPr>
            <a:spLocks noChangeArrowheads="1"/>
          </p:cNvSpPr>
          <p:nvPr/>
        </p:nvSpPr>
        <p:spPr bwMode="auto">
          <a:xfrm>
            <a:off x="1141413" y="2933700"/>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endParaRPr lang="zh-CN" altLang="en-US">
              <a:ea typeface="楷体_GB2312" pitchFamily="49" charset="-122"/>
            </a:endParaRPr>
          </a:p>
        </p:txBody>
      </p:sp>
      <p:sp>
        <p:nvSpPr>
          <p:cNvPr id="2062" name="Rectangle 4">
            <a:extLst>
              <a:ext uri="{FF2B5EF4-FFF2-40B4-BE49-F238E27FC236}">
                <a16:creationId xmlns="" xmlns:a16="http://schemas.microsoft.com/office/drawing/2014/main" id="{A4E0D286-719C-4B06-8212-94A8274AC65A}"/>
              </a:ext>
            </a:extLst>
          </p:cNvPr>
          <p:cNvSpPr>
            <a:spLocks noGrp="1" noChangeArrowheads="1"/>
          </p:cNvSpPr>
          <p:nvPr>
            <p:ph type="title"/>
          </p:nvPr>
        </p:nvSpPr>
        <p:spPr bwMode="auto">
          <a:xfrm>
            <a:off x="735013" y="163513"/>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63" name="Rectangle 5">
            <a:extLst>
              <a:ext uri="{FF2B5EF4-FFF2-40B4-BE49-F238E27FC236}">
                <a16:creationId xmlns="" xmlns:a16="http://schemas.microsoft.com/office/drawing/2014/main" id="{6043A002-D7B7-4FA3-97E7-0172A8BD9651}"/>
              </a:ext>
            </a:extLst>
          </p:cNvPr>
          <p:cNvSpPr>
            <a:spLocks noGrp="1" noChangeArrowheads="1"/>
          </p:cNvSpPr>
          <p:nvPr>
            <p:ph type="body" idx="1"/>
          </p:nvPr>
        </p:nvSpPr>
        <p:spPr bwMode="auto">
          <a:xfrm>
            <a:off x="468313" y="1125538"/>
            <a:ext cx="8229600"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65" name="Rectangle 14">
            <a:extLst>
              <a:ext uri="{FF2B5EF4-FFF2-40B4-BE49-F238E27FC236}">
                <a16:creationId xmlns="" xmlns:a16="http://schemas.microsoft.com/office/drawing/2014/main" id="{7E092FBF-36DC-422B-9026-B373AADD0F6C}"/>
              </a:ext>
            </a:extLst>
          </p:cNvPr>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buFont typeface="Arial" pitchFamily="34" charset="0"/>
              <a:buNone/>
              <a:defRPr sz="1200">
                <a:latin typeface="+mn-lt"/>
                <a:ea typeface="+mn-ea"/>
              </a:defRPr>
            </a:lvl1pPr>
          </a:lstStyle>
          <a:p>
            <a:pPr>
              <a:defRPr/>
            </a:pPr>
            <a:endParaRPr lang="zh-CN" altLang="en-US"/>
          </a:p>
        </p:txBody>
      </p:sp>
      <p:sp>
        <p:nvSpPr>
          <p:cNvPr id="2066" name="Rectangle 15">
            <a:extLst>
              <a:ext uri="{FF2B5EF4-FFF2-40B4-BE49-F238E27FC236}">
                <a16:creationId xmlns="" xmlns:a16="http://schemas.microsoft.com/office/drawing/2014/main" id="{CC8D45C6-2C77-46E8-839D-B49B51DB446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eaLnBrk="1" hangingPunct="1">
              <a:buFont typeface="Arial" pitchFamily="34" charset="0"/>
              <a:buNone/>
              <a:defRPr sz="1200">
                <a:latin typeface="+mn-lt"/>
                <a:ea typeface="+mn-ea"/>
              </a:defRPr>
            </a:lvl1pPr>
          </a:lstStyle>
          <a:p>
            <a:pPr>
              <a:defRPr/>
            </a:pPr>
            <a:endParaRPr lang="zh-CN" altLang="en-US"/>
          </a:p>
        </p:txBody>
      </p:sp>
      <p:sp>
        <p:nvSpPr>
          <p:cNvPr id="2067" name="Rectangle 16">
            <a:extLst>
              <a:ext uri="{FF2B5EF4-FFF2-40B4-BE49-F238E27FC236}">
                <a16:creationId xmlns="" xmlns:a16="http://schemas.microsoft.com/office/drawing/2014/main" id="{CE97A565-7AB4-42D8-A04E-794356646BA4}"/>
              </a:ext>
            </a:extLst>
          </p:cNvPr>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Arial Black" panose="020B0A04020102020204" pitchFamily="34" charset="0"/>
                <a:ea typeface="楷体_GB2312" pitchFamily="49" charset="-122"/>
              </a:defRPr>
            </a:lvl1pPr>
          </a:lstStyle>
          <a:p>
            <a:pPr>
              <a:defRPr/>
            </a:pPr>
            <a:fld id="{AFEF8769-83AF-4FE5-B088-819C36B53D7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宋体" pitchFamily="2" charset="-122"/>
        </a:defRPr>
      </a:lvl2pPr>
      <a:lvl3pPr algn="l" rtl="0" eaLnBrk="0" fontAlgn="base" hangingPunct="0">
        <a:spcBef>
          <a:spcPct val="0"/>
        </a:spcBef>
        <a:spcAft>
          <a:spcPct val="0"/>
        </a:spcAft>
        <a:defRPr sz="3600">
          <a:solidFill>
            <a:schemeClr val="tx1"/>
          </a:solidFill>
          <a:latin typeface="Arial" pitchFamily="34" charset="0"/>
          <a:ea typeface="宋体" pitchFamily="2" charset="-122"/>
        </a:defRPr>
      </a:lvl3pPr>
      <a:lvl4pPr algn="l" rtl="0" eaLnBrk="0" fontAlgn="base" hangingPunct="0">
        <a:spcBef>
          <a:spcPct val="0"/>
        </a:spcBef>
        <a:spcAft>
          <a:spcPct val="0"/>
        </a:spcAft>
        <a:defRPr sz="3600">
          <a:solidFill>
            <a:schemeClr val="tx1"/>
          </a:solidFill>
          <a:latin typeface="Arial" pitchFamily="34" charset="0"/>
          <a:ea typeface="宋体" pitchFamily="2" charset="-122"/>
        </a:defRPr>
      </a:lvl4pPr>
      <a:lvl5pPr algn="l" rtl="0" eaLnBrk="0" fontAlgn="base" hangingPunct="0">
        <a:spcBef>
          <a:spcPct val="0"/>
        </a:spcBef>
        <a:spcAft>
          <a:spcPct val="0"/>
        </a:spcAft>
        <a:defRPr sz="36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36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36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36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36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4.tmp"/><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log.csdn.net/lynn_001/article/details/86741284" TargetMode="External"/><Relationship Id="rId2" Type="http://schemas.openxmlformats.org/officeDocument/2006/relationships/hyperlink" Target="https://scikit-learn.org/stable/modules/generated/sklearn.decomposition.PCA.html#sklearn.decomposition.P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4.tmp"/><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stable/modules/preprocessing.html#discretization" TargetMode="External"/><Relationship Id="rId2" Type="http://schemas.openxmlformats.org/officeDocument/2006/relationships/hyperlink" Target="https://scikit-learn.org/stable/modules/preprocessing.html#standardization-or-mean-removal-and-variance-scal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image" Target="../media/image4.tmp"/><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hyperlink" Target="https://www.educoder.net/shixuns/rbnaxywe/challenges" TargetMode="External"/><Relationship Id="rId2" Type="http://schemas.openxmlformats.org/officeDocument/2006/relationships/hyperlink" Target="https://www.educoder.net/shixuns/2h9j74o6/challeng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4.tmp"/><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C2CA1E0B-6B79-4E51-9C7C-20D2B09BF816}"/>
              </a:ext>
            </a:extLst>
          </p:cNvPr>
          <p:cNvSpPr>
            <a:spLocks noGrp="1" noChangeArrowheads="1"/>
          </p:cNvSpPr>
          <p:nvPr>
            <p:ph type="ctrTitle" idx="4294967295"/>
          </p:nvPr>
        </p:nvSpPr>
        <p:spPr>
          <a:xfrm>
            <a:off x="1116013" y="1916113"/>
            <a:ext cx="7451725" cy="2089150"/>
          </a:xfrm>
        </p:spPr>
        <p:txBody>
          <a:bodyPr/>
          <a:lstStyle/>
          <a:p>
            <a:pPr algn="ctr" eaLnBrk="1" hangingPunct="1">
              <a:defRPr/>
            </a:pPr>
            <a:r>
              <a:rPr lang="zh-CN" altLang="zh-CN" sz="4000" dirty="0">
                <a:solidFill>
                  <a:schemeClr val="bg1"/>
                </a:solidFill>
                <a:latin typeface="Times New Roman" panose="02020603050405020304" pitchFamily="18" charset="0"/>
                <a:ea typeface="楷体_GB2312" pitchFamily="49" charset="-122"/>
              </a:rPr>
              <a:t>数据挖掘</a:t>
            </a:r>
            <a:r>
              <a:rPr lang="zh-CN" altLang="zh-CN" sz="4400" dirty="0">
                <a:solidFill>
                  <a:schemeClr val="bg1"/>
                </a:solidFill>
                <a:latin typeface="Times New Roman" panose="02020603050405020304" pitchFamily="18" charset="0"/>
                <a:ea typeface="楷体_GB2312" pitchFamily="49" charset="-122"/>
              </a:rPr>
              <a:t/>
            </a:r>
            <a:br>
              <a:rPr lang="zh-CN" altLang="zh-CN" sz="4400" dirty="0">
                <a:solidFill>
                  <a:schemeClr val="bg1"/>
                </a:solidFill>
                <a:latin typeface="Times New Roman" panose="02020603050405020304" pitchFamily="18" charset="0"/>
                <a:ea typeface="楷体_GB2312" pitchFamily="49" charset="-122"/>
              </a:rPr>
            </a:br>
            <a:r>
              <a:rPr lang="zh-CN" altLang="zh-CN" sz="2400" b="1" dirty="0">
                <a:solidFill>
                  <a:schemeClr val="bg1"/>
                </a:solidFill>
                <a:latin typeface="Times New Roman" panose="02020603050405020304" pitchFamily="18" charset="0"/>
                <a:ea typeface="楷体_GB2312" pitchFamily="49" charset="-122"/>
              </a:rPr>
              <a:t>Data Mining</a:t>
            </a:r>
            <a:br>
              <a:rPr lang="zh-CN" altLang="zh-CN" sz="2400" b="1" dirty="0">
                <a:solidFill>
                  <a:schemeClr val="bg1"/>
                </a:solidFill>
                <a:latin typeface="Times New Roman" panose="02020603050405020304" pitchFamily="18" charset="0"/>
                <a:ea typeface="楷体_GB2312" pitchFamily="49" charset="-122"/>
              </a:rPr>
            </a:br>
            <a:r>
              <a:rPr lang="zh-CN" altLang="zh-CN" sz="2400" b="1" dirty="0">
                <a:solidFill>
                  <a:schemeClr val="bg1"/>
                </a:solidFill>
                <a:latin typeface="Times New Roman" panose="02020603050405020304" pitchFamily="18" charset="0"/>
                <a:ea typeface="楷体_GB2312" pitchFamily="49" charset="-122"/>
              </a:rPr>
              <a:t/>
            </a:r>
            <a:br>
              <a:rPr lang="zh-CN" altLang="zh-CN" sz="2400" b="1" dirty="0">
                <a:solidFill>
                  <a:schemeClr val="bg1"/>
                </a:solidFill>
                <a:latin typeface="Times New Roman" panose="02020603050405020304" pitchFamily="18" charset="0"/>
                <a:ea typeface="楷体_GB2312" pitchFamily="49" charset="-122"/>
              </a:rPr>
            </a:br>
            <a:r>
              <a:rPr lang="zh-CN" altLang="zh-CN" sz="2400" kern="1200" dirty="0" smtClean="0">
                <a:solidFill>
                  <a:srgbClr val="3333CC"/>
                </a:solidFill>
                <a:ea typeface="楷体_GB2312" pitchFamily="49" charset="-122"/>
                <a:cs typeface="+mn-cs"/>
              </a:rPr>
              <a:t>第</a:t>
            </a:r>
            <a:r>
              <a:rPr lang="zh-CN" altLang="en-US" sz="2400" kern="1200" dirty="0" smtClean="0">
                <a:solidFill>
                  <a:srgbClr val="3333CC"/>
                </a:solidFill>
                <a:ea typeface="楷体_GB2312" pitchFamily="49" charset="-122"/>
                <a:cs typeface="+mn-cs"/>
              </a:rPr>
              <a:t>三课</a:t>
            </a:r>
            <a:r>
              <a:rPr lang="zh-CN" altLang="zh-CN" sz="2400" kern="1200" dirty="0" smtClean="0">
                <a:solidFill>
                  <a:srgbClr val="3333CC"/>
                </a:solidFill>
                <a:ea typeface="楷体_GB2312" pitchFamily="49" charset="-122"/>
                <a:cs typeface="+mn-cs"/>
              </a:rPr>
              <a:t> </a:t>
            </a:r>
            <a:r>
              <a:rPr lang="zh-CN" altLang="zh-CN" sz="2400" kern="1200" dirty="0">
                <a:solidFill>
                  <a:srgbClr val="3333CC"/>
                </a:solidFill>
                <a:ea typeface="楷体_GB2312" pitchFamily="49" charset="-122"/>
                <a:cs typeface="+mn-cs"/>
              </a:rPr>
              <a:t>数据预处理</a:t>
            </a:r>
          </a:p>
        </p:txBody>
      </p:sp>
      <p:sp>
        <p:nvSpPr>
          <p:cNvPr id="4" name="Rectangle 3">
            <a:extLst>
              <a:ext uri="{FF2B5EF4-FFF2-40B4-BE49-F238E27FC236}">
                <a16:creationId xmlns="" xmlns:a16="http://schemas.microsoft.com/office/drawing/2014/main" id="{B63AB1EF-7712-4F8D-BD5B-7C3D0AF71A4A}"/>
              </a:ext>
            </a:extLst>
          </p:cNvPr>
          <p:cNvSpPr txBox="1">
            <a:spLocks noChangeArrowheads="1"/>
          </p:cNvSpPr>
          <p:nvPr/>
        </p:nvSpPr>
        <p:spPr>
          <a:xfrm>
            <a:off x="1187450" y="4221163"/>
            <a:ext cx="7010400" cy="251460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ctr" eaLnBrk="1" hangingPunct="1">
              <a:lnSpc>
                <a:spcPct val="90000"/>
              </a:lnSpc>
              <a:buClr>
                <a:srgbClr val="00007D"/>
              </a:buClr>
              <a:defRPr/>
            </a:pPr>
            <a:endParaRPr lang="zh-CN" altLang="en-US" sz="2800" kern="0" dirty="0">
              <a:solidFill>
                <a:srgbClr val="000000"/>
              </a:solidFill>
              <a:latin typeface="Times New Roman" panose="02020603050405020304" pitchFamily="18" charset="0"/>
            </a:endParaRPr>
          </a:p>
          <a:p>
            <a:pPr algn="ctr" eaLnBrk="1" hangingPunct="1">
              <a:lnSpc>
                <a:spcPct val="90000"/>
              </a:lnSpc>
              <a:buClr>
                <a:srgbClr val="00007D"/>
              </a:buClr>
              <a:defRPr/>
            </a:pPr>
            <a:r>
              <a:rPr lang="zh-CN" altLang="en-US" sz="2800" kern="0" dirty="0">
                <a:solidFill>
                  <a:srgbClr val="000000"/>
                </a:solidFill>
                <a:latin typeface="Times New Roman" panose="02020603050405020304" pitchFamily="18" charset="0"/>
              </a:rPr>
              <a:t>主讲人：丁兆云</a:t>
            </a:r>
            <a:endParaRPr lang="en-US" altLang="zh-CN" sz="2800" kern="0" dirty="0">
              <a:solidFill>
                <a:srgbClr val="000000"/>
              </a:solidFill>
              <a:latin typeface="Times New Roman" panose="02020603050405020304" pitchFamily="18" charset="0"/>
            </a:endParaRPr>
          </a:p>
          <a:p>
            <a:pPr algn="ctr" eaLnBrk="1" hangingPunct="1">
              <a:lnSpc>
                <a:spcPct val="90000"/>
              </a:lnSpc>
              <a:buClr>
                <a:srgbClr val="00007D"/>
              </a:buClr>
              <a:defRPr/>
            </a:pPr>
            <a:endParaRPr lang="en-US" altLang="zh-CN" sz="2800" kern="0" dirty="0">
              <a:solidFill>
                <a:srgbClr val="000000"/>
              </a:solidFill>
              <a:latin typeface="Times New Roman" panose="02020603050405020304" pitchFamily="18" charset="0"/>
            </a:endParaRPr>
          </a:p>
          <a:p>
            <a:pPr algn="ctr" eaLnBrk="1" hangingPunct="1">
              <a:lnSpc>
                <a:spcPct val="90000"/>
              </a:lnSpc>
              <a:buClr>
                <a:srgbClr val="00007D"/>
              </a:buClr>
              <a:defRPr/>
            </a:pPr>
            <a:endParaRPr lang="zh-CN" altLang="en-US" sz="2800" kern="0" dirty="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advTm="7040"/>
    </mc:Choice>
    <mc:Fallback xmlns="">
      <p:transition spd="slow" advTm="70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占位符 337922">
            <a:extLst>
              <a:ext uri="{FF2B5EF4-FFF2-40B4-BE49-F238E27FC236}">
                <a16:creationId xmlns="" xmlns:a16="http://schemas.microsoft.com/office/drawing/2014/main" id="{6CDA76DF-C32A-4CD8-A48D-750DCB64A8A7}"/>
              </a:ext>
            </a:extLst>
          </p:cNvPr>
          <p:cNvSpPr>
            <a:spLocks noGrp="1" noChangeArrowheads="1"/>
          </p:cNvSpPr>
          <p:nvPr>
            <p:ph idx="1"/>
          </p:nvPr>
        </p:nvSpPr>
        <p:spPr>
          <a:xfrm>
            <a:off x="323527" y="1295400"/>
            <a:ext cx="8870819" cy="4837113"/>
          </a:xfrm>
        </p:spPr>
        <p:txBody>
          <a:bodyPr/>
          <a:lstStyle/>
          <a:p>
            <a:pPr eaLnBrk="1" hangingPunct="1">
              <a:lnSpc>
                <a:spcPct val="150000"/>
              </a:lnSpc>
            </a:pPr>
            <a:r>
              <a:rPr lang="zh-CN" altLang="en-US" dirty="0" smtClean="0"/>
              <a:t>单调</a:t>
            </a:r>
            <a:r>
              <a:rPr lang="zh-CN" altLang="en-US" dirty="0"/>
              <a:t>变换</a:t>
            </a:r>
            <a:r>
              <a:rPr lang="zh-CN" altLang="en-US" dirty="0">
                <a:solidFill>
                  <a:srgbClr val="FF0000"/>
                </a:solidFill>
              </a:rPr>
              <a:t>（如</a:t>
            </a:r>
            <a:r>
              <a:rPr lang="zh-CN" altLang="en-US" dirty="0" smtClean="0">
                <a:solidFill>
                  <a:srgbClr val="FF0000"/>
                </a:solidFill>
              </a:rPr>
              <a:t>对数变换、指数变换等）</a:t>
            </a:r>
            <a:endParaRPr lang="en-US" altLang="zh-CN" dirty="0" smtClean="0">
              <a:solidFill>
                <a:srgbClr val="FF0000"/>
              </a:solidFill>
            </a:endParaRPr>
          </a:p>
          <a:p>
            <a:pPr lvl="1" eaLnBrk="1" hangingPunct="1">
              <a:lnSpc>
                <a:spcPct val="150000"/>
              </a:lnSpc>
            </a:pPr>
            <a:r>
              <a:rPr lang="zh-CN" altLang="en-US" sz="1800" dirty="0" smtClean="0"/>
              <a:t>不适用</a:t>
            </a:r>
            <a:r>
              <a:rPr lang="zh-CN" altLang="en-US" sz="1800" dirty="0"/>
              <a:t>于决策树类</a:t>
            </a:r>
            <a:r>
              <a:rPr lang="zh-CN" altLang="en-US" sz="1800" dirty="0" smtClean="0"/>
              <a:t>算法，</a:t>
            </a:r>
            <a:endParaRPr lang="en-US" altLang="zh-CN" sz="1800" dirty="0" smtClean="0"/>
          </a:p>
          <a:p>
            <a:pPr marL="457200" lvl="1" indent="0" eaLnBrk="1" hangingPunct="1">
              <a:lnSpc>
                <a:spcPct val="150000"/>
              </a:lnSpc>
              <a:buNone/>
            </a:pPr>
            <a:r>
              <a:rPr lang="zh-CN" altLang="en-US" sz="1800" dirty="0" smtClean="0"/>
              <a:t>对于</a:t>
            </a:r>
            <a:r>
              <a:rPr lang="zh-CN" altLang="en-US" sz="1800" dirty="0"/>
              <a:t>决策树而言</a:t>
            </a:r>
            <a:r>
              <a:rPr lang="zh-CN" altLang="en-US" sz="1800" dirty="0" smtClean="0"/>
              <a:t>，指数、对数变换等之间</a:t>
            </a:r>
            <a:r>
              <a:rPr lang="zh-CN" altLang="en-US" sz="1800" dirty="0"/>
              <a:t>没有</a:t>
            </a:r>
            <a:r>
              <a:rPr lang="zh-CN" altLang="en-US" sz="1800" dirty="0" smtClean="0"/>
              <a:t>差异</a:t>
            </a:r>
            <a:endParaRPr lang="zh-CN" altLang="en-US" sz="1800" dirty="0"/>
          </a:p>
          <a:p>
            <a:pPr eaLnBrk="1" hangingPunct="1">
              <a:lnSpc>
                <a:spcPct val="150000"/>
              </a:lnSpc>
            </a:pPr>
            <a:r>
              <a:rPr lang="zh-CN" altLang="en-US" dirty="0"/>
              <a:t>线性组合（</a:t>
            </a:r>
            <a:r>
              <a:rPr lang="en-US" altLang="zh-CN" dirty="0"/>
              <a:t>linear combination</a:t>
            </a:r>
            <a:r>
              <a:rPr lang="zh-CN" altLang="en-US" dirty="0" smtClean="0"/>
              <a:t>）</a:t>
            </a:r>
            <a:endParaRPr lang="en-US" altLang="zh-CN" dirty="0" smtClean="0"/>
          </a:p>
          <a:p>
            <a:pPr lvl="1" eaLnBrk="1" hangingPunct="1">
              <a:lnSpc>
                <a:spcPct val="150000"/>
              </a:lnSpc>
            </a:pPr>
            <a:r>
              <a:rPr lang="zh-CN" altLang="en-US" sz="1800" dirty="0" smtClean="0"/>
              <a:t>仅</a:t>
            </a:r>
            <a:r>
              <a:rPr lang="zh-CN" altLang="en-US" sz="1800" dirty="0"/>
              <a:t>适用于决策树以及基于决策树的</a:t>
            </a:r>
            <a:r>
              <a:rPr lang="en-US" altLang="zh-CN" sz="1800" dirty="0"/>
              <a:t>ensemble</a:t>
            </a:r>
            <a:r>
              <a:rPr lang="zh-CN" altLang="en-US" sz="1800" dirty="0"/>
              <a:t>（如</a:t>
            </a:r>
            <a:r>
              <a:rPr lang="en-US" altLang="zh-CN" sz="1800" dirty="0"/>
              <a:t>gradient boosting, random forest</a:t>
            </a:r>
            <a:r>
              <a:rPr lang="zh-CN" altLang="en-US" sz="1800" dirty="0"/>
              <a:t>），因为常见</a:t>
            </a:r>
            <a:r>
              <a:rPr lang="zh-CN" altLang="en-US" sz="1800" dirty="0" smtClean="0"/>
              <a:t>的</a:t>
            </a:r>
            <a:r>
              <a:rPr lang="zh-CN" altLang="en-US" sz="1800" dirty="0" smtClean="0">
                <a:solidFill>
                  <a:srgbClr val="FF0000"/>
                </a:solidFill>
              </a:rPr>
              <a:t>决策树模型不</a:t>
            </a:r>
            <a:r>
              <a:rPr lang="zh-CN" altLang="en-US" sz="1800" dirty="0">
                <a:solidFill>
                  <a:srgbClr val="FF0000"/>
                </a:solidFill>
              </a:rPr>
              <a:t>擅长捕获不同特征之间的</a:t>
            </a:r>
            <a:r>
              <a:rPr lang="zh-CN" altLang="en-US" sz="1800" dirty="0" smtClean="0">
                <a:solidFill>
                  <a:srgbClr val="FF0000"/>
                </a:solidFill>
              </a:rPr>
              <a:t>相关性</a:t>
            </a:r>
            <a:endParaRPr lang="en-US" altLang="zh-CN" sz="1800" dirty="0" smtClean="0">
              <a:solidFill>
                <a:srgbClr val="FF0000"/>
              </a:solidFill>
            </a:endParaRPr>
          </a:p>
          <a:p>
            <a:pPr lvl="1" eaLnBrk="1" hangingPunct="1">
              <a:lnSpc>
                <a:spcPct val="150000"/>
              </a:lnSpc>
            </a:pPr>
            <a:r>
              <a:rPr lang="zh-CN" altLang="en-US" sz="1800" dirty="0" smtClean="0"/>
              <a:t>不适用</a:t>
            </a:r>
            <a:r>
              <a:rPr lang="zh-CN" altLang="en-US" sz="1800" dirty="0"/>
              <a:t>于</a:t>
            </a:r>
            <a:r>
              <a:rPr lang="en-US" altLang="zh-CN" sz="1800" dirty="0"/>
              <a:t>SVM</a:t>
            </a:r>
            <a:r>
              <a:rPr lang="zh-CN" altLang="en-US" sz="1800" dirty="0"/>
              <a:t>、线性回归、神经网络</a:t>
            </a:r>
            <a:r>
              <a:rPr lang="zh-CN" altLang="en-US" sz="1800" dirty="0" smtClean="0"/>
              <a:t>等</a:t>
            </a:r>
            <a:endParaRPr lang="en-US" altLang="zh-CN" sz="1800" dirty="0"/>
          </a:p>
          <a:p>
            <a:pPr eaLnBrk="1" hangingPunct="1">
              <a:lnSpc>
                <a:spcPct val="150000"/>
              </a:lnSpc>
            </a:pPr>
            <a:r>
              <a:rPr lang="zh-CN" altLang="en-US" dirty="0"/>
              <a:t>比例特征（</a:t>
            </a:r>
            <a:r>
              <a:rPr lang="en-US" altLang="zh-CN" dirty="0"/>
              <a:t>ratio feature</a:t>
            </a:r>
            <a:r>
              <a:rPr lang="zh-CN" altLang="en-US" dirty="0" smtClean="0"/>
              <a:t>）：</a:t>
            </a:r>
            <a:r>
              <a:rPr lang="en-US" altLang="zh-CN" dirty="0" smtClean="0"/>
              <a:t>x1/x2</a:t>
            </a:r>
            <a:endParaRPr lang="zh-CN" altLang="en-US" dirty="0"/>
          </a:p>
          <a:p>
            <a:pPr eaLnBrk="1" hangingPunct="1">
              <a:lnSpc>
                <a:spcPct val="150000"/>
              </a:lnSpc>
            </a:pPr>
            <a:r>
              <a:rPr lang="zh-CN" altLang="en-US" dirty="0"/>
              <a:t>绝对值（</a:t>
            </a:r>
            <a:r>
              <a:rPr lang="en-US" altLang="zh-CN" dirty="0"/>
              <a:t>absolute value</a:t>
            </a:r>
            <a:r>
              <a:rPr lang="zh-CN" altLang="en-US" dirty="0" smtClean="0"/>
              <a:t>）</a:t>
            </a:r>
            <a:endParaRPr lang="en-US" altLang="zh-CN" dirty="0"/>
          </a:p>
          <a:p>
            <a:pPr eaLnBrk="1" hangingPunct="1">
              <a:lnSpc>
                <a:spcPct val="150000"/>
              </a:lnSpc>
            </a:pPr>
            <a:r>
              <a:rPr lang="zh-CN" altLang="en-US" dirty="0" smtClean="0"/>
              <a:t>最大值</a:t>
            </a:r>
            <a:r>
              <a:rPr lang="en-US" altLang="zh-CN" dirty="0" smtClean="0"/>
              <a:t>max</a:t>
            </a:r>
            <a:r>
              <a:rPr lang="zh-CN" altLang="en-US" dirty="0" smtClean="0"/>
              <a:t>（</a:t>
            </a:r>
            <a:r>
              <a:rPr lang="en-US" altLang="zh-CN" dirty="0" smtClean="0"/>
              <a:t>x1</a:t>
            </a:r>
            <a:r>
              <a:rPr lang="zh-CN" altLang="en-US" dirty="0" smtClean="0"/>
              <a:t>，</a:t>
            </a:r>
            <a:r>
              <a:rPr lang="en-US" altLang="zh-CN" dirty="0" smtClean="0"/>
              <a:t>x2</a:t>
            </a:r>
            <a:r>
              <a:rPr lang="zh-CN" altLang="en-US" dirty="0" smtClean="0"/>
              <a:t>），最小值</a:t>
            </a:r>
            <a:r>
              <a:rPr lang="en-US" altLang="zh-CN" dirty="0" smtClean="0"/>
              <a:t>min</a:t>
            </a:r>
            <a:r>
              <a:rPr lang="zh-CN" altLang="en-US" dirty="0" smtClean="0"/>
              <a:t>（</a:t>
            </a:r>
            <a:r>
              <a:rPr lang="en-US" altLang="zh-CN" dirty="0" smtClean="0"/>
              <a:t>x1</a:t>
            </a:r>
            <a:r>
              <a:rPr lang="zh-CN" altLang="en-US" dirty="0" smtClean="0"/>
              <a:t>，</a:t>
            </a:r>
            <a:r>
              <a:rPr lang="en-US" altLang="zh-CN" dirty="0" smtClean="0"/>
              <a:t>x2</a:t>
            </a:r>
            <a:r>
              <a:rPr lang="zh-CN" altLang="en-US" dirty="0" smtClean="0"/>
              <a:t>）</a:t>
            </a:r>
            <a:endParaRPr lang="en-US" altLang="zh-CN" dirty="0"/>
          </a:p>
          <a:p>
            <a:pPr eaLnBrk="1" hangingPunct="1">
              <a:lnSpc>
                <a:spcPct val="150000"/>
              </a:lnSpc>
            </a:pPr>
            <a:endParaRPr lang="en-US" altLang="zh-CN" dirty="0" smtClean="0"/>
          </a:p>
        </p:txBody>
      </p:sp>
      <p:sp>
        <p:nvSpPr>
          <p:cNvPr id="61444" name="日期占位符 1">
            <a:extLst>
              <a:ext uri="{FF2B5EF4-FFF2-40B4-BE49-F238E27FC236}">
                <a16:creationId xmlns="" xmlns:a16="http://schemas.microsoft.com/office/drawing/2014/main" id="{268232BF-E322-4E0A-B258-CC50BB15D3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3863BA9F-1E2D-4FA4-95A2-C8523AAD3353}" type="datetime3">
              <a:rPr lang="zh-CN" altLang="en-US" sz="1400" b="0" smtClean="0"/>
              <a:pPr>
                <a:spcBef>
                  <a:spcPct val="0"/>
                </a:spcBef>
                <a:buClrTx/>
                <a:buSzTx/>
                <a:buFont typeface="Arial" panose="020B0604020202020204" pitchFamily="34" charset="0"/>
                <a:buNone/>
              </a:pPr>
              <a:t>2020年2月14日星期五</a:t>
            </a:fld>
            <a:endParaRPr lang="zh-CN" altLang="en-US" sz="1400" b="0"/>
          </a:p>
        </p:txBody>
      </p:sp>
      <p:sp>
        <p:nvSpPr>
          <p:cNvPr id="61446" name="灯片编号占位符 3">
            <a:extLst>
              <a:ext uri="{FF2B5EF4-FFF2-40B4-BE49-F238E27FC236}">
                <a16:creationId xmlns="" xmlns:a16="http://schemas.microsoft.com/office/drawing/2014/main" id="{D6F49FFE-5AD0-461A-A6B9-4FD7ED2BE4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4C69EE62-3DBB-4DA3-AFEE-1EC5C903E485}" type="slidenum">
              <a:rPr altLang="en-US" sz="1400" b="0" smtClean="0"/>
              <a:pPr>
                <a:spcBef>
                  <a:spcPct val="0"/>
                </a:spcBef>
                <a:buClrTx/>
                <a:buSzTx/>
                <a:buFont typeface="Arial" panose="020B0604020202020204" pitchFamily="34" charset="0"/>
                <a:buNone/>
              </a:pPr>
              <a:t>10</a:t>
            </a:fld>
            <a:endParaRPr lang="zh-CN" altLang="en-US" sz="1400" b="0"/>
          </a:p>
        </p:txBody>
      </p:sp>
      <p:sp>
        <p:nvSpPr>
          <p:cNvPr id="8"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a:xfrm>
            <a:off x="1447800" y="304800"/>
            <a:ext cx="7391400" cy="762000"/>
          </a:xfrm>
        </p:spPr>
        <p:txBody>
          <a:bodyPr/>
          <a:lstStyle/>
          <a:p>
            <a:r>
              <a:rPr lang="en-US" altLang="zh-CN" sz="3200" dirty="0" smtClean="0"/>
              <a:t>2.3.1</a:t>
            </a:r>
            <a:r>
              <a:rPr lang="zh-CN" altLang="en-US" sz="3200" dirty="0" smtClean="0"/>
              <a:t>特征构造</a:t>
            </a:r>
            <a:r>
              <a:rPr lang="en-US" altLang="zh-CN" sz="3200" dirty="0" smtClean="0"/>
              <a:t>-</a:t>
            </a:r>
            <a:r>
              <a:rPr lang="zh-CN" altLang="en-US" sz="3200" dirty="0" smtClean="0"/>
              <a:t>基本特征构造法</a:t>
            </a:r>
            <a:endParaRPr lang="zh-CN" altLang="zh-CN" sz="3200" dirty="0"/>
          </a:p>
        </p:txBody>
      </p:sp>
      <p:pic>
        <p:nvPicPr>
          <p:cNvPr id="1269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196752"/>
            <a:ext cx="159801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0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766442"/>
            <a:ext cx="39052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260590"/>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F3A250C-D2C3-4A2E-BAF0-5C64C14BFC74}" type="datetime3">
              <a:rPr lang="zh-CN" altLang="en-US" smtClean="0"/>
              <a:pPr>
                <a:defRPr/>
              </a:pPr>
              <a:t>2020年2月14日星期五</a:t>
            </a:fld>
            <a:endParaRPr lang="zh-CN" altLang="en-US"/>
          </a:p>
        </p:txBody>
      </p:sp>
      <p:sp>
        <p:nvSpPr>
          <p:cNvPr id="6" name="TextBox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决策树算法特征构造，适合采用什么方法</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单调变换</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线性组合</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绝对值</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6"/>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7"/>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8"/>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0" name="组合 19"/>
          <p:cNvGrpSpPr/>
          <p:nvPr>
            <p:custDataLst>
              <p:tags r:id="rId10"/>
            </p:custDataLst>
          </p:nvPr>
        </p:nvGrpSpPr>
        <p:grpSpPr>
          <a:xfrm>
            <a:off x="0" y="0"/>
            <a:ext cx="9144000" cy="635000"/>
            <a:chOff x="0" y="0"/>
            <a:chExt cx="9144000" cy="635000"/>
          </a:xfrm>
        </p:grpSpPr>
        <p:sp>
          <p:nvSpPr>
            <p:cNvPr id="16"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37063418"/>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2.3.2</a:t>
            </a:r>
            <a:r>
              <a:rPr lang="zh-CN" altLang="en-US" sz="3200" dirty="0" smtClean="0"/>
              <a:t>特征构造</a:t>
            </a:r>
            <a:r>
              <a:rPr lang="en-US" altLang="zh-CN" sz="3200" dirty="0" smtClean="0"/>
              <a:t>-</a:t>
            </a:r>
            <a:r>
              <a:rPr lang="zh-CN" altLang="en-US" sz="3200" dirty="0"/>
              <a:t>时间类型数据特征构造</a:t>
            </a:r>
            <a:r>
              <a:rPr lang="zh-CN" altLang="en-US" sz="3200" dirty="0" smtClean="0"/>
              <a:t>法</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p:txBody>
          <a:bodyPr/>
          <a:lstStyle/>
          <a:p>
            <a:pPr>
              <a:lnSpc>
                <a:spcPct val="150000"/>
              </a:lnSpc>
            </a:pPr>
            <a:r>
              <a:rPr lang="zh-CN" altLang="en-US" sz="2400" dirty="0"/>
              <a:t>机器学习行内有句被奉为真理</a:t>
            </a:r>
            <a:r>
              <a:rPr lang="zh-CN" altLang="en-US" sz="2400" dirty="0" smtClean="0"/>
              <a:t>的话，</a:t>
            </a:r>
            <a:r>
              <a:rPr lang="zh-CN" altLang="en-US" sz="2400" dirty="0" smtClean="0">
                <a:solidFill>
                  <a:srgbClr val="FF0000"/>
                </a:solidFill>
              </a:rPr>
              <a:t>数据</a:t>
            </a:r>
            <a:r>
              <a:rPr lang="zh-CN" altLang="en-US" sz="2400" dirty="0">
                <a:solidFill>
                  <a:srgbClr val="FF0000"/>
                </a:solidFill>
              </a:rPr>
              <a:t>和特征</a:t>
            </a:r>
            <a:r>
              <a:rPr lang="zh-CN" altLang="en-US" sz="2400" dirty="0"/>
              <a:t>决定了机器学习的</a:t>
            </a:r>
            <a:r>
              <a:rPr lang="zh-CN" altLang="en-US" sz="2400" dirty="0" smtClean="0"/>
              <a:t>上限，</a:t>
            </a:r>
            <a:r>
              <a:rPr lang="zh-CN" altLang="en-US" sz="2400" dirty="0" smtClean="0">
                <a:solidFill>
                  <a:srgbClr val="FF0000"/>
                </a:solidFill>
              </a:rPr>
              <a:t>模型</a:t>
            </a:r>
            <a:r>
              <a:rPr lang="zh-CN" altLang="en-US" sz="2400" dirty="0">
                <a:solidFill>
                  <a:srgbClr val="FF0000"/>
                </a:solidFill>
              </a:rPr>
              <a:t>和算法</a:t>
            </a:r>
            <a:r>
              <a:rPr lang="zh-CN" altLang="en-US" sz="2400" dirty="0"/>
              <a:t>只是逼近这个上限</a:t>
            </a:r>
            <a:r>
              <a:rPr lang="zh-CN" altLang="en-US" sz="2400" dirty="0" smtClean="0"/>
              <a:t>而已</a:t>
            </a:r>
            <a:endParaRPr lang="en-US" altLang="zh-CN" sz="2400" dirty="0" smtClean="0"/>
          </a:p>
          <a:p>
            <a:pPr lvl="1">
              <a:lnSpc>
                <a:spcPct val="150000"/>
              </a:lnSpc>
            </a:pPr>
            <a:r>
              <a:rPr lang="en-US" altLang="zh-CN" dirty="0" smtClean="0"/>
              <a:t>1</a:t>
            </a:r>
            <a:r>
              <a:rPr lang="zh-CN" altLang="en-US" dirty="0" smtClean="0"/>
              <a:t>、当数据质量不高、特征信息不明显，通常需要构造新特征</a:t>
            </a:r>
            <a:endParaRPr lang="en-US" altLang="zh-CN" dirty="0" smtClean="0"/>
          </a:p>
          <a:p>
            <a:pPr lvl="2">
              <a:lnSpc>
                <a:spcPct val="150000"/>
              </a:lnSpc>
            </a:pPr>
            <a:r>
              <a:rPr lang="zh-CN" altLang="en-US" dirty="0" smtClean="0"/>
              <a:t>基本特征构造法</a:t>
            </a:r>
            <a:endParaRPr lang="en-US" altLang="zh-CN" dirty="0" smtClean="0"/>
          </a:p>
          <a:p>
            <a:pPr lvl="2">
              <a:lnSpc>
                <a:spcPct val="150000"/>
              </a:lnSpc>
            </a:pPr>
            <a:r>
              <a:rPr lang="zh-CN" altLang="en-US" sz="2400" dirty="0" smtClean="0">
                <a:solidFill>
                  <a:srgbClr val="FF0000"/>
                </a:solidFill>
              </a:rPr>
              <a:t>时间类型数据特征构造法</a:t>
            </a:r>
            <a:endParaRPr lang="en-US" altLang="zh-CN" sz="2400" dirty="0" smtClean="0">
              <a:solidFill>
                <a:srgbClr val="FF0000"/>
              </a:solidFill>
            </a:endParaRPr>
          </a:p>
          <a:p>
            <a:pPr lvl="2">
              <a:lnSpc>
                <a:spcPct val="150000"/>
              </a:lnSpc>
            </a:pPr>
            <a:r>
              <a:rPr lang="zh-CN" altLang="en-US" dirty="0" smtClean="0"/>
              <a:t>时间序列数据特征构造法</a:t>
            </a:r>
            <a:endParaRPr lang="en-US" altLang="zh-CN" dirty="0" smtClean="0"/>
          </a:p>
          <a:p>
            <a:pPr lvl="1">
              <a:lnSpc>
                <a:spcPct val="150000"/>
              </a:lnSpc>
            </a:pPr>
            <a:r>
              <a:rPr lang="en-US" altLang="zh-CN" dirty="0" smtClean="0"/>
              <a:t>2</a:t>
            </a:r>
            <a:r>
              <a:rPr lang="zh-CN" altLang="en-US" dirty="0" smtClean="0"/>
              <a:t>、当数据中既有连续数据，又有离散数据时，当采用类似神经网络这种优化机器学习方法，则需要</a:t>
            </a:r>
            <a:endParaRPr lang="en-US" altLang="zh-CN" dirty="0" smtClean="0"/>
          </a:p>
          <a:p>
            <a:pPr lvl="2">
              <a:lnSpc>
                <a:spcPct val="150000"/>
              </a:lnSpc>
            </a:pPr>
            <a:r>
              <a:rPr lang="zh-CN" altLang="en-US" dirty="0"/>
              <a:t>将离散数据</a:t>
            </a:r>
            <a:r>
              <a:rPr lang="zh-CN" altLang="en-US" dirty="0" smtClean="0"/>
              <a:t>特征进行哑</a:t>
            </a:r>
            <a:r>
              <a:rPr lang="zh-CN" altLang="en-US" dirty="0"/>
              <a:t>编码</a:t>
            </a:r>
          </a:p>
        </p:txBody>
      </p:sp>
    </p:spTree>
    <p:extLst>
      <p:ext uri="{BB962C8B-B14F-4D97-AF65-F5344CB8AC3E}">
        <p14:creationId xmlns:p14="http://schemas.microsoft.com/office/powerpoint/2010/main" val="1298839431"/>
      </p:ext>
    </p:extLst>
  </p:cSld>
  <p:clrMapOvr>
    <a:masterClrMapping/>
  </p:clrMapOvr>
  <p:transition advTm="456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525CB98F-302E-4CB1-892A-8B13E8F4E298}"/>
              </a:ext>
            </a:extLst>
          </p:cNvPr>
          <p:cNvSpPr>
            <a:spLocks noGrp="1"/>
          </p:cNvSpPr>
          <p:nvPr>
            <p:ph type="title"/>
          </p:nvPr>
        </p:nvSpPr>
        <p:spPr>
          <a:xfrm>
            <a:off x="361209" y="1050456"/>
            <a:ext cx="2881360" cy="545977"/>
          </a:xfrm>
        </p:spPr>
        <p:txBody>
          <a:bodyPr>
            <a:normAutofit/>
          </a:bodyPr>
          <a:lstStyle/>
          <a:p>
            <a:r>
              <a:rPr lang="zh-CN" altLang="en-US" sz="2100" dirty="0"/>
              <a:t>题目内容</a:t>
            </a:r>
          </a:p>
        </p:txBody>
      </p:sp>
      <p:sp>
        <p:nvSpPr>
          <p:cNvPr id="7" name="文本框 6">
            <a:extLst>
              <a:ext uri="{FF2B5EF4-FFF2-40B4-BE49-F238E27FC236}">
                <a16:creationId xmlns="" xmlns:a16="http://schemas.microsoft.com/office/drawing/2014/main" id="{89DA992C-B1AE-4837-8F70-373E13B91E34}"/>
              </a:ext>
            </a:extLst>
          </p:cNvPr>
          <p:cNvSpPr txBox="1"/>
          <p:nvPr/>
        </p:nvSpPr>
        <p:spPr>
          <a:xfrm>
            <a:off x="1185169" y="1807291"/>
            <a:ext cx="6232124" cy="2121606"/>
          </a:xfrm>
          <a:prstGeom prst="rect">
            <a:avLst/>
          </a:prstGeom>
          <a:noFill/>
        </p:spPr>
        <p:txBody>
          <a:bodyPr wrap="square" rtlCol="0">
            <a:spAutoFit/>
          </a:bodyPr>
          <a:lstStyle/>
          <a:p>
            <a:pPr>
              <a:lnSpc>
                <a:spcPct val="150000"/>
              </a:lnSpc>
            </a:pPr>
            <a:r>
              <a:rPr lang="zh-CN" altLang="en-US" sz="1500" dirty="0"/>
              <a:t>光伏发电具有波动性和间歇性，大规模光伏电站并网运行可能对电力系统的安全稳定经济运行造成影响。对光伏电站的输出功率进行准确率预测，有助于调度部门统筹安排常规能源和光伏发电的协调配合，及时调整调度计划，合理安排电网运行方式。因此，本题旨在通过利用气象信息、历史数据、组件信息等，通过机器学习、人工智能方法，预测未来发电功率，为进一步为光伏发电功率提供准确的预测结果。 </a:t>
            </a:r>
          </a:p>
        </p:txBody>
      </p:sp>
      <p:pic>
        <p:nvPicPr>
          <p:cNvPr id="8" name="图片 7">
            <a:extLst>
              <a:ext uri="{FF2B5EF4-FFF2-40B4-BE49-F238E27FC236}">
                <a16:creationId xmlns="" xmlns:a16="http://schemas.microsoft.com/office/drawing/2014/main" id="{89C3FDAD-3CAC-4D28-8560-09E47E141865}"/>
              </a:ext>
            </a:extLst>
          </p:cNvPr>
          <p:cNvPicPr>
            <a:picLocks noChangeAspect="1"/>
          </p:cNvPicPr>
          <p:nvPr/>
        </p:nvPicPr>
        <p:blipFill rotWithShape="1">
          <a:blip r:embed="rId2"/>
          <a:srcRect b="5087"/>
          <a:stretch/>
        </p:blipFill>
        <p:spPr>
          <a:xfrm>
            <a:off x="1185169" y="4125361"/>
            <a:ext cx="2758736" cy="1739045"/>
          </a:xfrm>
          <a:prstGeom prst="rect">
            <a:avLst/>
          </a:prstGeom>
          <a:effectLst>
            <a:softEdge rad="127000"/>
          </a:effectLst>
        </p:spPr>
      </p:pic>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2.3.2</a:t>
            </a:r>
            <a:r>
              <a:rPr lang="zh-CN" altLang="en-US" sz="3200" dirty="0" smtClean="0"/>
              <a:t>特征构造</a:t>
            </a:r>
            <a:r>
              <a:rPr lang="en-US" altLang="zh-CN" sz="3200" dirty="0"/>
              <a:t>-</a:t>
            </a:r>
            <a:r>
              <a:rPr lang="zh-CN" altLang="en-US" sz="3200" dirty="0"/>
              <a:t>时间类型数据特征构造法</a:t>
            </a:r>
            <a:endParaRPr lang="zh-CN" altLang="zh-CN" sz="3200" dirty="0"/>
          </a:p>
        </p:txBody>
      </p:sp>
    </p:spTree>
    <p:extLst>
      <p:ext uri="{BB962C8B-B14F-4D97-AF65-F5344CB8AC3E}">
        <p14:creationId xmlns:p14="http://schemas.microsoft.com/office/powerpoint/2010/main" val="3611566838"/>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26EEEC53-D923-4AB5-8D64-94B6E26CCF96}"/>
              </a:ext>
            </a:extLst>
          </p:cNvPr>
          <p:cNvSpPr>
            <a:spLocks noGrp="1"/>
          </p:cNvSpPr>
          <p:nvPr>
            <p:ph type="title"/>
          </p:nvPr>
        </p:nvSpPr>
        <p:spPr>
          <a:xfrm>
            <a:off x="361209" y="1050456"/>
            <a:ext cx="2881360" cy="545977"/>
          </a:xfrm>
        </p:spPr>
        <p:txBody>
          <a:bodyPr>
            <a:normAutofit/>
          </a:bodyPr>
          <a:lstStyle/>
          <a:p>
            <a:r>
              <a:rPr lang="zh-CN" altLang="en-US" sz="2100" dirty="0"/>
              <a:t>题目数据</a:t>
            </a:r>
          </a:p>
        </p:txBody>
      </p:sp>
      <p:sp>
        <p:nvSpPr>
          <p:cNvPr id="5" name="文本框 4">
            <a:extLst>
              <a:ext uri="{FF2B5EF4-FFF2-40B4-BE49-F238E27FC236}">
                <a16:creationId xmlns="" xmlns:a16="http://schemas.microsoft.com/office/drawing/2014/main" id="{0BD5606D-AAD2-4018-A15F-8B3FE9C3095C}"/>
              </a:ext>
            </a:extLst>
          </p:cNvPr>
          <p:cNvSpPr txBox="1"/>
          <p:nvPr/>
        </p:nvSpPr>
        <p:spPr>
          <a:xfrm>
            <a:off x="361209" y="1601325"/>
            <a:ext cx="8595755" cy="1280992"/>
          </a:xfrm>
          <a:prstGeom prst="rect">
            <a:avLst/>
          </a:prstGeom>
          <a:noFill/>
        </p:spPr>
        <p:txBody>
          <a:bodyPr wrap="square" rtlCol="0">
            <a:spAutoFit/>
          </a:bodyPr>
          <a:lstStyle/>
          <a:p>
            <a:pPr>
              <a:lnSpc>
                <a:spcPct val="150000"/>
              </a:lnSpc>
            </a:pPr>
            <a:r>
              <a:rPr lang="zh-CN" altLang="en-US" sz="1800" dirty="0"/>
              <a:t>训练集数据提供了</a:t>
            </a:r>
            <a:r>
              <a:rPr lang="en-US" altLang="zh-CN" sz="1800" dirty="0"/>
              <a:t>4</a:t>
            </a:r>
            <a:r>
              <a:rPr lang="zh-CN" altLang="en-US" sz="1800" dirty="0"/>
              <a:t>个电场的脱敏后的环境数据和电场实际辐照度和电场发电功率。测试集数据提供了</a:t>
            </a:r>
            <a:r>
              <a:rPr lang="en-US" altLang="zh-CN" sz="1800" dirty="0"/>
              <a:t>4</a:t>
            </a:r>
            <a:r>
              <a:rPr lang="zh-CN" altLang="en-US" sz="1800" dirty="0"/>
              <a:t>个电场的脱敏后的环境数据，需要利用这些数据预测每个时间点的光伏发电功率</a:t>
            </a:r>
            <a:r>
              <a:rPr lang="zh-CN" altLang="en-US" sz="1800" dirty="0" smtClean="0"/>
              <a:t>。</a:t>
            </a:r>
            <a:endParaRPr lang="zh-CN" altLang="en-US" sz="1800" dirty="0"/>
          </a:p>
        </p:txBody>
      </p:sp>
      <p:sp>
        <p:nvSpPr>
          <p:cNvPr id="8"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2.3.2</a:t>
            </a:r>
            <a:r>
              <a:rPr lang="zh-CN" altLang="en-US" sz="3200" dirty="0" smtClean="0"/>
              <a:t>特征构造</a:t>
            </a:r>
            <a:r>
              <a:rPr lang="en-US" altLang="zh-CN" sz="3200" dirty="0"/>
              <a:t>-</a:t>
            </a:r>
            <a:r>
              <a:rPr lang="zh-CN" altLang="en-US" sz="3200" dirty="0"/>
              <a:t>时间类型数据特征构造法</a:t>
            </a:r>
            <a:endParaRPr lang="zh-CN" altLang="zh-CN" sz="3200" dirty="0"/>
          </a:p>
        </p:txBody>
      </p:sp>
      <p:pic>
        <p:nvPicPr>
          <p:cNvPr id="130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4267" y="2498377"/>
            <a:ext cx="5498466" cy="431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715213"/>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B10195FA-6A90-454E-A4BB-349CD3CDC586}"/>
              </a:ext>
            </a:extLst>
          </p:cNvPr>
          <p:cNvSpPr txBox="1"/>
          <p:nvPr/>
        </p:nvSpPr>
        <p:spPr>
          <a:xfrm>
            <a:off x="145185" y="1268760"/>
            <a:ext cx="8675287" cy="3000821"/>
          </a:xfrm>
          <a:prstGeom prst="rect">
            <a:avLst/>
          </a:prstGeom>
          <a:noFill/>
        </p:spPr>
        <p:txBody>
          <a:bodyPr wrap="square" rtlCol="0">
            <a:spAutoFit/>
          </a:bodyPr>
          <a:lstStyle/>
          <a:p>
            <a:pPr>
              <a:lnSpc>
                <a:spcPct val="150000"/>
              </a:lnSpc>
            </a:pPr>
            <a:r>
              <a:rPr lang="en-US" altLang="zh-CN" sz="1800" dirty="0" smtClean="0"/>
              <a:t>1</a:t>
            </a:r>
            <a:r>
              <a:rPr lang="en-US" altLang="zh-CN" sz="1800" dirty="0"/>
              <a:t>.</a:t>
            </a:r>
            <a:r>
              <a:rPr lang="zh-CN" altLang="en-US" sz="1800" dirty="0"/>
              <a:t>由于光照在一天中不同时刻强度不同从而导致光伏功率差别很大，所以可以对一天时间划分为两段，即上午</a:t>
            </a:r>
            <a:r>
              <a:rPr lang="en-US" altLang="zh-CN" sz="1800" dirty="0"/>
              <a:t>10</a:t>
            </a:r>
            <a:r>
              <a:rPr lang="zh-CN" altLang="en-US" sz="1800" dirty="0"/>
              <a:t>点到下午</a:t>
            </a:r>
            <a:r>
              <a:rPr lang="en-US" altLang="zh-CN" sz="1800" dirty="0"/>
              <a:t>15</a:t>
            </a:r>
            <a:r>
              <a:rPr lang="zh-CN" altLang="en-US" sz="1800" dirty="0"/>
              <a:t>点为强光照时间，其余时间为弱光照时间，并分别打上</a:t>
            </a:r>
            <a:r>
              <a:rPr lang="en-US" altLang="zh-CN" sz="1800" dirty="0"/>
              <a:t>0</a:t>
            </a:r>
            <a:r>
              <a:rPr lang="zh-CN" altLang="en-US" sz="1800" dirty="0"/>
              <a:t>和</a:t>
            </a:r>
            <a:r>
              <a:rPr lang="en-US" altLang="zh-CN" sz="1800" dirty="0"/>
              <a:t>1</a:t>
            </a:r>
            <a:r>
              <a:rPr lang="zh-CN" altLang="en-US" sz="1800" dirty="0"/>
              <a:t>的标签，增加一维时刻特征。</a:t>
            </a:r>
            <a:endParaRPr lang="en-US" altLang="zh-CN" sz="1800" dirty="0"/>
          </a:p>
          <a:p>
            <a:pPr>
              <a:lnSpc>
                <a:spcPct val="150000"/>
              </a:lnSpc>
            </a:pPr>
            <a:r>
              <a:rPr lang="en-US" altLang="zh-CN" sz="1800" dirty="0"/>
              <a:t>2.</a:t>
            </a:r>
            <a:r>
              <a:rPr lang="zh-CN" altLang="en-US" sz="1800" dirty="0"/>
              <a:t>光照强度也可能因为季节的变化而变化，所以可以将一年内</a:t>
            </a:r>
            <a:r>
              <a:rPr lang="en-US" altLang="zh-CN" sz="1800" dirty="0"/>
              <a:t>12</a:t>
            </a:r>
            <a:r>
              <a:rPr lang="zh-CN" altLang="en-US" sz="1800" dirty="0"/>
              <a:t>个月份划分为</a:t>
            </a:r>
            <a:r>
              <a:rPr lang="en-US" altLang="zh-CN" sz="1800" dirty="0"/>
              <a:t>4</a:t>
            </a:r>
            <a:r>
              <a:rPr lang="zh-CN" altLang="en-US" sz="1800" dirty="0"/>
              <a:t>个季节，定</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月为春季，</a:t>
            </a:r>
            <a:r>
              <a:rPr lang="en-US" altLang="zh-CN" sz="1800" dirty="0"/>
              <a:t>6</a:t>
            </a:r>
            <a:r>
              <a:rPr lang="zh-CN" altLang="en-US" sz="1800" dirty="0"/>
              <a:t>，</a:t>
            </a:r>
            <a:r>
              <a:rPr lang="en-US" altLang="zh-CN" sz="1800" dirty="0"/>
              <a:t>7</a:t>
            </a:r>
            <a:r>
              <a:rPr lang="zh-CN" altLang="en-US" sz="1800" dirty="0"/>
              <a:t>，</a:t>
            </a:r>
            <a:r>
              <a:rPr lang="en-US" altLang="zh-CN" sz="1800" dirty="0"/>
              <a:t>8</a:t>
            </a:r>
            <a:r>
              <a:rPr lang="zh-CN" altLang="en-US" sz="1800" dirty="0"/>
              <a:t>月为夏季，</a:t>
            </a:r>
            <a:r>
              <a:rPr lang="en-US" altLang="zh-CN" sz="1800" dirty="0"/>
              <a:t>9</a:t>
            </a:r>
            <a:r>
              <a:rPr lang="zh-CN" altLang="en-US" sz="1800" dirty="0"/>
              <a:t>，</a:t>
            </a:r>
            <a:r>
              <a:rPr lang="en-US" altLang="zh-CN" sz="1800" dirty="0"/>
              <a:t>10</a:t>
            </a:r>
            <a:r>
              <a:rPr lang="zh-CN" altLang="en-US" sz="1800" dirty="0"/>
              <a:t>，</a:t>
            </a:r>
            <a:r>
              <a:rPr lang="en-US" altLang="zh-CN" sz="1800" dirty="0"/>
              <a:t>11</a:t>
            </a:r>
            <a:r>
              <a:rPr lang="zh-CN" altLang="en-US" sz="1800" dirty="0"/>
              <a:t>月为秋季，</a:t>
            </a:r>
            <a:r>
              <a:rPr lang="en-US" altLang="zh-CN" sz="1800" dirty="0"/>
              <a:t>12</a:t>
            </a:r>
            <a:r>
              <a:rPr lang="zh-CN" altLang="en-US" sz="1800" dirty="0"/>
              <a:t>，</a:t>
            </a:r>
            <a:r>
              <a:rPr lang="en-US" altLang="zh-CN" sz="1800" dirty="0"/>
              <a:t>1</a:t>
            </a:r>
            <a:r>
              <a:rPr lang="zh-CN" altLang="en-US" sz="1800" dirty="0"/>
              <a:t>，</a:t>
            </a:r>
            <a:r>
              <a:rPr lang="en-US" altLang="zh-CN" sz="1800" dirty="0"/>
              <a:t>2</a:t>
            </a:r>
            <a:r>
              <a:rPr lang="zh-CN" altLang="en-US" sz="1800" dirty="0"/>
              <a:t>月为冬季，分别对四个对应的季节打上</a:t>
            </a:r>
            <a:r>
              <a:rPr lang="en-US" altLang="zh-CN" sz="1800" dirty="0"/>
              <a:t>0</a:t>
            </a:r>
            <a:r>
              <a:rPr lang="zh-CN" altLang="en-US" sz="1800" dirty="0"/>
              <a:t>，</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的标签，增加一维季节</a:t>
            </a:r>
            <a:r>
              <a:rPr lang="zh-CN" altLang="en-US" sz="1800" dirty="0" smtClean="0"/>
              <a:t>特征</a:t>
            </a:r>
            <a:endParaRPr lang="en-US" altLang="zh-CN" sz="1800" dirty="0"/>
          </a:p>
          <a:p>
            <a:pPr>
              <a:lnSpc>
                <a:spcPct val="150000"/>
              </a:lnSpc>
            </a:pPr>
            <a:r>
              <a:rPr lang="en-US" altLang="zh-CN" sz="1800" dirty="0" smtClean="0"/>
              <a:t>3…….</a:t>
            </a:r>
            <a:endParaRPr lang="zh-CN" altLang="en-US" sz="1800" dirty="0"/>
          </a:p>
        </p:txBody>
      </p:sp>
      <p:sp>
        <p:nvSpPr>
          <p:cNvPr id="6"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2.3.2</a:t>
            </a:r>
            <a:r>
              <a:rPr lang="zh-CN" altLang="en-US" sz="3200" dirty="0" smtClean="0"/>
              <a:t>特征构造</a:t>
            </a:r>
            <a:r>
              <a:rPr lang="en-US" altLang="zh-CN" sz="3200" dirty="0"/>
              <a:t>-</a:t>
            </a:r>
            <a:r>
              <a:rPr lang="zh-CN" altLang="en-US" sz="3200" dirty="0"/>
              <a:t>时间类型数据特征构造法</a:t>
            </a:r>
            <a:endParaRPr lang="zh-CN" altLang="zh-CN" sz="3200" dirty="0"/>
          </a:p>
        </p:txBody>
      </p:sp>
      <p:pic>
        <p:nvPicPr>
          <p:cNvPr id="131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278360"/>
            <a:ext cx="7956376" cy="428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940152" y="4269581"/>
            <a:ext cx="648072" cy="2975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724128" y="3646765"/>
            <a:ext cx="1008112" cy="646331"/>
          </a:xfrm>
          <a:prstGeom prst="rect">
            <a:avLst/>
          </a:prstGeom>
          <a:noFill/>
        </p:spPr>
        <p:txBody>
          <a:bodyPr wrap="square" rtlCol="0">
            <a:spAutoFit/>
          </a:bodyPr>
          <a:lstStyle/>
          <a:p>
            <a:r>
              <a:rPr lang="zh-CN" altLang="en-US" sz="1800" b="1" dirty="0" smtClean="0">
                <a:solidFill>
                  <a:srgbClr val="FF0000"/>
                </a:solidFill>
              </a:rPr>
              <a:t>季节变换特征</a:t>
            </a:r>
            <a:endParaRPr lang="zh-CN" altLang="en-US" sz="1800" b="1" dirty="0">
              <a:solidFill>
                <a:srgbClr val="FF0000"/>
              </a:solidFill>
            </a:endParaRPr>
          </a:p>
        </p:txBody>
      </p:sp>
      <p:sp>
        <p:nvSpPr>
          <p:cNvPr id="9" name="矩形 8"/>
          <p:cNvSpPr/>
          <p:nvPr/>
        </p:nvSpPr>
        <p:spPr>
          <a:xfrm>
            <a:off x="7236296" y="4269581"/>
            <a:ext cx="1296144" cy="2975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7164288" y="3646765"/>
            <a:ext cx="1008112" cy="646331"/>
          </a:xfrm>
          <a:prstGeom prst="rect">
            <a:avLst/>
          </a:prstGeom>
          <a:noFill/>
        </p:spPr>
        <p:txBody>
          <a:bodyPr wrap="square" rtlCol="0">
            <a:spAutoFit/>
          </a:bodyPr>
          <a:lstStyle/>
          <a:p>
            <a:r>
              <a:rPr lang="zh-CN" altLang="en-US" sz="1800" b="1" dirty="0" smtClean="0">
                <a:solidFill>
                  <a:srgbClr val="FF0000"/>
                </a:solidFill>
              </a:rPr>
              <a:t>光照强度特征</a:t>
            </a:r>
            <a:endParaRPr lang="zh-CN" altLang="en-US" sz="1800" b="1" dirty="0">
              <a:solidFill>
                <a:srgbClr val="FF0000"/>
              </a:solidFill>
            </a:endParaRPr>
          </a:p>
        </p:txBody>
      </p:sp>
    </p:spTree>
    <p:extLst>
      <p:ext uri="{BB962C8B-B14F-4D97-AF65-F5344CB8AC3E}">
        <p14:creationId xmlns:p14="http://schemas.microsoft.com/office/powerpoint/2010/main" val="265850370"/>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a:t>
            </a:r>
            <a:r>
              <a:rPr lang="zh-CN" altLang="en-US" sz="3200" dirty="0"/>
              <a:t>特征构造</a:t>
            </a:r>
            <a:r>
              <a:rPr lang="zh-CN" altLang="en-US" sz="3200" dirty="0" smtClean="0"/>
              <a:t>法</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p:txBody>
          <a:bodyPr/>
          <a:lstStyle/>
          <a:p>
            <a:pPr>
              <a:lnSpc>
                <a:spcPct val="150000"/>
              </a:lnSpc>
            </a:pPr>
            <a:r>
              <a:rPr lang="zh-CN" altLang="en-US" sz="2400" dirty="0"/>
              <a:t>机器学习行内有句被奉为真理</a:t>
            </a:r>
            <a:r>
              <a:rPr lang="zh-CN" altLang="en-US" sz="2400" dirty="0" smtClean="0"/>
              <a:t>的话，</a:t>
            </a:r>
            <a:r>
              <a:rPr lang="zh-CN" altLang="en-US" sz="2400" dirty="0" smtClean="0">
                <a:solidFill>
                  <a:srgbClr val="FF0000"/>
                </a:solidFill>
              </a:rPr>
              <a:t>数据</a:t>
            </a:r>
            <a:r>
              <a:rPr lang="zh-CN" altLang="en-US" sz="2400" dirty="0">
                <a:solidFill>
                  <a:srgbClr val="FF0000"/>
                </a:solidFill>
              </a:rPr>
              <a:t>和特征</a:t>
            </a:r>
            <a:r>
              <a:rPr lang="zh-CN" altLang="en-US" sz="2400" dirty="0"/>
              <a:t>决定了机器学习的</a:t>
            </a:r>
            <a:r>
              <a:rPr lang="zh-CN" altLang="en-US" sz="2400" dirty="0" smtClean="0"/>
              <a:t>上限，</a:t>
            </a:r>
            <a:r>
              <a:rPr lang="zh-CN" altLang="en-US" sz="2400" dirty="0" smtClean="0">
                <a:solidFill>
                  <a:srgbClr val="FF0000"/>
                </a:solidFill>
              </a:rPr>
              <a:t>模型</a:t>
            </a:r>
            <a:r>
              <a:rPr lang="zh-CN" altLang="en-US" sz="2400" dirty="0">
                <a:solidFill>
                  <a:srgbClr val="FF0000"/>
                </a:solidFill>
              </a:rPr>
              <a:t>和算法</a:t>
            </a:r>
            <a:r>
              <a:rPr lang="zh-CN" altLang="en-US" sz="2400" dirty="0"/>
              <a:t>只是逼近这个上限</a:t>
            </a:r>
            <a:r>
              <a:rPr lang="zh-CN" altLang="en-US" sz="2400" dirty="0" smtClean="0"/>
              <a:t>而已</a:t>
            </a:r>
            <a:endParaRPr lang="en-US" altLang="zh-CN" sz="2400" dirty="0" smtClean="0"/>
          </a:p>
          <a:p>
            <a:pPr lvl="1">
              <a:lnSpc>
                <a:spcPct val="150000"/>
              </a:lnSpc>
            </a:pPr>
            <a:r>
              <a:rPr lang="en-US" altLang="zh-CN" dirty="0" smtClean="0"/>
              <a:t>1</a:t>
            </a:r>
            <a:r>
              <a:rPr lang="zh-CN" altLang="en-US" dirty="0" smtClean="0"/>
              <a:t>、当数据质量不高、特征信息不明显，通常需要构造新特征</a:t>
            </a:r>
            <a:endParaRPr lang="en-US" altLang="zh-CN" dirty="0" smtClean="0"/>
          </a:p>
          <a:p>
            <a:pPr lvl="2">
              <a:lnSpc>
                <a:spcPct val="150000"/>
              </a:lnSpc>
            </a:pPr>
            <a:r>
              <a:rPr lang="zh-CN" altLang="en-US" dirty="0" smtClean="0"/>
              <a:t>基本特征构造法</a:t>
            </a:r>
            <a:endParaRPr lang="en-US" altLang="zh-CN" dirty="0" smtClean="0"/>
          </a:p>
          <a:p>
            <a:pPr lvl="2">
              <a:lnSpc>
                <a:spcPct val="150000"/>
              </a:lnSpc>
            </a:pPr>
            <a:r>
              <a:rPr lang="zh-CN" altLang="en-US" dirty="0"/>
              <a:t>时间类型数据特征构造法</a:t>
            </a:r>
            <a:endParaRPr lang="en-US" altLang="zh-CN" dirty="0"/>
          </a:p>
          <a:p>
            <a:pPr lvl="2">
              <a:lnSpc>
                <a:spcPct val="150000"/>
              </a:lnSpc>
            </a:pPr>
            <a:r>
              <a:rPr lang="zh-CN" altLang="en-US" sz="2400" dirty="0">
                <a:solidFill>
                  <a:srgbClr val="FF0000"/>
                </a:solidFill>
              </a:rPr>
              <a:t>时间序列数据特征构造法</a:t>
            </a:r>
            <a:endParaRPr lang="en-US" altLang="zh-CN" sz="2400" dirty="0">
              <a:solidFill>
                <a:srgbClr val="FF0000"/>
              </a:solidFill>
            </a:endParaRPr>
          </a:p>
          <a:p>
            <a:pPr lvl="1">
              <a:lnSpc>
                <a:spcPct val="150000"/>
              </a:lnSpc>
            </a:pPr>
            <a:r>
              <a:rPr lang="en-US" altLang="zh-CN" dirty="0" smtClean="0"/>
              <a:t>2</a:t>
            </a:r>
            <a:r>
              <a:rPr lang="zh-CN" altLang="en-US" dirty="0" smtClean="0"/>
              <a:t>、当数据中既有连续数据，又有离散数据时，当采用类似神经网络这种优化机器学习方法，则需要</a:t>
            </a:r>
            <a:endParaRPr lang="en-US" altLang="zh-CN" dirty="0" smtClean="0"/>
          </a:p>
          <a:p>
            <a:pPr lvl="2">
              <a:lnSpc>
                <a:spcPct val="150000"/>
              </a:lnSpc>
            </a:pPr>
            <a:r>
              <a:rPr lang="zh-CN" altLang="en-US" dirty="0"/>
              <a:t>将离散数据</a:t>
            </a:r>
            <a:r>
              <a:rPr lang="zh-CN" altLang="en-US" dirty="0" smtClean="0"/>
              <a:t>特征进行哑</a:t>
            </a:r>
            <a:r>
              <a:rPr lang="zh-CN" altLang="en-US" dirty="0"/>
              <a:t>编码</a:t>
            </a:r>
          </a:p>
        </p:txBody>
      </p:sp>
    </p:spTree>
    <p:extLst>
      <p:ext uri="{BB962C8B-B14F-4D97-AF65-F5344CB8AC3E}">
        <p14:creationId xmlns:p14="http://schemas.microsoft.com/office/powerpoint/2010/main" val="3878359574"/>
      </p:ext>
    </p:extLst>
  </p:cSld>
  <p:clrMapOvr>
    <a:masterClrMapping/>
  </p:clrMapOvr>
  <p:transition advTm="456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114" y="976015"/>
            <a:ext cx="7786687" cy="1012825"/>
          </a:xfrm>
        </p:spPr>
        <p:txBody>
          <a:bodyPr/>
          <a:lstStyle/>
          <a:p>
            <a:r>
              <a:rPr lang="zh-CN" altLang="en-US" dirty="0" smtClean="0"/>
              <a:t>轴承故障检测：任务</a:t>
            </a:r>
            <a:r>
              <a:rPr lang="zh-CN" altLang="en-US" dirty="0"/>
              <a:t>介绍</a:t>
            </a:r>
          </a:p>
        </p:txBody>
      </p:sp>
      <p:sp>
        <p:nvSpPr>
          <p:cNvPr id="3" name="内容占位符 2"/>
          <p:cNvSpPr>
            <a:spLocks noGrp="1"/>
          </p:cNvSpPr>
          <p:nvPr>
            <p:ph idx="1"/>
          </p:nvPr>
        </p:nvSpPr>
        <p:spPr>
          <a:xfrm>
            <a:off x="381000" y="1988840"/>
            <a:ext cx="8458200" cy="4143673"/>
          </a:xfrm>
        </p:spPr>
        <p:txBody>
          <a:bodyPr/>
          <a:lstStyle/>
          <a:p>
            <a:pPr>
              <a:lnSpc>
                <a:spcPct val="150000"/>
              </a:lnSpc>
            </a:pPr>
            <a:r>
              <a:rPr lang="zh-CN" altLang="en-US" sz="2400" dirty="0"/>
              <a:t>轴承有3种故障：外圈故障，内圈故障，滚珠故障，外加正常的工作状态。如表1所示，结合轴承的3种直径（直径1，直径2，直径3），轴承的工作状态有10类：</a:t>
            </a:r>
          </a:p>
          <a:p>
            <a:endParaRPr lang="zh-CN" altLang="en-US" dirty="0"/>
          </a:p>
        </p:txBody>
      </p:sp>
      <p:pic>
        <p:nvPicPr>
          <p:cNvPr id="4" name="图片 3"/>
          <p:cNvPicPr>
            <a:picLocks noChangeAspect="1"/>
          </p:cNvPicPr>
          <p:nvPr/>
        </p:nvPicPr>
        <p:blipFill>
          <a:blip r:embed="rId2"/>
          <a:stretch>
            <a:fillRect/>
          </a:stretch>
        </p:blipFill>
        <p:spPr>
          <a:xfrm>
            <a:off x="2207419" y="3868638"/>
            <a:ext cx="4728686" cy="2152650"/>
          </a:xfrm>
          <a:prstGeom prst="rect">
            <a:avLst/>
          </a:prstGeom>
        </p:spPr>
      </p:pic>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spTree>
    <p:extLst>
      <p:ext uri="{BB962C8B-B14F-4D97-AF65-F5344CB8AC3E}">
        <p14:creationId xmlns:p14="http://schemas.microsoft.com/office/powerpoint/2010/main" val="54899732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t>数据集：</a:t>
            </a:r>
            <a:endParaRPr lang="zh-CN" altLang="en-US" sz="2400" dirty="0"/>
          </a:p>
          <a:p>
            <a:pPr lvl="1"/>
            <a:r>
              <a:rPr lang="zh-CN" altLang="en-US" sz="2400" dirty="0"/>
              <a:t>1.train.csv，训练集数据，1到6000为按</a:t>
            </a:r>
            <a:r>
              <a:rPr lang="zh-CN" altLang="en-US" sz="2400" dirty="0">
                <a:solidFill>
                  <a:srgbClr val="FF0000"/>
                </a:solidFill>
              </a:rPr>
              <a:t>时间序列连续采样的振动信号数值</a:t>
            </a:r>
            <a:r>
              <a:rPr lang="zh-CN" altLang="en-US" sz="2400" dirty="0"/>
              <a:t>，每行数据是一个样本，共792条数据，第一列id字段为样本编号，最后一列label字段为标签数据，即轴承的工作状态，用数字0到9表示。</a:t>
            </a:r>
          </a:p>
          <a:p>
            <a:pPr lvl="1"/>
            <a:r>
              <a:rPr lang="zh-CN" altLang="en-US" sz="2400" dirty="0"/>
              <a:t>2.test_data.csv，测试集数据，共528条数据，除无label字段外，其他字段同训练集。</a:t>
            </a:r>
          </a:p>
          <a:p>
            <a:endParaRPr lang="zh-CN" altLang="en-US" dirty="0"/>
          </a:p>
        </p:txBody>
      </p:sp>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graphicFrame>
        <p:nvGraphicFramePr>
          <p:cNvPr id="6" name="内容占位符 3"/>
          <p:cNvGraphicFramePr>
            <a:graphicFrameLocks/>
          </p:cNvGraphicFramePr>
          <p:nvPr>
            <p:extLst>
              <p:ext uri="{D42A27DB-BD31-4B8C-83A1-F6EECF244321}">
                <p14:modId xmlns:p14="http://schemas.microsoft.com/office/powerpoint/2010/main" val="19272354"/>
              </p:ext>
            </p:extLst>
          </p:nvPr>
        </p:nvGraphicFramePr>
        <p:xfrm>
          <a:off x="72008" y="4098776"/>
          <a:ext cx="8964488" cy="914400"/>
        </p:xfrm>
        <a:graphic>
          <a:graphicData uri="http://schemas.openxmlformats.org/drawingml/2006/table">
            <a:tbl>
              <a:tblPr firstRow="1" bandRow="1">
                <a:tableStyleId>{5C22544A-7EE6-4342-B048-85BDC9FD1C3A}</a:tableStyleId>
              </a:tblPr>
              <a:tblGrid>
                <a:gridCol w="1120561"/>
                <a:gridCol w="1120561"/>
                <a:gridCol w="1120561"/>
                <a:gridCol w="1120561"/>
                <a:gridCol w="1120561"/>
                <a:gridCol w="1120561"/>
                <a:gridCol w="1120561"/>
                <a:gridCol w="1120561"/>
              </a:tblGrid>
              <a:tr h="432048">
                <a:tc>
                  <a:txBody>
                    <a:bodyPr/>
                    <a:lstStyle/>
                    <a:p>
                      <a:pPr algn="ctr">
                        <a:buNone/>
                      </a:pPr>
                      <a:r>
                        <a:rPr lang="en-US" altLang="zh-CN"/>
                        <a:t>id</a:t>
                      </a:r>
                    </a:p>
                  </a:txBody>
                  <a:tcPr/>
                </a:tc>
                <a:tc>
                  <a:txBody>
                    <a:bodyPr/>
                    <a:lstStyle/>
                    <a:p>
                      <a:pPr algn="ctr">
                        <a:buNone/>
                      </a:pPr>
                      <a:r>
                        <a:rPr lang="en-US" altLang="zh-CN"/>
                        <a:t>1</a:t>
                      </a:r>
                    </a:p>
                  </a:txBody>
                  <a:tcPr/>
                </a:tc>
                <a:tc>
                  <a:txBody>
                    <a:bodyPr/>
                    <a:lstStyle/>
                    <a:p>
                      <a:pPr algn="ctr">
                        <a:buNone/>
                      </a:pPr>
                      <a:r>
                        <a:rPr lang="en-US" altLang="zh-CN"/>
                        <a:t>2</a:t>
                      </a:r>
                    </a:p>
                  </a:txBody>
                  <a:tcPr/>
                </a:tc>
                <a:tc>
                  <a:txBody>
                    <a:bodyPr/>
                    <a:lstStyle/>
                    <a:p>
                      <a:pPr algn="ctr">
                        <a:buNone/>
                      </a:pPr>
                      <a:r>
                        <a:rPr lang="en-US" altLang="zh-CN"/>
                        <a:t>3</a:t>
                      </a:r>
                    </a:p>
                  </a:txBody>
                  <a:tcPr/>
                </a:tc>
                <a:tc>
                  <a:txBody>
                    <a:bodyPr/>
                    <a:lstStyle/>
                    <a:p>
                      <a:pPr algn="ctr">
                        <a:buNone/>
                      </a:pPr>
                      <a:r>
                        <a:rPr lang="en-US" altLang="zh-CN"/>
                        <a:t>……</a:t>
                      </a:r>
                    </a:p>
                  </a:txBody>
                  <a:tcPr/>
                </a:tc>
                <a:tc>
                  <a:txBody>
                    <a:bodyPr/>
                    <a:lstStyle/>
                    <a:p>
                      <a:pPr algn="ctr">
                        <a:buNone/>
                      </a:pPr>
                      <a:r>
                        <a:rPr lang="en-US" altLang="zh-CN"/>
                        <a:t>5999</a:t>
                      </a:r>
                    </a:p>
                  </a:txBody>
                  <a:tcPr/>
                </a:tc>
                <a:tc>
                  <a:txBody>
                    <a:bodyPr/>
                    <a:lstStyle/>
                    <a:p>
                      <a:pPr algn="ctr">
                        <a:buNone/>
                      </a:pPr>
                      <a:r>
                        <a:rPr lang="en-US" altLang="zh-CN"/>
                        <a:t>6000</a:t>
                      </a:r>
                    </a:p>
                  </a:txBody>
                  <a:tcPr/>
                </a:tc>
                <a:tc>
                  <a:txBody>
                    <a:bodyPr/>
                    <a:lstStyle/>
                    <a:p>
                      <a:pPr algn="ctr">
                        <a:buNone/>
                      </a:pPr>
                      <a:r>
                        <a:rPr lang="en-US" altLang="zh-CN"/>
                        <a:t>HVV</a:t>
                      </a:r>
                    </a:p>
                  </a:txBody>
                  <a:tcPr/>
                </a:tc>
              </a:tr>
              <a:tr h="432048">
                <a:tc>
                  <a:txBody>
                    <a:bodyPr/>
                    <a:lstStyle/>
                    <a:p>
                      <a:pPr algn="ctr">
                        <a:buNone/>
                      </a:pPr>
                      <a:r>
                        <a:rPr lang="en-US" altLang="zh-CN"/>
                        <a:t>1</a:t>
                      </a:r>
                    </a:p>
                  </a:txBody>
                  <a:tcPr/>
                </a:tc>
                <a:tc>
                  <a:txBody>
                    <a:bodyPr/>
                    <a:lstStyle/>
                    <a:p>
                      <a:pPr algn="ctr">
                        <a:buNone/>
                      </a:pPr>
                      <a:r>
                        <a:rPr lang="en-US" sz="1100">
                          <a:solidFill>
                            <a:srgbClr val="000000"/>
                          </a:solidFill>
                          <a:latin typeface="宋体" panose="02010600030101010101" pitchFamily="2" charset="-122"/>
                        </a:rPr>
                        <a:t>0.5636499</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1.069229242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-0.837759182</a:t>
                      </a:r>
                      <a:endParaRPr lang="en-US" altLang="en-US" sz="1100">
                        <a:solidFill>
                          <a:srgbClr val="000000"/>
                        </a:solidFill>
                        <a:latin typeface="宋体" panose="02010600030101010101" pitchFamily="2" charset="-122"/>
                      </a:endParaRPr>
                    </a:p>
                  </a:txBody>
                  <a:tcPr anchor="ctr"/>
                </a:tc>
                <a:tc>
                  <a:txBody>
                    <a:bodyPr/>
                    <a:lstStyle/>
                    <a:p>
                      <a:pPr>
                        <a:buNone/>
                      </a:pPr>
                      <a:endParaRPr lang="zh-CN" altLang="en-US"/>
                    </a:p>
                  </a:txBody>
                  <a:tcPr/>
                </a:tc>
                <a:tc>
                  <a:txBody>
                    <a:bodyPr/>
                    <a:lstStyle/>
                    <a:p>
                      <a:pPr algn="ctr">
                        <a:buNone/>
                      </a:pPr>
                      <a:r>
                        <a:rPr lang="en-US" sz="1100">
                          <a:solidFill>
                            <a:srgbClr val="000000"/>
                          </a:solidFill>
                          <a:latin typeface="宋体" panose="02010600030101010101" pitchFamily="2" charset="-122"/>
                        </a:rPr>
                        <a:t>-0.018273952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0.021522655</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dirty="0">
                          <a:solidFill>
                            <a:srgbClr val="000000"/>
                          </a:solidFill>
                          <a:latin typeface="宋体" panose="02010600030101010101" pitchFamily="2" charset="-122"/>
                        </a:rPr>
                        <a:t>7</a:t>
                      </a:r>
                      <a:endParaRPr lang="en-US" altLang="en-US" sz="1100" dirty="0">
                        <a:solidFill>
                          <a:srgbClr val="000000"/>
                        </a:solidFill>
                        <a:latin typeface="宋体" panose="02010600030101010101" pitchFamily="2"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683568" y="5157192"/>
            <a:ext cx="3084661" cy="1404237"/>
          </a:xfrm>
          <a:prstGeom prst="rect">
            <a:avLst/>
          </a:prstGeom>
        </p:spPr>
      </p:pic>
    </p:spTree>
    <p:extLst>
      <p:ext uri="{BB962C8B-B14F-4D97-AF65-F5344CB8AC3E}">
        <p14:creationId xmlns:p14="http://schemas.microsoft.com/office/powerpoint/2010/main" val="903834679"/>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smtClean="0"/>
              <a:t>数据集：</a:t>
            </a:r>
            <a:endParaRPr lang="zh-CN" altLang="en-US" sz="2400" dirty="0"/>
          </a:p>
          <a:p>
            <a:pPr lvl="1"/>
            <a:r>
              <a:rPr lang="zh-CN" altLang="en-US" sz="2400" dirty="0"/>
              <a:t>1.train.csv，训练集数据，1到6000为按</a:t>
            </a:r>
            <a:r>
              <a:rPr lang="zh-CN" altLang="en-US" sz="2400" dirty="0">
                <a:solidFill>
                  <a:srgbClr val="FF0000"/>
                </a:solidFill>
              </a:rPr>
              <a:t>时间序列连续采样的振动信号数值</a:t>
            </a:r>
            <a:r>
              <a:rPr lang="zh-CN" altLang="en-US" sz="2400" dirty="0"/>
              <a:t>，每行数据是一个样本，共792条数据，第一列id字段为样本编号，最后一列label字段为标签数据，即轴承的工作状态，用数字0到9表示。</a:t>
            </a:r>
          </a:p>
          <a:p>
            <a:pPr lvl="1"/>
            <a:r>
              <a:rPr lang="zh-CN" altLang="en-US" sz="2400" dirty="0"/>
              <a:t>2.test_data.csv，测试集数据，共528条数据，除无label字段外，其他字段同训练集。</a:t>
            </a:r>
          </a:p>
          <a:p>
            <a:endParaRPr lang="zh-CN" altLang="en-US" dirty="0"/>
          </a:p>
        </p:txBody>
      </p:sp>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graphicFrame>
        <p:nvGraphicFramePr>
          <p:cNvPr id="6" name="内容占位符 3"/>
          <p:cNvGraphicFramePr>
            <a:graphicFrameLocks/>
          </p:cNvGraphicFramePr>
          <p:nvPr>
            <p:extLst>
              <p:ext uri="{D42A27DB-BD31-4B8C-83A1-F6EECF244321}">
                <p14:modId xmlns:p14="http://schemas.microsoft.com/office/powerpoint/2010/main" val="637275182"/>
              </p:ext>
            </p:extLst>
          </p:nvPr>
        </p:nvGraphicFramePr>
        <p:xfrm>
          <a:off x="72008" y="4098776"/>
          <a:ext cx="8964488" cy="914400"/>
        </p:xfrm>
        <a:graphic>
          <a:graphicData uri="http://schemas.openxmlformats.org/drawingml/2006/table">
            <a:tbl>
              <a:tblPr firstRow="1" bandRow="1">
                <a:tableStyleId>{5C22544A-7EE6-4342-B048-85BDC9FD1C3A}</a:tableStyleId>
              </a:tblPr>
              <a:tblGrid>
                <a:gridCol w="1120561"/>
                <a:gridCol w="1120561"/>
                <a:gridCol w="1120561"/>
                <a:gridCol w="1120561"/>
                <a:gridCol w="1120561"/>
                <a:gridCol w="1120561"/>
                <a:gridCol w="1120561"/>
                <a:gridCol w="1120561"/>
              </a:tblGrid>
              <a:tr h="432048">
                <a:tc>
                  <a:txBody>
                    <a:bodyPr/>
                    <a:lstStyle/>
                    <a:p>
                      <a:pPr algn="ctr">
                        <a:buNone/>
                      </a:pPr>
                      <a:r>
                        <a:rPr lang="en-US" altLang="zh-CN" dirty="0"/>
                        <a:t>id</a:t>
                      </a:r>
                    </a:p>
                  </a:txBody>
                  <a:tcPr/>
                </a:tc>
                <a:tc>
                  <a:txBody>
                    <a:bodyPr/>
                    <a:lstStyle/>
                    <a:p>
                      <a:pPr algn="ctr">
                        <a:buNone/>
                      </a:pPr>
                      <a:r>
                        <a:rPr lang="en-US" altLang="zh-CN" dirty="0"/>
                        <a:t>1</a:t>
                      </a:r>
                    </a:p>
                  </a:txBody>
                  <a:tcPr/>
                </a:tc>
                <a:tc>
                  <a:txBody>
                    <a:bodyPr/>
                    <a:lstStyle/>
                    <a:p>
                      <a:pPr algn="ctr">
                        <a:buNone/>
                      </a:pPr>
                      <a:r>
                        <a:rPr lang="en-US" altLang="zh-CN"/>
                        <a:t>2</a:t>
                      </a:r>
                    </a:p>
                  </a:txBody>
                  <a:tcPr/>
                </a:tc>
                <a:tc>
                  <a:txBody>
                    <a:bodyPr/>
                    <a:lstStyle/>
                    <a:p>
                      <a:pPr algn="ctr">
                        <a:buNone/>
                      </a:pPr>
                      <a:r>
                        <a:rPr lang="en-US" altLang="zh-CN"/>
                        <a:t>3</a:t>
                      </a:r>
                    </a:p>
                  </a:txBody>
                  <a:tcPr/>
                </a:tc>
                <a:tc>
                  <a:txBody>
                    <a:bodyPr/>
                    <a:lstStyle/>
                    <a:p>
                      <a:pPr algn="ctr">
                        <a:buNone/>
                      </a:pPr>
                      <a:r>
                        <a:rPr lang="en-US" altLang="zh-CN"/>
                        <a:t>……</a:t>
                      </a:r>
                    </a:p>
                  </a:txBody>
                  <a:tcPr/>
                </a:tc>
                <a:tc>
                  <a:txBody>
                    <a:bodyPr/>
                    <a:lstStyle/>
                    <a:p>
                      <a:pPr algn="ctr">
                        <a:buNone/>
                      </a:pPr>
                      <a:r>
                        <a:rPr lang="en-US" altLang="zh-CN"/>
                        <a:t>5999</a:t>
                      </a:r>
                    </a:p>
                  </a:txBody>
                  <a:tcPr/>
                </a:tc>
                <a:tc>
                  <a:txBody>
                    <a:bodyPr/>
                    <a:lstStyle/>
                    <a:p>
                      <a:pPr algn="ctr">
                        <a:buNone/>
                      </a:pPr>
                      <a:r>
                        <a:rPr lang="en-US" altLang="zh-CN"/>
                        <a:t>6000</a:t>
                      </a:r>
                    </a:p>
                  </a:txBody>
                  <a:tcPr/>
                </a:tc>
                <a:tc>
                  <a:txBody>
                    <a:bodyPr/>
                    <a:lstStyle/>
                    <a:p>
                      <a:pPr algn="ctr">
                        <a:buNone/>
                      </a:pPr>
                      <a:r>
                        <a:rPr lang="en-US" altLang="zh-CN"/>
                        <a:t>HVV</a:t>
                      </a:r>
                    </a:p>
                  </a:txBody>
                  <a:tcPr/>
                </a:tc>
              </a:tr>
              <a:tr h="432048">
                <a:tc>
                  <a:txBody>
                    <a:bodyPr/>
                    <a:lstStyle/>
                    <a:p>
                      <a:pPr algn="ctr">
                        <a:buNone/>
                      </a:pPr>
                      <a:r>
                        <a:rPr lang="en-US" altLang="zh-CN"/>
                        <a:t>1</a:t>
                      </a:r>
                    </a:p>
                  </a:txBody>
                  <a:tcPr/>
                </a:tc>
                <a:tc>
                  <a:txBody>
                    <a:bodyPr/>
                    <a:lstStyle/>
                    <a:p>
                      <a:pPr algn="ctr">
                        <a:buNone/>
                      </a:pPr>
                      <a:r>
                        <a:rPr lang="en-US" sz="1100">
                          <a:solidFill>
                            <a:srgbClr val="000000"/>
                          </a:solidFill>
                          <a:latin typeface="宋体" panose="02010600030101010101" pitchFamily="2" charset="-122"/>
                        </a:rPr>
                        <a:t>0.5636499</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1.069229242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-0.837759182</a:t>
                      </a:r>
                      <a:endParaRPr lang="en-US" altLang="en-US" sz="1100">
                        <a:solidFill>
                          <a:srgbClr val="000000"/>
                        </a:solidFill>
                        <a:latin typeface="宋体" panose="02010600030101010101" pitchFamily="2" charset="-122"/>
                      </a:endParaRPr>
                    </a:p>
                  </a:txBody>
                  <a:tcPr anchor="ctr"/>
                </a:tc>
                <a:tc>
                  <a:txBody>
                    <a:bodyPr/>
                    <a:lstStyle/>
                    <a:p>
                      <a:pPr>
                        <a:buNone/>
                      </a:pPr>
                      <a:endParaRPr lang="zh-CN" altLang="en-US"/>
                    </a:p>
                  </a:txBody>
                  <a:tcPr/>
                </a:tc>
                <a:tc>
                  <a:txBody>
                    <a:bodyPr/>
                    <a:lstStyle/>
                    <a:p>
                      <a:pPr algn="ctr">
                        <a:buNone/>
                      </a:pPr>
                      <a:r>
                        <a:rPr lang="en-US" sz="1100">
                          <a:solidFill>
                            <a:srgbClr val="000000"/>
                          </a:solidFill>
                          <a:latin typeface="宋体" panose="02010600030101010101" pitchFamily="2" charset="-122"/>
                        </a:rPr>
                        <a:t>-0.018273952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0.021522655</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dirty="0">
                          <a:solidFill>
                            <a:srgbClr val="000000"/>
                          </a:solidFill>
                          <a:latin typeface="宋体" panose="02010600030101010101" pitchFamily="2" charset="-122"/>
                        </a:rPr>
                        <a:t>7</a:t>
                      </a:r>
                      <a:endParaRPr lang="en-US" altLang="en-US" sz="1100" dirty="0">
                        <a:solidFill>
                          <a:srgbClr val="000000"/>
                        </a:solidFill>
                        <a:latin typeface="宋体" panose="02010600030101010101" pitchFamily="2"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683568" y="5157192"/>
            <a:ext cx="3084661" cy="1404237"/>
          </a:xfrm>
          <a:prstGeom prst="rect">
            <a:avLst/>
          </a:prstGeom>
        </p:spPr>
      </p:pic>
      <p:sp>
        <p:nvSpPr>
          <p:cNvPr id="2" name="TextBox 1"/>
          <p:cNvSpPr txBox="1"/>
          <p:nvPr/>
        </p:nvSpPr>
        <p:spPr>
          <a:xfrm>
            <a:off x="4860032" y="5445224"/>
            <a:ext cx="2736304" cy="830997"/>
          </a:xfrm>
          <a:prstGeom prst="rect">
            <a:avLst/>
          </a:prstGeom>
          <a:noFill/>
        </p:spPr>
        <p:txBody>
          <a:bodyPr wrap="square" rtlCol="0">
            <a:spAutoFit/>
          </a:bodyPr>
          <a:lstStyle/>
          <a:p>
            <a:r>
              <a:rPr lang="zh-CN" altLang="en-US" dirty="0" smtClean="0">
                <a:solidFill>
                  <a:srgbClr val="FF0000"/>
                </a:solidFill>
              </a:rPr>
              <a:t>原始数据</a:t>
            </a:r>
            <a:r>
              <a:rPr lang="zh-CN" altLang="en-US" dirty="0" smtClean="0"/>
              <a:t>无法直接拿来预测轴承故障</a:t>
            </a:r>
            <a:endParaRPr lang="zh-CN" altLang="en-US" dirty="0"/>
          </a:p>
        </p:txBody>
      </p:sp>
    </p:spTree>
    <p:extLst>
      <p:ext uri="{BB962C8B-B14F-4D97-AF65-F5344CB8AC3E}">
        <p14:creationId xmlns:p14="http://schemas.microsoft.com/office/powerpoint/2010/main" val="2816429645"/>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2.2.8 </a:t>
            </a:r>
            <a:r>
              <a:rPr lang="zh-CN" altLang="en-US" dirty="0" smtClean="0"/>
              <a:t>主成分分析编程实践</a:t>
            </a:r>
            <a:endParaRPr lang="zh-CN" altLang="en-US" dirty="0"/>
          </a:p>
        </p:txBody>
      </p:sp>
      <p:sp>
        <p:nvSpPr>
          <p:cNvPr id="4" name="TextBox 3"/>
          <p:cNvSpPr txBox="1"/>
          <p:nvPr/>
        </p:nvSpPr>
        <p:spPr>
          <a:xfrm>
            <a:off x="160500" y="1484784"/>
            <a:ext cx="8964488" cy="2308324"/>
          </a:xfrm>
          <a:prstGeom prst="rect">
            <a:avLst/>
          </a:prstGeom>
          <a:noFill/>
        </p:spPr>
        <p:txBody>
          <a:bodyPr wrap="square" rtlCol="0">
            <a:spAutoFit/>
          </a:bodyPr>
          <a:lstStyle/>
          <a:p>
            <a:r>
              <a:rPr lang="en-US" altLang="zh-CN" dirty="0">
                <a:hlinkClick r:id="rId2"/>
              </a:rPr>
              <a:t>https://</a:t>
            </a:r>
            <a:r>
              <a:rPr lang="en-US" altLang="zh-CN" dirty="0" smtClean="0">
                <a:hlinkClick r:id="rId2"/>
              </a:rPr>
              <a:t>scikit-learn.org/stable/modules/generated/sklearn.decomposition.PCA.html#sklearn.decomposition.PCA</a:t>
            </a:r>
            <a:endParaRPr lang="en-US" altLang="zh-CN" dirty="0" smtClean="0"/>
          </a:p>
          <a:p>
            <a:endParaRPr lang="en-US" altLang="zh-CN" dirty="0" smtClean="0"/>
          </a:p>
          <a:p>
            <a:r>
              <a:rPr lang="en-US" altLang="zh-CN" dirty="0">
                <a:hlinkClick r:id="rId3"/>
              </a:rPr>
              <a:t>https://</a:t>
            </a:r>
            <a:r>
              <a:rPr lang="en-US" altLang="zh-CN" dirty="0" smtClean="0">
                <a:hlinkClick r:id="rId3"/>
              </a:rPr>
              <a:t>blog.csdn.net/lynn_001/article/details/86741284</a:t>
            </a:r>
            <a:endParaRPr lang="en-US" altLang="zh-CN" dirty="0" smtClean="0"/>
          </a:p>
          <a:p>
            <a:endParaRPr lang="zh-CN" altLang="en-US" dirty="0"/>
          </a:p>
        </p:txBody>
      </p:sp>
      <p:sp>
        <p:nvSpPr>
          <p:cNvPr id="5" name="TextBox 4"/>
          <p:cNvSpPr txBox="1"/>
          <p:nvPr/>
        </p:nvSpPr>
        <p:spPr>
          <a:xfrm>
            <a:off x="611560" y="3933056"/>
            <a:ext cx="7560840" cy="830997"/>
          </a:xfrm>
          <a:prstGeom prst="rect">
            <a:avLst/>
          </a:prstGeom>
          <a:noFill/>
        </p:spPr>
        <p:txBody>
          <a:bodyPr wrap="square" rtlCol="0">
            <a:spAutoFit/>
          </a:bodyPr>
          <a:lstStyle/>
          <a:p>
            <a:r>
              <a:rPr lang="zh-CN" altLang="en-US" dirty="0" smtClean="0"/>
              <a:t>编程升级：课后同学们参考上述链接写写代码完成实践，不计入平时分，但是这个实践很有用！！！</a:t>
            </a:r>
            <a:endParaRPr lang="zh-CN" altLang="en-US" dirty="0"/>
          </a:p>
        </p:txBody>
      </p:sp>
    </p:spTree>
    <p:extLst>
      <p:ext uri="{BB962C8B-B14F-4D97-AF65-F5344CB8AC3E}">
        <p14:creationId xmlns:p14="http://schemas.microsoft.com/office/powerpoint/2010/main" val="2323284777"/>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165647"/>
            <a:ext cx="8458200" cy="4143673"/>
          </a:xfrm>
        </p:spPr>
        <p:txBody>
          <a:bodyPr/>
          <a:lstStyle/>
          <a:p>
            <a:pPr>
              <a:lnSpc>
                <a:spcPct val="150000"/>
              </a:lnSpc>
            </a:pPr>
            <a:r>
              <a:rPr lang="zh-CN" altLang="en-US" sz="2400" dirty="0"/>
              <a:t>振动的幅值、频率和相位是振动的三个基本参数，称为振动三</a:t>
            </a:r>
            <a:r>
              <a:rPr lang="zh-CN" altLang="en-US" sz="2400" dirty="0" smtClean="0"/>
              <a:t>要素</a:t>
            </a:r>
            <a:endParaRPr lang="en-US" altLang="zh-CN" sz="2400" dirty="0" smtClean="0"/>
          </a:p>
          <a:p>
            <a:pPr lvl="1">
              <a:lnSpc>
                <a:spcPct val="150000"/>
              </a:lnSpc>
            </a:pPr>
            <a:r>
              <a:rPr lang="zh-CN" altLang="en-US" sz="2400" dirty="0"/>
              <a:t>幅值</a:t>
            </a:r>
            <a:r>
              <a:rPr lang="en-US" altLang="zh-CN" sz="2400" dirty="0"/>
              <a:t>:</a:t>
            </a:r>
            <a:r>
              <a:rPr lang="zh-CN" altLang="en-US" sz="2400" dirty="0"/>
              <a:t>幅值是掀动强度的</a:t>
            </a:r>
            <a:r>
              <a:rPr lang="zh-CN" altLang="en-US" sz="2400" dirty="0" smtClean="0"/>
              <a:t>标志</a:t>
            </a:r>
            <a:endParaRPr lang="en-US" altLang="zh-CN" sz="2400" dirty="0" smtClean="0"/>
          </a:p>
          <a:p>
            <a:pPr lvl="1">
              <a:lnSpc>
                <a:spcPct val="150000"/>
              </a:lnSpc>
            </a:pPr>
            <a:r>
              <a:rPr lang="zh-CN" altLang="en-US" sz="2400" dirty="0"/>
              <a:t>频率</a:t>
            </a:r>
            <a:r>
              <a:rPr lang="en-US" altLang="zh-CN" sz="2400" dirty="0"/>
              <a:t>:</a:t>
            </a:r>
            <a:r>
              <a:rPr lang="zh-CN" altLang="en-US" sz="2400" dirty="0"/>
              <a:t>不同的频率成分反映系统内不同的振</a:t>
            </a:r>
            <a:r>
              <a:rPr lang="zh-CN" altLang="en-US" sz="2400" dirty="0" smtClean="0"/>
              <a:t>源</a:t>
            </a:r>
            <a:endParaRPr lang="en-US" altLang="zh-CN" sz="2400" dirty="0" smtClean="0"/>
          </a:p>
          <a:p>
            <a:pPr lvl="1">
              <a:lnSpc>
                <a:spcPct val="150000"/>
              </a:lnSpc>
            </a:pPr>
            <a:r>
              <a:rPr lang="zh-CN" altLang="en-US" sz="2400" dirty="0"/>
              <a:t>相位</a:t>
            </a:r>
            <a:r>
              <a:rPr lang="en-US" altLang="zh-CN" sz="2400" dirty="0" smtClean="0"/>
              <a:t>:</a:t>
            </a:r>
            <a:r>
              <a:rPr lang="zh-CN" altLang="en-US" sz="2400" dirty="0" smtClean="0"/>
              <a:t>利用</a:t>
            </a:r>
            <a:r>
              <a:rPr lang="zh-CN" altLang="en-US" sz="2400" dirty="0"/>
              <a:t>相位关系确定共振点、测量振型、旋转件动平衡、有源振动控制、降噪等</a:t>
            </a:r>
          </a:p>
          <a:p>
            <a:endParaRPr lang="zh-CN" altLang="en-US" dirty="0"/>
          </a:p>
        </p:txBody>
      </p:sp>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graphicFrame>
        <p:nvGraphicFramePr>
          <p:cNvPr id="7" name="内容占位符 3"/>
          <p:cNvGraphicFramePr>
            <a:graphicFrameLocks/>
          </p:cNvGraphicFramePr>
          <p:nvPr>
            <p:extLst>
              <p:ext uri="{D42A27DB-BD31-4B8C-83A1-F6EECF244321}">
                <p14:modId xmlns:p14="http://schemas.microsoft.com/office/powerpoint/2010/main" val="1265749473"/>
              </p:ext>
            </p:extLst>
          </p:nvPr>
        </p:nvGraphicFramePr>
        <p:xfrm>
          <a:off x="72008" y="1290464"/>
          <a:ext cx="8964488" cy="914400"/>
        </p:xfrm>
        <a:graphic>
          <a:graphicData uri="http://schemas.openxmlformats.org/drawingml/2006/table">
            <a:tbl>
              <a:tblPr firstRow="1" bandRow="1">
                <a:tableStyleId>{5C22544A-7EE6-4342-B048-85BDC9FD1C3A}</a:tableStyleId>
              </a:tblPr>
              <a:tblGrid>
                <a:gridCol w="1120561"/>
                <a:gridCol w="1120561"/>
                <a:gridCol w="1120561"/>
                <a:gridCol w="1120561"/>
                <a:gridCol w="1120561"/>
                <a:gridCol w="1120561"/>
                <a:gridCol w="1120561"/>
                <a:gridCol w="1120561"/>
              </a:tblGrid>
              <a:tr h="432048">
                <a:tc>
                  <a:txBody>
                    <a:bodyPr/>
                    <a:lstStyle/>
                    <a:p>
                      <a:pPr algn="ctr">
                        <a:buNone/>
                      </a:pPr>
                      <a:r>
                        <a:rPr lang="en-US" altLang="zh-CN" dirty="0" smtClean="0"/>
                        <a:t>id</a:t>
                      </a:r>
                      <a:endParaRPr lang="en-US" altLang="zh-CN" dirty="0"/>
                    </a:p>
                  </a:txBody>
                  <a:tcPr/>
                </a:tc>
                <a:tc>
                  <a:txBody>
                    <a:bodyPr/>
                    <a:lstStyle/>
                    <a:p>
                      <a:pPr algn="ctr">
                        <a:buNone/>
                      </a:pPr>
                      <a:r>
                        <a:rPr lang="en-US" altLang="zh-CN" dirty="0"/>
                        <a:t>1</a:t>
                      </a:r>
                    </a:p>
                  </a:txBody>
                  <a:tcPr/>
                </a:tc>
                <a:tc>
                  <a:txBody>
                    <a:bodyPr/>
                    <a:lstStyle/>
                    <a:p>
                      <a:pPr algn="ctr">
                        <a:buNone/>
                      </a:pPr>
                      <a:r>
                        <a:rPr lang="en-US" altLang="zh-CN"/>
                        <a:t>2</a:t>
                      </a:r>
                    </a:p>
                  </a:txBody>
                  <a:tcPr/>
                </a:tc>
                <a:tc>
                  <a:txBody>
                    <a:bodyPr/>
                    <a:lstStyle/>
                    <a:p>
                      <a:pPr algn="ctr">
                        <a:buNone/>
                      </a:pPr>
                      <a:r>
                        <a:rPr lang="en-US" altLang="zh-CN"/>
                        <a:t>3</a:t>
                      </a:r>
                    </a:p>
                  </a:txBody>
                  <a:tcPr/>
                </a:tc>
                <a:tc>
                  <a:txBody>
                    <a:bodyPr/>
                    <a:lstStyle/>
                    <a:p>
                      <a:pPr algn="ctr">
                        <a:buNone/>
                      </a:pPr>
                      <a:r>
                        <a:rPr lang="en-US" altLang="zh-CN"/>
                        <a:t>……</a:t>
                      </a:r>
                    </a:p>
                  </a:txBody>
                  <a:tcPr/>
                </a:tc>
                <a:tc>
                  <a:txBody>
                    <a:bodyPr/>
                    <a:lstStyle/>
                    <a:p>
                      <a:pPr algn="ctr">
                        <a:buNone/>
                      </a:pPr>
                      <a:r>
                        <a:rPr lang="en-US" altLang="zh-CN"/>
                        <a:t>5999</a:t>
                      </a:r>
                    </a:p>
                  </a:txBody>
                  <a:tcPr/>
                </a:tc>
                <a:tc>
                  <a:txBody>
                    <a:bodyPr/>
                    <a:lstStyle/>
                    <a:p>
                      <a:pPr algn="ctr">
                        <a:buNone/>
                      </a:pPr>
                      <a:r>
                        <a:rPr lang="en-US" altLang="zh-CN"/>
                        <a:t>6000</a:t>
                      </a:r>
                    </a:p>
                  </a:txBody>
                  <a:tcPr/>
                </a:tc>
                <a:tc>
                  <a:txBody>
                    <a:bodyPr/>
                    <a:lstStyle/>
                    <a:p>
                      <a:pPr algn="ctr">
                        <a:buNone/>
                      </a:pPr>
                      <a:r>
                        <a:rPr lang="en-US" altLang="zh-CN"/>
                        <a:t>HVV</a:t>
                      </a:r>
                    </a:p>
                  </a:txBody>
                  <a:tcPr/>
                </a:tc>
              </a:tr>
              <a:tr h="432048">
                <a:tc>
                  <a:txBody>
                    <a:bodyPr/>
                    <a:lstStyle/>
                    <a:p>
                      <a:pPr algn="ctr">
                        <a:buNone/>
                      </a:pPr>
                      <a:r>
                        <a:rPr lang="en-US" altLang="zh-CN"/>
                        <a:t>1</a:t>
                      </a:r>
                    </a:p>
                  </a:txBody>
                  <a:tcPr/>
                </a:tc>
                <a:tc>
                  <a:txBody>
                    <a:bodyPr/>
                    <a:lstStyle/>
                    <a:p>
                      <a:pPr algn="ctr">
                        <a:buNone/>
                      </a:pPr>
                      <a:r>
                        <a:rPr lang="en-US" sz="1100">
                          <a:solidFill>
                            <a:srgbClr val="000000"/>
                          </a:solidFill>
                          <a:latin typeface="宋体" panose="02010600030101010101" pitchFamily="2" charset="-122"/>
                        </a:rPr>
                        <a:t>0.5636499</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1.069229242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-0.837759182</a:t>
                      </a:r>
                      <a:endParaRPr lang="en-US" altLang="en-US" sz="1100">
                        <a:solidFill>
                          <a:srgbClr val="000000"/>
                        </a:solidFill>
                        <a:latin typeface="宋体" panose="02010600030101010101" pitchFamily="2" charset="-122"/>
                      </a:endParaRPr>
                    </a:p>
                  </a:txBody>
                  <a:tcPr anchor="ctr"/>
                </a:tc>
                <a:tc>
                  <a:txBody>
                    <a:bodyPr/>
                    <a:lstStyle/>
                    <a:p>
                      <a:pPr>
                        <a:buNone/>
                      </a:pPr>
                      <a:endParaRPr lang="zh-CN" altLang="en-US"/>
                    </a:p>
                  </a:txBody>
                  <a:tcPr/>
                </a:tc>
                <a:tc>
                  <a:txBody>
                    <a:bodyPr/>
                    <a:lstStyle/>
                    <a:p>
                      <a:pPr algn="ctr">
                        <a:buNone/>
                      </a:pPr>
                      <a:r>
                        <a:rPr lang="en-US" sz="1100">
                          <a:solidFill>
                            <a:srgbClr val="000000"/>
                          </a:solidFill>
                          <a:latin typeface="宋体" panose="02010600030101010101" pitchFamily="2" charset="-122"/>
                        </a:rPr>
                        <a:t>-0.018273952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0.021522655</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dirty="0">
                          <a:solidFill>
                            <a:srgbClr val="000000"/>
                          </a:solidFill>
                          <a:latin typeface="宋体" panose="02010600030101010101" pitchFamily="2" charset="-122"/>
                        </a:rPr>
                        <a:t>7</a:t>
                      </a:r>
                      <a:endParaRPr lang="en-US" altLang="en-US" sz="1100" dirty="0">
                        <a:solidFill>
                          <a:srgbClr val="000000"/>
                        </a:solidFill>
                        <a:latin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2451445175"/>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165647"/>
            <a:ext cx="8458200" cy="4143673"/>
          </a:xfrm>
        </p:spPr>
        <p:txBody>
          <a:bodyPr/>
          <a:lstStyle/>
          <a:p>
            <a:pPr>
              <a:lnSpc>
                <a:spcPct val="150000"/>
              </a:lnSpc>
            </a:pPr>
            <a:r>
              <a:rPr lang="zh-CN" altLang="en-US" sz="2400" dirty="0"/>
              <a:t>振动的幅值、频率和相位是振动的三个基本参数，称为振动三</a:t>
            </a:r>
            <a:r>
              <a:rPr lang="zh-CN" altLang="en-US" sz="2400" dirty="0" smtClean="0"/>
              <a:t>要素</a:t>
            </a:r>
            <a:endParaRPr lang="en-US" altLang="zh-CN" sz="2400" dirty="0" smtClean="0"/>
          </a:p>
          <a:p>
            <a:pPr lvl="1">
              <a:lnSpc>
                <a:spcPct val="150000"/>
              </a:lnSpc>
            </a:pPr>
            <a:r>
              <a:rPr lang="zh-CN" altLang="en-US" sz="2400" dirty="0"/>
              <a:t>幅值</a:t>
            </a:r>
            <a:r>
              <a:rPr lang="en-US" altLang="zh-CN" sz="2400" dirty="0"/>
              <a:t>:</a:t>
            </a:r>
            <a:r>
              <a:rPr lang="zh-CN" altLang="en-US" sz="2400" dirty="0"/>
              <a:t>幅值是掀动强度的</a:t>
            </a:r>
            <a:r>
              <a:rPr lang="zh-CN" altLang="en-US" sz="2400" dirty="0" smtClean="0"/>
              <a:t>标志</a:t>
            </a:r>
            <a:endParaRPr lang="en-US" altLang="zh-CN" sz="2400" dirty="0" smtClean="0"/>
          </a:p>
          <a:p>
            <a:pPr lvl="1">
              <a:lnSpc>
                <a:spcPct val="150000"/>
              </a:lnSpc>
            </a:pPr>
            <a:r>
              <a:rPr lang="zh-CN" altLang="en-US" sz="2400" dirty="0"/>
              <a:t>频率</a:t>
            </a:r>
            <a:r>
              <a:rPr lang="en-US" altLang="zh-CN" sz="2400" dirty="0"/>
              <a:t>:</a:t>
            </a:r>
            <a:r>
              <a:rPr lang="zh-CN" altLang="en-US" sz="2400" dirty="0"/>
              <a:t>不同的频率成分反映系统内不同的振</a:t>
            </a:r>
            <a:r>
              <a:rPr lang="zh-CN" altLang="en-US" sz="2400" dirty="0" smtClean="0"/>
              <a:t>源</a:t>
            </a:r>
            <a:endParaRPr lang="en-US" altLang="zh-CN" sz="2400" dirty="0" smtClean="0"/>
          </a:p>
          <a:p>
            <a:pPr lvl="1">
              <a:lnSpc>
                <a:spcPct val="150000"/>
              </a:lnSpc>
            </a:pPr>
            <a:r>
              <a:rPr lang="zh-CN" altLang="en-US" sz="2400" dirty="0"/>
              <a:t>相位</a:t>
            </a:r>
            <a:r>
              <a:rPr lang="en-US" altLang="zh-CN" sz="2400" dirty="0" smtClean="0"/>
              <a:t>:</a:t>
            </a:r>
            <a:r>
              <a:rPr lang="zh-CN" altLang="en-US" sz="2400" dirty="0" smtClean="0"/>
              <a:t>利用</a:t>
            </a:r>
            <a:r>
              <a:rPr lang="zh-CN" altLang="en-US" sz="2400" dirty="0"/>
              <a:t>相位关系确定共振点、测量振型、旋转件动平衡、有源振动控制、降噪等</a:t>
            </a:r>
          </a:p>
          <a:p>
            <a:endParaRPr lang="zh-CN" altLang="en-US" dirty="0"/>
          </a:p>
        </p:txBody>
      </p:sp>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graphicFrame>
        <p:nvGraphicFramePr>
          <p:cNvPr id="7" name="内容占位符 3"/>
          <p:cNvGraphicFramePr>
            <a:graphicFrameLocks/>
          </p:cNvGraphicFramePr>
          <p:nvPr>
            <p:extLst>
              <p:ext uri="{D42A27DB-BD31-4B8C-83A1-F6EECF244321}">
                <p14:modId xmlns:p14="http://schemas.microsoft.com/office/powerpoint/2010/main" val="2189215005"/>
              </p:ext>
            </p:extLst>
          </p:nvPr>
        </p:nvGraphicFramePr>
        <p:xfrm>
          <a:off x="72008" y="1290464"/>
          <a:ext cx="8964488" cy="914400"/>
        </p:xfrm>
        <a:graphic>
          <a:graphicData uri="http://schemas.openxmlformats.org/drawingml/2006/table">
            <a:tbl>
              <a:tblPr firstRow="1" bandRow="1">
                <a:tableStyleId>{5C22544A-7EE6-4342-B048-85BDC9FD1C3A}</a:tableStyleId>
              </a:tblPr>
              <a:tblGrid>
                <a:gridCol w="1120561"/>
                <a:gridCol w="1120561"/>
                <a:gridCol w="1120561"/>
                <a:gridCol w="1120561"/>
                <a:gridCol w="1120561"/>
                <a:gridCol w="1120561"/>
                <a:gridCol w="1120561"/>
                <a:gridCol w="1120561"/>
              </a:tblGrid>
              <a:tr h="432048">
                <a:tc>
                  <a:txBody>
                    <a:bodyPr/>
                    <a:lstStyle/>
                    <a:p>
                      <a:pPr algn="ctr">
                        <a:buNone/>
                      </a:pPr>
                      <a:r>
                        <a:rPr lang="en-US" altLang="zh-CN" dirty="0" smtClean="0"/>
                        <a:t>id</a:t>
                      </a:r>
                      <a:endParaRPr lang="en-US" altLang="zh-CN" dirty="0"/>
                    </a:p>
                  </a:txBody>
                  <a:tcPr/>
                </a:tc>
                <a:tc>
                  <a:txBody>
                    <a:bodyPr/>
                    <a:lstStyle/>
                    <a:p>
                      <a:pPr algn="ctr">
                        <a:buNone/>
                      </a:pPr>
                      <a:r>
                        <a:rPr lang="en-US" altLang="zh-CN" dirty="0"/>
                        <a:t>1</a:t>
                      </a:r>
                    </a:p>
                  </a:txBody>
                  <a:tcPr/>
                </a:tc>
                <a:tc>
                  <a:txBody>
                    <a:bodyPr/>
                    <a:lstStyle/>
                    <a:p>
                      <a:pPr algn="ctr">
                        <a:buNone/>
                      </a:pPr>
                      <a:r>
                        <a:rPr lang="en-US" altLang="zh-CN"/>
                        <a:t>2</a:t>
                      </a:r>
                    </a:p>
                  </a:txBody>
                  <a:tcPr/>
                </a:tc>
                <a:tc>
                  <a:txBody>
                    <a:bodyPr/>
                    <a:lstStyle/>
                    <a:p>
                      <a:pPr algn="ctr">
                        <a:buNone/>
                      </a:pPr>
                      <a:r>
                        <a:rPr lang="en-US" altLang="zh-CN"/>
                        <a:t>3</a:t>
                      </a:r>
                    </a:p>
                  </a:txBody>
                  <a:tcPr/>
                </a:tc>
                <a:tc>
                  <a:txBody>
                    <a:bodyPr/>
                    <a:lstStyle/>
                    <a:p>
                      <a:pPr algn="ctr">
                        <a:buNone/>
                      </a:pPr>
                      <a:r>
                        <a:rPr lang="en-US" altLang="zh-CN"/>
                        <a:t>……</a:t>
                      </a:r>
                    </a:p>
                  </a:txBody>
                  <a:tcPr/>
                </a:tc>
                <a:tc>
                  <a:txBody>
                    <a:bodyPr/>
                    <a:lstStyle/>
                    <a:p>
                      <a:pPr algn="ctr">
                        <a:buNone/>
                      </a:pPr>
                      <a:r>
                        <a:rPr lang="en-US" altLang="zh-CN"/>
                        <a:t>5999</a:t>
                      </a:r>
                    </a:p>
                  </a:txBody>
                  <a:tcPr/>
                </a:tc>
                <a:tc>
                  <a:txBody>
                    <a:bodyPr/>
                    <a:lstStyle/>
                    <a:p>
                      <a:pPr algn="ctr">
                        <a:buNone/>
                      </a:pPr>
                      <a:r>
                        <a:rPr lang="en-US" altLang="zh-CN"/>
                        <a:t>6000</a:t>
                      </a:r>
                    </a:p>
                  </a:txBody>
                  <a:tcPr/>
                </a:tc>
                <a:tc>
                  <a:txBody>
                    <a:bodyPr/>
                    <a:lstStyle/>
                    <a:p>
                      <a:pPr algn="ctr">
                        <a:buNone/>
                      </a:pPr>
                      <a:r>
                        <a:rPr lang="en-US" altLang="zh-CN"/>
                        <a:t>HVV</a:t>
                      </a:r>
                    </a:p>
                  </a:txBody>
                  <a:tcPr/>
                </a:tc>
              </a:tr>
              <a:tr h="432048">
                <a:tc>
                  <a:txBody>
                    <a:bodyPr/>
                    <a:lstStyle/>
                    <a:p>
                      <a:pPr algn="ctr">
                        <a:buNone/>
                      </a:pPr>
                      <a:r>
                        <a:rPr lang="en-US" altLang="zh-CN"/>
                        <a:t>1</a:t>
                      </a:r>
                    </a:p>
                  </a:txBody>
                  <a:tcPr/>
                </a:tc>
                <a:tc>
                  <a:txBody>
                    <a:bodyPr/>
                    <a:lstStyle/>
                    <a:p>
                      <a:pPr algn="ctr">
                        <a:buNone/>
                      </a:pPr>
                      <a:r>
                        <a:rPr lang="en-US" sz="1100">
                          <a:solidFill>
                            <a:srgbClr val="000000"/>
                          </a:solidFill>
                          <a:latin typeface="宋体" panose="02010600030101010101" pitchFamily="2" charset="-122"/>
                        </a:rPr>
                        <a:t>0.5636499</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1.069229242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-0.837759182</a:t>
                      </a:r>
                      <a:endParaRPr lang="en-US" altLang="en-US" sz="1100">
                        <a:solidFill>
                          <a:srgbClr val="000000"/>
                        </a:solidFill>
                        <a:latin typeface="宋体" panose="02010600030101010101" pitchFamily="2" charset="-122"/>
                      </a:endParaRPr>
                    </a:p>
                  </a:txBody>
                  <a:tcPr anchor="ctr"/>
                </a:tc>
                <a:tc>
                  <a:txBody>
                    <a:bodyPr/>
                    <a:lstStyle/>
                    <a:p>
                      <a:pPr>
                        <a:buNone/>
                      </a:pPr>
                      <a:endParaRPr lang="zh-CN" altLang="en-US"/>
                    </a:p>
                  </a:txBody>
                  <a:tcPr/>
                </a:tc>
                <a:tc>
                  <a:txBody>
                    <a:bodyPr/>
                    <a:lstStyle/>
                    <a:p>
                      <a:pPr algn="ctr">
                        <a:buNone/>
                      </a:pPr>
                      <a:r>
                        <a:rPr lang="en-US" sz="1100">
                          <a:solidFill>
                            <a:srgbClr val="000000"/>
                          </a:solidFill>
                          <a:latin typeface="宋体" panose="02010600030101010101" pitchFamily="2" charset="-122"/>
                        </a:rPr>
                        <a:t>-0.018273952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0.021522655</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dirty="0">
                          <a:solidFill>
                            <a:srgbClr val="000000"/>
                          </a:solidFill>
                          <a:latin typeface="宋体" panose="02010600030101010101" pitchFamily="2" charset="-122"/>
                        </a:rPr>
                        <a:t>7</a:t>
                      </a:r>
                      <a:endParaRPr lang="en-US" altLang="en-US" sz="1100" dirty="0">
                        <a:solidFill>
                          <a:srgbClr val="000000"/>
                        </a:solidFill>
                        <a:latin typeface="宋体" panose="02010600030101010101" pitchFamily="2" charset="-122"/>
                      </a:endParaRPr>
                    </a:p>
                  </a:txBody>
                  <a:tcPr anchor="ctr"/>
                </a:tc>
              </a:tr>
            </a:tbl>
          </a:graphicData>
        </a:graphic>
      </p:graphicFrame>
      <p:sp>
        <p:nvSpPr>
          <p:cNvPr id="9" name="TextBox 8"/>
          <p:cNvSpPr txBox="1"/>
          <p:nvPr/>
        </p:nvSpPr>
        <p:spPr>
          <a:xfrm>
            <a:off x="1187624" y="6093296"/>
            <a:ext cx="6192688" cy="461665"/>
          </a:xfrm>
          <a:prstGeom prst="rect">
            <a:avLst/>
          </a:prstGeom>
          <a:noFill/>
        </p:spPr>
        <p:txBody>
          <a:bodyPr wrap="square" rtlCol="0">
            <a:spAutoFit/>
          </a:bodyPr>
          <a:lstStyle/>
          <a:p>
            <a:r>
              <a:rPr lang="zh-CN" altLang="en-US" b="1" dirty="0" smtClean="0">
                <a:solidFill>
                  <a:srgbClr val="FF0000"/>
                </a:solidFill>
              </a:rPr>
              <a:t>振动</a:t>
            </a:r>
            <a:r>
              <a:rPr lang="zh-CN" altLang="en-US" b="1" dirty="0">
                <a:solidFill>
                  <a:srgbClr val="FF0000"/>
                </a:solidFill>
              </a:rPr>
              <a:t>三</a:t>
            </a:r>
            <a:r>
              <a:rPr lang="zh-CN" altLang="en-US" b="1" dirty="0" smtClean="0">
                <a:solidFill>
                  <a:srgbClr val="FF0000"/>
                </a:solidFill>
              </a:rPr>
              <a:t>要素</a:t>
            </a:r>
            <a:r>
              <a:rPr lang="zh-CN" altLang="en-US" dirty="0" smtClean="0"/>
              <a:t>能够体现</a:t>
            </a:r>
            <a:r>
              <a:rPr lang="zh-CN" altLang="en-US" b="1" dirty="0" smtClean="0">
                <a:solidFill>
                  <a:srgbClr val="FF0000"/>
                </a:solidFill>
              </a:rPr>
              <a:t>轴承故障不同特征</a:t>
            </a:r>
            <a:endParaRPr lang="zh-CN" altLang="en-US" b="1" dirty="0">
              <a:solidFill>
                <a:srgbClr val="FF0000"/>
              </a:solidFill>
            </a:endParaRPr>
          </a:p>
        </p:txBody>
      </p:sp>
    </p:spTree>
    <p:extLst>
      <p:ext uri="{BB962C8B-B14F-4D97-AF65-F5344CB8AC3E}">
        <p14:creationId xmlns:p14="http://schemas.microsoft.com/office/powerpoint/2010/main" val="1345911222"/>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165647"/>
            <a:ext cx="8458200" cy="4143673"/>
          </a:xfrm>
        </p:spPr>
        <p:txBody>
          <a:bodyPr/>
          <a:lstStyle/>
          <a:p>
            <a:pPr>
              <a:lnSpc>
                <a:spcPct val="150000"/>
              </a:lnSpc>
            </a:pPr>
            <a:r>
              <a:rPr lang="zh-CN" altLang="en-US" sz="2400" dirty="0" smtClean="0"/>
              <a:t>振动</a:t>
            </a:r>
            <a:r>
              <a:rPr lang="zh-CN" altLang="en-US" sz="2400" dirty="0"/>
              <a:t>三</a:t>
            </a:r>
            <a:r>
              <a:rPr lang="zh-CN" altLang="en-US" sz="2400" dirty="0" smtClean="0"/>
              <a:t>要素</a:t>
            </a:r>
            <a:r>
              <a:rPr lang="zh-CN" altLang="en-US" sz="2400" dirty="0"/>
              <a:t>特征</a:t>
            </a:r>
            <a:r>
              <a:rPr lang="zh-CN" altLang="en-US" sz="2400" dirty="0" smtClean="0"/>
              <a:t>构造（幅</a:t>
            </a:r>
            <a:r>
              <a:rPr lang="zh-CN" altLang="en-US" sz="2400" dirty="0"/>
              <a:t>值、频率和</a:t>
            </a:r>
            <a:r>
              <a:rPr lang="zh-CN" altLang="en-US" sz="2400" dirty="0" smtClean="0"/>
              <a:t>相位）</a:t>
            </a:r>
            <a:endParaRPr lang="en-US" altLang="zh-CN" sz="2400" dirty="0" smtClean="0"/>
          </a:p>
          <a:p>
            <a:pPr lvl="1">
              <a:lnSpc>
                <a:spcPct val="150000"/>
              </a:lnSpc>
            </a:pPr>
            <a:r>
              <a:rPr lang="zh-CN" altLang="en-US" sz="2400" dirty="0"/>
              <a:t>傅里叶变换</a:t>
            </a:r>
            <a:r>
              <a:rPr lang="en-US" altLang="zh-CN" sz="2400" dirty="0"/>
              <a:t>(Fourier transform)</a:t>
            </a:r>
          </a:p>
          <a:p>
            <a:pPr lvl="1">
              <a:lnSpc>
                <a:spcPct val="150000"/>
              </a:lnSpc>
            </a:pPr>
            <a:r>
              <a:rPr lang="zh-CN" altLang="en-US" sz="2400" dirty="0"/>
              <a:t>小波变换</a:t>
            </a:r>
            <a:r>
              <a:rPr lang="en-US" altLang="zh-CN" sz="2400" dirty="0"/>
              <a:t>(Wavelet transform)</a:t>
            </a:r>
          </a:p>
          <a:p>
            <a:endParaRPr lang="zh-CN" altLang="en-US" dirty="0"/>
          </a:p>
        </p:txBody>
      </p:sp>
      <p:sp>
        <p:nvSpPr>
          <p:cNvPr id="5" name="Rectangle 2">
            <a:extLst>
              <a:ext uri="{FF2B5EF4-FFF2-40B4-BE49-F238E27FC236}">
                <a16:creationId xmlns="" xmlns:a16="http://schemas.microsoft.com/office/drawing/2014/main" id="{B6CBCEBC-A06E-4E09-A373-E79580D42D7E}"/>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2.3.3</a:t>
            </a:r>
            <a:r>
              <a:rPr lang="zh-CN" altLang="en-US" sz="3200" dirty="0" smtClean="0"/>
              <a:t>特征构造</a:t>
            </a:r>
            <a:r>
              <a:rPr lang="en-US" altLang="zh-CN" sz="3200" dirty="0" smtClean="0"/>
              <a:t>-</a:t>
            </a:r>
            <a:r>
              <a:rPr lang="zh-CN" altLang="en-US" sz="3200" dirty="0" smtClean="0"/>
              <a:t>时间序列数据特征构造法</a:t>
            </a:r>
            <a:endParaRPr lang="zh-CN" altLang="zh-CN" sz="3200" dirty="0"/>
          </a:p>
        </p:txBody>
      </p:sp>
      <p:graphicFrame>
        <p:nvGraphicFramePr>
          <p:cNvPr id="7" name="内容占位符 3"/>
          <p:cNvGraphicFramePr>
            <a:graphicFrameLocks/>
          </p:cNvGraphicFramePr>
          <p:nvPr>
            <p:extLst>
              <p:ext uri="{D42A27DB-BD31-4B8C-83A1-F6EECF244321}">
                <p14:modId xmlns:p14="http://schemas.microsoft.com/office/powerpoint/2010/main" val="372345464"/>
              </p:ext>
            </p:extLst>
          </p:nvPr>
        </p:nvGraphicFramePr>
        <p:xfrm>
          <a:off x="72008" y="1290464"/>
          <a:ext cx="8964488" cy="914400"/>
        </p:xfrm>
        <a:graphic>
          <a:graphicData uri="http://schemas.openxmlformats.org/drawingml/2006/table">
            <a:tbl>
              <a:tblPr firstRow="1" bandRow="1">
                <a:tableStyleId>{5C22544A-7EE6-4342-B048-85BDC9FD1C3A}</a:tableStyleId>
              </a:tblPr>
              <a:tblGrid>
                <a:gridCol w="1120561"/>
                <a:gridCol w="1120561"/>
                <a:gridCol w="1120561"/>
                <a:gridCol w="1120561"/>
                <a:gridCol w="1120561"/>
                <a:gridCol w="1120561"/>
                <a:gridCol w="1120561"/>
                <a:gridCol w="1120561"/>
              </a:tblGrid>
              <a:tr h="432048">
                <a:tc>
                  <a:txBody>
                    <a:bodyPr/>
                    <a:lstStyle/>
                    <a:p>
                      <a:pPr algn="ctr">
                        <a:buNone/>
                      </a:pPr>
                      <a:r>
                        <a:rPr lang="en-US" altLang="zh-CN" dirty="0" smtClean="0"/>
                        <a:t>id</a:t>
                      </a:r>
                      <a:endParaRPr lang="en-US" altLang="zh-CN" dirty="0"/>
                    </a:p>
                  </a:txBody>
                  <a:tcPr/>
                </a:tc>
                <a:tc>
                  <a:txBody>
                    <a:bodyPr/>
                    <a:lstStyle/>
                    <a:p>
                      <a:pPr algn="ctr">
                        <a:buNone/>
                      </a:pPr>
                      <a:r>
                        <a:rPr lang="en-US" altLang="zh-CN" dirty="0"/>
                        <a:t>1</a:t>
                      </a:r>
                    </a:p>
                  </a:txBody>
                  <a:tcPr/>
                </a:tc>
                <a:tc>
                  <a:txBody>
                    <a:bodyPr/>
                    <a:lstStyle/>
                    <a:p>
                      <a:pPr algn="ctr">
                        <a:buNone/>
                      </a:pPr>
                      <a:r>
                        <a:rPr lang="en-US" altLang="zh-CN"/>
                        <a:t>2</a:t>
                      </a:r>
                    </a:p>
                  </a:txBody>
                  <a:tcPr/>
                </a:tc>
                <a:tc>
                  <a:txBody>
                    <a:bodyPr/>
                    <a:lstStyle/>
                    <a:p>
                      <a:pPr algn="ctr">
                        <a:buNone/>
                      </a:pPr>
                      <a:r>
                        <a:rPr lang="en-US" altLang="zh-CN"/>
                        <a:t>3</a:t>
                      </a:r>
                    </a:p>
                  </a:txBody>
                  <a:tcPr/>
                </a:tc>
                <a:tc>
                  <a:txBody>
                    <a:bodyPr/>
                    <a:lstStyle/>
                    <a:p>
                      <a:pPr algn="ctr">
                        <a:buNone/>
                      </a:pPr>
                      <a:r>
                        <a:rPr lang="en-US" altLang="zh-CN"/>
                        <a:t>……</a:t>
                      </a:r>
                    </a:p>
                  </a:txBody>
                  <a:tcPr/>
                </a:tc>
                <a:tc>
                  <a:txBody>
                    <a:bodyPr/>
                    <a:lstStyle/>
                    <a:p>
                      <a:pPr algn="ctr">
                        <a:buNone/>
                      </a:pPr>
                      <a:r>
                        <a:rPr lang="en-US" altLang="zh-CN"/>
                        <a:t>5999</a:t>
                      </a:r>
                    </a:p>
                  </a:txBody>
                  <a:tcPr/>
                </a:tc>
                <a:tc>
                  <a:txBody>
                    <a:bodyPr/>
                    <a:lstStyle/>
                    <a:p>
                      <a:pPr algn="ctr">
                        <a:buNone/>
                      </a:pPr>
                      <a:r>
                        <a:rPr lang="en-US" altLang="zh-CN"/>
                        <a:t>6000</a:t>
                      </a:r>
                    </a:p>
                  </a:txBody>
                  <a:tcPr/>
                </a:tc>
                <a:tc>
                  <a:txBody>
                    <a:bodyPr/>
                    <a:lstStyle/>
                    <a:p>
                      <a:pPr algn="ctr">
                        <a:buNone/>
                      </a:pPr>
                      <a:r>
                        <a:rPr lang="en-US" altLang="zh-CN"/>
                        <a:t>HVV</a:t>
                      </a:r>
                    </a:p>
                  </a:txBody>
                  <a:tcPr/>
                </a:tc>
              </a:tr>
              <a:tr h="432048">
                <a:tc>
                  <a:txBody>
                    <a:bodyPr/>
                    <a:lstStyle/>
                    <a:p>
                      <a:pPr algn="ctr">
                        <a:buNone/>
                      </a:pPr>
                      <a:r>
                        <a:rPr lang="en-US" altLang="zh-CN"/>
                        <a:t>1</a:t>
                      </a:r>
                    </a:p>
                  </a:txBody>
                  <a:tcPr/>
                </a:tc>
                <a:tc>
                  <a:txBody>
                    <a:bodyPr/>
                    <a:lstStyle/>
                    <a:p>
                      <a:pPr algn="ctr">
                        <a:buNone/>
                      </a:pPr>
                      <a:r>
                        <a:rPr lang="en-US" sz="1100">
                          <a:solidFill>
                            <a:srgbClr val="000000"/>
                          </a:solidFill>
                          <a:latin typeface="宋体" panose="02010600030101010101" pitchFamily="2" charset="-122"/>
                        </a:rPr>
                        <a:t>0.5636499</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1.069229242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-0.837759182</a:t>
                      </a:r>
                      <a:endParaRPr lang="en-US" altLang="en-US" sz="1100">
                        <a:solidFill>
                          <a:srgbClr val="000000"/>
                        </a:solidFill>
                        <a:latin typeface="宋体" panose="02010600030101010101" pitchFamily="2" charset="-122"/>
                      </a:endParaRPr>
                    </a:p>
                  </a:txBody>
                  <a:tcPr anchor="ctr"/>
                </a:tc>
                <a:tc>
                  <a:txBody>
                    <a:bodyPr/>
                    <a:lstStyle/>
                    <a:p>
                      <a:pPr>
                        <a:buNone/>
                      </a:pPr>
                      <a:endParaRPr lang="zh-CN" altLang="en-US"/>
                    </a:p>
                  </a:txBody>
                  <a:tcPr/>
                </a:tc>
                <a:tc>
                  <a:txBody>
                    <a:bodyPr/>
                    <a:lstStyle/>
                    <a:p>
                      <a:pPr algn="ctr">
                        <a:buNone/>
                      </a:pPr>
                      <a:r>
                        <a:rPr lang="en-US" sz="1100">
                          <a:solidFill>
                            <a:srgbClr val="000000"/>
                          </a:solidFill>
                          <a:latin typeface="宋体" panose="02010600030101010101" pitchFamily="2" charset="-122"/>
                        </a:rPr>
                        <a:t>-0.018273952</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a:solidFill>
                            <a:srgbClr val="000000"/>
                          </a:solidFill>
                          <a:latin typeface="宋体" panose="02010600030101010101" pitchFamily="2" charset="-122"/>
                        </a:rPr>
                        <a:t>0.021522655</a:t>
                      </a:r>
                      <a:endParaRPr lang="en-US" altLang="en-US" sz="1100">
                        <a:solidFill>
                          <a:srgbClr val="000000"/>
                        </a:solidFill>
                        <a:latin typeface="宋体" panose="02010600030101010101" pitchFamily="2" charset="-122"/>
                      </a:endParaRPr>
                    </a:p>
                  </a:txBody>
                  <a:tcPr anchor="ctr"/>
                </a:tc>
                <a:tc>
                  <a:txBody>
                    <a:bodyPr/>
                    <a:lstStyle/>
                    <a:p>
                      <a:pPr algn="ctr">
                        <a:buNone/>
                      </a:pPr>
                      <a:r>
                        <a:rPr lang="en-US" sz="1100" dirty="0">
                          <a:solidFill>
                            <a:srgbClr val="000000"/>
                          </a:solidFill>
                          <a:latin typeface="宋体" panose="02010600030101010101" pitchFamily="2" charset="-122"/>
                        </a:rPr>
                        <a:t>7</a:t>
                      </a:r>
                      <a:endParaRPr lang="en-US" altLang="en-US" sz="1100" dirty="0">
                        <a:solidFill>
                          <a:srgbClr val="000000"/>
                        </a:solidFill>
                        <a:latin typeface="宋体" panose="02010600030101010101" pitchFamily="2" charset="-122"/>
                      </a:endParaRPr>
                    </a:p>
                  </a:txBody>
                  <a:tcPr anchor="ctr"/>
                </a:tc>
              </a:tr>
            </a:tbl>
          </a:graphicData>
        </a:graphic>
      </p:graphicFrame>
      <p:pic>
        <p:nvPicPr>
          <p:cNvPr id="6" name="内容占位符 3"/>
          <p:cNvPicPr>
            <a:picLocks noChangeAspect="1"/>
          </p:cNvPicPr>
          <p:nvPr/>
        </p:nvPicPr>
        <p:blipFill>
          <a:blip r:embed="rId2"/>
          <a:stretch>
            <a:fillRect/>
          </a:stretch>
        </p:blipFill>
        <p:spPr bwMode="auto">
          <a:xfrm>
            <a:off x="107504" y="4149080"/>
            <a:ext cx="3879720" cy="234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stretch>
            <a:fillRect/>
          </a:stretch>
        </p:blipFill>
        <p:spPr>
          <a:xfrm>
            <a:off x="5526832" y="4082865"/>
            <a:ext cx="3312368" cy="2474692"/>
          </a:xfrm>
          <a:prstGeom prst="rect">
            <a:avLst/>
          </a:prstGeom>
        </p:spPr>
      </p:pic>
      <p:sp>
        <p:nvSpPr>
          <p:cNvPr id="2" name="TextBox 1"/>
          <p:cNvSpPr txBox="1"/>
          <p:nvPr/>
        </p:nvSpPr>
        <p:spPr>
          <a:xfrm>
            <a:off x="4067944" y="4653136"/>
            <a:ext cx="1440160" cy="1569660"/>
          </a:xfrm>
          <a:prstGeom prst="rect">
            <a:avLst/>
          </a:prstGeom>
          <a:noFill/>
        </p:spPr>
        <p:txBody>
          <a:bodyPr wrap="square" rtlCol="0">
            <a:spAutoFit/>
          </a:bodyPr>
          <a:lstStyle/>
          <a:p>
            <a:r>
              <a:rPr lang="zh-CN" altLang="en-US" b="1" dirty="0" smtClean="0">
                <a:solidFill>
                  <a:srgbClr val="FF0000"/>
                </a:solidFill>
              </a:rPr>
              <a:t>对比</a:t>
            </a:r>
            <a:r>
              <a:rPr lang="en-US" altLang="zh-CN" b="1" dirty="0" smtClean="0">
                <a:solidFill>
                  <a:srgbClr val="FF0000"/>
                </a:solidFill>
              </a:rPr>
              <a:t>2</a:t>
            </a:r>
            <a:r>
              <a:rPr lang="zh-CN" altLang="en-US" b="1" dirty="0" smtClean="0">
                <a:solidFill>
                  <a:srgbClr val="FF0000"/>
                </a:solidFill>
              </a:rPr>
              <a:t>种轴承故障，频谱具有差异性</a:t>
            </a:r>
            <a:endParaRPr lang="zh-CN" altLang="en-US" b="1" dirty="0">
              <a:solidFill>
                <a:srgbClr val="FF0000"/>
              </a:solidFill>
            </a:endParaRPr>
          </a:p>
        </p:txBody>
      </p:sp>
    </p:spTree>
    <p:extLst>
      <p:ext uri="{BB962C8B-B14F-4D97-AF65-F5344CB8AC3E}">
        <p14:creationId xmlns:p14="http://schemas.microsoft.com/office/powerpoint/2010/main" val="2161597746"/>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F3A250C-D2C3-4A2E-BAF0-5C64C14BFC74}" type="datetime3">
              <a:rPr lang="zh-CN" altLang="en-US" smtClean="0"/>
              <a:pPr>
                <a:defRPr/>
              </a:pPr>
              <a:t>2020年2月14日星期五</a:t>
            </a:fld>
            <a:endParaRPr lang="zh-CN" altLang="en-US"/>
          </a:p>
        </p:txBody>
      </p:sp>
      <p:sp>
        <p:nvSpPr>
          <p:cNvPr id="6" name="TextBox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时间序列数据特征构造方法主要包括</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傅里叶变换</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小波变换</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单调变换</a:t>
            </a:r>
            <a:endParaRPr lang="zh-CN" altLang="en-US" sz="2600" dirty="0">
              <a:solidFill>
                <a:srgbClr val="000000"/>
              </a:solidFill>
              <a:latin typeface="Microsoft Yahei"/>
              <a:ea typeface="Microsoft Yahei"/>
              <a:sym typeface="Microsoft Yahei"/>
            </a:endParaRPr>
          </a:p>
        </p:txBody>
      </p:sp>
      <p:sp>
        <p:nvSpPr>
          <p:cNvPr id="11" name="矩形 10"/>
          <p:cNvSpPr>
            <a:spLocks noChangeAspect="1"/>
          </p:cNvSpPr>
          <p:nvPr>
            <p:custDataLst>
              <p:tags r:id="rId6"/>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7"/>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8"/>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0" name="组合 19"/>
          <p:cNvGrpSpPr/>
          <p:nvPr>
            <p:custDataLst>
              <p:tags r:id="rId10"/>
            </p:custDataLst>
          </p:nvPr>
        </p:nvGrpSpPr>
        <p:grpSpPr>
          <a:xfrm>
            <a:off x="0" y="0"/>
            <a:ext cx="9144000" cy="635000"/>
            <a:chOff x="0" y="0"/>
            <a:chExt cx="9144000" cy="635000"/>
          </a:xfrm>
        </p:grpSpPr>
        <p:sp>
          <p:nvSpPr>
            <p:cNvPr id="16"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96826704"/>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p:txBody>
          <a:bodyPr/>
          <a:lstStyle/>
          <a:p>
            <a:pPr>
              <a:lnSpc>
                <a:spcPct val="150000"/>
              </a:lnSpc>
            </a:pPr>
            <a:r>
              <a:rPr lang="zh-CN" altLang="en-US" sz="2400" dirty="0"/>
              <a:t>机器学习行内有句被奉为真理</a:t>
            </a:r>
            <a:r>
              <a:rPr lang="zh-CN" altLang="en-US" sz="2400" dirty="0" smtClean="0"/>
              <a:t>的话，</a:t>
            </a:r>
            <a:r>
              <a:rPr lang="zh-CN" altLang="en-US" sz="2400" dirty="0" smtClean="0">
                <a:solidFill>
                  <a:srgbClr val="FF0000"/>
                </a:solidFill>
              </a:rPr>
              <a:t>数据</a:t>
            </a:r>
            <a:r>
              <a:rPr lang="zh-CN" altLang="en-US" sz="2400" dirty="0">
                <a:solidFill>
                  <a:srgbClr val="FF0000"/>
                </a:solidFill>
              </a:rPr>
              <a:t>和特征</a:t>
            </a:r>
            <a:r>
              <a:rPr lang="zh-CN" altLang="en-US" sz="2400" dirty="0"/>
              <a:t>决定了机器学习的</a:t>
            </a:r>
            <a:r>
              <a:rPr lang="zh-CN" altLang="en-US" sz="2400" dirty="0" smtClean="0"/>
              <a:t>上限，</a:t>
            </a:r>
            <a:r>
              <a:rPr lang="zh-CN" altLang="en-US" sz="2400" dirty="0" smtClean="0">
                <a:solidFill>
                  <a:srgbClr val="FF0000"/>
                </a:solidFill>
              </a:rPr>
              <a:t>模型</a:t>
            </a:r>
            <a:r>
              <a:rPr lang="zh-CN" altLang="en-US" sz="2400" dirty="0">
                <a:solidFill>
                  <a:srgbClr val="FF0000"/>
                </a:solidFill>
              </a:rPr>
              <a:t>和算法</a:t>
            </a:r>
            <a:r>
              <a:rPr lang="zh-CN" altLang="en-US" sz="2400" dirty="0"/>
              <a:t>只是逼近这个上限</a:t>
            </a:r>
            <a:r>
              <a:rPr lang="zh-CN" altLang="en-US" sz="2400" dirty="0" smtClean="0"/>
              <a:t>而已</a:t>
            </a:r>
            <a:endParaRPr lang="en-US" altLang="zh-CN" sz="2400" dirty="0" smtClean="0"/>
          </a:p>
          <a:p>
            <a:pPr lvl="1">
              <a:lnSpc>
                <a:spcPct val="150000"/>
              </a:lnSpc>
            </a:pPr>
            <a:r>
              <a:rPr lang="en-US" altLang="zh-CN" dirty="0" smtClean="0"/>
              <a:t>1</a:t>
            </a:r>
            <a:r>
              <a:rPr lang="zh-CN" altLang="en-US" dirty="0" smtClean="0"/>
              <a:t>、当数据质量不高、特征信息不明显，通常需要构造新特征</a:t>
            </a:r>
            <a:endParaRPr lang="en-US" altLang="zh-CN" dirty="0" smtClean="0"/>
          </a:p>
          <a:p>
            <a:pPr lvl="2">
              <a:lnSpc>
                <a:spcPct val="150000"/>
              </a:lnSpc>
            </a:pPr>
            <a:r>
              <a:rPr lang="zh-CN" altLang="en-US" dirty="0" smtClean="0"/>
              <a:t>基本特征构造法</a:t>
            </a:r>
            <a:endParaRPr lang="en-US" altLang="zh-CN" dirty="0" smtClean="0"/>
          </a:p>
          <a:p>
            <a:pPr lvl="2">
              <a:lnSpc>
                <a:spcPct val="150000"/>
              </a:lnSpc>
            </a:pPr>
            <a:r>
              <a:rPr lang="zh-CN" altLang="en-US" dirty="0"/>
              <a:t>时间类型数据特征构造法</a:t>
            </a:r>
            <a:endParaRPr lang="en-US" altLang="zh-CN" dirty="0"/>
          </a:p>
          <a:p>
            <a:pPr lvl="2">
              <a:lnSpc>
                <a:spcPct val="150000"/>
              </a:lnSpc>
            </a:pPr>
            <a:r>
              <a:rPr lang="zh-CN" altLang="en-US" dirty="0" smtClean="0"/>
              <a:t>时间序列数据特征构造法</a:t>
            </a:r>
            <a:endParaRPr lang="en-US" altLang="zh-CN" dirty="0" smtClean="0"/>
          </a:p>
          <a:p>
            <a:pPr lvl="1">
              <a:lnSpc>
                <a:spcPct val="150000"/>
              </a:lnSpc>
            </a:pPr>
            <a:r>
              <a:rPr lang="en-US" altLang="zh-CN" dirty="0" smtClean="0"/>
              <a:t>2</a:t>
            </a:r>
            <a:r>
              <a:rPr lang="zh-CN" altLang="en-US" dirty="0" smtClean="0"/>
              <a:t>、当数据中既有连续数据，又有离散数据时，当采用类似神经网络这种优化机器学习方法，则需要</a:t>
            </a:r>
            <a:endParaRPr lang="en-US" altLang="zh-CN" dirty="0" smtClean="0"/>
          </a:p>
          <a:p>
            <a:pPr lvl="2">
              <a:lnSpc>
                <a:spcPct val="150000"/>
              </a:lnSpc>
            </a:pPr>
            <a:r>
              <a:rPr lang="zh-CN" altLang="en-US" sz="2400" dirty="0">
                <a:solidFill>
                  <a:srgbClr val="FF0000"/>
                </a:solidFill>
              </a:rPr>
              <a:t>将离散数据特征进行哑编码</a:t>
            </a:r>
          </a:p>
        </p:txBody>
      </p:sp>
    </p:spTree>
    <p:extLst>
      <p:ext uri="{BB962C8B-B14F-4D97-AF65-F5344CB8AC3E}">
        <p14:creationId xmlns:p14="http://schemas.microsoft.com/office/powerpoint/2010/main" val="65533008"/>
      </p:ext>
    </p:extLst>
  </p:cSld>
  <p:clrMapOvr>
    <a:masterClrMapping/>
  </p:clrMapOvr>
  <p:transition advTm="456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“颜色”等特征来预测品味等级</a:t>
            </a:r>
            <a:endParaRPr lang="en-US" altLang="zh-CN" sz="2400" dirty="0" smtClean="0"/>
          </a:p>
          <a:p>
            <a:pPr lvl="1">
              <a:lnSpc>
                <a:spcPct val="150000"/>
              </a:lnSpc>
            </a:pPr>
            <a:r>
              <a:rPr lang="zh-CN" altLang="en-US" dirty="0" smtClean="0"/>
              <a:t>假设采用神经网络分类器</a:t>
            </a:r>
            <a:endParaRPr lang="en-US" altLang="zh-CN" dirty="0" smtClean="0"/>
          </a:p>
          <a:p>
            <a:pPr lvl="1">
              <a:lnSpc>
                <a:spcPct val="150000"/>
              </a:lnSpc>
            </a:pPr>
            <a:endParaRPr lang="en-US" altLang="zh-CN" dirty="0"/>
          </a:p>
          <a:p>
            <a:pPr lvl="1">
              <a:lnSpc>
                <a:spcPct val="150000"/>
              </a:lnSpc>
            </a:pPr>
            <a:endParaRPr lang="en-US" altLang="zh-CN" dirty="0" smtClean="0"/>
          </a:p>
          <a:p>
            <a:pPr lvl="1">
              <a:lnSpc>
                <a:spcPct val="150000"/>
              </a:lnSpc>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391609086"/>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grpSp>
        <p:nvGrpSpPr>
          <p:cNvPr id="5" name="Group 3"/>
          <p:cNvGrpSpPr>
            <a:grpSpLocks/>
          </p:cNvGrpSpPr>
          <p:nvPr/>
        </p:nvGrpSpPr>
        <p:grpSpPr bwMode="auto">
          <a:xfrm>
            <a:off x="1835696" y="4949478"/>
            <a:ext cx="6226175" cy="639762"/>
            <a:chOff x="1020" y="1911"/>
            <a:chExt cx="3922" cy="403"/>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2136"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911"/>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970592"/>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5630774"/>
      </p:ext>
    </p:extLst>
  </p:cSld>
  <p:clrMapOvr>
    <a:masterClrMapping/>
  </p:clrMapOvr>
  <p:transition advTm="456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a:t>
            </a:r>
            <a:r>
              <a:rPr lang="zh-CN" altLang="en-US" sz="2400" dirty="0"/>
              <a:t>颜色</a:t>
            </a:r>
            <a:r>
              <a:rPr lang="zh-CN" altLang="en-US" sz="2400" dirty="0" smtClean="0"/>
              <a:t>”等特征来预测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3160"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3042103175"/>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293390598"/>
      </p:ext>
    </p:extLst>
  </p:cSld>
  <p:clrMapOvr>
    <a:masterClrMapping/>
  </p:clrMapOvr>
  <p:transition advTm="456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4183"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0" name="表格 9"/>
          <p:cNvGraphicFramePr>
            <a:graphicFrameLocks noGrp="1"/>
          </p:cNvGraphicFramePr>
          <p:nvPr>
            <p:extLst>
              <p:ext uri="{D42A27DB-BD31-4B8C-83A1-F6EECF244321}">
                <p14:modId xmlns:p14="http://schemas.microsoft.com/office/powerpoint/2010/main" val="3042103175"/>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142520103"/>
      </p:ext>
    </p:extLst>
  </p:cSld>
  <p:clrMapOvr>
    <a:masterClrMapping/>
  </p:clrMapOvr>
  <p:transition advTm="456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5206"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0" name="表格 9"/>
          <p:cNvGraphicFramePr>
            <a:graphicFrameLocks noGrp="1"/>
          </p:cNvGraphicFramePr>
          <p:nvPr>
            <p:extLst>
              <p:ext uri="{D42A27DB-BD31-4B8C-83A1-F6EECF244321}">
                <p14:modId xmlns:p14="http://schemas.microsoft.com/office/powerpoint/2010/main" val="1434325791"/>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485379350"/>
      </p:ext>
    </p:extLst>
  </p:cSld>
  <p:clrMapOvr>
    <a:masterClrMapping/>
  </p:clrMapOvr>
  <p:transition advTm="456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6229"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3" name="表格 12"/>
          <p:cNvGraphicFramePr>
            <a:graphicFrameLocks noGrp="1"/>
          </p:cNvGraphicFramePr>
          <p:nvPr>
            <p:extLst>
              <p:ext uri="{D42A27DB-BD31-4B8C-83A1-F6EECF244321}">
                <p14:modId xmlns:p14="http://schemas.microsoft.com/office/powerpoint/2010/main" val="2974851876"/>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9" name="TextBox 8"/>
          <p:cNvSpPr txBox="1"/>
          <p:nvPr/>
        </p:nvSpPr>
        <p:spPr>
          <a:xfrm>
            <a:off x="3779912" y="1916832"/>
            <a:ext cx="5184576" cy="1200329"/>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1</a:t>
            </a:r>
            <a:r>
              <a:rPr lang="zh-CN" altLang="en-US" b="1" dirty="0" smtClean="0">
                <a:solidFill>
                  <a:srgbClr val="FF0000"/>
                </a:solidFill>
              </a:rPr>
              <a:t>通过将字符类的离散数据用</a:t>
            </a:r>
            <a:r>
              <a:rPr lang="en-US" altLang="zh-CN" b="1" dirty="0" smtClean="0">
                <a:solidFill>
                  <a:srgbClr val="FF0000"/>
                </a:solidFill>
              </a:rPr>
              <a:t>0</a:t>
            </a: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来表示，构造成神经网络可以识别的连续数据</a:t>
            </a:r>
            <a:endParaRPr lang="zh-CN" altLang="en-US" b="1" dirty="0">
              <a:solidFill>
                <a:srgbClr val="FF0000"/>
              </a:solidFill>
            </a:endParaRPr>
          </a:p>
        </p:txBody>
      </p:sp>
    </p:spTree>
    <p:extLst>
      <p:ext uri="{BB962C8B-B14F-4D97-AF65-F5344CB8AC3E}">
        <p14:creationId xmlns:p14="http://schemas.microsoft.com/office/powerpoint/2010/main" val="3325854952"/>
      </p:ext>
    </p:extLst>
  </p:cSld>
  <p:clrMapOvr>
    <a:masterClrMapping/>
  </p:clrMapOvr>
  <p:transition advTm="456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2.2.1 </a:t>
            </a:r>
            <a:r>
              <a:rPr lang="zh-CN" altLang="en-US" dirty="0" smtClean="0"/>
              <a:t>数据规约编程实践</a:t>
            </a:r>
            <a:endParaRPr lang="zh-CN" altLang="en-US" dirty="0"/>
          </a:p>
        </p:txBody>
      </p:sp>
      <p:sp>
        <p:nvSpPr>
          <p:cNvPr id="4" name="TextBox 3"/>
          <p:cNvSpPr txBox="1"/>
          <p:nvPr/>
        </p:nvSpPr>
        <p:spPr>
          <a:xfrm>
            <a:off x="160500" y="1543432"/>
            <a:ext cx="8964488" cy="3046988"/>
          </a:xfrm>
          <a:prstGeom prst="rect">
            <a:avLst/>
          </a:prstGeom>
          <a:noFill/>
        </p:spPr>
        <p:txBody>
          <a:bodyPr wrap="square" rtlCol="0">
            <a:spAutoFit/>
          </a:bodyPr>
          <a:lstStyle/>
          <a:p>
            <a:r>
              <a:rPr lang="en-US" altLang="zh-CN" dirty="0" smtClean="0">
                <a:hlinkClick r:id="rId2"/>
              </a:rPr>
              <a:t>https</a:t>
            </a:r>
            <a:r>
              <a:rPr lang="en-US" altLang="zh-CN" dirty="0">
                <a:hlinkClick r:id="rId2"/>
              </a:rPr>
              <a:t>://</a:t>
            </a:r>
            <a:r>
              <a:rPr lang="en-US" altLang="zh-CN" dirty="0" smtClean="0">
                <a:hlinkClick r:id="rId2"/>
              </a:rPr>
              <a:t>scikit-learn.org/stable/modules/preprocessing.html#standardization-or-mean-removal-and-variance-scaling</a:t>
            </a:r>
            <a:endParaRPr lang="en-US" altLang="zh-CN" dirty="0" smtClean="0"/>
          </a:p>
          <a:p>
            <a:endParaRPr lang="en-US" altLang="zh-CN" dirty="0" smtClean="0"/>
          </a:p>
          <a:p>
            <a:r>
              <a:rPr lang="en-US" altLang="zh-CN" dirty="0">
                <a:hlinkClick r:id="rId3"/>
              </a:rPr>
              <a:t>https://</a:t>
            </a:r>
            <a:r>
              <a:rPr lang="en-US" altLang="zh-CN" dirty="0" smtClean="0">
                <a:hlinkClick r:id="rId3"/>
              </a:rPr>
              <a:t>scikit-learn.org/stable/modules/preprocessing.html#discretization</a:t>
            </a:r>
            <a:endParaRPr lang="en-US" altLang="zh-CN" dirty="0" smtClean="0"/>
          </a:p>
          <a:p>
            <a:endParaRPr lang="en-US" altLang="zh-CN" dirty="0" smtClean="0"/>
          </a:p>
          <a:p>
            <a:endParaRPr lang="zh-CN" altLang="en-US" dirty="0"/>
          </a:p>
        </p:txBody>
      </p:sp>
      <p:sp>
        <p:nvSpPr>
          <p:cNvPr id="5" name="TextBox 4"/>
          <p:cNvSpPr txBox="1"/>
          <p:nvPr/>
        </p:nvSpPr>
        <p:spPr>
          <a:xfrm>
            <a:off x="1259632" y="4038163"/>
            <a:ext cx="7272808" cy="830997"/>
          </a:xfrm>
          <a:prstGeom prst="rect">
            <a:avLst/>
          </a:prstGeom>
          <a:noFill/>
        </p:spPr>
        <p:txBody>
          <a:bodyPr wrap="square" rtlCol="0">
            <a:spAutoFit/>
          </a:bodyPr>
          <a:lstStyle/>
          <a:p>
            <a:r>
              <a:rPr lang="zh-CN" altLang="en-US" dirty="0" smtClean="0"/>
              <a:t>编程升级：课后同学们参考上述链接写写代码完成实践，不计入平时分，但是这个实践很有用！！！</a:t>
            </a:r>
            <a:endParaRPr lang="zh-CN" altLang="en-US" dirty="0"/>
          </a:p>
        </p:txBody>
      </p:sp>
    </p:spTree>
    <p:extLst>
      <p:ext uri="{BB962C8B-B14F-4D97-AF65-F5344CB8AC3E}">
        <p14:creationId xmlns:p14="http://schemas.microsoft.com/office/powerpoint/2010/main" val="3444998974"/>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7253"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2" name="表格 11"/>
          <p:cNvGraphicFramePr>
            <a:graphicFrameLocks noGrp="1"/>
          </p:cNvGraphicFramePr>
          <p:nvPr>
            <p:extLst>
              <p:ext uri="{D42A27DB-BD31-4B8C-83A1-F6EECF244321}">
                <p14:modId xmlns:p14="http://schemas.microsoft.com/office/powerpoint/2010/main" val="1752811146"/>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1" name="TextBox 10"/>
          <p:cNvSpPr txBox="1"/>
          <p:nvPr/>
        </p:nvSpPr>
        <p:spPr>
          <a:xfrm>
            <a:off x="3779912" y="3348281"/>
            <a:ext cx="5184576" cy="584775"/>
          </a:xfrm>
          <a:prstGeom prst="rect">
            <a:avLst/>
          </a:prstGeom>
          <a:noFill/>
        </p:spPr>
        <p:txBody>
          <a:bodyPr wrap="square" rtlCol="0">
            <a:spAutoFit/>
          </a:bodyPr>
          <a:lstStyle/>
          <a:p>
            <a:r>
              <a:rPr lang="zh-CN" altLang="en-US" sz="3200" b="1" dirty="0" smtClean="0">
                <a:solidFill>
                  <a:srgbClr val="FF0000"/>
                </a:solidFill>
              </a:rPr>
              <a:t>该方法是否可行？</a:t>
            </a:r>
            <a:endParaRPr lang="zh-CN" altLang="en-US" sz="3200" b="1" dirty="0">
              <a:solidFill>
                <a:srgbClr val="FF0000"/>
              </a:solidFill>
            </a:endParaRPr>
          </a:p>
        </p:txBody>
      </p:sp>
      <p:sp>
        <p:nvSpPr>
          <p:cNvPr id="13" name="TextBox 12"/>
          <p:cNvSpPr txBox="1"/>
          <p:nvPr/>
        </p:nvSpPr>
        <p:spPr>
          <a:xfrm>
            <a:off x="3779912" y="1916832"/>
            <a:ext cx="5184576" cy="1200329"/>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1</a:t>
            </a:r>
            <a:r>
              <a:rPr lang="zh-CN" altLang="en-US" b="1" dirty="0" smtClean="0">
                <a:solidFill>
                  <a:srgbClr val="FF0000"/>
                </a:solidFill>
              </a:rPr>
              <a:t>通过将字符类的离散数据用</a:t>
            </a:r>
            <a:r>
              <a:rPr lang="en-US" altLang="zh-CN" b="1" dirty="0" smtClean="0">
                <a:solidFill>
                  <a:srgbClr val="FF0000"/>
                </a:solidFill>
              </a:rPr>
              <a:t>0</a:t>
            </a: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来表示，构造成神经网络可以识别的连续数据</a:t>
            </a:r>
            <a:endParaRPr lang="zh-CN" altLang="en-US" b="1" dirty="0">
              <a:solidFill>
                <a:srgbClr val="FF0000"/>
              </a:solidFill>
            </a:endParaRPr>
          </a:p>
        </p:txBody>
      </p:sp>
    </p:spTree>
    <p:extLst>
      <p:ext uri="{BB962C8B-B14F-4D97-AF65-F5344CB8AC3E}">
        <p14:creationId xmlns:p14="http://schemas.microsoft.com/office/powerpoint/2010/main" val="1193026108"/>
      </p:ext>
    </p:extLst>
  </p:cSld>
  <p:clrMapOvr>
    <a:masterClrMapping/>
  </p:clrMapOvr>
  <p:transition advTm="456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F3A250C-D2C3-4A2E-BAF0-5C64C14BFC74}" type="datetime3">
              <a:rPr lang="zh-CN" altLang="en-US" smtClean="0"/>
              <a:pPr>
                <a:defRPr/>
              </a:pPr>
              <a:t>2020年2月14日星期五</a:t>
            </a:fld>
            <a:endParaRPr lang="zh-CN" altLang="en-US"/>
          </a:p>
        </p:txBody>
      </p:sp>
      <p:sp>
        <p:nvSpPr>
          <p:cNvPr id="6" name="TextBox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该方法是否可行？</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是</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否</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5"/>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6"/>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9"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61066373"/>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8271"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2" name="表格 11"/>
          <p:cNvGraphicFramePr>
            <a:graphicFrameLocks noGrp="1"/>
          </p:cNvGraphicFramePr>
          <p:nvPr>
            <p:extLst>
              <p:ext uri="{D42A27DB-BD31-4B8C-83A1-F6EECF244321}">
                <p14:modId xmlns:p14="http://schemas.microsoft.com/office/powerpoint/2010/main" val="2442066439"/>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1" name="TextBox 10"/>
          <p:cNvSpPr txBox="1"/>
          <p:nvPr/>
        </p:nvSpPr>
        <p:spPr>
          <a:xfrm>
            <a:off x="3779912" y="3068960"/>
            <a:ext cx="5184576" cy="954107"/>
          </a:xfrm>
          <a:prstGeom prst="rect">
            <a:avLst/>
          </a:prstGeom>
          <a:noFill/>
        </p:spPr>
        <p:txBody>
          <a:bodyPr wrap="square" rtlCol="0">
            <a:spAutoFit/>
          </a:bodyPr>
          <a:lstStyle/>
          <a:p>
            <a:r>
              <a:rPr lang="zh-CN" altLang="en-US" sz="2800" b="1" dirty="0" smtClean="0">
                <a:solidFill>
                  <a:srgbClr val="FF0000"/>
                </a:solidFill>
              </a:rPr>
              <a:t>用</a:t>
            </a:r>
            <a:r>
              <a:rPr lang="en-US" altLang="zh-CN" sz="2800" b="1" dirty="0" smtClean="0">
                <a:solidFill>
                  <a:srgbClr val="FF0000"/>
                </a:solidFill>
              </a:rPr>
              <a:t>0</a:t>
            </a:r>
            <a:r>
              <a:rPr lang="zh-CN" altLang="en-US" sz="2800" b="1" dirty="0" smtClean="0">
                <a:solidFill>
                  <a:srgbClr val="FF0000"/>
                </a:solidFill>
              </a:rPr>
              <a:t>、</a:t>
            </a:r>
            <a:r>
              <a:rPr lang="en-US" altLang="zh-CN" sz="2800" b="1" dirty="0" smtClean="0">
                <a:solidFill>
                  <a:srgbClr val="FF0000"/>
                </a:solidFill>
              </a:rPr>
              <a:t>1</a:t>
            </a:r>
            <a:r>
              <a:rPr lang="zh-CN" altLang="en-US" sz="2800" b="1" dirty="0" smtClean="0">
                <a:solidFill>
                  <a:srgbClr val="FF0000"/>
                </a:solidFill>
              </a:rPr>
              <a:t>、</a:t>
            </a:r>
            <a:r>
              <a:rPr lang="en-US" altLang="zh-CN" sz="2800" b="1" dirty="0" smtClean="0">
                <a:solidFill>
                  <a:srgbClr val="FF0000"/>
                </a:solidFill>
              </a:rPr>
              <a:t>2</a:t>
            </a:r>
            <a:r>
              <a:rPr lang="zh-CN" altLang="en-US" sz="2800" b="1" dirty="0" smtClean="0">
                <a:solidFill>
                  <a:srgbClr val="FF0000"/>
                </a:solidFill>
              </a:rPr>
              <a:t>来表示红、白、黑，则缺省的认为红</a:t>
            </a:r>
            <a:r>
              <a:rPr lang="en-US" altLang="zh-CN" sz="2800" b="1" dirty="0" smtClean="0">
                <a:solidFill>
                  <a:srgbClr val="FF0000"/>
                </a:solidFill>
              </a:rPr>
              <a:t>&lt;</a:t>
            </a:r>
            <a:r>
              <a:rPr lang="zh-CN" altLang="en-US" sz="2800" b="1" dirty="0" smtClean="0">
                <a:solidFill>
                  <a:srgbClr val="FF0000"/>
                </a:solidFill>
              </a:rPr>
              <a:t>白</a:t>
            </a:r>
            <a:r>
              <a:rPr lang="en-US" altLang="zh-CN" sz="2800" b="1" dirty="0" smtClean="0">
                <a:solidFill>
                  <a:srgbClr val="FF0000"/>
                </a:solidFill>
              </a:rPr>
              <a:t>&lt;</a:t>
            </a:r>
            <a:r>
              <a:rPr lang="zh-CN" altLang="en-US" sz="2800" b="1" dirty="0" smtClean="0">
                <a:solidFill>
                  <a:srgbClr val="FF0000"/>
                </a:solidFill>
              </a:rPr>
              <a:t>黑</a:t>
            </a:r>
            <a:endParaRPr lang="zh-CN" altLang="en-US" sz="2800" b="1" dirty="0">
              <a:solidFill>
                <a:srgbClr val="FF0000"/>
              </a:solidFill>
            </a:endParaRPr>
          </a:p>
        </p:txBody>
      </p:sp>
      <p:sp>
        <p:nvSpPr>
          <p:cNvPr id="13" name="TextBox 12"/>
          <p:cNvSpPr txBox="1"/>
          <p:nvPr/>
        </p:nvSpPr>
        <p:spPr>
          <a:xfrm>
            <a:off x="3779912" y="1916832"/>
            <a:ext cx="5184576" cy="1200329"/>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1</a:t>
            </a:r>
            <a:r>
              <a:rPr lang="zh-CN" altLang="en-US" b="1" dirty="0" smtClean="0">
                <a:solidFill>
                  <a:srgbClr val="FF0000"/>
                </a:solidFill>
              </a:rPr>
              <a:t>通过将字符类的离散数据用</a:t>
            </a:r>
            <a:r>
              <a:rPr lang="en-US" altLang="zh-CN" b="1" dirty="0" smtClean="0">
                <a:solidFill>
                  <a:srgbClr val="FF0000"/>
                </a:solidFill>
              </a:rPr>
              <a:t>0</a:t>
            </a: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来表示，构造成神经网络可以识别的连续数据</a:t>
            </a:r>
            <a:endParaRPr lang="zh-CN" altLang="en-US" b="1" dirty="0">
              <a:solidFill>
                <a:srgbClr val="FF0000"/>
              </a:solidFill>
            </a:endParaRPr>
          </a:p>
        </p:txBody>
      </p:sp>
    </p:spTree>
    <p:extLst>
      <p:ext uri="{BB962C8B-B14F-4D97-AF65-F5344CB8AC3E}">
        <p14:creationId xmlns:p14="http://schemas.microsoft.com/office/powerpoint/2010/main" val="3265589323"/>
      </p:ext>
    </p:extLst>
  </p:cSld>
  <p:clrMapOvr>
    <a:masterClrMapping/>
  </p:clrMapOvr>
  <p:transition advTm="456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39294"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95936" y="5961474"/>
            <a:ext cx="5256584" cy="707886"/>
          </a:xfrm>
          <a:prstGeom prst="rect">
            <a:avLst/>
          </a:prstGeom>
          <a:noFill/>
        </p:spPr>
        <p:txBody>
          <a:bodyPr wrap="square" rtlCol="0">
            <a:spAutoFit/>
          </a:bodyPr>
          <a:lstStyle/>
          <a:p>
            <a:r>
              <a:rPr lang="zh-CN" altLang="en-US" sz="2000" dirty="0" smtClean="0"/>
              <a:t>方法</a:t>
            </a:r>
            <a:r>
              <a:rPr lang="en-US" altLang="zh-CN" sz="2000" dirty="0" smtClean="0"/>
              <a:t>1</a:t>
            </a:r>
            <a:r>
              <a:rPr lang="zh-CN" altLang="en-US" sz="2000" dirty="0" smtClean="0"/>
              <a:t>：如果</a:t>
            </a:r>
            <a:r>
              <a:rPr lang="zh-CN" altLang="en-US" sz="2000" dirty="0"/>
              <a:t>属性</a:t>
            </a:r>
            <a:r>
              <a:rPr lang="zh-CN" altLang="en-US" sz="2000" b="1" dirty="0">
                <a:solidFill>
                  <a:srgbClr val="FF0000"/>
                </a:solidFill>
              </a:rPr>
              <a:t>具有</a:t>
            </a:r>
            <a:r>
              <a:rPr lang="en-US" altLang="zh-CN" sz="2000" b="1" dirty="0">
                <a:solidFill>
                  <a:srgbClr val="FF0000"/>
                </a:solidFill>
              </a:rPr>
              <a:t>m</a:t>
            </a:r>
            <a:r>
              <a:rPr lang="zh-CN" altLang="en-US" sz="2000" b="1" dirty="0">
                <a:solidFill>
                  <a:srgbClr val="FF0000"/>
                </a:solidFill>
              </a:rPr>
              <a:t>个值</a:t>
            </a:r>
            <a:r>
              <a:rPr lang="zh-CN" altLang="en-US" sz="2000" dirty="0"/>
              <a:t>，则将每个原始值唯一地映射到区间</a:t>
            </a:r>
            <a:r>
              <a:rPr lang="en-US" altLang="zh-CN" sz="2000" dirty="0"/>
              <a:t>[0, </a:t>
            </a:r>
            <a:r>
              <a:rPr lang="en-US" altLang="zh-CN" sz="2000" dirty="0" smtClean="0"/>
              <a:t>m-1</a:t>
            </a:r>
            <a:r>
              <a:rPr lang="en-US" altLang="zh-CN" sz="2000" dirty="0"/>
              <a:t>]</a:t>
            </a:r>
            <a:r>
              <a:rPr lang="zh-CN" altLang="en-US" sz="2000" dirty="0"/>
              <a:t>中的一个整数</a:t>
            </a:r>
          </a:p>
        </p:txBody>
      </p:sp>
      <p:graphicFrame>
        <p:nvGraphicFramePr>
          <p:cNvPr id="12" name="表格 11"/>
          <p:cNvGraphicFramePr>
            <a:graphicFrameLocks noGrp="1"/>
          </p:cNvGraphicFramePr>
          <p:nvPr>
            <p:extLst>
              <p:ext uri="{D42A27DB-BD31-4B8C-83A1-F6EECF244321}">
                <p14:modId xmlns:p14="http://schemas.microsoft.com/office/powerpoint/2010/main" val="1690501662"/>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1" name="TextBox 10"/>
          <p:cNvSpPr txBox="1"/>
          <p:nvPr/>
        </p:nvSpPr>
        <p:spPr>
          <a:xfrm>
            <a:off x="3779912" y="3068960"/>
            <a:ext cx="5184576" cy="954107"/>
          </a:xfrm>
          <a:prstGeom prst="rect">
            <a:avLst/>
          </a:prstGeom>
          <a:noFill/>
        </p:spPr>
        <p:txBody>
          <a:bodyPr wrap="square" rtlCol="0">
            <a:spAutoFit/>
          </a:bodyPr>
          <a:lstStyle/>
          <a:p>
            <a:r>
              <a:rPr lang="zh-CN" altLang="en-US" sz="2800" b="1" dirty="0" smtClean="0">
                <a:solidFill>
                  <a:srgbClr val="FF0000"/>
                </a:solidFill>
              </a:rPr>
              <a:t>用</a:t>
            </a:r>
            <a:r>
              <a:rPr lang="en-US" altLang="zh-CN" sz="2800" b="1" dirty="0" smtClean="0">
                <a:solidFill>
                  <a:srgbClr val="FF0000"/>
                </a:solidFill>
              </a:rPr>
              <a:t>0</a:t>
            </a:r>
            <a:r>
              <a:rPr lang="zh-CN" altLang="en-US" sz="2800" b="1" dirty="0" smtClean="0">
                <a:solidFill>
                  <a:srgbClr val="FF0000"/>
                </a:solidFill>
              </a:rPr>
              <a:t>、</a:t>
            </a:r>
            <a:r>
              <a:rPr lang="en-US" altLang="zh-CN" sz="2800" b="1" dirty="0" smtClean="0">
                <a:solidFill>
                  <a:srgbClr val="FF0000"/>
                </a:solidFill>
              </a:rPr>
              <a:t>1</a:t>
            </a:r>
            <a:r>
              <a:rPr lang="zh-CN" altLang="en-US" sz="2800" b="1" dirty="0" smtClean="0">
                <a:solidFill>
                  <a:srgbClr val="FF0000"/>
                </a:solidFill>
              </a:rPr>
              <a:t>、</a:t>
            </a:r>
            <a:r>
              <a:rPr lang="en-US" altLang="zh-CN" sz="2800" b="1" dirty="0" smtClean="0">
                <a:solidFill>
                  <a:srgbClr val="FF0000"/>
                </a:solidFill>
              </a:rPr>
              <a:t>2</a:t>
            </a:r>
            <a:r>
              <a:rPr lang="zh-CN" altLang="en-US" sz="2800" b="1" dirty="0" smtClean="0">
                <a:solidFill>
                  <a:srgbClr val="FF0000"/>
                </a:solidFill>
              </a:rPr>
              <a:t>来表示红、白、黑，则缺省的认为红</a:t>
            </a:r>
            <a:r>
              <a:rPr lang="en-US" altLang="zh-CN" sz="2800" b="1" dirty="0" smtClean="0">
                <a:solidFill>
                  <a:srgbClr val="FF0000"/>
                </a:solidFill>
              </a:rPr>
              <a:t>&lt;</a:t>
            </a:r>
            <a:r>
              <a:rPr lang="zh-CN" altLang="en-US" sz="2800" b="1" dirty="0" smtClean="0">
                <a:solidFill>
                  <a:srgbClr val="FF0000"/>
                </a:solidFill>
              </a:rPr>
              <a:t>白</a:t>
            </a:r>
            <a:r>
              <a:rPr lang="en-US" altLang="zh-CN" sz="2800" b="1" dirty="0" smtClean="0">
                <a:solidFill>
                  <a:srgbClr val="FF0000"/>
                </a:solidFill>
              </a:rPr>
              <a:t>&lt;</a:t>
            </a:r>
            <a:r>
              <a:rPr lang="zh-CN" altLang="en-US" sz="2800" b="1" dirty="0" smtClean="0">
                <a:solidFill>
                  <a:srgbClr val="FF0000"/>
                </a:solidFill>
              </a:rPr>
              <a:t>黑</a:t>
            </a:r>
            <a:endParaRPr lang="zh-CN" altLang="en-US" sz="2800" b="1" dirty="0">
              <a:solidFill>
                <a:srgbClr val="FF0000"/>
              </a:solidFill>
            </a:endParaRPr>
          </a:p>
        </p:txBody>
      </p:sp>
      <p:sp>
        <p:nvSpPr>
          <p:cNvPr id="13" name="TextBox 12"/>
          <p:cNvSpPr txBox="1"/>
          <p:nvPr/>
        </p:nvSpPr>
        <p:spPr>
          <a:xfrm>
            <a:off x="3779912" y="1916832"/>
            <a:ext cx="5184576" cy="1200329"/>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1</a:t>
            </a:r>
            <a:r>
              <a:rPr lang="zh-CN" altLang="en-US" b="1" dirty="0" smtClean="0">
                <a:solidFill>
                  <a:srgbClr val="FF0000"/>
                </a:solidFill>
              </a:rPr>
              <a:t>通过将字符类的离散数据用</a:t>
            </a:r>
            <a:r>
              <a:rPr lang="en-US" altLang="zh-CN" b="1" dirty="0" smtClean="0">
                <a:solidFill>
                  <a:srgbClr val="FF0000"/>
                </a:solidFill>
              </a:rPr>
              <a:t>0</a:t>
            </a: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来表示，构造成神经网络可以识别的连续数据</a:t>
            </a:r>
            <a:endParaRPr lang="zh-CN" altLang="en-US" b="1" dirty="0">
              <a:solidFill>
                <a:srgbClr val="FF0000"/>
              </a:solidFill>
            </a:endParaRPr>
          </a:p>
        </p:txBody>
      </p:sp>
      <p:sp>
        <p:nvSpPr>
          <p:cNvPr id="2" name="乘号 1"/>
          <p:cNvSpPr/>
          <p:nvPr/>
        </p:nvSpPr>
        <p:spPr>
          <a:xfrm>
            <a:off x="5508104" y="2996952"/>
            <a:ext cx="1440160" cy="115212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1309161"/>
      </p:ext>
    </p:extLst>
  </p:cSld>
  <p:clrMapOvr>
    <a:masterClrMapping/>
  </p:clrMapOvr>
  <p:transition advTm="456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利用“颜色”等特征来预测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0317"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716016" y="6063679"/>
            <a:ext cx="5256584" cy="461665"/>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2</a:t>
            </a:r>
            <a:r>
              <a:rPr lang="zh-CN" altLang="en-US" b="1" dirty="0">
                <a:solidFill>
                  <a:srgbClr val="FF0000"/>
                </a:solidFill>
              </a:rPr>
              <a:t>：离散数据特征哑</a:t>
            </a:r>
            <a:r>
              <a:rPr lang="zh-CN" altLang="en-US" b="1" dirty="0" smtClean="0">
                <a:solidFill>
                  <a:srgbClr val="FF0000"/>
                </a:solidFill>
              </a:rPr>
              <a:t>编</a:t>
            </a:r>
            <a:endParaRPr lang="zh-CN" altLang="en-US" b="1" dirty="0">
              <a:solidFill>
                <a:srgbClr val="FF0000"/>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571723109"/>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930959964"/>
      </p:ext>
    </p:extLst>
  </p:cSld>
  <p:clrMapOvr>
    <a:masterClrMapping/>
  </p:clrMapOvr>
  <p:transition advTm="456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5496" y="3776463"/>
            <a:ext cx="8458200" cy="2820889"/>
          </a:xfrm>
        </p:spPr>
        <p:txBody>
          <a:bodyPr/>
          <a:lstStyle/>
          <a:p>
            <a:pPr eaLnBrk="1" hangingPunct="1">
              <a:lnSpc>
                <a:spcPct val="150000"/>
              </a:lnSpc>
            </a:pPr>
            <a:r>
              <a:rPr lang="zh-CN" altLang="en-US" dirty="0"/>
              <a:t>把</a:t>
            </a:r>
            <a:r>
              <a:rPr lang="en-US" altLang="zh-CN" i="1" dirty="0"/>
              <a:t>m</a:t>
            </a:r>
            <a:r>
              <a:rPr lang="zh-CN" altLang="en-US" dirty="0"/>
              <a:t>个整数都变换成一个二进制数</a:t>
            </a:r>
          </a:p>
          <a:p>
            <a:pPr lvl="1" eaLnBrk="1" hangingPunct="1">
              <a:lnSpc>
                <a:spcPct val="150000"/>
              </a:lnSpc>
            </a:pPr>
            <a:r>
              <a:rPr lang="zh-CN" altLang="en-US" dirty="0"/>
              <a:t>需要</a:t>
            </a:r>
            <a:r>
              <a:rPr lang="en-US" altLang="zh-CN" i="1" dirty="0"/>
              <a:t>n</a:t>
            </a:r>
            <a:r>
              <a:rPr lang="en-US" altLang="zh-CN" dirty="0"/>
              <a:t> = </a:t>
            </a:r>
            <a:r>
              <a:rPr lang="en-US" altLang="zh-CN" dirty="0">
                <a:sym typeface="Symbol" panose="05050102010706020507" pitchFamily="18" charset="2"/>
              </a:rPr>
              <a:t></a:t>
            </a:r>
            <a:r>
              <a:rPr lang="en-US" altLang="zh-CN" dirty="0"/>
              <a:t>log2</a:t>
            </a:r>
            <a:r>
              <a:rPr lang="en-US" altLang="zh-CN" i="1" dirty="0"/>
              <a:t>m</a:t>
            </a:r>
            <a:r>
              <a:rPr lang="en-US" altLang="zh-CN" dirty="0">
                <a:sym typeface="Symbol" panose="05050102010706020507" pitchFamily="18" charset="2"/>
              </a:rPr>
              <a:t></a:t>
            </a:r>
            <a:r>
              <a:rPr lang="zh-CN" altLang="en-US" dirty="0"/>
              <a:t>个二进位表示这些整数 </a:t>
            </a:r>
          </a:p>
          <a:p>
            <a:pPr eaLnBrk="1" hangingPunct="1">
              <a:lnSpc>
                <a:spcPct val="150000"/>
              </a:lnSpc>
            </a:pPr>
            <a:r>
              <a:rPr lang="zh-CN" altLang="en-US" dirty="0"/>
              <a:t>用</a:t>
            </a:r>
            <a:r>
              <a:rPr lang="en-US" altLang="zh-CN" i="1" dirty="0"/>
              <a:t>n</a:t>
            </a:r>
            <a:r>
              <a:rPr lang="zh-CN" altLang="en-US" dirty="0"/>
              <a:t>个二元属性表示这些二进制数 </a:t>
            </a:r>
          </a:p>
          <a:p>
            <a:pPr eaLnBrk="1" hangingPunct="1">
              <a:lnSpc>
                <a:spcPct val="150000"/>
              </a:lnSpc>
            </a:pPr>
            <a:r>
              <a:rPr lang="zh-CN" altLang="en-US" dirty="0"/>
              <a:t>例</a:t>
            </a:r>
            <a:r>
              <a:rPr lang="en-US" altLang="zh-CN" dirty="0"/>
              <a:t>: </a:t>
            </a:r>
            <a:r>
              <a:rPr lang="en-US" altLang="zh-CN" dirty="0" smtClean="0"/>
              <a:t>5</a:t>
            </a:r>
            <a:r>
              <a:rPr lang="zh-CN" altLang="en-US" dirty="0" smtClean="0"/>
              <a:t>种颜色的</a:t>
            </a:r>
            <a:r>
              <a:rPr lang="zh-CN" altLang="en-US" dirty="0"/>
              <a:t>分类变量需要</a:t>
            </a:r>
            <a:r>
              <a:rPr lang="zh-CN" altLang="en-US" dirty="0">
                <a:solidFill>
                  <a:srgbClr val="FF0000"/>
                </a:solidFill>
              </a:rPr>
              <a:t>三个二元</a:t>
            </a:r>
            <a:r>
              <a:rPr lang="zh-CN" altLang="en-US" dirty="0" smtClean="0">
                <a:solidFill>
                  <a:srgbClr val="FF0000"/>
                </a:solidFill>
              </a:rPr>
              <a:t>变量</a:t>
            </a:r>
            <a:endParaRPr lang="en-US" altLang="zh-CN" dirty="0" smtClean="0">
              <a:solidFill>
                <a:srgbClr val="FF0000"/>
              </a:solidFill>
            </a:endParaRPr>
          </a:p>
          <a:p>
            <a:pPr lvl="1" eaLnBrk="1" hangingPunct="1">
              <a:lnSpc>
                <a:spcPct val="150000"/>
              </a:lnSpc>
            </a:pPr>
            <a:r>
              <a:rPr lang="en-US" altLang="zh-CN" i="1" dirty="0" smtClean="0"/>
              <a:t>x</a:t>
            </a:r>
            <a:r>
              <a:rPr lang="en-US" altLang="zh-CN" dirty="0" smtClean="0"/>
              <a:t>1</a:t>
            </a:r>
            <a:r>
              <a:rPr lang="zh-CN" altLang="en-US" dirty="0"/>
              <a:t>、</a:t>
            </a:r>
            <a:r>
              <a:rPr lang="en-US" altLang="zh-CN" i="1" dirty="0"/>
              <a:t>x</a:t>
            </a:r>
            <a:r>
              <a:rPr lang="en-US" altLang="zh-CN" dirty="0"/>
              <a:t>2</a:t>
            </a:r>
            <a:r>
              <a:rPr lang="zh-CN" altLang="en-US" dirty="0"/>
              <a:t>、</a:t>
            </a:r>
            <a:r>
              <a:rPr lang="en-US" altLang="zh-CN" i="1" dirty="0"/>
              <a:t>x</a:t>
            </a:r>
            <a:r>
              <a:rPr lang="en-US" altLang="zh-CN" dirty="0"/>
              <a:t>3 </a:t>
            </a:r>
          </a:p>
        </p:txBody>
      </p:sp>
      <p:graphicFrame>
        <p:nvGraphicFramePr>
          <p:cNvPr id="10" name="表格 9"/>
          <p:cNvGraphicFramePr>
            <a:graphicFrameLocks noGrp="1"/>
          </p:cNvGraphicFramePr>
          <p:nvPr>
            <p:extLst>
              <p:ext uri="{D42A27DB-BD31-4B8C-83A1-F6EECF244321}">
                <p14:modId xmlns:p14="http://schemas.microsoft.com/office/powerpoint/2010/main" val="1321365554"/>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3148" y="4149080"/>
            <a:ext cx="3285356" cy="204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436096" y="4509120"/>
            <a:ext cx="288032" cy="1631216"/>
          </a:xfrm>
          <a:prstGeom prst="rect">
            <a:avLst/>
          </a:prstGeom>
          <a:noFill/>
        </p:spPr>
        <p:txBody>
          <a:bodyPr wrap="square" rtlCol="0">
            <a:spAutoFit/>
          </a:bodyPr>
          <a:lstStyle/>
          <a:p>
            <a:r>
              <a:rPr lang="zh-CN" altLang="en-US" sz="2000" b="1" dirty="0" smtClean="0">
                <a:solidFill>
                  <a:srgbClr val="FF0000"/>
                </a:solidFill>
              </a:rPr>
              <a:t>红白黑蓝绿</a:t>
            </a:r>
            <a:endParaRPr lang="zh-CN" altLang="en-US" sz="2000" b="1" dirty="0">
              <a:solidFill>
                <a:srgbClr val="FF0000"/>
              </a:solidFill>
            </a:endParaRPr>
          </a:p>
        </p:txBody>
      </p:sp>
    </p:spTree>
    <p:extLst>
      <p:ext uri="{BB962C8B-B14F-4D97-AF65-F5344CB8AC3E}">
        <p14:creationId xmlns:p14="http://schemas.microsoft.com/office/powerpoint/2010/main" val="1474885744"/>
      </p:ext>
    </p:extLst>
  </p:cSld>
  <p:clrMapOvr>
    <a:masterClrMapping/>
  </p:clrMapOvr>
  <p:transition advTm="456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5496" y="3776463"/>
            <a:ext cx="8458200" cy="2820889"/>
          </a:xfrm>
        </p:spPr>
        <p:txBody>
          <a:bodyPr/>
          <a:lstStyle/>
          <a:p>
            <a:pPr eaLnBrk="1" hangingPunct="1">
              <a:lnSpc>
                <a:spcPct val="150000"/>
              </a:lnSpc>
            </a:pPr>
            <a:r>
              <a:rPr lang="zh-CN" altLang="en-US" dirty="0"/>
              <a:t>把</a:t>
            </a:r>
            <a:r>
              <a:rPr lang="en-US" altLang="zh-CN" i="1" dirty="0"/>
              <a:t>m</a:t>
            </a:r>
            <a:r>
              <a:rPr lang="zh-CN" altLang="en-US" dirty="0"/>
              <a:t>个整数都变换成一个二进制数</a:t>
            </a:r>
          </a:p>
          <a:p>
            <a:pPr lvl="1" eaLnBrk="1" hangingPunct="1">
              <a:lnSpc>
                <a:spcPct val="150000"/>
              </a:lnSpc>
            </a:pPr>
            <a:r>
              <a:rPr lang="zh-CN" altLang="en-US" dirty="0"/>
              <a:t>需要</a:t>
            </a:r>
            <a:r>
              <a:rPr lang="en-US" altLang="zh-CN" i="1" dirty="0"/>
              <a:t>n</a:t>
            </a:r>
            <a:r>
              <a:rPr lang="en-US" altLang="zh-CN" dirty="0"/>
              <a:t> = </a:t>
            </a:r>
            <a:r>
              <a:rPr lang="en-US" altLang="zh-CN" dirty="0">
                <a:sym typeface="Symbol" panose="05050102010706020507" pitchFamily="18" charset="2"/>
              </a:rPr>
              <a:t></a:t>
            </a:r>
            <a:r>
              <a:rPr lang="en-US" altLang="zh-CN" dirty="0"/>
              <a:t>log2</a:t>
            </a:r>
            <a:r>
              <a:rPr lang="en-US" altLang="zh-CN" i="1" dirty="0"/>
              <a:t>m</a:t>
            </a:r>
            <a:r>
              <a:rPr lang="en-US" altLang="zh-CN" dirty="0">
                <a:sym typeface="Symbol" panose="05050102010706020507" pitchFamily="18" charset="2"/>
              </a:rPr>
              <a:t></a:t>
            </a:r>
            <a:r>
              <a:rPr lang="zh-CN" altLang="en-US" dirty="0"/>
              <a:t>个二进位表示这些整数 </a:t>
            </a:r>
          </a:p>
          <a:p>
            <a:pPr eaLnBrk="1" hangingPunct="1">
              <a:lnSpc>
                <a:spcPct val="150000"/>
              </a:lnSpc>
            </a:pPr>
            <a:r>
              <a:rPr lang="zh-CN" altLang="en-US" dirty="0"/>
              <a:t>用</a:t>
            </a:r>
            <a:r>
              <a:rPr lang="en-US" altLang="zh-CN" i="1" dirty="0"/>
              <a:t>n</a:t>
            </a:r>
            <a:r>
              <a:rPr lang="zh-CN" altLang="en-US" dirty="0"/>
              <a:t>个二元属性表示这些二进制数 </a:t>
            </a:r>
          </a:p>
          <a:p>
            <a:pPr eaLnBrk="1" hangingPunct="1">
              <a:lnSpc>
                <a:spcPct val="150000"/>
              </a:lnSpc>
            </a:pPr>
            <a:r>
              <a:rPr lang="zh-CN" altLang="en-US" dirty="0"/>
              <a:t>例</a:t>
            </a:r>
            <a:r>
              <a:rPr lang="en-US" altLang="zh-CN" dirty="0"/>
              <a:t>: </a:t>
            </a:r>
            <a:r>
              <a:rPr lang="en-US" altLang="zh-CN" dirty="0" smtClean="0"/>
              <a:t>5</a:t>
            </a:r>
            <a:r>
              <a:rPr lang="zh-CN" altLang="en-US" dirty="0" smtClean="0"/>
              <a:t>种颜色的</a:t>
            </a:r>
            <a:r>
              <a:rPr lang="zh-CN" altLang="en-US" dirty="0"/>
              <a:t>分类变量需要</a:t>
            </a:r>
            <a:r>
              <a:rPr lang="zh-CN" altLang="en-US" dirty="0">
                <a:solidFill>
                  <a:srgbClr val="FF0000"/>
                </a:solidFill>
              </a:rPr>
              <a:t>三个二元</a:t>
            </a:r>
            <a:r>
              <a:rPr lang="zh-CN" altLang="en-US" dirty="0" smtClean="0">
                <a:solidFill>
                  <a:srgbClr val="FF0000"/>
                </a:solidFill>
              </a:rPr>
              <a:t>变量</a:t>
            </a:r>
            <a:endParaRPr lang="en-US" altLang="zh-CN" dirty="0" smtClean="0">
              <a:solidFill>
                <a:srgbClr val="FF0000"/>
              </a:solidFill>
            </a:endParaRPr>
          </a:p>
          <a:p>
            <a:pPr lvl="1" eaLnBrk="1" hangingPunct="1">
              <a:lnSpc>
                <a:spcPct val="150000"/>
              </a:lnSpc>
            </a:pPr>
            <a:r>
              <a:rPr lang="en-US" altLang="zh-CN" i="1" dirty="0" smtClean="0"/>
              <a:t>x</a:t>
            </a:r>
            <a:r>
              <a:rPr lang="en-US" altLang="zh-CN" dirty="0" smtClean="0"/>
              <a:t>1</a:t>
            </a:r>
            <a:r>
              <a:rPr lang="zh-CN" altLang="en-US" dirty="0"/>
              <a:t>、</a:t>
            </a:r>
            <a:r>
              <a:rPr lang="en-US" altLang="zh-CN" i="1" dirty="0"/>
              <a:t>x</a:t>
            </a:r>
            <a:r>
              <a:rPr lang="en-US" altLang="zh-CN" dirty="0"/>
              <a:t>2</a:t>
            </a:r>
            <a:r>
              <a:rPr lang="zh-CN" altLang="en-US" dirty="0"/>
              <a:t>、</a:t>
            </a:r>
            <a:r>
              <a:rPr lang="en-US" altLang="zh-CN" i="1" dirty="0"/>
              <a:t>x</a:t>
            </a:r>
            <a:r>
              <a:rPr lang="en-US" altLang="zh-CN" dirty="0"/>
              <a:t>3 </a:t>
            </a:r>
          </a:p>
        </p:txBody>
      </p:sp>
      <p:graphicFrame>
        <p:nvGraphicFramePr>
          <p:cNvPr id="10" name="表格 9"/>
          <p:cNvGraphicFramePr>
            <a:graphicFrameLocks noGrp="1"/>
          </p:cNvGraphicFramePr>
          <p:nvPr>
            <p:extLst>
              <p:ext uri="{D42A27DB-BD31-4B8C-83A1-F6EECF244321}">
                <p14:modId xmlns:p14="http://schemas.microsoft.com/office/powerpoint/2010/main" val="2249310000"/>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en-US" altLang="zh-CN" dirty="0" smtClean="0"/>
                        <a:t>0</a:t>
                      </a:r>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en-US" altLang="zh-CN" dirty="0" smtClean="0"/>
                        <a:t>1</a:t>
                      </a:r>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en-US" altLang="zh-CN" dirty="0" smtClean="0"/>
                        <a:t>2</a:t>
                      </a:r>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3148" y="4149080"/>
            <a:ext cx="3285356" cy="204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436096" y="4509120"/>
            <a:ext cx="288032" cy="1631216"/>
          </a:xfrm>
          <a:prstGeom prst="rect">
            <a:avLst/>
          </a:prstGeom>
          <a:noFill/>
        </p:spPr>
        <p:txBody>
          <a:bodyPr wrap="square" rtlCol="0">
            <a:spAutoFit/>
          </a:bodyPr>
          <a:lstStyle/>
          <a:p>
            <a:r>
              <a:rPr lang="zh-CN" altLang="en-US" sz="2000" b="1" dirty="0" smtClean="0">
                <a:solidFill>
                  <a:srgbClr val="FF0000"/>
                </a:solidFill>
              </a:rPr>
              <a:t>红白黑蓝绿</a:t>
            </a:r>
            <a:endParaRPr lang="zh-CN" altLang="en-US" sz="2000" b="1" dirty="0">
              <a:solidFill>
                <a:srgbClr val="FF0000"/>
              </a:solidFill>
            </a:endParaRPr>
          </a:p>
        </p:txBody>
      </p:sp>
      <p:sp>
        <p:nvSpPr>
          <p:cNvPr id="3" name="TextBox 2"/>
          <p:cNvSpPr txBox="1"/>
          <p:nvPr/>
        </p:nvSpPr>
        <p:spPr>
          <a:xfrm>
            <a:off x="4644008" y="2132856"/>
            <a:ext cx="3744416" cy="830997"/>
          </a:xfrm>
          <a:prstGeom prst="rect">
            <a:avLst/>
          </a:prstGeom>
          <a:noFill/>
        </p:spPr>
        <p:txBody>
          <a:bodyPr wrap="square" rtlCol="0">
            <a:spAutoFit/>
          </a:bodyPr>
          <a:lstStyle/>
          <a:p>
            <a:r>
              <a:rPr lang="zh-CN" altLang="en-US" b="1" dirty="0" smtClean="0"/>
              <a:t>该方法也适用于将</a:t>
            </a:r>
            <a:r>
              <a:rPr lang="zh-CN" altLang="en-US" b="1" dirty="0" smtClean="0">
                <a:solidFill>
                  <a:srgbClr val="FF0000"/>
                </a:solidFill>
              </a:rPr>
              <a:t>多分类</a:t>
            </a:r>
            <a:r>
              <a:rPr lang="zh-CN" altLang="en-US" b="1" dirty="0" smtClean="0"/>
              <a:t>问题变成</a:t>
            </a:r>
            <a:r>
              <a:rPr lang="zh-CN" altLang="en-US" b="1" dirty="0" smtClean="0">
                <a:solidFill>
                  <a:srgbClr val="FF0000"/>
                </a:solidFill>
              </a:rPr>
              <a:t>多个二分类</a:t>
            </a:r>
            <a:r>
              <a:rPr lang="zh-CN" altLang="en-US" b="1" dirty="0" smtClean="0"/>
              <a:t>问题</a:t>
            </a:r>
            <a:endParaRPr lang="zh-CN" altLang="en-US" b="1" dirty="0"/>
          </a:p>
        </p:txBody>
      </p:sp>
    </p:spTree>
    <p:extLst>
      <p:ext uri="{BB962C8B-B14F-4D97-AF65-F5344CB8AC3E}">
        <p14:creationId xmlns:p14="http://schemas.microsoft.com/office/powerpoint/2010/main" val="1235225738"/>
      </p:ext>
    </p:extLst>
  </p:cSld>
  <p:clrMapOvr>
    <a:masterClrMapping/>
  </p:clrMapOvr>
  <p:transition advTm="456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“舱位等级”等特征来预测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2359"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738548319"/>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舱位等级</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头等舱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一等舱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二等舱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808448329"/>
      </p:ext>
    </p:extLst>
  </p:cSld>
  <p:clrMapOvr>
    <a:masterClrMapping/>
  </p:clrMapOvr>
  <p:transition advTm="456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“舱位等级”等特征来预测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3383"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3288621659"/>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舱位等级</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头等舱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一等舱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二等舱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3995936" y="1916832"/>
            <a:ext cx="5256584" cy="1200329"/>
          </a:xfrm>
          <a:prstGeom prst="rect">
            <a:avLst/>
          </a:prstGeom>
          <a:noFill/>
        </p:spPr>
        <p:txBody>
          <a:bodyPr wrap="square" rtlCol="0">
            <a:spAutoFit/>
          </a:bodyPr>
          <a:lstStyle/>
          <a:p>
            <a:r>
              <a:rPr lang="zh-CN" altLang="en-US" b="1" dirty="0">
                <a:solidFill>
                  <a:srgbClr val="FF0000"/>
                </a:solidFill>
              </a:rPr>
              <a:t>方法</a:t>
            </a:r>
            <a:r>
              <a:rPr lang="en-US" altLang="zh-CN" b="1" dirty="0">
                <a:solidFill>
                  <a:srgbClr val="FF0000"/>
                </a:solidFill>
              </a:rPr>
              <a:t>1</a:t>
            </a:r>
            <a:r>
              <a:rPr lang="zh-CN" altLang="en-US" b="1" dirty="0">
                <a:solidFill>
                  <a:srgbClr val="FF0000"/>
                </a:solidFill>
              </a:rPr>
              <a:t>：如果属性具有</a:t>
            </a:r>
            <a:r>
              <a:rPr lang="en-US" altLang="zh-CN" b="1" dirty="0">
                <a:solidFill>
                  <a:srgbClr val="FF0000"/>
                </a:solidFill>
              </a:rPr>
              <a:t>m</a:t>
            </a:r>
            <a:r>
              <a:rPr lang="zh-CN" altLang="en-US" b="1" dirty="0">
                <a:solidFill>
                  <a:srgbClr val="FF0000"/>
                </a:solidFill>
              </a:rPr>
              <a:t>个值，则将每个原始值唯一地映射到区间</a:t>
            </a:r>
            <a:r>
              <a:rPr lang="en-US" altLang="zh-CN" b="1" dirty="0">
                <a:solidFill>
                  <a:srgbClr val="FF0000"/>
                </a:solidFill>
              </a:rPr>
              <a:t>[0, m-1]</a:t>
            </a:r>
            <a:r>
              <a:rPr lang="zh-CN" altLang="en-US" b="1" dirty="0">
                <a:solidFill>
                  <a:srgbClr val="FF0000"/>
                </a:solidFill>
              </a:rPr>
              <a:t>中的一个整数</a:t>
            </a:r>
          </a:p>
        </p:txBody>
      </p:sp>
      <p:sp>
        <p:nvSpPr>
          <p:cNvPr id="11" name="TextBox 10"/>
          <p:cNvSpPr txBox="1"/>
          <p:nvPr/>
        </p:nvSpPr>
        <p:spPr>
          <a:xfrm>
            <a:off x="3995936" y="3183359"/>
            <a:ext cx="5256584" cy="461665"/>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2</a:t>
            </a:r>
            <a:r>
              <a:rPr lang="zh-CN" altLang="en-US" b="1" dirty="0">
                <a:solidFill>
                  <a:srgbClr val="FF0000"/>
                </a:solidFill>
              </a:rPr>
              <a:t>：离散数据特征哑</a:t>
            </a:r>
            <a:r>
              <a:rPr lang="zh-CN" altLang="en-US" b="1" dirty="0" smtClean="0">
                <a:solidFill>
                  <a:srgbClr val="FF0000"/>
                </a:solidFill>
              </a:rPr>
              <a:t>编</a:t>
            </a:r>
            <a:endParaRPr lang="zh-CN" altLang="en-US" b="1" dirty="0">
              <a:solidFill>
                <a:srgbClr val="FF0000"/>
              </a:solidFill>
            </a:endParaRPr>
          </a:p>
        </p:txBody>
      </p:sp>
    </p:spTree>
    <p:extLst>
      <p:ext uri="{BB962C8B-B14F-4D97-AF65-F5344CB8AC3E}">
        <p14:creationId xmlns:p14="http://schemas.microsoft.com/office/powerpoint/2010/main" val="1594098391"/>
      </p:ext>
    </p:extLst>
  </p:cSld>
  <p:clrMapOvr>
    <a:masterClrMapping/>
  </p:clrMapOvr>
  <p:transition advTm="456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“舱位等级”等特征来预测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4406"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406621064"/>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舱位等级</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头等舱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一等舱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二等舱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3995936" y="1916832"/>
            <a:ext cx="5256584" cy="1200329"/>
          </a:xfrm>
          <a:prstGeom prst="rect">
            <a:avLst/>
          </a:prstGeom>
          <a:noFill/>
        </p:spPr>
        <p:txBody>
          <a:bodyPr wrap="square" rtlCol="0">
            <a:spAutoFit/>
          </a:bodyPr>
          <a:lstStyle/>
          <a:p>
            <a:r>
              <a:rPr lang="zh-CN" altLang="en-US" b="1" dirty="0">
                <a:solidFill>
                  <a:srgbClr val="FF0000"/>
                </a:solidFill>
              </a:rPr>
              <a:t>方法</a:t>
            </a:r>
            <a:r>
              <a:rPr lang="en-US" altLang="zh-CN" b="1" dirty="0">
                <a:solidFill>
                  <a:srgbClr val="FF0000"/>
                </a:solidFill>
              </a:rPr>
              <a:t>1</a:t>
            </a:r>
            <a:r>
              <a:rPr lang="zh-CN" altLang="en-US" b="1" dirty="0">
                <a:solidFill>
                  <a:srgbClr val="FF0000"/>
                </a:solidFill>
              </a:rPr>
              <a:t>：如果属性具有</a:t>
            </a:r>
            <a:r>
              <a:rPr lang="en-US" altLang="zh-CN" b="1" dirty="0">
                <a:solidFill>
                  <a:srgbClr val="FF0000"/>
                </a:solidFill>
              </a:rPr>
              <a:t>m</a:t>
            </a:r>
            <a:r>
              <a:rPr lang="zh-CN" altLang="en-US" b="1" dirty="0">
                <a:solidFill>
                  <a:srgbClr val="FF0000"/>
                </a:solidFill>
              </a:rPr>
              <a:t>个值，则将每个原始值唯一地映射到区间</a:t>
            </a:r>
            <a:r>
              <a:rPr lang="en-US" altLang="zh-CN" b="1" dirty="0">
                <a:solidFill>
                  <a:srgbClr val="FF0000"/>
                </a:solidFill>
              </a:rPr>
              <a:t>[0, m-1]</a:t>
            </a:r>
            <a:r>
              <a:rPr lang="zh-CN" altLang="en-US" b="1" dirty="0">
                <a:solidFill>
                  <a:srgbClr val="FF0000"/>
                </a:solidFill>
              </a:rPr>
              <a:t>中的一个整数</a:t>
            </a:r>
          </a:p>
        </p:txBody>
      </p:sp>
      <p:sp>
        <p:nvSpPr>
          <p:cNvPr id="11" name="TextBox 10"/>
          <p:cNvSpPr txBox="1"/>
          <p:nvPr/>
        </p:nvSpPr>
        <p:spPr>
          <a:xfrm>
            <a:off x="3995936" y="3183359"/>
            <a:ext cx="5256584" cy="461665"/>
          </a:xfrm>
          <a:prstGeom prst="rect">
            <a:avLst/>
          </a:prstGeom>
          <a:noFill/>
        </p:spPr>
        <p:txBody>
          <a:bodyPr wrap="square" rtlCol="0">
            <a:spAutoFit/>
          </a:bodyPr>
          <a:lstStyle/>
          <a:p>
            <a:r>
              <a:rPr lang="zh-CN" altLang="en-US" b="1" dirty="0" smtClean="0">
                <a:solidFill>
                  <a:srgbClr val="FF0000"/>
                </a:solidFill>
              </a:rPr>
              <a:t>方法</a:t>
            </a:r>
            <a:r>
              <a:rPr lang="en-US" altLang="zh-CN" b="1" dirty="0" smtClean="0">
                <a:solidFill>
                  <a:srgbClr val="FF0000"/>
                </a:solidFill>
              </a:rPr>
              <a:t>2</a:t>
            </a:r>
            <a:r>
              <a:rPr lang="zh-CN" altLang="en-US" b="1" dirty="0">
                <a:solidFill>
                  <a:srgbClr val="FF0000"/>
                </a:solidFill>
              </a:rPr>
              <a:t>：离散数据特征哑</a:t>
            </a:r>
            <a:r>
              <a:rPr lang="zh-CN" altLang="en-US" b="1" dirty="0" smtClean="0">
                <a:solidFill>
                  <a:srgbClr val="FF0000"/>
                </a:solidFill>
              </a:rPr>
              <a:t>编</a:t>
            </a:r>
            <a:endParaRPr lang="zh-CN" altLang="en-US" b="1" dirty="0">
              <a:solidFill>
                <a:srgbClr val="FF0000"/>
              </a:solidFill>
            </a:endParaRPr>
          </a:p>
        </p:txBody>
      </p:sp>
      <p:sp>
        <p:nvSpPr>
          <p:cNvPr id="12" name="TextBox 11"/>
          <p:cNvSpPr txBox="1"/>
          <p:nvPr/>
        </p:nvSpPr>
        <p:spPr>
          <a:xfrm>
            <a:off x="4067944" y="3501008"/>
            <a:ext cx="5256584" cy="523220"/>
          </a:xfrm>
          <a:prstGeom prst="rect">
            <a:avLst/>
          </a:prstGeom>
          <a:noFill/>
        </p:spPr>
        <p:txBody>
          <a:bodyPr wrap="square" rtlCol="0">
            <a:spAutoFit/>
          </a:bodyPr>
          <a:lstStyle/>
          <a:p>
            <a:r>
              <a:rPr lang="zh-CN" altLang="en-US" sz="2800" b="1" dirty="0" smtClean="0">
                <a:solidFill>
                  <a:srgbClr val="FF0000"/>
                </a:solidFill>
              </a:rPr>
              <a:t>采用哪个方法呢？</a:t>
            </a:r>
            <a:endParaRPr lang="zh-CN" altLang="en-US" sz="2800" b="1" dirty="0">
              <a:solidFill>
                <a:srgbClr val="FF0000"/>
              </a:solidFill>
            </a:endParaRPr>
          </a:p>
        </p:txBody>
      </p:sp>
    </p:spTree>
    <p:extLst>
      <p:ext uri="{BB962C8B-B14F-4D97-AF65-F5344CB8AC3E}">
        <p14:creationId xmlns:p14="http://schemas.microsoft.com/office/powerpoint/2010/main" val="613189761"/>
      </p:ext>
    </p:extLst>
  </p:cSld>
  <p:clrMapOvr>
    <a:masterClrMapping/>
  </p:clrMapOvr>
  <p:transition advTm="456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37DF35D3-F6C2-4AF4-BEEA-476112562F82}"/>
              </a:ext>
            </a:extLst>
          </p:cNvPr>
          <p:cNvSpPr txBox="1">
            <a:spLocks noChangeArrowheads="1"/>
          </p:cNvSpPr>
          <p:nvPr/>
        </p:nvSpPr>
        <p:spPr bwMode="auto">
          <a:xfrm>
            <a:off x="1447800" y="304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a:lstStyle>
          <a:p>
            <a:r>
              <a:rPr lang="en-US" altLang="zh-CN" sz="3200" dirty="0" smtClean="0"/>
              <a:t>2.2</a:t>
            </a:r>
            <a:r>
              <a:rPr lang="zh-CN" altLang="en-US" sz="3200" dirty="0" smtClean="0"/>
              <a:t>数据预处理</a:t>
            </a:r>
            <a:r>
              <a:rPr lang="en-US" altLang="zh-CN" sz="3200" dirty="0" smtClean="0"/>
              <a:t>-</a:t>
            </a:r>
            <a:r>
              <a:rPr lang="zh-CN" altLang="en-US" sz="3200" dirty="0" smtClean="0"/>
              <a:t>第</a:t>
            </a:r>
            <a:r>
              <a:rPr lang="en-US" altLang="zh-CN" sz="3200" dirty="0" smtClean="0"/>
              <a:t>4</a:t>
            </a:r>
            <a:r>
              <a:rPr lang="zh-CN" altLang="en-US" sz="3200" dirty="0" smtClean="0"/>
              <a:t>次课后作业</a:t>
            </a:r>
            <a:endParaRPr lang="zh-CN" altLang="zh-CN" sz="3200" dirty="0"/>
          </a:p>
        </p:txBody>
      </p:sp>
      <p:sp>
        <p:nvSpPr>
          <p:cNvPr id="6" name="Rectangle 3"/>
          <p:cNvSpPr txBox="1">
            <a:spLocks/>
          </p:cNvSpPr>
          <p:nvPr/>
        </p:nvSpPr>
        <p:spPr bwMode="auto">
          <a:xfrm>
            <a:off x="539750" y="1628775"/>
            <a:ext cx="82296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a:lstStyle>
          <a:p>
            <a:pPr>
              <a:lnSpc>
                <a:spcPct val="80000"/>
              </a:lnSpc>
            </a:pPr>
            <a:r>
              <a:rPr lang="zh-CN" altLang="en-US" sz="2400" dirty="0" smtClean="0"/>
              <a:t>第四次课后作业</a:t>
            </a:r>
            <a:r>
              <a:rPr lang="en-US" altLang="zh-CN" sz="2400" dirty="0" smtClean="0"/>
              <a:t>-</a:t>
            </a:r>
            <a:r>
              <a:rPr lang="zh-CN" altLang="en-US" sz="2400" dirty="0" smtClean="0"/>
              <a:t>在</a:t>
            </a:r>
            <a:r>
              <a:rPr lang="en-US" altLang="zh-CN" sz="2400" dirty="0" err="1" smtClean="0"/>
              <a:t>educoder</a:t>
            </a:r>
            <a:r>
              <a:rPr lang="zh-CN" altLang="en-US" sz="2400" dirty="0" smtClean="0"/>
              <a:t>平台上完成作业</a:t>
            </a:r>
          </a:p>
          <a:p>
            <a:pPr lvl="1">
              <a:lnSpc>
                <a:spcPct val="80000"/>
              </a:lnSpc>
            </a:pPr>
            <a:r>
              <a:rPr lang="en-US" altLang="zh-CN" sz="2400" dirty="0" smtClean="0">
                <a:solidFill>
                  <a:srgbClr val="FF0000"/>
                </a:solidFill>
                <a:hlinkClick r:id="rId2"/>
              </a:rPr>
              <a:t>https</a:t>
            </a:r>
            <a:r>
              <a:rPr lang="en-US" altLang="zh-CN" sz="2400" dirty="0">
                <a:solidFill>
                  <a:srgbClr val="FF0000"/>
                </a:solidFill>
                <a:hlinkClick r:id="rId2"/>
              </a:rPr>
              <a:t>://</a:t>
            </a:r>
            <a:r>
              <a:rPr lang="en-US" altLang="zh-CN" sz="2400" dirty="0" smtClean="0">
                <a:solidFill>
                  <a:srgbClr val="FF0000"/>
                </a:solidFill>
                <a:hlinkClick r:id="rId2"/>
              </a:rPr>
              <a:t>www.educoder.net/shixuns/2h9j74o6/challenges</a:t>
            </a:r>
            <a:endParaRPr lang="en-US" altLang="zh-CN" sz="2400" dirty="0" smtClean="0">
              <a:solidFill>
                <a:srgbClr val="FF0000"/>
              </a:solidFill>
            </a:endParaRPr>
          </a:p>
          <a:p>
            <a:pPr lvl="1">
              <a:lnSpc>
                <a:spcPct val="80000"/>
              </a:lnSpc>
            </a:pPr>
            <a:r>
              <a:rPr lang="en-US" altLang="zh-CN" sz="2400" dirty="0">
                <a:solidFill>
                  <a:srgbClr val="FF0000"/>
                </a:solidFill>
                <a:hlinkClick r:id="rId3"/>
              </a:rPr>
              <a:t>https://</a:t>
            </a:r>
            <a:r>
              <a:rPr lang="en-US" altLang="zh-CN" sz="2400" dirty="0" smtClean="0">
                <a:solidFill>
                  <a:srgbClr val="FF0000"/>
                </a:solidFill>
                <a:hlinkClick r:id="rId3"/>
              </a:rPr>
              <a:t>www.educoder.net/shixuns/rbnaxywe/challenges</a:t>
            </a:r>
            <a:endParaRPr lang="en-US" altLang="zh-CN" sz="2400" dirty="0" smtClean="0">
              <a:solidFill>
                <a:srgbClr val="FF0000"/>
              </a:solidFill>
            </a:endParaRPr>
          </a:p>
          <a:p>
            <a:pPr lvl="1">
              <a:lnSpc>
                <a:spcPct val="80000"/>
              </a:lnSpc>
            </a:pPr>
            <a:endParaRPr lang="en-US" altLang="zh-CN" sz="2400" dirty="0" smtClean="0">
              <a:solidFill>
                <a:srgbClr val="FF0000"/>
              </a:solidFill>
            </a:endParaRPr>
          </a:p>
          <a:p>
            <a:pPr lvl="1">
              <a:lnSpc>
                <a:spcPct val="80000"/>
              </a:lnSpc>
            </a:pPr>
            <a:endParaRPr lang="zh-CN" altLang="en-US" sz="2400" dirty="0" smtClean="0"/>
          </a:p>
        </p:txBody>
      </p:sp>
      <p:sp>
        <p:nvSpPr>
          <p:cNvPr id="7" name="TextBox 6"/>
          <p:cNvSpPr txBox="1"/>
          <p:nvPr/>
        </p:nvSpPr>
        <p:spPr>
          <a:xfrm>
            <a:off x="1259632" y="5229200"/>
            <a:ext cx="8064896" cy="461665"/>
          </a:xfrm>
          <a:prstGeom prst="rect">
            <a:avLst/>
          </a:prstGeom>
          <a:noFill/>
        </p:spPr>
        <p:txBody>
          <a:bodyPr wrap="square" rtlCol="0">
            <a:spAutoFit/>
          </a:bodyPr>
          <a:lstStyle/>
          <a:p>
            <a:r>
              <a:rPr lang="zh-CN" altLang="en-US" b="1" dirty="0" smtClean="0">
                <a:solidFill>
                  <a:srgbClr val="FF0000"/>
                </a:solidFill>
              </a:rPr>
              <a:t>提交作业截至时间：</a:t>
            </a:r>
            <a:r>
              <a:rPr lang="en-US" altLang="zh-CN" b="1" dirty="0" smtClean="0">
                <a:solidFill>
                  <a:srgbClr val="FF0000"/>
                </a:solidFill>
              </a:rPr>
              <a:t>2020</a:t>
            </a:r>
            <a:r>
              <a:rPr lang="zh-CN" altLang="en-US" b="1" dirty="0" smtClean="0">
                <a:solidFill>
                  <a:srgbClr val="FF0000"/>
                </a:solidFill>
              </a:rPr>
              <a:t>年</a:t>
            </a:r>
            <a:r>
              <a:rPr lang="en-US" altLang="zh-CN" b="1" dirty="0" smtClean="0">
                <a:solidFill>
                  <a:srgbClr val="FF0000"/>
                </a:solidFill>
              </a:rPr>
              <a:t>2</a:t>
            </a:r>
            <a:r>
              <a:rPr lang="zh-CN" altLang="en-US" b="1" dirty="0" smtClean="0">
                <a:solidFill>
                  <a:srgbClr val="FF0000"/>
                </a:solidFill>
              </a:rPr>
              <a:t>月</a:t>
            </a:r>
            <a:r>
              <a:rPr lang="en-US" altLang="zh-CN" b="1" smtClean="0">
                <a:solidFill>
                  <a:srgbClr val="FF0000"/>
                </a:solidFill>
              </a:rPr>
              <a:t>28</a:t>
            </a:r>
            <a:r>
              <a:rPr lang="zh-CN" altLang="en-US" b="1" smtClean="0">
                <a:solidFill>
                  <a:srgbClr val="FF0000"/>
                </a:solidFill>
              </a:rPr>
              <a:t>日</a:t>
            </a:r>
            <a:endParaRPr lang="zh-CN" altLang="en-US" b="1" dirty="0">
              <a:solidFill>
                <a:srgbClr val="FF0000"/>
              </a:solidFill>
            </a:endParaRPr>
          </a:p>
        </p:txBody>
      </p:sp>
    </p:spTree>
    <p:extLst>
      <p:ext uri="{BB962C8B-B14F-4D97-AF65-F5344CB8AC3E}">
        <p14:creationId xmlns:p14="http://schemas.microsoft.com/office/powerpoint/2010/main" val="1485903016"/>
      </p:ext>
    </p:extLst>
  </p:cSld>
  <p:clrMapOvr>
    <a:masterClrMapping/>
  </p:clrMapOvr>
  <p:transition advTm="31424"/>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F3A250C-D2C3-4A2E-BAF0-5C64C14BFC74}" type="datetime3">
              <a:rPr lang="zh-CN" altLang="en-US" smtClean="0"/>
              <a:pPr>
                <a:defRPr/>
              </a:pPr>
              <a:t>2020年2月14日星期五</a:t>
            </a:fld>
            <a:endParaRPr lang="zh-CN" altLang="en-US"/>
          </a:p>
        </p:txBody>
      </p:sp>
      <p:sp>
        <p:nvSpPr>
          <p:cNvPr id="6" name="TextBox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利用“舱位等级”等特征来预测品味</a:t>
            </a:r>
            <a:r>
              <a:rPr lang="zh-CN" altLang="en-US" sz="2600" dirty="0" smtClean="0">
                <a:solidFill>
                  <a:srgbClr val="000000"/>
                </a:solidFill>
                <a:latin typeface="Microsoft Yahei"/>
                <a:ea typeface="Microsoft Yahei"/>
                <a:sym typeface="Microsoft Yahei"/>
              </a:rPr>
              <a:t>等级的特征构造采用哪个方法</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方法</a:t>
            </a:r>
            <a:r>
              <a:rPr lang="en-US" altLang="zh-CN" sz="2600" dirty="0" smtClean="0">
                <a:solidFill>
                  <a:srgbClr val="000000"/>
                </a:solidFill>
                <a:latin typeface="Microsoft Yahei"/>
                <a:ea typeface="Microsoft Yahei"/>
                <a:sym typeface="Microsoft Yahei"/>
              </a:rPr>
              <a:t>1</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方法</a:t>
            </a:r>
            <a:r>
              <a:rPr lang="en-US" altLang="zh-CN" sz="2600" dirty="0" smtClean="0">
                <a:solidFill>
                  <a:srgbClr val="000000"/>
                </a:solidFill>
                <a:latin typeface="Microsoft Yahei"/>
                <a:ea typeface="Microsoft Yahei"/>
                <a:sym typeface="Microsoft Yahei"/>
              </a:rPr>
              <a:t>2</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6"/>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9"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73892590"/>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“舱位等级”等特征来预测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5428"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646569679"/>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舱位等级</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头等舱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一等舱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二等舱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3995936" y="1916832"/>
            <a:ext cx="5256584" cy="1200329"/>
          </a:xfrm>
          <a:prstGeom prst="rect">
            <a:avLst/>
          </a:prstGeom>
          <a:noFill/>
        </p:spPr>
        <p:txBody>
          <a:bodyPr wrap="square" rtlCol="0">
            <a:spAutoFit/>
          </a:bodyPr>
          <a:lstStyle/>
          <a:p>
            <a:r>
              <a:rPr lang="zh-CN" altLang="en-US" b="1" dirty="0">
                <a:solidFill>
                  <a:srgbClr val="FF0000"/>
                </a:solidFill>
              </a:rPr>
              <a:t>方法</a:t>
            </a:r>
            <a:r>
              <a:rPr lang="en-US" altLang="zh-CN" b="1" dirty="0">
                <a:solidFill>
                  <a:srgbClr val="FF0000"/>
                </a:solidFill>
              </a:rPr>
              <a:t>1</a:t>
            </a:r>
            <a:r>
              <a:rPr lang="zh-CN" altLang="en-US" b="1" dirty="0">
                <a:solidFill>
                  <a:srgbClr val="FF0000"/>
                </a:solidFill>
              </a:rPr>
              <a:t>：如果属性具有</a:t>
            </a:r>
            <a:r>
              <a:rPr lang="en-US" altLang="zh-CN" b="1" dirty="0">
                <a:solidFill>
                  <a:srgbClr val="FF0000"/>
                </a:solidFill>
              </a:rPr>
              <a:t>m</a:t>
            </a:r>
            <a:r>
              <a:rPr lang="zh-CN" altLang="en-US" b="1" dirty="0">
                <a:solidFill>
                  <a:srgbClr val="FF0000"/>
                </a:solidFill>
              </a:rPr>
              <a:t>个值，则将每个原始值唯一地映射到区间</a:t>
            </a:r>
            <a:r>
              <a:rPr lang="en-US" altLang="zh-CN" b="1" dirty="0">
                <a:solidFill>
                  <a:srgbClr val="FF0000"/>
                </a:solidFill>
              </a:rPr>
              <a:t>[0, m-1]</a:t>
            </a:r>
            <a:r>
              <a:rPr lang="zh-CN" altLang="en-US" b="1" dirty="0">
                <a:solidFill>
                  <a:srgbClr val="FF0000"/>
                </a:solidFill>
              </a:rPr>
              <a:t>中的一个整数</a:t>
            </a:r>
          </a:p>
        </p:txBody>
      </p:sp>
    </p:spTree>
    <p:extLst>
      <p:ext uri="{BB962C8B-B14F-4D97-AF65-F5344CB8AC3E}">
        <p14:creationId xmlns:p14="http://schemas.microsoft.com/office/powerpoint/2010/main" val="3021511330"/>
      </p:ext>
    </p:extLst>
  </p:cSld>
  <p:clrMapOvr>
    <a:masterClrMapping/>
  </p:clrMapOvr>
  <p:transition advTm="456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a:t>利用</a:t>
            </a:r>
            <a:r>
              <a:rPr lang="zh-CN" altLang="en-US" sz="2400" dirty="0" smtClean="0"/>
              <a:t>“舱位等级”等特征来预测</a:t>
            </a:r>
            <a:r>
              <a:rPr lang="zh-CN" altLang="en-US" sz="2400" dirty="0"/>
              <a:t>品味</a:t>
            </a:r>
            <a:r>
              <a:rPr lang="zh-CN" altLang="en-US" sz="2400" dirty="0" smtClean="0"/>
              <a:t>等级</a:t>
            </a:r>
            <a:endParaRPr lang="en-US" altLang="zh-CN" sz="2400" dirty="0" smtClean="0"/>
          </a:p>
          <a:p>
            <a:pPr lvl="1">
              <a:lnSpc>
                <a:spcPct val="150000"/>
              </a:lnSpc>
            </a:pPr>
            <a:r>
              <a:rPr lang="zh-CN" altLang="en-US" dirty="0" smtClean="0"/>
              <a:t>假设采用神经网络分类器</a:t>
            </a: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神经网络分类器为各个特征的线性变换</a:t>
            </a:r>
            <a:endParaRPr lang="en-US" altLang="zh-CN" dirty="0" smtClean="0"/>
          </a:p>
          <a:p>
            <a:pPr lvl="2">
              <a:lnSpc>
                <a:spcPct val="150000"/>
              </a:lnSpc>
            </a:pPr>
            <a:r>
              <a:rPr lang="zh-CN" altLang="en-US" dirty="0" smtClean="0"/>
              <a:t>要求</a:t>
            </a:r>
            <a:r>
              <a:rPr lang="zh-CN" altLang="en-US" dirty="0" smtClean="0">
                <a:solidFill>
                  <a:srgbClr val="FF0000"/>
                </a:solidFill>
              </a:rPr>
              <a:t>特征为连续的值</a:t>
            </a:r>
            <a:endParaRPr lang="en-US" altLang="zh-CN" dirty="0" smtClean="0">
              <a:solidFill>
                <a:srgbClr val="FF0000"/>
              </a:solidFill>
            </a:endParaRPr>
          </a:p>
          <a:p>
            <a:pPr lvl="1">
              <a:lnSpc>
                <a:spcPct val="150000"/>
              </a:lnSpc>
            </a:pPr>
            <a:endParaRPr lang="en-US" altLang="zh-CN" dirty="0" smtClean="0"/>
          </a:p>
        </p:txBody>
      </p:sp>
      <p:grpSp>
        <p:nvGrpSpPr>
          <p:cNvPr id="5" name="Group 3"/>
          <p:cNvGrpSpPr>
            <a:grpSpLocks/>
          </p:cNvGrpSpPr>
          <p:nvPr/>
        </p:nvGrpSpPr>
        <p:grpSpPr bwMode="auto">
          <a:xfrm>
            <a:off x="1835696" y="4653136"/>
            <a:ext cx="6226175" cy="792161"/>
            <a:chOff x="1020" y="1815"/>
            <a:chExt cx="3922" cy="499"/>
          </a:xfrm>
        </p:grpSpPr>
        <p:graphicFrame>
          <p:nvGraphicFramePr>
            <p:cNvPr id="6" name="Object 4"/>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spid="_x0000_s146452" r:id="rId3" imgW="500696" imgH="232875" progId="">
                    <p:embed/>
                  </p:oleObj>
                </mc:Choice>
                <mc:Fallback>
                  <p:oleObj r:id="rId3" imgW="500696" imgH="2328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020" y="1815"/>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smtClean="0">
                <a:ea typeface="宋体" charset="-122"/>
              </a:endParaRPr>
            </a:p>
          </p:txBody>
        </p:sp>
      </p:grpSp>
      <p:sp>
        <p:nvSpPr>
          <p:cNvPr id="8" name="矩形 7"/>
          <p:cNvSpPr/>
          <p:nvPr/>
        </p:nvSpPr>
        <p:spPr>
          <a:xfrm>
            <a:off x="3448158" y="4826653"/>
            <a:ext cx="3860145" cy="61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301941383"/>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舱位等级</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头等舱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一等舱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二等舱</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3995936" y="1916832"/>
            <a:ext cx="5256584" cy="1200329"/>
          </a:xfrm>
          <a:prstGeom prst="rect">
            <a:avLst/>
          </a:prstGeom>
          <a:noFill/>
        </p:spPr>
        <p:txBody>
          <a:bodyPr wrap="square" rtlCol="0">
            <a:spAutoFit/>
          </a:bodyPr>
          <a:lstStyle/>
          <a:p>
            <a:r>
              <a:rPr lang="zh-CN" altLang="en-US" b="1" dirty="0">
                <a:solidFill>
                  <a:srgbClr val="FF0000"/>
                </a:solidFill>
              </a:rPr>
              <a:t>方法</a:t>
            </a:r>
            <a:r>
              <a:rPr lang="en-US" altLang="zh-CN" b="1" dirty="0">
                <a:solidFill>
                  <a:srgbClr val="FF0000"/>
                </a:solidFill>
              </a:rPr>
              <a:t>1</a:t>
            </a:r>
            <a:r>
              <a:rPr lang="zh-CN" altLang="en-US" b="1" dirty="0">
                <a:solidFill>
                  <a:srgbClr val="FF0000"/>
                </a:solidFill>
              </a:rPr>
              <a:t>：如果属性具有</a:t>
            </a:r>
            <a:r>
              <a:rPr lang="en-US" altLang="zh-CN" b="1" dirty="0">
                <a:solidFill>
                  <a:srgbClr val="FF0000"/>
                </a:solidFill>
              </a:rPr>
              <a:t>m</a:t>
            </a:r>
            <a:r>
              <a:rPr lang="zh-CN" altLang="en-US" b="1" dirty="0">
                <a:solidFill>
                  <a:srgbClr val="FF0000"/>
                </a:solidFill>
              </a:rPr>
              <a:t>个值，则将每个原始值唯一地映射到区间</a:t>
            </a:r>
            <a:r>
              <a:rPr lang="en-US" altLang="zh-CN" b="1" dirty="0">
                <a:solidFill>
                  <a:srgbClr val="FF0000"/>
                </a:solidFill>
              </a:rPr>
              <a:t>[0, m-1]</a:t>
            </a:r>
            <a:r>
              <a:rPr lang="zh-CN" altLang="en-US" b="1" dirty="0">
                <a:solidFill>
                  <a:srgbClr val="FF0000"/>
                </a:solidFill>
              </a:rPr>
              <a:t>中的一个整数</a:t>
            </a:r>
          </a:p>
        </p:txBody>
      </p:sp>
      <p:sp>
        <p:nvSpPr>
          <p:cNvPr id="11" name="TextBox 10"/>
          <p:cNvSpPr txBox="1"/>
          <p:nvPr/>
        </p:nvSpPr>
        <p:spPr>
          <a:xfrm>
            <a:off x="3995936" y="3183359"/>
            <a:ext cx="5256584" cy="461665"/>
          </a:xfrm>
          <a:prstGeom prst="rect">
            <a:avLst/>
          </a:prstGeom>
          <a:noFill/>
        </p:spPr>
        <p:txBody>
          <a:bodyPr wrap="square" rtlCol="0">
            <a:spAutoFit/>
          </a:bodyPr>
          <a:lstStyle/>
          <a:p>
            <a:r>
              <a:rPr lang="zh-CN" altLang="en-US" b="1" dirty="0">
                <a:solidFill>
                  <a:srgbClr val="FF0000"/>
                </a:solidFill>
              </a:rPr>
              <a:t>舱位</a:t>
            </a:r>
            <a:r>
              <a:rPr lang="zh-CN" altLang="en-US" b="1" dirty="0" smtClean="0">
                <a:solidFill>
                  <a:srgbClr val="FF0000"/>
                </a:solidFill>
              </a:rPr>
              <a:t>等级本身是有序的</a:t>
            </a:r>
            <a:endParaRPr lang="zh-CN" altLang="en-US" b="1" dirty="0">
              <a:solidFill>
                <a:srgbClr val="FF0000"/>
              </a:solidFill>
            </a:endParaRPr>
          </a:p>
        </p:txBody>
      </p:sp>
    </p:spTree>
    <p:extLst>
      <p:ext uri="{BB962C8B-B14F-4D97-AF65-F5344CB8AC3E}">
        <p14:creationId xmlns:p14="http://schemas.microsoft.com/office/powerpoint/2010/main" val="203791837"/>
      </p:ext>
    </p:extLst>
  </p:cSld>
  <p:clrMapOvr>
    <a:masterClrMapping/>
  </p:clrMapOvr>
  <p:transition advTm="456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2.3.4</a:t>
            </a:r>
            <a:r>
              <a:rPr lang="zh-CN" altLang="en-US" sz="3200" dirty="0" smtClean="0"/>
              <a:t>特征构造</a:t>
            </a:r>
            <a:r>
              <a:rPr lang="en-US" altLang="zh-CN" sz="3200" dirty="0" smtClean="0"/>
              <a:t>-</a:t>
            </a:r>
            <a:r>
              <a:rPr lang="zh-CN" altLang="en-US" sz="3200" dirty="0"/>
              <a:t>离散数据</a:t>
            </a:r>
            <a:r>
              <a:rPr lang="zh-CN" altLang="en-US" sz="3200" dirty="0" smtClean="0"/>
              <a:t>特征哑编码小结</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a:xfrm>
            <a:off x="381000" y="3776463"/>
            <a:ext cx="8458200" cy="2820889"/>
          </a:xfrm>
        </p:spPr>
        <p:txBody>
          <a:bodyPr/>
          <a:lstStyle/>
          <a:p>
            <a:pPr>
              <a:lnSpc>
                <a:spcPct val="150000"/>
              </a:lnSpc>
            </a:pPr>
            <a:r>
              <a:rPr lang="zh-CN" altLang="en-US" sz="2400" dirty="0" smtClean="0"/>
              <a:t>对</a:t>
            </a:r>
            <a:r>
              <a:rPr lang="zh-CN" altLang="en-US" sz="2400" dirty="0" smtClean="0">
                <a:solidFill>
                  <a:srgbClr val="FF0000"/>
                </a:solidFill>
              </a:rPr>
              <a:t>标称类（无序）离散数据</a:t>
            </a:r>
            <a:r>
              <a:rPr lang="zh-CN" altLang="en-US" sz="2400" dirty="0" smtClean="0"/>
              <a:t>连续化特征构造</a:t>
            </a:r>
            <a:r>
              <a:rPr lang="zh-CN" altLang="en-US" sz="2400" dirty="0"/>
              <a:t>通常采用</a:t>
            </a:r>
            <a:r>
              <a:rPr lang="zh-CN" altLang="en-US" sz="2400" dirty="0">
                <a:solidFill>
                  <a:srgbClr val="FF0000"/>
                </a:solidFill>
              </a:rPr>
              <a:t>哑</a:t>
            </a:r>
            <a:r>
              <a:rPr lang="zh-CN" altLang="en-US" sz="2400" dirty="0" smtClean="0">
                <a:solidFill>
                  <a:srgbClr val="FF0000"/>
                </a:solidFill>
              </a:rPr>
              <a:t>编码</a:t>
            </a:r>
            <a:r>
              <a:rPr lang="zh-CN" altLang="en-US" sz="2400" dirty="0" smtClean="0"/>
              <a:t>方法</a:t>
            </a:r>
            <a:endParaRPr lang="en-US" altLang="zh-CN" sz="2400" dirty="0" smtClean="0"/>
          </a:p>
          <a:p>
            <a:pPr>
              <a:lnSpc>
                <a:spcPct val="150000"/>
              </a:lnSpc>
            </a:pPr>
            <a:r>
              <a:rPr lang="zh-CN" altLang="en-US" sz="2400" dirty="0" smtClean="0"/>
              <a:t>对</a:t>
            </a:r>
            <a:r>
              <a:rPr lang="zh-CN" altLang="en-US" sz="2400" dirty="0" smtClean="0">
                <a:solidFill>
                  <a:srgbClr val="FF0000"/>
                </a:solidFill>
              </a:rPr>
              <a:t>序数类离散数据</a:t>
            </a:r>
            <a:r>
              <a:rPr lang="zh-CN" altLang="en-US" sz="2400" dirty="0" smtClean="0"/>
              <a:t>连续化特征构造可以采用直接用</a:t>
            </a:r>
            <a:r>
              <a:rPr lang="en-US" altLang="zh-CN" sz="2400" dirty="0" smtClean="0"/>
              <a:t>[</a:t>
            </a:r>
            <a:r>
              <a:rPr lang="en-US" altLang="zh-CN" sz="2400" dirty="0" smtClean="0">
                <a:solidFill>
                  <a:srgbClr val="FF0000"/>
                </a:solidFill>
              </a:rPr>
              <a:t>0,m-1]</a:t>
            </a:r>
            <a:r>
              <a:rPr lang="zh-CN" altLang="en-US" sz="2400" dirty="0">
                <a:solidFill>
                  <a:srgbClr val="FF0000"/>
                </a:solidFill>
              </a:rPr>
              <a:t>的</a:t>
            </a:r>
            <a:r>
              <a:rPr lang="zh-CN" altLang="en-US" sz="2400" dirty="0" smtClean="0">
                <a:solidFill>
                  <a:srgbClr val="FF0000"/>
                </a:solidFill>
              </a:rPr>
              <a:t>整数</a:t>
            </a:r>
            <a:endParaRPr lang="en-US" altLang="zh-CN" dirty="0" smtClean="0">
              <a:solidFill>
                <a:srgbClr val="FF0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754639826"/>
              </p:ext>
            </p:extLst>
          </p:nvPr>
        </p:nvGraphicFramePr>
        <p:xfrm>
          <a:off x="539552" y="1284996"/>
          <a:ext cx="8496943" cy="2504044"/>
        </p:xfrm>
        <a:graphic>
          <a:graphicData uri="http://schemas.openxmlformats.org/drawingml/2006/table">
            <a:tbl>
              <a:tblPr firstRow="1" bandRow="1">
                <a:tableStyleId>{5C22544A-7EE6-4342-B048-85BDC9FD1C3A}</a:tableStyleId>
              </a:tblPr>
              <a:tblGrid>
                <a:gridCol w="1125950"/>
                <a:gridCol w="2210716"/>
                <a:gridCol w="2210716"/>
                <a:gridCol w="2949561"/>
              </a:tblGrid>
              <a:tr h="511711">
                <a:tc>
                  <a:txBody>
                    <a:bodyPr/>
                    <a:lstStyle/>
                    <a:p>
                      <a:r>
                        <a:rPr lang="zh-CN" altLang="en-US" dirty="0" smtClean="0"/>
                        <a:t>用户</a:t>
                      </a:r>
                      <a:r>
                        <a:rPr lang="en-US" altLang="zh-CN" dirty="0" smtClean="0"/>
                        <a:t>id</a:t>
                      </a:r>
                      <a:endParaRPr lang="zh-CN" altLang="en-US" dirty="0"/>
                    </a:p>
                  </a:txBody>
                  <a:tcPr/>
                </a:tc>
                <a:tc>
                  <a:txBody>
                    <a:bodyPr/>
                    <a:lstStyle/>
                    <a:p>
                      <a:r>
                        <a:rPr lang="zh-CN" altLang="en-US" dirty="0" smtClean="0"/>
                        <a:t>衣服颜色</a:t>
                      </a:r>
                      <a:endParaRPr lang="zh-CN" altLang="en-US" dirty="0"/>
                    </a:p>
                  </a:txBody>
                  <a:tcPr/>
                </a:tc>
                <a:tc>
                  <a:txBody>
                    <a:bodyPr/>
                    <a:lstStyle/>
                    <a:p>
                      <a:r>
                        <a:rPr lang="zh-CN" altLang="en-US" dirty="0" smtClean="0"/>
                        <a:t>其他特征</a:t>
                      </a:r>
                      <a:endParaRPr lang="zh-CN" altLang="en-US" dirty="0"/>
                    </a:p>
                  </a:txBody>
                  <a:tcPr/>
                </a:tc>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dirty="0" smtClean="0"/>
                        <a:t>品味等级（类别标签）</a:t>
                      </a:r>
                      <a:endParaRPr lang="zh-CN" altLang="en-US" dirty="0"/>
                    </a:p>
                  </a:txBody>
                  <a:tcPr/>
                </a:tc>
              </a:tr>
              <a:tr h="511711">
                <a:tc>
                  <a:txBody>
                    <a:bodyPr/>
                    <a:lstStyle/>
                    <a:p>
                      <a:r>
                        <a:rPr lang="en-US" altLang="zh-CN" dirty="0" smtClean="0"/>
                        <a:t>1</a:t>
                      </a:r>
                      <a:endParaRPr lang="zh-CN" altLang="en-US" dirty="0"/>
                    </a:p>
                  </a:txBody>
                  <a:tcPr/>
                </a:tc>
                <a:tc>
                  <a:txBody>
                    <a:bodyPr/>
                    <a:lstStyle/>
                    <a:p>
                      <a:r>
                        <a:rPr lang="zh-CN" altLang="en-US" dirty="0" smtClean="0"/>
                        <a:t>红色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2</a:t>
                      </a:r>
                      <a:endParaRPr lang="zh-CN" altLang="en-US" dirty="0"/>
                    </a:p>
                  </a:txBody>
                  <a:tcPr/>
                </a:tc>
                <a:tc>
                  <a:txBody>
                    <a:bodyPr/>
                    <a:lstStyle/>
                    <a:p>
                      <a:r>
                        <a:rPr lang="zh-CN" altLang="en-US" dirty="0" smtClean="0"/>
                        <a:t>白色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511711">
                <a:tc>
                  <a:txBody>
                    <a:bodyPr/>
                    <a:lstStyle/>
                    <a:p>
                      <a:r>
                        <a:rPr lang="en-US" altLang="zh-CN" dirty="0" smtClean="0"/>
                        <a:t>3</a:t>
                      </a:r>
                      <a:endParaRPr lang="zh-CN" altLang="en-US" dirty="0"/>
                    </a:p>
                  </a:txBody>
                  <a:tcPr/>
                </a:tc>
                <a:tc>
                  <a:txBody>
                    <a:bodyPr/>
                    <a:lstStyle/>
                    <a:p>
                      <a:r>
                        <a:rPr lang="zh-CN" altLang="en-US" dirty="0" smtClean="0"/>
                        <a:t>黑色</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23505127"/>
      </p:ext>
    </p:extLst>
  </p:cSld>
  <p:clrMapOvr>
    <a:masterClrMapping/>
  </p:clrMapOvr>
  <p:transition advTm="456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a:t>
            </a:r>
            <a:r>
              <a:rPr lang="zh-CN" altLang="en-US" sz="3200" dirty="0" smtClean="0"/>
              <a:t>特征构造</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p:txBody>
          <a:bodyPr/>
          <a:lstStyle/>
          <a:p>
            <a:pPr>
              <a:lnSpc>
                <a:spcPct val="150000"/>
              </a:lnSpc>
            </a:pPr>
            <a:r>
              <a:rPr lang="zh-CN" altLang="en-US" sz="2400" dirty="0"/>
              <a:t>机器学习行内有句被奉为真理</a:t>
            </a:r>
            <a:r>
              <a:rPr lang="zh-CN" altLang="en-US" sz="2400" dirty="0" smtClean="0"/>
              <a:t>的话，</a:t>
            </a:r>
            <a:r>
              <a:rPr lang="zh-CN" altLang="en-US" sz="2400" dirty="0" smtClean="0">
                <a:solidFill>
                  <a:srgbClr val="FF0000"/>
                </a:solidFill>
              </a:rPr>
              <a:t>数据</a:t>
            </a:r>
            <a:r>
              <a:rPr lang="zh-CN" altLang="en-US" sz="2400" dirty="0">
                <a:solidFill>
                  <a:srgbClr val="FF0000"/>
                </a:solidFill>
              </a:rPr>
              <a:t>和特征</a:t>
            </a:r>
            <a:r>
              <a:rPr lang="zh-CN" altLang="en-US" sz="2400" dirty="0"/>
              <a:t>决定了机器学习的</a:t>
            </a:r>
            <a:r>
              <a:rPr lang="zh-CN" altLang="en-US" sz="2400" dirty="0" smtClean="0"/>
              <a:t>上限，</a:t>
            </a:r>
            <a:r>
              <a:rPr lang="zh-CN" altLang="en-US" sz="2400" dirty="0" smtClean="0">
                <a:solidFill>
                  <a:srgbClr val="FF0000"/>
                </a:solidFill>
              </a:rPr>
              <a:t>模型</a:t>
            </a:r>
            <a:r>
              <a:rPr lang="zh-CN" altLang="en-US" sz="2400" dirty="0">
                <a:solidFill>
                  <a:srgbClr val="FF0000"/>
                </a:solidFill>
              </a:rPr>
              <a:t>和算法</a:t>
            </a:r>
            <a:r>
              <a:rPr lang="zh-CN" altLang="en-US" sz="2400" dirty="0"/>
              <a:t>只是逼近这个上限</a:t>
            </a:r>
            <a:r>
              <a:rPr lang="zh-CN" altLang="en-US" sz="2400" dirty="0" smtClean="0"/>
              <a:t>而已</a:t>
            </a:r>
            <a:endParaRPr lang="en-US" altLang="zh-CN" sz="2400" dirty="0" smtClean="0"/>
          </a:p>
          <a:p>
            <a:pPr lvl="1">
              <a:lnSpc>
                <a:spcPct val="150000"/>
              </a:lnSpc>
            </a:pPr>
            <a:r>
              <a:rPr lang="en-US" altLang="zh-CN" dirty="0" smtClean="0"/>
              <a:t>1</a:t>
            </a:r>
            <a:r>
              <a:rPr lang="zh-CN" altLang="en-US" dirty="0" smtClean="0"/>
              <a:t>、当数据质量不高、特征信息不明显，通常需要构造新特征</a:t>
            </a:r>
            <a:endParaRPr lang="en-US" altLang="zh-CN" dirty="0" smtClean="0"/>
          </a:p>
          <a:p>
            <a:pPr lvl="2">
              <a:lnSpc>
                <a:spcPct val="150000"/>
              </a:lnSpc>
            </a:pPr>
            <a:r>
              <a:rPr lang="zh-CN" altLang="en-US" dirty="0" smtClean="0"/>
              <a:t>基本特征构造法</a:t>
            </a:r>
            <a:endParaRPr lang="en-US" altLang="zh-CN" dirty="0" smtClean="0"/>
          </a:p>
          <a:p>
            <a:pPr lvl="2">
              <a:lnSpc>
                <a:spcPct val="150000"/>
              </a:lnSpc>
            </a:pPr>
            <a:r>
              <a:rPr lang="zh-CN" altLang="en-US" dirty="0" smtClean="0"/>
              <a:t>时间类型数据特征构造法</a:t>
            </a:r>
            <a:endParaRPr lang="en-US" altLang="zh-CN" dirty="0" smtClean="0"/>
          </a:p>
          <a:p>
            <a:pPr lvl="2">
              <a:lnSpc>
                <a:spcPct val="150000"/>
              </a:lnSpc>
            </a:pPr>
            <a:r>
              <a:rPr lang="zh-CN" altLang="en-US" dirty="0" smtClean="0"/>
              <a:t>时间序列数据特征构造法</a:t>
            </a:r>
            <a:endParaRPr lang="en-US" altLang="zh-CN" dirty="0" smtClean="0"/>
          </a:p>
          <a:p>
            <a:pPr lvl="1">
              <a:lnSpc>
                <a:spcPct val="150000"/>
              </a:lnSpc>
            </a:pPr>
            <a:r>
              <a:rPr lang="en-US" altLang="zh-CN" dirty="0" smtClean="0"/>
              <a:t>2</a:t>
            </a:r>
            <a:r>
              <a:rPr lang="zh-CN" altLang="en-US" dirty="0" smtClean="0"/>
              <a:t>、当数据中既有连续数据，又有离散数据时，当采用类似神经网络这种优化机器学习方法，则需要</a:t>
            </a:r>
            <a:endParaRPr lang="en-US" altLang="zh-CN" dirty="0" smtClean="0"/>
          </a:p>
          <a:p>
            <a:pPr lvl="2">
              <a:lnSpc>
                <a:spcPct val="150000"/>
              </a:lnSpc>
            </a:pPr>
            <a:r>
              <a:rPr lang="zh-CN" altLang="en-US" dirty="0"/>
              <a:t>将离散数据</a:t>
            </a:r>
            <a:r>
              <a:rPr lang="zh-CN" altLang="en-US" dirty="0" smtClean="0"/>
              <a:t>特征进行哑</a:t>
            </a:r>
            <a:r>
              <a:rPr lang="zh-CN" altLang="en-US" dirty="0"/>
              <a:t>编码</a:t>
            </a:r>
          </a:p>
        </p:txBody>
      </p:sp>
    </p:spTree>
    <p:extLst>
      <p:ext uri="{BB962C8B-B14F-4D97-AF65-F5344CB8AC3E}">
        <p14:creationId xmlns:p14="http://schemas.microsoft.com/office/powerpoint/2010/main" val="3741140952"/>
      </p:ext>
    </p:extLst>
  </p:cSld>
  <p:clrMapOvr>
    <a:masterClrMapping/>
  </p:clrMapOvr>
  <p:transition advTm="456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74435">
            <a:extLst>
              <a:ext uri="{FF2B5EF4-FFF2-40B4-BE49-F238E27FC236}">
                <a16:creationId xmlns="" xmlns:a16="http://schemas.microsoft.com/office/drawing/2014/main" id="{E666A313-5FA0-4ED7-921F-2BFE9EEDC518}"/>
              </a:ext>
            </a:extLst>
          </p:cNvPr>
          <p:cNvSpPr>
            <a:spLocks noGrp="1" noChangeArrowheads="1"/>
          </p:cNvSpPr>
          <p:nvPr>
            <p:ph type="ctrTitle"/>
          </p:nvPr>
        </p:nvSpPr>
        <p:spPr/>
        <p:txBody>
          <a:bodyPr/>
          <a:lstStyle/>
          <a:p>
            <a:pPr algn="ctr" eaLnBrk="1" hangingPunct="1"/>
            <a:r>
              <a:rPr lang="zh-CN" altLang="en-US"/>
              <a:t>内容提纲</a:t>
            </a:r>
          </a:p>
        </p:txBody>
      </p:sp>
      <p:sp>
        <p:nvSpPr>
          <p:cNvPr id="7171" name="副标题 274436">
            <a:extLst>
              <a:ext uri="{FF2B5EF4-FFF2-40B4-BE49-F238E27FC236}">
                <a16:creationId xmlns="" xmlns:a16="http://schemas.microsoft.com/office/drawing/2014/main" id="{B3D18E84-02AB-4AF1-816F-E75CA86927A9}"/>
              </a:ext>
            </a:extLst>
          </p:cNvPr>
          <p:cNvSpPr>
            <a:spLocks noGrp="1" noChangeArrowheads="1"/>
          </p:cNvSpPr>
          <p:nvPr>
            <p:ph type="subTitle" idx="1"/>
          </p:nvPr>
        </p:nvSpPr>
        <p:spPr>
          <a:xfrm>
            <a:off x="3635375" y="3716338"/>
            <a:ext cx="2481263" cy="1922462"/>
          </a:xfrm>
        </p:spPr>
        <p:txBody>
          <a:bodyPr/>
          <a:lstStyle/>
          <a:p>
            <a:pPr algn="l" eaLnBrk="1" hangingPunct="1"/>
            <a:r>
              <a:rPr lang="en-US" altLang="zh-CN" sz="2400" dirty="0" smtClean="0">
                <a:solidFill>
                  <a:schemeClr val="tx2"/>
                </a:solidFill>
              </a:rPr>
              <a:t>2.1</a:t>
            </a:r>
            <a:r>
              <a:rPr lang="zh-CN" altLang="en-US" sz="2400" dirty="0" smtClean="0">
                <a:solidFill>
                  <a:schemeClr val="tx2"/>
                </a:solidFill>
              </a:rPr>
              <a:t>数据质量</a:t>
            </a:r>
            <a:endParaRPr lang="zh-CN" altLang="en-US" sz="2400" dirty="0">
              <a:solidFill>
                <a:schemeClr val="tx2"/>
              </a:solidFill>
            </a:endParaRPr>
          </a:p>
          <a:p>
            <a:pPr algn="l" eaLnBrk="1" hangingPunct="1"/>
            <a:r>
              <a:rPr lang="en-US" altLang="zh-CN" sz="2400" dirty="0" smtClean="0">
                <a:solidFill>
                  <a:schemeClr val="tx2"/>
                </a:solidFill>
              </a:rPr>
              <a:t>2.2</a:t>
            </a:r>
            <a:r>
              <a:rPr lang="zh-CN" altLang="en-US" sz="2400" dirty="0" smtClean="0">
                <a:solidFill>
                  <a:schemeClr val="tx2"/>
                </a:solidFill>
              </a:rPr>
              <a:t>数据预处理</a:t>
            </a:r>
            <a:endParaRPr lang="en-US" altLang="zh-CN" sz="2400" dirty="0" smtClean="0">
              <a:solidFill>
                <a:schemeClr val="tx2"/>
              </a:solidFill>
            </a:endParaRPr>
          </a:p>
          <a:p>
            <a:pPr algn="l" eaLnBrk="1" hangingPunct="1"/>
            <a:r>
              <a:rPr lang="en-US" altLang="zh-CN" sz="2400" dirty="0" smtClean="0">
                <a:solidFill>
                  <a:schemeClr val="tx2"/>
                </a:solidFill>
              </a:rPr>
              <a:t>2.3</a:t>
            </a:r>
            <a:r>
              <a:rPr lang="zh-CN" altLang="en-US" sz="2400" dirty="0" smtClean="0">
                <a:solidFill>
                  <a:schemeClr val="tx2"/>
                </a:solidFill>
              </a:rPr>
              <a:t>特征构造</a:t>
            </a:r>
            <a:endParaRPr lang="zh-CN" altLang="en-US" sz="2400" dirty="0">
              <a:solidFill>
                <a:schemeClr val="tx2"/>
              </a:solidFill>
            </a:endParaRPr>
          </a:p>
        </p:txBody>
      </p:sp>
    </p:spTree>
    <p:extLst>
      <p:ext uri="{BB962C8B-B14F-4D97-AF65-F5344CB8AC3E}">
        <p14:creationId xmlns:p14="http://schemas.microsoft.com/office/powerpoint/2010/main" val="3328547359"/>
      </p:ext>
    </p:extLst>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F4F7A40A-F2C5-47CC-8B26-DEE2E63F05C0}"/>
              </a:ext>
            </a:extLst>
          </p:cNvPr>
          <p:cNvSpPr txBox="1">
            <a:spLocks noChangeArrowheads="1"/>
          </p:cNvSpPr>
          <p:nvPr/>
        </p:nvSpPr>
        <p:spPr bwMode="auto">
          <a:xfrm>
            <a:off x="412750" y="2743200"/>
            <a:ext cx="8318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800100" indent="-34290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10000"/>
              </a:spcBef>
              <a:spcAft>
                <a:spcPts val="400"/>
              </a:spcAft>
              <a:buClr>
                <a:srgbClr val="0C7B9C"/>
              </a:buClr>
              <a:buSzPct val="75000"/>
              <a:buFont typeface="Monotype Sorts" pitchFamily="2" charset="2"/>
              <a:buNone/>
            </a:pPr>
            <a:r>
              <a:rPr lang="en-US" altLang="zh-CN" sz="3200" b="0">
                <a:latin typeface="Arial" panose="020B0604020202020204" pitchFamily="34" charset="0"/>
              </a:rPr>
              <a:t>Any Questions</a:t>
            </a:r>
            <a:r>
              <a:rPr lang="zh-CN" altLang="en-US" sz="3200" b="0">
                <a:latin typeface="Arial" panose="020B0604020202020204" pitchFamily="34" charset="0"/>
              </a:rPr>
              <a:t>？</a:t>
            </a:r>
            <a:endParaRPr lang="en-US" altLang="zh-CN" sz="3200" b="0">
              <a:latin typeface="Arial" panose="020B0604020202020204" pitchFamily="34" charset="0"/>
            </a:endParaRPr>
          </a:p>
          <a:p>
            <a:pPr algn="ctr">
              <a:spcBef>
                <a:spcPct val="10000"/>
              </a:spcBef>
              <a:spcAft>
                <a:spcPts val="400"/>
              </a:spcAft>
              <a:buClr>
                <a:srgbClr val="0C7B9C"/>
              </a:buClr>
              <a:buSzPct val="75000"/>
              <a:buFont typeface="Monotype Sorts" pitchFamily="2" charset="2"/>
              <a:buNone/>
            </a:pPr>
            <a:endParaRPr lang="en-US" altLang="zh-CN" sz="3200" b="0">
              <a:latin typeface="Arial" panose="020B0604020202020204" pitchFamily="34" charset="0"/>
            </a:endParaRPr>
          </a:p>
          <a:p>
            <a:pPr algn="ctr">
              <a:spcBef>
                <a:spcPct val="10000"/>
              </a:spcBef>
              <a:spcAft>
                <a:spcPts val="400"/>
              </a:spcAft>
              <a:buClr>
                <a:srgbClr val="0C7B9C"/>
              </a:buClr>
              <a:buSzPct val="75000"/>
              <a:buFont typeface="Monotype Sorts" pitchFamily="2" charset="2"/>
              <a:buNone/>
            </a:pPr>
            <a:r>
              <a:rPr lang="zh-CN" altLang="en-US" sz="3200" b="0">
                <a:latin typeface="Arial" panose="020B0604020202020204" pitchFamily="34" charset="0"/>
              </a:rPr>
              <a:t>谢谢！</a:t>
            </a:r>
            <a:endParaRPr lang="en-US" altLang="zh-CN" sz="3200" b="0">
              <a:latin typeface="Arial" panose="020B0604020202020204" pitchFamily="34" charset="0"/>
            </a:endParaRPr>
          </a:p>
        </p:txBody>
      </p:sp>
      <p:sp>
        <p:nvSpPr>
          <p:cNvPr id="19459" name="文本框 2">
            <a:extLst>
              <a:ext uri="{FF2B5EF4-FFF2-40B4-BE49-F238E27FC236}">
                <a16:creationId xmlns="" xmlns:a16="http://schemas.microsoft.com/office/drawing/2014/main" id="{BCF831F6-F7C6-4190-9A06-BB134AD6BED7}"/>
              </a:ext>
            </a:extLst>
          </p:cNvPr>
          <p:cNvSpPr txBox="1">
            <a:spLocks noChangeArrowheads="1"/>
          </p:cNvSpPr>
          <p:nvPr/>
        </p:nvSpPr>
        <p:spPr bwMode="auto">
          <a:xfrm>
            <a:off x="7239000" y="6132513"/>
            <a:ext cx="1905000" cy="649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en-US" sz="2400" b="0">
              <a:latin typeface="Tahoma" panose="020B0604030504040204" pitchFamily="34" charset="0"/>
            </a:endParaRP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 xmlns:a16="http://schemas.microsoft.com/office/drawing/2014/main" id="{FD57EB1D-0B83-43D0-A28D-EE00ADF689BD}"/>
              </a:ext>
            </a:extLst>
          </p:cNvPr>
          <p:cNvSpPr>
            <a:spLocks noGrp="1" noChangeArrowheads="1"/>
          </p:cNvSpPr>
          <p:nvPr>
            <p:ph type="title"/>
          </p:nvPr>
        </p:nvSpPr>
        <p:spPr/>
        <p:txBody>
          <a:bodyPr/>
          <a:lstStyle/>
          <a:p>
            <a:r>
              <a:rPr lang="zh-CN" altLang="en-US"/>
              <a:t>丢失数据处理</a:t>
            </a:r>
          </a:p>
        </p:txBody>
      </p:sp>
      <p:sp>
        <p:nvSpPr>
          <p:cNvPr id="100355" name="内容占位符 2">
            <a:extLst>
              <a:ext uri="{FF2B5EF4-FFF2-40B4-BE49-F238E27FC236}">
                <a16:creationId xmlns="" xmlns:a16="http://schemas.microsoft.com/office/drawing/2014/main" id="{4017B5EF-6AC1-46F6-941D-C7C7F4764E60}"/>
              </a:ext>
            </a:extLst>
          </p:cNvPr>
          <p:cNvSpPr>
            <a:spLocks noGrp="1" noChangeArrowheads="1"/>
          </p:cNvSpPr>
          <p:nvPr>
            <p:ph idx="1"/>
          </p:nvPr>
        </p:nvSpPr>
        <p:spPr/>
        <p:txBody>
          <a:bodyPr/>
          <a:lstStyle/>
          <a:p>
            <a:r>
              <a:rPr lang="en-US" altLang="zh-CN" b="1"/>
              <a:t>import </a:t>
            </a:r>
            <a:r>
              <a:rPr lang="en-US" altLang="zh-CN"/>
              <a:t>numpy </a:t>
            </a:r>
            <a:r>
              <a:rPr lang="en-US" altLang="zh-CN" b="1"/>
              <a:t>as </a:t>
            </a:r>
            <a:r>
              <a:rPr lang="en-US" altLang="zh-CN"/>
              <a:t>np</a:t>
            </a:r>
            <a:br>
              <a:rPr lang="en-US" altLang="zh-CN"/>
            </a:br>
            <a:r>
              <a:rPr lang="en-US" altLang="zh-CN" b="1"/>
              <a:t>from </a:t>
            </a:r>
            <a:r>
              <a:rPr lang="en-US" altLang="zh-CN"/>
              <a:t>sklearn.preprocessing </a:t>
            </a:r>
            <a:r>
              <a:rPr lang="en-US" altLang="zh-CN" b="1"/>
              <a:t>import </a:t>
            </a:r>
            <a:r>
              <a:rPr lang="en-US" altLang="zh-CN"/>
              <a:t>Imputer</a:t>
            </a:r>
            <a:br>
              <a:rPr lang="en-US" altLang="zh-CN"/>
            </a:br>
            <a:r>
              <a:rPr lang="en-US" altLang="zh-CN"/>
              <a:t>imp = Imputer(missing_values=</a:t>
            </a:r>
            <a:r>
              <a:rPr lang="en-US" altLang="zh-CN" b="1"/>
              <a:t>'NaN'</a:t>
            </a:r>
            <a:r>
              <a:rPr lang="en-US" altLang="zh-CN"/>
              <a:t>, strategy=</a:t>
            </a:r>
            <a:r>
              <a:rPr lang="en-US" altLang="zh-CN" b="1"/>
              <a:t>'mean'</a:t>
            </a:r>
            <a:r>
              <a:rPr lang="en-US" altLang="zh-CN"/>
              <a:t>, axis=0)</a:t>
            </a:r>
            <a:br>
              <a:rPr lang="en-US" altLang="zh-CN"/>
            </a:br>
            <a:r>
              <a:rPr lang="en-US" altLang="zh-CN"/>
              <a:t>imp.fit([[1, 2], [np.nan, 3], [7, 6]])</a:t>
            </a:r>
            <a:br>
              <a:rPr lang="en-US" altLang="zh-CN"/>
            </a:br>
            <a:r>
              <a:rPr lang="en-US" altLang="zh-CN"/>
              <a:t>X = [[np.nan, 2], [6, np.nan], [7, 6]]</a:t>
            </a:r>
            <a:br>
              <a:rPr lang="en-US" altLang="zh-CN"/>
            </a:br>
            <a:r>
              <a:rPr lang="en-US" altLang="zh-CN"/>
              <a:t>print(imp.transform(X))</a:t>
            </a:r>
            <a:endParaRPr lang="zh-CN" altLang="en-US"/>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 xmlns:a16="http://schemas.microsoft.com/office/drawing/2014/main" id="{296C1CE3-66E4-48B9-8615-F92DD4D4C10A}"/>
              </a:ext>
            </a:extLst>
          </p:cNvPr>
          <p:cNvSpPr>
            <a:spLocks noGrp="1" noChangeArrowheads="1"/>
          </p:cNvSpPr>
          <p:nvPr>
            <p:ph type="title"/>
          </p:nvPr>
        </p:nvSpPr>
        <p:spPr/>
        <p:txBody>
          <a:bodyPr/>
          <a:lstStyle/>
          <a:p>
            <a:r>
              <a:rPr lang="zh-CN" altLang="en-US"/>
              <a:t>最小</a:t>
            </a:r>
            <a:r>
              <a:rPr lang="en-US" altLang="zh-CN"/>
              <a:t>-</a:t>
            </a:r>
            <a:r>
              <a:rPr lang="zh-CN" altLang="en-US"/>
              <a:t>最大规范化</a:t>
            </a:r>
          </a:p>
        </p:txBody>
      </p:sp>
      <p:sp>
        <p:nvSpPr>
          <p:cNvPr id="3" name="内容占位符 2">
            <a:extLst>
              <a:ext uri="{FF2B5EF4-FFF2-40B4-BE49-F238E27FC236}">
                <a16:creationId xmlns="" xmlns:a16="http://schemas.microsoft.com/office/drawing/2014/main" id="{D18C5249-1740-4EC8-992A-2A66214722E2}"/>
              </a:ext>
            </a:extLst>
          </p:cNvPr>
          <p:cNvSpPr>
            <a:spLocks noGrp="1"/>
          </p:cNvSpPr>
          <p:nvPr>
            <p:ph idx="1"/>
          </p:nvPr>
        </p:nvSpPr>
        <p:spPr/>
        <p:txBody>
          <a:bodyPr>
            <a:normAutofit/>
          </a:bodyPr>
          <a:lstStyle/>
          <a:p>
            <a:pPr>
              <a:defRPr/>
            </a:pPr>
            <a:r>
              <a:rPr lang="en-US" altLang="zh-CN" b="1" dirty="0"/>
              <a:t>from </a:t>
            </a:r>
            <a:r>
              <a:rPr lang="en-US" altLang="zh-CN" dirty="0" err="1"/>
              <a:t>sklearn</a:t>
            </a:r>
            <a:r>
              <a:rPr lang="en-US" altLang="zh-CN" dirty="0"/>
              <a:t> </a:t>
            </a:r>
            <a:r>
              <a:rPr lang="en-US" altLang="zh-CN" b="1" dirty="0"/>
              <a:t>import </a:t>
            </a:r>
            <a:r>
              <a:rPr lang="en-US" altLang="zh-CN" dirty="0"/>
              <a:t>preprocessing</a:t>
            </a:r>
            <a:br>
              <a:rPr lang="en-US" altLang="zh-CN" dirty="0"/>
            </a:br>
            <a:r>
              <a:rPr lang="en-US" altLang="zh-CN" b="1" dirty="0"/>
              <a:t>import </a:t>
            </a:r>
            <a:r>
              <a:rPr lang="en-US" altLang="zh-CN" dirty="0" err="1"/>
              <a:t>numpy</a:t>
            </a:r>
            <a:r>
              <a:rPr lang="en-US" altLang="zh-CN" dirty="0"/>
              <a:t> </a:t>
            </a:r>
            <a:r>
              <a:rPr lang="en-US" altLang="zh-CN" b="1" dirty="0"/>
              <a:t>as </a:t>
            </a:r>
            <a:r>
              <a:rPr lang="en-US" altLang="zh-CN" dirty="0"/>
              <a:t>np</a:t>
            </a:r>
            <a:br>
              <a:rPr lang="en-US" altLang="zh-CN" dirty="0"/>
            </a:br>
            <a:r>
              <a:rPr lang="en-US" altLang="zh-CN" dirty="0"/>
              <a:t>X = </a:t>
            </a:r>
            <a:r>
              <a:rPr lang="en-US" altLang="zh-CN" dirty="0" err="1"/>
              <a:t>np.array</a:t>
            </a:r>
            <a:r>
              <a:rPr lang="en-US" altLang="zh-CN" dirty="0"/>
              <a:t>([[ 1., -1.,  2.],</a:t>
            </a:r>
            <a:br>
              <a:rPr lang="en-US" altLang="zh-CN" dirty="0"/>
            </a:br>
            <a:r>
              <a:rPr lang="en-US" altLang="zh-CN" dirty="0"/>
              <a:t>               [ 2.,  0.,  0.],</a:t>
            </a:r>
            <a:br>
              <a:rPr lang="en-US" altLang="zh-CN" dirty="0"/>
            </a:br>
            <a:r>
              <a:rPr lang="en-US" altLang="zh-CN" dirty="0"/>
              <a:t>              [ 0.,  1., -1.]])</a:t>
            </a:r>
            <a:br>
              <a:rPr lang="en-US" altLang="zh-CN" dirty="0"/>
            </a:br>
            <a:r>
              <a:rPr lang="en-US" altLang="zh-CN" dirty="0" err="1"/>
              <a:t>min_max_scaler</a:t>
            </a:r>
            <a:r>
              <a:rPr lang="en-US" altLang="zh-CN" dirty="0"/>
              <a:t> = </a:t>
            </a:r>
            <a:r>
              <a:rPr lang="en-US" altLang="zh-CN" dirty="0" err="1"/>
              <a:t>preprocessing.MinMaxScaler</a:t>
            </a:r>
            <a:r>
              <a:rPr lang="en-US" altLang="zh-CN" dirty="0"/>
              <a:t>()</a:t>
            </a:r>
            <a:br>
              <a:rPr lang="en-US" altLang="zh-CN" dirty="0"/>
            </a:br>
            <a:r>
              <a:rPr lang="en-US" altLang="zh-CN" dirty="0" err="1"/>
              <a:t>X_train_minmax</a:t>
            </a:r>
            <a:r>
              <a:rPr lang="en-US" altLang="zh-CN" dirty="0"/>
              <a:t> = </a:t>
            </a:r>
            <a:r>
              <a:rPr lang="en-US" altLang="zh-CN" dirty="0" err="1"/>
              <a:t>min_max_scaler.fit_transform</a:t>
            </a:r>
            <a:r>
              <a:rPr lang="en-US" altLang="zh-CN" dirty="0"/>
              <a:t>(X)</a:t>
            </a:r>
            <a:br>
              <a:rPr lang="en-US" altLang="zh-CN" dirty="0"/>
            </a:br>
            <a:r>
              <a:rPr lang="en-US" altLang="zh-CN" dirty="0"/>
              <a:t>print(</a:t>
            </a:r>
            <a:r>
              <a:rPr lang="en-US" altLang="zh-CN" dirty="0" err="1"/>
              <a:t>X_train_minmax</a:t>
            </a:r>
            <a:r>
              <a:rPr lang="en-US" altLang="zh-CN" dirty="0"/>
              <a:t>)</a:t>
            </a:r>
            <a:endParaRPr lang="zh-CN" altLang="en-US" dirty="0"/>
          </a:p>
        </p:txBody>
      </p:sp>
    </p:spTree>
    <p:extLst>
      <p:ext uri="{BB962C8B-B14F-4D97-AF65-F5344CB8AC3E}">
        <p14:creationId xmlns:p14="http://schemas.microsoft.com/office/powerpoint/2010/main" val="465907205"/>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 xmlns:a16="http://schemas.microsoft.com/office/drawing/2014/main" id="{FE1E512A-8950-457B-BBD2-4B21A231D9C8}"/>
              </a:ext>
            </a:extLst>
          </p:cNvPr>
          <p:cNvSpPr>
            <a:spLocks noGrp="1" noChangeArrowheads="1"/>
          </p:cNvSpPr>
          <p:nvPr>
            <p:ph type="title"/>
          </p:nvPr>
        </p:nvSpPr>
        <p:spPr/>
        <p:txBody>
          <a:bodyPr/>
          <a:lstStyle/>
          <a:p>
            <a:r>
              <a:rPr lang="en-US" altLang="zh-CN"/>
              <a:t>Z</a:t>
            </a:r>
            <a:r>
              <a:rPr lang="zh-CN" altLang="en-US"/>
              <a:t>分数规范化</a:t>
            </a:r>
          </a:p>
        </p:txBody>
      </p:sp>
      <p:sp>
        <p:nvSpPr>
          <p:cNvPr id="101379" name="内容占位符 2">
            <a:extLst>
              <a:ext uri="{FF2B5EF4-FFF2-40B4-BE49-F238E27FC236}">
                <a16:creationId xmlns="" xmlns:a16="http://schemas.microsoft.com/office/drawing/2014/main" id="{7B5AD3E8-87D7-4675-BB5A-08C3EF2BB803}"/>
              </a:ext>
            </a:extLst>
          </p:cNvPr>
          <p:cNvSpPr>
            <a:spLocks noGrp="1" noChangeArrowheads="1"/>
          </p:cNvSpPr>
          <p:nvPr>
            <p:ph idx="1"/>
          </p:nvPr>
        </p:nvSpPr>
        <p:spPr/>
        <p:txBody>
          <a:bodyPr/>
          <a:lstStyle/>
          <a:p>
            <a:r>
              <a:rPr lang="en-US" altLang="zh-CN" b="1"/>
              <a:t>from </a:t>
            </a:r>
            <a:r>
              <a:rPr lang="en-US" altLang="zh-CN"/>
              <a:t>sklearn </a:t>
            </a:r>
            <a:r>
              <a:rPr lang="en-US" altLang="zh-CN" b="1"/>
              <a:t>import </a:t>
            </a:r>
            <a:r>
              <a:rPr lang="en-US" altLang="zh-CN"/>
              <a:t>preprocessing</a:t>
            </a:r>
            <a:br>
              <a:rPr lang="en-US" altLang="zh-CN"/>
            </a:br>
            <a:r>
              <a:rPr lang="en-US" altLang="zh-CN" b="1"/>
              <a:t>import </a:t>
            </a:r>
            <a:r>
              <a:rPr lang="en-US" altLang="zh-CN"/>
              <a:t>numpy </a:t>
            </a:r>
            <a:r>
              <a:rPr lang="en-US" altLang="zh-CN" b="1"/>
              <a:t>as </a:t>
            </a:r>
            <a:r>
              <a:rPr lang="en-US" altLang="zh-CN"/>
              <a:t>np</a:t>
            </a:r>
            <a:br>
              <a:rPr lang="en-US" altLang="zh-CN"/>
            </a:br>
            <a:r>
              <a:rPr lang="en-US" altLang="zh-CN"/>
              <a:t>X = np.array([[ 1., -1.,  2.],</a:t>
            </a:r>
            <a:br>
              <a:rPr lang="en-US" altLang="zh-CN"/>
            </a:br>
            <a:r>
              <a:rPr lang="en-US" altLang="zh-CN"/>
              <a:t>               [ 2.,  0.,  0.],</a:t>
            </a:r>
            <a:br>
              <a:rPr lang="en-US" altLang="zh-CN"/>
            </a:br>
            <a:r>
              <a:rPr lang="en-US" altLang="zh-CN"/>
              <a:t>              [ 0.,  1., -1.]])</a:t>
            </a:r>
            <a:br>
              <a:rPr lang="en-US" altLang="zh-CN"/>
            </a:br>
            <a:r>
              <a:rPr lang="en-US" altLang="zh-CN"/>
              <a:t>X_scaled = preprocessing.scale(X)</a:t>
            </a:r>
            <a:br>
              <a:rPr lang="en-US" altLang="zh-CN"/>
            </a:br>
            <a:r>
              <a:rPr lang="en-US" altLang="zh-CN"/>
              <a:t>print(X_scaled)</a:t>
            </a:r>
            <a:endParaRPr lang="zh-CN" altLang="en-US"/>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18467">
            <a:extLst>
              <a:ext uri="{FF2B5EF4-FFF2-40B4-BE49-F238E27FC236}">
                <a16:creationId xmlns="" xmlns:a16="http://schemas.microsoft.com/office/drawing/2014/main" id="{30034FB4-F004-4999-B0E2-D49A8091F88B}"/>
              </a:ext>
            </a:extLst>
          </p:cNvPr>
          <p:cNvSpPr>
            <a:spLocks noGrp="1" noChangeArrowheads="1"/>
          </p:cNvSpPr>
          <p:nvPr>
            <p:ph type="ctrTitle"/>
          </p:nvPr>
        </p:nvSpPr>
        <p:spPr/>
        <p:txBody>
          <a:bodyPr/>
          <a:lstStyle/>
          <a:p>
            <a:pPr algn="ctr" eaLnBrk="1" hangingPunct="1"/>
            <a:r>
              <a:rPr lang="en-US" altLang="zh-CN" dirty="0" smtClean="0"/>
              <a:t>2.3 </a:t>
            </a:r>
            <a:r>
              <a:rPr lang="zh-CN" altLang="en-US" dirty="0" smtClean="0"/>
              <a:t>特征构造</a:t>
            </a:r>
            <a:endParaRPr lang="zh-CN" altLang="en-US" dirty="0"/>
          </a:p>
        </p:txBody>
      </p:sp>
      <p:sp>
        <p:nvSpPr>
          <p:cNvPr id="44035" name="副标题 318468">
            <a:extLst>
              <a:ext uri="{FF2B5EF4-FFF2-40B4-BE49-F238E27FC236}">
                <a16:creationId xmlns="" xmlns:a16="http://schemas.microsoft.com/office/drawing/2014/main" id="{6867B6C6-DB18-493A-B94F-67C9DD08ADDA}"/>
              </a:ext>
            </a:extLst>
          </p:cNvPr>
          <p:cNvSpPr>
            <a:spLocks noGrp="1" noChangeArrowheads="1"/>
          </p:cNvSpPr>
          <p:nvPr>
            <p:ph type="subTitle" idx="1"/>
          </p:nvPr>
        </p:nvSpPr>
        <p:spPr/>
        <p:txBody>
          <a:bodyPr/>
          <a:lstStyle/>
          <a:p>
            <a:pPr eaLnBrk="1" hangingPunct="1"/>
            <a:endParaRPr lang="zh-CN" altLang="zh-CN"/>
          </a:p>
        </p:txBody>
      </p:sp>
    </p:spTree>
    <p:extLst>
      <p:ext uri="{BB962C8B-B14F-4D97-AF65-F5344CB8AC3E}">
        <p14:creationId xmlns:p14="http://schemas.microsoft.com/office/powerpoint/2010/main" val="2070374972"/>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p:txBody>
          <a:bodyPr/>
          <a:lstStyle/>
          <a:p>
            <a:r>
              <a:rPr lang="en-US" altLang="zh-CN" sz="3200" dirty="0" smtClean="0"/>
              <a:t>2.3</a:t>
            </a:r>
            <a:r>
              <a:rPr lang="zh-CN" altLang="en-US" sz="3200" dirty="0" smtClean="0"/>
              <a:t>特征构造</a:t>
            </a:r>
            <a:endParaRPr lang="zh-CN" altLang="zh-CN" sz="3200" dirty="0"/>
          </a:p>
        </p:txBody>
      </p:sp>
      <p:sp>
        <p:nvSpPr>
          <p:cNvPr id="64515" name="Rectangle 3">
            <a:extLst>
              <a:ext uri="{FF2B5EF4-FFF2-40B4-BE49-F238E27FC236}">
                <a16:creationId xmlns="" xmlns:a16="http://schemas.microsoft.com/office/drawing/2014/main" id="{F75BA150-4BC5-408A-9FC1-BC75FE259140}"/>
              </a:ext>
            </a:extLst>
          </p:cNvPr>
          <p:cNvSpPr>
            <a:spLocks noGrp="1" noChangeArrowheads="1"/>
          </p:cNvSpPr>
          <p:nvPr>
            <p:ph type="body" idx="1"/>
          </p:nvPr>
        </p:nvSpPr>
        <p:spPr/>
        <p:txBody>
          <a:bodyPr/>
          <a:lstStyle/>
          <a:p>
            <a:pPr>
              <a:lnSpc>
                <a:spcPct val="150000"/>
              </a:lnSpc>
            </a:pPr>
            <a:r>
              <a:rPr lang="zh-CN" altLang="en-US" sz="2400" dirty="0"/>
              <a:t>机器学习行内有句被奉为真理</a:t>
            </a:r>
            <a:r>
              <a:rPr lang="zh-CN" altLang="en-US" sz="2400" dirty="0" smtClean="0"/>
              <a:t>的话，</a:t>
            </a:r>
            <a:r>
              <a:rPr lang="zh-CN" altLang="en-US" sz="2400" dirty="0" smtClean="0">
                <a:solidFill>
                  <a:srgbClr val="FF0000"/>
                </a:solidFill>
              </a:rPr>
              <a:t>数据</a:t>
            </a:r>
            <a:r>
              <a:rPr lang="zh-CN" altLang="en-US" sz="2400" dirty="0">
                <a:solidFill>
                  <a:srgbClr val="FF0000"/>
                </a:solidFill>
              </a:rPr>
              <a:t>和特征</a:t>
            </a:r>
            <a:r>
              <a:rPr lang="zh-CN" altLang="en-US" sz="2400" dirty="0"/>
              <a:t>决定了机器学习的</a:t>
            </a:r>
            <a:r>
              <a:rPr lang="zh-CN" altLang="en-US" sz="2400" dirty="0" smtClean="0"/>
              <a:t>上限，</a:t>
            </a:r>
            <a:r>
              <a:rPr lang="zh-CN" altLang="en-US" sz="2400" dirty="0" smtClean="0">
                <a:solidFill>
                  <a:srgbClr val="FF0000"/>
                </a:solidFill>
              </a:rPr>
              <a:t>模型</a:t>
            </a:r>
            <a:r>
              <a:rPr lang="zh-CN" altLang="en-US" sz="2400" dirty="0">
                <a:solidFill>
                  <a:srgbClr val="FF0000"/>
                </a:solidFill>
              </a:rPr>
              <a:t>和算法</a:t>
            </a:r>
            <a:r>
              <a:rPr lang="zh-CN" altLang="en-US" sz="2400" dirty="0"/>
              <a:t>只是逼近这个上限</a:t>
            </a:r>
            <a:r>
              <a:rPr lang="zh-CN" altLang="en-US" sz="2400" dirty="0" smtClean="0"/>
              <a:t>而已</a:t>
            </a:r>
            <a:endParaRPr lang="en-US" altLang="zh-CN" sz="2400" dirty="0" smtClean="0"/>
          </a:p>
          <a:p>
            <a:pPr lvl="1">
              <a:lnSpc>
                <a:spcPct val="150000"/>
              </a:lnSpc>
            </a:pPr>
            <a:r>
              <a:rPr lang="en-US" altLang="zh-CN" dirty="0" smtClean="0"/>
              <a:t>1</a:t>
            </a:r>
            <a:r>
              <a:rPr lang="zh-CN" altLang="en-US" dirty="0" smtClean="0"/>
              <a:t>、当数据质量不高、特征信息不明显，通常需要构造新特征</a:t>
            </a:r>
            <a:endParaRPr lang="en-US" altLang="zh-CN" dirty="0" smtClean="0"/>
          </a:p>
          <a:p>
            <a:pPr lvl="2">
              <a:lnSpc>
                <a:spcPct val="150000"/>
              </a:lnSpc>
            </a:pPr>
            <a:r>
              <a:rPr lang="zh-CN" altLang="en-US" dirty="0" smtClean="0"/>
              <a:t>基本特征构造法</a:t>
            </a:r>
            <a:endParaRPr lang="en-US" altLang="zh-CN" dirty="0" smtClean="0"/>
          </a:p>
          <a:p>
            <a:pPr lvl="2">
              <a:lnSpc>
                <a:spcPct val="150000"/>
              </a:lnSpc>
            </a:pPr>
            <a:r>
              <a:rPr lang="zh-CN" altLang="en-US" dirty="0" smtClean="0"/>
              <a:t>时间类型数据特征构造法</a:t>
            </a:r>
            <a:endParaRPr lang="en-US" altLang="zh-CN" dirty="0" smtClean="0"/>
          </a:p>
          <a:p>
            <a:pPr lvl="2">
              <a:lnSpc>
                <a:spcPct val="150000"/>
              </a:lnSpc>
            </a:pPr>
            <a:r>
              <a:rPr lang="zh-CN" altLang="en-US" dirty="0" smtClean="0"/>
              <a:t>时间序列数据特征构造法</a:t>
            </a:r>
            <a:endParaRPr lang="en-US" altLang="zh-CN" dirty="0" smtClean="0"/>
          </a:p>
          <a:p>
            <a:pPr lvl="1">
              <a:lnSpc>
                <a:spcPct val="150000"/>
              </a:lnSpc>
            </a:pPr>
            <a:r>
              <a:rPr lang="en-US" altLang="zh-CN" dirty="0" smtClean="0"/>
              <a:t>2</a:t>
            </a:r>
            <a:r>
              <a:rPr lang="zh-CN" altLang="en-US" dirty="0" smtClean="0"/>
              <a:t>、当数据中既有连续数据，又有离散数据时，当采用类似神经网络这种优化机器学习方法，则需要</a:t>
            </a:r>
            <a:endParaRPr lang="en-US" altLang="zh-CN" dirty="0" smtClean="0"/>
          </a:p>
          <a:p>
            <a:pPr lvl="2">
              <a:lnSpc>
                <a:spcPct val="150000"/>
              </a:lnSpc>
            </a:pPr>
            <a:r>
              <a:rPr lang="zh-CN" altLang="en-US" dirty="0"/>
              <a:t>将离散数据</a:t>
            </a:r>
            <a:r>
              <a:rPr lang="zh-CN" altLang="en-US" dirty="0" smtClean="0"/>
              <a:t>特征进行哑</a:t>
            </a:r>
            <a:r>
              <a:rPr lang="zh-CN" altLang="en-US" dirty="0"/>
              <a:t>编码</a:t>
            </a:r>
          </a:p>
        </p:txBody>
      </p:sp>
    </p:spTree>
    <p:extLst>
      <p:ext uri="{BB962C8B-B14F-4D97-AF65-F5344CB8AC3E}">
        <p14:creationId xmlns:p14="http://schemas.microsoft.com/office/powerpoint/2010/main" val="2732656297"/>
      </p:ext>
    </p:extLst>
  </p:cSld>
  <p:clrMapOvr>
    <a:masterClrMapping/>
  </p:clrMapOvr>
  <p:transition advTm="456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占位符 337922">
            <a:extLst>
              <a:ext uri="{FF2B5EF4-FFF2-40B4-BE49-F238E27FC236}">
                <a16:creationId xmlns="" xmlns:a16="http://schemas.microsoft.com/office/drawing/2014/main" id="{6CDA76DF-C32A-4CD8-A48D-750DCB64A8A7}"/>
              </a:ext>
            </a:extLst>
          </p:cNvPr>
          <p:cNvSpPr>
            <a:spLocks noGrp="1" noChangeArrowheads="1"/>
          </p:cNvSpPr>
          <p:nvPr>
            <p:ph idx="1"/>
          </p:nvPr>
        </p:nvSpPr>
        <p:spPr/>
        <p:txBody>
          <a:bodyPr/>
          <a:lstStyle/>
          <a:p>
            <a:pPr eaLnBrk="1" hangingPunct="1"/>
            <a:r>
              <a:rPr lang="zh-CN" altLang="en-US" dirty="0"/>
              <a:t>原始数据集的特征具有必要的信息，但其形式不适合数据挖掘算法 </a:t>
            </a:r>
          </a:p>
          <a:p>
            <a:pPr eaLnBrk="1" hangingPunct="1"/>
            <a:endParaRPr lang="zh-CN" altLang="en-US" dirty="0"/>
          </a:p>
          <a:p>
            <a:pPr eaLnBrk="1" hangingPunct="1"/>
            <a:r>
              <a:rPr lang="zh-CN" altLang="en-US" dirty="0"/>
              <a:t>由原特征构造的新特征可能比原特征更有用 </a:t>
            </a:r>
          </a:p>
          <a:p>
            <a:pPr eaLnBrk="1" hangingPunct="1"/>
            <a:endParaRPr lang="zh-CN" altLang="en-US" dirty="0"/>
          </a:p>
          <a:p>
            <a:pPr eaLnBrk="1" hangingPunct="1"/>
            <a:r>
              <a:rPr lang="zh-CN" altLang="en-US" dirty="0"/>
              <a:t>例</a:t>
            </a:r>
            <a:r>
              <a:rPr lang="en-US" altLang="zh-CN" dirty="0"/>
              <a:t>: </a:t>
            </a:r>
            <a:r>
              <a:rPr lang="zh-CN" altLang="en-US" dirty="0"/>
              <a:t>文物数据库</a:t>
            </a:r>
          </a:p>
          <a:p>
            <a:pPr lvl="1" eaLnBrk="1" hangingPunct="1"/>
            <a:r>
              <a:rPr lang="zh-CN" altLang="en-US" dirty="0"/>
              <a:t>每件文物的特征包括</a:t>
            </a:r>
            <a:r>
              <a:rPr lang="en-US" altLang="zh-CN" dirty="0"/>
              <a:t>: </a:t>
            </a:r>
            <a:r>
              <a:rPr lang="zh-CN" altLang="en-US" dirty="0"/>
              <a:t>体积和质量，以及其他信息 </a:t>
            </a:r>
          </a:p>
          <a:p>
            <a:pPr lvl="1" eaLnBrk="1" hangingPunct="1"/>
            <a:r>
              <a:rPr lang="zh-CN" altLang="en-US" dirty="0"/>
              <a:t>文物材质</a:t>
            </a:r>
            <a:r>
              <a:rPr lang="en-US" altLang="zh-CN" dirty="0"/>
              <a:t>(</a:t>
            </a:r>
            <a:r>
              <a:rPr lang="zh-CN" altLang="en-US" dirty="0"/>
              <a:t>类</a:t>
            </a:r>
            <a:r>
              <a:rPr lang="en-US" altLang="zh-CN" dirty="0"/>
              <a:t>): </a:t>
            </a:r>
            <a:r>
              <a:rPr lang="zh-CN" altLang="en-US" dirty="0"/>
              <a:t>木材、陶土、青铜、黄金 </a:t>
            </a:r>
          </a:p>
          <a:p>
            <a:pPr lvl="1" eaLnBrk="1" hangingPunct="1"/>
            <a:r>
              <a:rPr lang="zh-CN" altLang="en-US" dirty="0"/>
              <a:t>原特征不适合分类</a:t>
            </a:r>
          </a:p>
          <a:p>
            <a:pPr lvl="1" eaLnBrk="1" hangingPunct="1"/>
            <a:r>
              <a:rPr lang="zh-CN" altLang="en-US" dirty="0"/>
              <a:t>构造新特征</a:t>
            </a:r>
            <a:r>
              <a:rPr lang="en-US" altLang="zh-CN" dirty="0"/>
              <a:t>: </a:t>
            </a:r>
            <a:r>
              <a:rPr lang="zh-CN" altLang="en-US" dirty="0"/>
              <a:t>密度</a:t>
            </a:r>
            <a:r>
              <a:rPr lang="en-US" altLang="zh-CN" dirty="0"/>
              <a:t>=</a:t>
            </a:r>
            <a:r>
              <a:rPr lang="zh-CN" altLang="en-US" dirty="0"/>
              <a:t>质量</a:t>
            </a:r>
            <a:r>
              <a:rPr lang="en-US" altLang="zh-CN" dirty="0"/>
              <a:t>/</a:t>
            </a:r>
            <a:r>
              <a:rPr lang="zh-CN" altLang="en-US" dirty="0"/>
              <a:t>体积</a:t>
            </a:r>
          </a:p>
        </p:txBody>
      </p:sp>
      <p:sp>
        <p:nvSpPr>
          <p:cNvPr id="61444" name="日期占位符 1">
            <a:extLst>
              <a:ext uri="{FF2B5EF4-FFF2-40B4-BE49-F238E27FC236}">
                <a16:creationId xmlns="" xmlns:a16="http://schemas.microsoft.com/office/drawing/2014/main" id="{268232BF-E322-4E0A-B258-CC50BB15D3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3863BA9F-1E2D-4FA4-95A2-C8523AAD3353}" type="datetime3">
              <a:rPr lang="zh-CN" altLang="en-US" sz="1400" b="0" smtClean="0"/>
              <a:pPr>
                <a:spcBef>
                  <a:spcPct val="0"/>
                </a:spcBef>
                <a:buClrTx/>
                <a:buSzTx/>
                <a:buFont typeface="Arial" panose="020B0604020202020204" pitchFamily="34" charset="0"/>
                <a:buNone/>
              </a:pPr>
              <a:t>2020年2月14日星期五</a:t>
            </a:fld>
            <a:endParaRPr lang="zh-CN" altLang="en-US" sz="1400" b="0"/>
          </a:p>
        </p:txBody>
      </p:sp>
      <p:sp>
        <p:nvSpPr>
          <p:cNvPr id="61446" name="灯片编号占位符 3">
            <a:extLst>
              <a:ext uri="{FF2B5EF4-FFF2-40B4-BE49-F238E27FC236}">
                <a16:creationId xmlns="" xmlns:a16="http://schemas.microsoft.com/office/drawing/2014/main" id="{D6F49FFE-5AD0-461A-A6B9-4FD7ED2BE4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4C69EE62-3DBB-4DA3-AFEE-1EC5C903E485}" type="slidenum">
              <a:rPr altLang="en-US" sz="1400" b="0" smtClean="0"/>
              <a:pPr>
                <a:spcBef>
                  <a:spcPct val="0"/>
                </a:spcBef>
                <a:buClrTx/>
                <a:buSzTx/>
                <a:buFont typeface="Arial" panose="020B0604020202020204" pitchFamily="34" charset="0"/>
                <a:buNone/>
              </a:pPr>
              <a:t>7</a:t>
            </a:fld>
            <a:endParaRPr lang="zh-CN" altLang="en-US" sz="1400" b="0"/>
          </a:p>
        </p:txBody>
      </p:sp>
      <p:pic>
        <p:nvPicPr>
          <p:cNvPr id="77826" name="Picture 2" descr="See the source image">
            <a:extLst>
              <a:ext uri="{FF2B5EF4-FFF2-40B4-BE49-F238E27FC236}">
                <a16:creationId xmlns="" xmlns:a16="http://schemas.microsoft.com/office/drawing/2014/main" id="{7F1F98EB-1354-451B-8FA9-08317FAFA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4009838"/>
            <a:ext cx="2958348" cy="23701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a:xfrm>
            <a:off x="1447800" y="304800"/>
            <a:ext cx="7391400" cy="762000"/>
          </a:xfrm>
        </p:spPr>
        <p:txBody>
          <a:bodyPr/>
          <a:lstStyle/>
          <a:p>
            <a:r>
              <a:rPr lang="en-US" altLang="zh-CN" sz="3200" dirty="0" smtClean="0"/>
              <a:t>2.3.1</a:t>
            </a:r>
            <a:r>
              <a:rPr lang="zh-CN" altLang="en-US" sz="3200" dirty="0" smtClean="0"/>
              <a:t>特征构造</a:t>
            </a:r>
            <a:r>
              <a:rPr lang="en-US" altLang="zh-CN" sz="3200" dirty="0" smtClean="0"/>
              <a:t>-</a:t>
            </a:r>
            <a:r>
              <a:rPr lang="zh-CN" altLang="en-US" sz="3200" dirty="0" smtClean="0"/>
              <a:t>基本特征构造法</a:t>
            </a:r>
            <a:endParaRPr lang="zh-CN" altLang="zh-CN" sz="3200" dirty="0"/>
          </a:p>
        </p:txBody>
      </p:sp>
    </p:spTree>
    <p:extLst>
      <p:ext uri="{BB962C8B-B14F-4D97-AF65-F5344CB8AC3E}">
        <p14:creationId xmlns:p14="http://schemas.microsoft.com/office/powerpoint/2010/main" val="2665689351"/>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占位符 337922">
            <a:extLst>
              <a:ext uri="{FF2B5EF4-FFF2-40B4-BE49-F238E27FC236}">
                <a16:creationId xmlns="" xmlns:a16="http://schemas.microsoft.com/office/drawing/2014/main" id="{6CDA76DF-C32A-4CD8-A48D-750DCB64A8A7}"/>
              </a:ext>
            </a:extLst>
          </p:cNvPr>
          <p:cNvSpPr>
            <a:spLocks noGrp="1" noChangeArrowheads="1"/>
          </p:cNvSpPr>
          <p:nvPr>
            <p:ph idx="1"/>
          </p:nvPr>
        </p:nvSpPr>
        <p:spPr>
          <a:xfrm>
            <a:off x="323527" y="1295400"/>
            <a:ext cx="8870819" cy="4837113"/>
          </a:xfrm>
        </p:spPr>
        <p:txBody>
          <a:bodyPr/>
          <a:lstStyle/>
          <a:p>
            <a:pPr eaLnBrk="1" hangingPunct="1">
              <a:lnSpc>
                <a:spcPct val="150000"/>
              </a:lnSpc>
            </a:pPr>
            <a:r>
              <a:rPr lang="zh-CN" altLang="en-US" dirty="0" smtClean="0"/>
              <a:t>单调</a:t>
            </a:r>
            <a:r>
              <a:rPr lang="zh-CN" altLang="en-US" dirty="0"/>
              <a:t>变换</a:t>
            </a:r>
            <a:r>
              <a:rPr lang="zh-CN" altLang="en-US" dirty="0">
                <a:solidFill>
                  <a:srgbClr val="FF0000"/>
                </a:solidFill>
              </a:rPr>
              <a:t>（如</a:t>
            </a:r>
            <a:r>
              <a:rPr lang="zh-CN" altLang="en-US" dirty="0" smtClean="0">
                <a:solidFill>
                  <a:srgbClr val="FF0000"/>
                </a:solidFill>
              </a:rPr>
              <a:t>对数变换、指数变换等）</a:t>
            </a:r>
            <a:endParaRPr lang="en-US" altLang="zh-CN" dirty="0" smtClean="0">
              <a:solidFill>
                <a:srgbClr val="FF0000"/>
              </a:solidFill>
            </a:endParaRPr>
          </a:p>
          <a:p>
            <a:pPr lvl="1" eaLnBrk="1" hangingPunct="1">
              <a:lnSpc>
                <a:spcPct val="150000"/>
              </a:lnSpc>
            </a:pPr>
            <a:r>
              <a:rPr lang="zh-CN" altLang="en-US" sz="1800" dirty="0" smtClean="0"/>
              <a:t>不适用</a:t>
            </a:r>
            <a:r>
              <a:rPr lang="zh-CN" altLang="en-US" sz="1800" dirty="0"/>
              <a:t>于决策树类</a:t>
            </a:r>
            <a:r>
              <a:rPr lang="zh-CN" altLang="en-US" sz="1800" dirty="0" smtClean="0"/>
              <a:t>算法，</a:t>
            </a:r>
            <a:endParaRPr lang="en-US" altLang="zh-CN" sz="1800" dirty="0" smtClean="0"/>
          </a:p>
          <a:p>
            <a:pPr marL="457200" lvl="1" indent="0" eaLnBrk="1" hangingPunct="1">
              <a:lnSpc>
                <a:spcPct val="150000"/>
              </a:lnSpc>
              <a:buNone/>
            </a:pPr>
            <a:r>
              <a:rPr lang="zh-CN" altLang="en-US" sz="1800" dirty="0" smtClean="0"/>
              <a:t>对于</a:t>
            </a:r>
            <a:r>
              <a:rPr lang="zh-CN" altLang="en-US" sz="1800" dirty="0"/>
              <a:t>决策树而言</a:t>
            </a:r>
            <a:r>
              <a:rPr lang="zh-CN" altLang="en-US" sz="1800" dirty="0" smtClean="0"/>
              <a:t>，指数、对数变换等之间</a:t>
            </a:r>
            <a:r>
              <a:rPr lang="zh-CN" altLang="en-US" sz="1800" dirty="0"/>
              <a:t>没有</a:t>
            </a:r>
            <a:r>
              <a:rPr lang="zh-CN" altLang="en-US" sz="1800" dirty="0" smtClean="0"/>
              <a:t>差异</a:t>
            </a:r>
            <a:endParaRPr lang="zh-CN" altLang="en-US" sz="1800" dirty="0"/>
          </a:p>
          <a:p>
            <a:pPr eaLnBrk="1" hangingPunct="1">
              <a:lnSpc>
                <a:spcPct val="150000"/>
              </a:lnSpc>
            </a:pPr>
            <a:endParaRPr lang="en-US" altLang="zh-CN" dirty="0" smtClean="0"/>
          </a:p>
        </p:txBody>
      </p:sp>
      <p:sp>
        <p:nvSpPr>
          <p:cNvPr id="61444" name="日期占位符 1">
            <a:extLst>
              <a:ext uri="{FF2B5EF4-FFF2-40B4-BE49-F238E27FC236}">
                <a16:creationId xmlns="" xmlns:a16="http://schemas.microsoft.com/office/drawing/2014/main" id="{268232BF-E322-4E0A-B258-CC50BB15D3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3863BA9F-1E2D-4FA4-95A2-C8523AAD3353}" type="datetime3">
              <a:rPr lang="zh-CN" altLang="en-US" sz="1400" b="0" smtClean="0"/>
              <a:pPr>
                <a:spcBef>
                  <a:spcPct val="0"/>
                </a:spcBef>
                <a:buClrTx/>
                <a:buSzTx/>
                <a:buFont typeface="Arial" panose="020B0604020202020204" pitchFamily="34" charset="0"/>
                <a:buNone/>
              </a:pPr>
              <a:t>2020年2月14日星期五</a:t>
            </a:fld>
            <a:endParaRPr lang="zh-CN" altLang="en-US" sz="1400" b="0"/>
          </a:p>
        </p:txBody>
      </p:sp>
      <p:sp>
        <p:nvSpPr>
          <p:cNvPr id="61446" name="灯片编号占位符 3">
            <a:extLst>
              <a:ext uri="{FF2B5EF4-FFF2-40B4-BE49-F238E27FC236}">
                <a16:creationId xmlns="" xmlns:a16="http://schemas.microsoft.com/office/drawing/2014/main" id="{D6F49FFE-5AD0-461A-A6B9-4FD7ED2BE4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4C69EE62-3DBB-4DA3-AFEE-1EC5C903E485}" type="slidenum">
              <a:rPr altLang="en-US" sz="1400" b="0" smtClean="0"/>
              <a:pPr>
                <a:spcBef>
                  <a:spcPct val="0"/>
                </a:spcBef>
                <a:buClrTx/>
                <a:buSzTx/>
                <a:buFont typeface="Arial" panose="020B0604020202020204" pitchFamily="34" charset="0"/>
                <a:buNone/>
              </a:pPr>
              <a:t>8</a:t>
            </a:fld>
            <a:endParaRPr lang="zh-CN" altLang="en-US" sz="1400" b="0"/>
          </a:p>
        </p:txBody>
      </p:sp>
      <p:sp>
        <p:nvSpPr>
          <p:cNvPr id="8"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a:xfrm>
            <a:off x="1447800" y="304800"/>
            <a:ext cx="7391400" cy="762000"/>
          </a:xfrm>
        </p:spPr>
        <p:txBody>
          <a:bodyPr/>
          <a:lstStyle/>
          <a:p>
            <a:r>
              <a:rPr lang="en-US" altLang="zh-CN" sz="3200" dirty="0" smtClean="0"/>
              <a:t>2.3.1</a:t>
            </a:r>
            <a:r>
              <a:rPr lang="zh-CN" altLang="en-US" sz="3200" dirty="0" smtClean="0"/>
              <a:t>特征构造</a:t>
            </a:r>
            <a:r>
              <a:rPr lang="en-US" altLang="zh-CN" sz="3200" dirty="0" smtClean="0"/>
              <a:t>-</a:t>
            </a:r>
            <a:r>
              <a:rPr lang="zh-CN" altLang="en-US" sz="3200" dirty="0" smtClean="0"/>
              <a:t>基本特征构造法</a:t>
            </a:r>
            <a:endParaRPr lang="zh-CN" altLang="zh-CN" sz="3200" dirty="0"/>
          </a:p>
        </p:txBody>
      </p:sp>
      <p:pic>
        <p:nvPicPr>
          <p:cNvPr id="1269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196752"/>
            <a:ext cx="159801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69208"/>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占位符 337922">
            <a:extLst>
              <a:ext uri="{FF2B5EF4-FFF2-40B4-BE49-F238E27FC236}">
                <a16:creationId xmlns="" xmlns:a16="http://schemas.microsoft.com/office/drawing/2014/main" id="{6CDA76DF-C32A-4CD8-A48D-750DCB64A8A7}"/>
              </a:ext>
            </a:extLst>
          </p:cNvPr>
          <p:cNvSpPr>
            <a:spLocks noGrp="1" noChangeArrowheads="1"/>
          </p:cNvSpPr>
          <p:nvPr>
            <p:ph idx="1"/>
          </p:nvPr>
        </p:nvSpPr>
        <p:spPr>
          <a:xfrm>
            <a:off x="323527" y="1295400"/>
            <a:ext cx="8870819" cy="4837113"/>
          </a:xfrm>
        </p:spPr>
        <p:txBody>
          <a:bodyPr/>
          <a:lstStyle/>
          <a:p>
            <a:pPr eaLnBrk="1" hangingPunct="1">
              <a:lnSpc>
                <a:spcPct val="150000"/>
              </a:lnSpc>
            </a:pPr>
            <a:r>
              <a:rPr lang="zh-CN" altLang="en-US" dirty="0" smtClean="0"/>
              <a:t>单调</a:t>
            </a:r>
            <a:r>
              <a:rPr lang="zh-CN" altLang="en-US" dirty="0"/>
              <a:t>变换</a:t>
            </a:r>
            <a:r>
              <a:rPr lang="zh-CN" altLang="en-US" dirty="0">
                <a:solidFill>
                  <a:srgbClr val="FF0000"/>
                </a:solidFill>
              </a:rPr>
              <a:t>（如</a:t>
            </a:r>
            <a:r>
              <a:rPr lang="zh-CN" altLang="en-US" dirty="0" smtClean="0">
                <a:solidFill>
                  <a:srgbClr val="FF0000"/>
                </a:solidFill>
              </a:rPr>
              <a:t>对数变换、指数变换等）</a:t>
            </a:r>
            <a:endParaRPr lang="en-US" altLang="zh-CN" dirty="0" smtClean="0">
              <a:solidFill>
                <a:srgbClr val="FF0000"/>
              </a:solidFill>
            </a:endParaRPr>
          </a:p>
          <a:p>
            <a:pPr lvl="1" eaLnBrk="1" hangingPunct="1">
              <a:lnSpc>
                <a:spcPct val="150000"/>
              </a:lnSpc>
            </a:pPr>
            <a:r>
              <a:rPr lang="zh-CN" altLang="en-US" sz="1800" dirty="0" smtClean="0"/>
              <a:t>不适用</a:t>
            </a:r>
            <a:r>
              <a:rPr lang="zh-CN" altLang="en-US" sz="1800" dirty="0"/>
              <a:t>于决策树类</a:t>
            </a:r>
            <a:r>
              <a:rPr lang="zh-CN" altLang="en-US" sz="1800" dirty="0" smtClean="0"/>
              <a:t>算法，</a:t>
            </a:r>
            <a:endParaRPr lang="en-US" altLang="zh-CN" sz="1800" dirty="0" smtClean="0"/>
          </a:p>
          <a:p>
            <a:pPr marL="457200" lvl="1" indent="0" eaLnBrk="1" hangingPunct="1">
              <a:lnSpc>
                <a:spcPct val="150000"/>
              </a:lnSpc>
              <a:buNone/>
            </a:pPr>
            <a:r>
              <a:rPr lang="zh-CN" altLang="en-US" sz="1800" dirty="0" smtClean="0"/>
              <a:t>对于</a:t>
            </a:r>
            <a:r>
              <a:rPr lang="zh-CN" altLang="en-US" sz="1800" dirty="0"/>
              <a:t>决策树而言</a:t>
            </a:r>
            <a:r>
              <a:rPr lang="zh-CN" altLang="en-US" sz="1800" dirty="0" smtClean="0"/>
              <a:t>，指数、对数变换等之间</a:t>
            </a:r>
            <a:r>
              <a:rPr lang="zh-CN" altLang="en-US" sz="1800" dirty="0"/>
              <a:t>没有</a:t>
            </a:r>
            <a:r>
              <a:rPr lang="zh-CN" altLang="en-US" sz="1800" dirty="0" smtClean="0"/>
              <a:t>差异</a:t>
            </a:r>
            <a:endParaRPr lang="zh-CN" altLang="en-US" sz="1800" dirty="0"/>
          </a:p>
          <a:p>
            <a:pPr eaLnBrk="1" hangingPunct="1">
              <a:lnSpc>
                <a:spcPct val="150000"/>
              </a:lnSpc>
            </a:pPr>
            <a:r>
              <a:rPr lang="zh-CN" altLang="en-US" dirty="0"/>
              <a:t>线性组合（</a:t>
            </a:r>
            <a:r>
              <a:rPr lang="en-US" altLang="zh-CN" dirty="0"/>
              <a:t>linear combination</a:t>
            </a:r>
            <a:r>
              <a:rPr lang="zh-CN" altLang="en-US" dirty="0" smtClean="0"/>
              <a:t>）</a:t>
            </a:r>
            <a:endParaRPr lang="en-US" altLang="zh-CN" dirty="0" smtClean="0"/>
          </a:p>
          <a:p>
            <a:pPr lvl="1" eaLnBrk="1" hangingPunct="1">
              <a:lnSpc>
                <a:spcPct val="150000"/>
              </a:lnSpc>
            </a:pPr>
            <a:r>
              <a:rPr lang="zh-CN" altLang="en-US" sz="1800" dirty="0" smtClean="0"/>
              <a:t>仅</a:t>
            </a:r>
            <a:r>
              <a:rPr lang="zh-CN" altLang="en-US" sz="1800" dirty="0"/>
              <a:t>适用于决策树以及基于决策树的</a:t>
            </a:r>
            <a:r>
              <a:rPr lang="en-US" altLang="zh-CN" sz="1800" dirty="0"/>
              <a:t>ensemble</a:t>
            </a:r>
            <a:r>
              <a:rPr lang="zh-CN" altLang="en-US" sz="1800" dirty="0"/>
              <a:t>（如</a:t>
            </a:r>
            <a:r>
              <a:rPr lang="en-US" altLang="zh-CN" sz="1800" dirty="0"/>
              <a:t>gradient boosting, random forest</a:t>
            </a:r>
            <a:r>
              <a:rPr lang="zh-CN" altLang="en-US" sz="1800" dirty="0"/>
              <a:t>），因为常见</a:t>
            </a:r>
            <a:r>
              <a:rPr lang="zh-CN" altLang="en-US" sz="1800" dirty="0" smtClean="0"/>
              <a:t>的</a:t>
            </a:r>
            <a:r>
              <a:rPr lang="zh-CN" altLang="en-US" sz="1800" dirty="0" smtClean="0">
                <a:solidFill>
                  <a:srgbClr val="FF0000"/>
                </a:solidFill>
              </a:rPr>
              <a:t>决策树模型不</a:t>
            </a:r>
            <a:r>
              <a:rPr lang="zh-CN" altLang="en-US" sz="1800" dirty="0">
                <a:solidFill>
                  <a:srgbClr val="FF0000"/>
                </a:solidFill>
              </a:rPr>
              <a:t>擅长捕获不同特征之间的</a:t>
            </a:r>
            <a:r>
              <a:rPr lang="zh-CN" altLang="en-US" sz="1800" dirty="0" smtClean="0">
                <a:solidFill>
                  <a:srgbClr val="FF0000"/>
                </a:solidFill>
              </a:rPr>
              <a:t>相关性</a:t>
            </a:r>
            <a:endParaRPr lang="en-US" altLang="zh-CN" sz="1800" dirty="0" smtClean="0">
              <a:solidFill>
                <a:srgbClr val="FF0000"/>
              </a:solidFill>
            </a:endParaRPr>
          </a:p>
          <a:p>
            <a:pPr lvl="1" eaLnBrk="1" hangingPunct="1">
              <a:lnSpc>
                <a:spcPct val="150000"/>
              </a:lnSpc>
            </a:pPr>
            <a:r>
              <a:rPr lang="zh-CN" altLang="en-US" sz="1800" dirty="0" smtClean="0"/>
              <a:t>不适用</a:t>
            </a:r>
            <a:r>
              <a:rPr lang="zh-CN" altLang="en-US" sz="1800" dirty="0"/>
              <a:t>于</a:t>
            </a:r>
            <a:r>
              <a:rPr lang="en-US" altLang="zh-CN" sz="1800" dirty="0"/>
              <a:t>SVM</a:t>
            </a:r>
            <a:r>
              <a:rPr lang="zh-CN" altLang="en-US" sz="1800" dirty="0"/>
              <a:t>、线性回归、神经网络</a:t>
            </a:r>
            <a:r>
              <a:rPr lang="zh-CN" altLang="en-US" sz="1800" dirty="0" smtClean="0"/>
              <a:t>等</a:t>
            </a:r>
            <a:endParaRPr lang="en-US" altLang="zh-CN" sz="1800" dirty="0"/>
          </a:p>
          <a:p>
            <a:pPr eaLnBrk="1" hangingPunct="1">
              <a:lnSpc>
                <a:spcPct val="150000"/>
              </a:lnSpc>
            </a:pPr>
            <a:endParaRPr lang="en-US" altLang="zh-CN" dirty="0" smtClean="0"/>
          </a:p>
        </p:txBody>
      </p:sp>
      <p:sp>
        <p:nvSpPr>
          <p:cNvPr id="61444" name="日期占位符 1">
            <a:extLst>
              <a:ext uri="{FF2B5EF4-FFF2-40B4-BE49-F238E27FC236}">
                <a16:creationId xmlns="" xmlns:a16="http://schemas.microsoft.com/office/drawing/2014/main" id="{268232BF-E322-4E0A-B258-CC50BB15D3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3863BA9F-1E2D-4FA4-95A2-C8523AAD3353}" type="datetime3">
              <a:rPr lang="zh-CN" altLang="en-US" sz="1400" b="0" smtClean="0"/>
              <a:pPr>
                <a:spcBef>
                  <a:spcPct val="0"/>
                </a:spcBef>
                <a:buClrTx/>
                <a:buSzTx/>
                <a:buFont typeface="Arial" panose="020B0604020202020204" pitchFamily="34" charset="0"/>
                <a:buNone/>
              </a:pPr>
              <a:t>2020年2月14日星期五</a:t>
            </a:fld>
            <a:endParaRPr lang="zh-CN" altLang="en-US" sz="1400" b="0"/>
          </a:p>
        </p:txBody>
      </p:sp>
      <p:sp>
        <p:nvSpPr>
          <p:cNvPr id="61446" name="灯片编号占位符 3">
            <a:extLst>
              <a:ext uri="{FF2B5EF4-FFF2-40B4-BE49-F238E27FC236}">
                <a16:creationId xmlns="" xmlns:a16="http://schemas.microsoft.com/office/drawing/2014/main" id="{D6F49FFE-5AD0-461A-A6B9-4FD7ED2BE4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spcBef>
                <a:spcPct val="20000"/>
              </a:spcBef>
              <a:buClr>
                <a:schemeClr val="folHlink"/>
              </a:buClr>
              <a:buSzPct val="6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 typeface="Arial" panose="020B0604020202020204" pitchFamily="34" charset="0"/>
              <a:buNone/>
            </a:pPr>
            <a:fld id="{4C69EE62-3DBB-4DA3-AFEE-1EC5C903E485}" type="slidenum">
              <a:rPr altLang="en-US" sz="1400" b="0" smtClean="0"/>
              <a:pPr>
                <a:spcBef>
                  <a:spcPct val="0"/>
                </a:spcBef>
                <a:buClrTx/>
                <a:buSzTx/>
                <a:buFont typeface="Arial" panose="020B0604020202020204" pitchFamily="34" charset="0"/>
                <a:buNone/>
              </a:pPr>
              <a:t>9</a:t>
            </a:fld>
            <a:endParaRPr lang="zh-CN" altLang="en-US" sz="1400" b="0"/>
          </a:p>
        </p:txBody>
      </p:sp>
      <p:sp>
        <p:nvSpPr>
          <p:cNvPr id="8" name="Rectangle 2">
            <a:extLst>
              <a:ext uri="{FF2B5EF4-FFF2-40B4-BE49-F238E27FC236}">
                <a16:creationId xmlns="" xmlns:a16="http://schemas.microsoft.com/office/drawing/2014/main" id="{B6CBCEBC-A06E-4E09-A373-E79580D42D7E}"/>
              </a:ext>
            </a:extLst>
          </p:cNvPr>
          <p:cNvSpPr>
            <a:spLocks noGrp="1" noChangeArrowheads="1"/>
          </p:cNvSpPr>
          <p:nvPr>
            <p:ph type="title"/>
          </p:nvPr>
        </p:nvSpPr>
        <p:spPr>
          <a:xfrm>
            <a:off x="1447800" y="304800"/>
            <a:ext cx="7391400" cy="762000"/>
          </a:xfrm>
        </p:spPr>
        <p:txBody>
          <a:bodyPr/>
          <a:lstStyle/>
          <a:p>
            <a:r>
              <a:rPr lang="en-US" altLang="zh-CN" sz="3200" dirty="0" smtClean="0"/>
              <a:t>2.3.1</a:t>
            </a:r>
            <a:r>
              <a:rPr lang="zh-CN" altLang="en-US" sz="3200" dirty="0" smtClean="0"/>
              <a:t>特征构造</a:t>
            </a:r>
            <a:r>
              <a:rPr lang="en-US" altLang="zh-CN" sz="3200" dirty="0" smtClean="0"/>
              <a:t>-</a:t>
            </a:r>
            <a:r>
              <a:rPr lang="zh-CN" altLang="en-US" sz="3200" dirty="0" smtClean="0"/>
              <a:t>基本特征构造法</a:t>
            </a:r>
            <a:endParaRPr lang="zh-CN" altLang="zh-CN" sz="3200" dirty="0"/>
          </a:p>
        </p:txBody>
      </p:sp>
      <p:pic>
        <p:nvPicPr>
          <p:cNvPr id="1269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196752"/>
            <a:ext cx="159801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80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766442"/>
            <a:ext cx="39052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53994"/>
      </p:ext>
    </p:extLst>
  </p:cSld>
  <p:clrMapOvr>
    <a:masterClrMapping/>
  </p:clrMapOvr>
  <p:transition>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8000"/>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008000"/>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1468</TotalTime>
  <Words>3532</Words>
  <Application>Microsoft Office PowerPoint</Application>
  <PresentationFormat>全屏显示(4:3)</PresentationFormat>
  <Paragraphs>668</Paragraphs>
  <Slides>49</Slides>
  <Notes>4</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49</vt:i4>
      </vt:variant>
    </vt:vector>
  </HeadingPairs>
  <TitlesOfParts>
    <vt:vector size="51" baseType="lpstr">
      <vt:lpstr>Blends</vt:lpstr>
      <vt:lpstr>1_Pixel</vt:lpstr>
      <vt:lpstr>数据挖掘 Data Mining  第三课 数据预处理</vt:lpstr>
      <vt:lpstr>2.2.8 主成分分析编程实践</vt:lpstr>
      <vt:lpstr>2.2.1 数据规约编程实践</vt:lpstr>
      <vt:lpstr>PowerPoint 演示文稿</vt:lpstr>
      <vt:lpstr>2.3 特征构造</vt:lpstr>
      <vt:lpstr>2.3特征构造</vt:lpstr>
      <vt:lpstr>2.3.1特征构造-基本特征构造法</vt:lpstr>
      <vt:lpstr>2.3.1特征构造-基本特征构造法</vt:lpstr>
      <vt:lpstr>2.3.1特征构造-基本特征构造法</vt:lpstr>
      <vt:lpstr>2.3.1特征构造-基本特征构造法</vt:lpstr>
      <vt:lpstr>PowerPoint 演示文稿</vt:lpstr>
      <vt:lpstr>2.3.2特征构造-时间类型数据特征构造法</vt:lpstr>
      <vt:lpstr>题目内容</vt:lpstr>
      <vt:lpstr>题目数据</vt:lpstr>
      <vt:lpstr>PowerPoint 演示文稿</vt:lpstr>
      <vt:lpstr>2.3.3特征构造-时间序列数据特征构造法</vt:lpstr>
      <vt:lpstr>轴承故障检测：任务介绍</vt:lpstr>
      <vt:lpstr>PowerPoint 演示文稿</vt:lpstr>
      <vt:lpstr>PowerPoint 演示文稿</vt:lpstr>
      <vt:lpstr>PowerPoint 演示文稿</vt:lpstr>
      <vt:lpstr>PowerPoint 演示文稿</vt:lpstr>
      <vt:lpstr>PowerPoint 演示文稿</vt:lpstr>
      <vt:lpstr>PowerPoint 演示文稿</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PowerPoint 演示文稿</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2.3.4特征构造-离散数据特征哑编码</vt:lpstr>
      <vt:lpstr>PowerPoint 演示文稿</vt:lpstr>
      <vt:lpstr>2.3.4特征构造-离散数据特征哑编码</vt:lpstr>
      <vt:lpstr>2.3.4特征构造-离散数据特征哑编码</vt:lpstr>
      <vt:lpstr>2.3.4特征构造-离散数据特征哑编码小结</vt:lpstr>
      <vt:lpstr>2.3特征构造</vt:lpstr>
      <vt:lpstr>内容提纲</vt:lpstr>
      <vt:lpstr>PowerPoint 演示文稿</vt:lpstr>
      <vt:lpstr>丢失数据处理</vt:lpstr>
      <vt:lpstr>最小-最大规范化</vt:lpstr>
      <vt:lpstr>Z分数规范化</vt:lpstr>
    </vt:vector>
  </TitlesOfParts>
  <Company>CS Dept., 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Ming Fan</dc:creator>
  <cp:lastModifiedBy>Windows 用户</cp:lastModifiedBy>
  <cp:revision>327</cp:revision>
  <dcterms:created xsi:type="dcterms:W3CDTF">2002-07-21T08:37:06Z</dcterms:created>
  <dcterms:modified xsi:type="dcterms:W3CDTF">2020-02-14T00:21:12Z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