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11"/>
  </p:notesMasterIdLst>
  <p:sldIdLst>
    <p:sldId id="323" r:id="rId2"/>
    <p:sldId id="474" r:id="rId3"/>
    <p:sldId id="475" r:id="rId4"/>
    <p:sldId id="477" r:id="rId5"/>
    <p:sldId id="478" r:id="rId6"/>
    <p:sldId id="479" r:id="rId7"/>
    <p:sldId id="473" r:id="rId8"/>
    <p:sldId id="476" r:id="rId9"/>
    <p:sldId id="39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9900"/>
    <a:srgbClr val="70AD47"/>
    <a:srgbClr val="4674CA"/>
    <a:srgbClr val="D9D9D9"/>
    <a:srgbClr val="FFCC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4" autoAdjust="0"/>
    <p:restoredTop sz="93362" autoAdjust="0"/>
  </p:normalViewPr>
  <p:slideViewPr>
    <p:cSldViewPr>
      <p:cViewPr>
        <p:scale>
          <a:sx n="90" d="100"/>
          <a:sy n="90" d="100"/>
        </p:scale>
        <p:origin x="-951" y="3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50" d="100"/>
          <a:sy n="150" d="100"/>
        </p:scale>
        <p:origin x="2472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721A0-1885-4C27-A77D-D0F848549FC0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52736" y="684213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62BF8-D29B-4EDA-8B2A-F5CB3CB8F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89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9181" y="3890192"/>
            <a:ext cx="5800299" cy="121520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3200" b="1" cap="none" spc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altLang="zh-CN" noProof="0" dirty="0" smtClean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0" hasCustomPrompt="1"/>
          </p:nvPr>
        </p:nvSpPr>
        <p:spPr>
          <a:xfrm>
            <a:off x="600500" y="5308979"/>
            <a:ext cx="7833815" cy="1396621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771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defRPr lang="zh-CN" altLang="en-US" sz="30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1pPr>
            <a:lvl2pPr marL="742950" indent="-285750">
              <a:defRPr lang="zh-CN" altLang="en-US" sz="26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+mj-lt"/>
              <a:buChar char="•"/>
              <a:defRPr lang="zh-CN" altLang="en-US" sz="2400" b="0" cap="none" spc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defRPr lang="zh-CN" altLang="en-US" sz="22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b="0" cap="none" spc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</a:pPr>
            <a:r>
              <a:rPr lang="zh-CN" altLang="en-US" dirty="0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871017" y="38100"/>
            <a:ext cx="6781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06647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列菜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017" y="66675"/>
            <a:ext cx="6781800" cy="685800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4222"/>
            <a:ext cx="8229600" cy="4431535"/>
          </a:xfrm>
        </p:spPr>
        <p:txBody>
          <a:bodyPr/>
          <a:lstStyle>
            <a:lvl1pPr marL="342900" indent="-342900">
              <a:buClrTx/>
              <a:defRPr lang="zh-CN" altLang="en-US" sz="3000" b="0" dirty="0" smtClean="0">
                <a:solidFill>
                  <a:srgbClr val="1D518D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  <a:lvl2pPr marL="742950" indent="-285750">
              <a:defRPr lang="zh-CN" altLang="en-US" sz="2600" b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257300" indent="-342900">
              <a:buClr>
                <a:srgbClr val="00B0F0"/>
              </a:buClr>
              <a:buFont typeface="+mj-lt"/>
              <a:buNone/>
              <a:defRPr lang="zh-CN" altLang="en-US" sz="2400" b="0" cap="none" spc="0" baseline="0" dirty="0" smtClean="0">
                <a:ln>
                  <a:noFill/>
                </a:ln>
                <a:solidFill>
                  <a:srgbClr val="005A9E"/>
                </a:solidFill>
                <a:effectLst/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lang="zh-CN" altLang="en-US" sz="2200" b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>
              <a:defRPr b="0" cap="none" spc="0">
                <a:ln>
                  <a:noFill/>
                </a:ln>
                <a:solidFill>
                  <a:srgbClr val="0099CB"/>
                </a:solidFill>
                <a:effectLst/>
                <a:latin typeface="黑体" pitchFamily="2" charset="-122"/>
                <a:ea typeface="黑体" pitchFamily="2" charset="-122"/>
              </a:defRPr>
            </a:lvl5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单击此处编辑母版文本样式</a:t>
            </a:r>
          </a:p>
          <a:p>
            <a:pPr marL="342900" lvl="1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第二级</a:t>
            </a:r>
          </a:p>
          <a:p>
            <a:pPr marL="342900" lvl="2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第三级</a:t>
            </a:r>
          </a:p>
          <a:p>
            <a:pPr marL="342900" lvl="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第四级</a:t>
            </a:r>
          </a:p>
          <a:p>
            <a:pPr marL="342900" lvl="4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501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94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36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03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3175" y="-1"/>
            <a:ext cx="9150350" cy="897732"/>
            <a:chOff x="-3175" y="-1"/>
            <a:chExt cx="9150350" cy="89773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2" name="Picture 2"/>
            <p:cNvPicPr>
              <a:picLocks noChangeAspect="1" noChangeArrowheads="1"/>
            </p:cNvPicPr>
            <p:nvPr userDrawn="1"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21589"/>
            <a:stretch/>
          </p:blipFill>
          <p:spPr bwMode="auto">
            <a:xfrm>
              <a:off x="-3175" y="-1"/>
              <a:ext cx="9150350" cy="745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" name="组合 5"/>
            <p:cNvGrpSpPr/>
            <p:nvPr userDrawn="1"/>
          </p:nvGrpSpPr>
          <p:grpSpPr>
            <a:xfrm>
              <a:off x="0" y="742396"/>
              <a:ext cx="8475663" cy="155335"/>
              <a:chOff x="0" y="742396"/>
              <a:chExt cx="8475663" cy="155335"/>
            </a:xfrm>
          </p:grpSpPr>
          <p:sp>
            <p:nvSpPr>
              <p:cNvPr id="1028" name="Rectangle 93"/>
              <p:cNvSpPr>
                <a:spLocks noChangeArrowheads="1"/>
              </p:cNvSpPr>
              <p:nvPr/>
            </p:nvSpPr>
            <p:spPr bwMode="gray">
              <a:xfrm>
                <a:off x="0" y="743836"/>
                <a:ext cx="7721600" cy="15389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31" name="Freeform 98"/>
              <p:cNvSpPr>
                <a:spLocks/>
              </p:cNvSpPr>
              <p:nvPr/>
            </p:nvSpPr>
            <p:spPr bwMode="gray">
              <a:xfrm>
                <a:off x="6215063" y="742396"/>
                <a:ext cx="2260600" cy="154833"/>
              </a:xfrm>
              <a:custGeom>
                <a:avLst/>
                <a:gdLst>
                  <a:gd name="T0" fmla="*/ 0 w 1424"/>
                  <a:gd name="T1" fmla="*/ 261937 h 165"/>
                  <a:gd name="T2" fmla="*/ 1938338 w 1424"/>
                  <a:gd name="T3" fmla="*/ 260350 h 165"/>
                  <a:gd name="T4" fmla="*/ 2260600 w 1424"/>
                  <a:gd name="T5" fmla="*/ 0 h 165"/>
                  <a:gd name="T6" fmla="*/ 300038 w 1424"/>
                  <a:gd name="T7" fmla="*/ 0 h 165"/>
                  <a:gd name="T8" fmla="*/ 0 w 1424"/>
                  <a:gd name="T9" fmla="*/ 261937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connsiteX0" fmla="*/ 0 w 10000"/>
                  <a:gd name="connsiteY0" fmla="*/ 10000 h 10000"/>
                  <a:gd name="connsiteX1" fmla="*/ 8806 w 10000"/>
                  <a:gd name="connsiteY1" fmla="*/ 9939 h 10000"/>
                  <a:gd name="connsiteX2" fmla="*/ 10000 w 10000"/>
                  <a:gd name="connsiteY2" fmla="*/ 0 h 10000"/>
                  <a:gd name="connsiteX3" fmla="*/ 1327 w 10000"/>
                  <a:gd name="connsiteY3" fmla="*/ 0 h 10000"/>
                  <a:gd name="connsiteX4" fmla="*/ 0 w 10000"/>
                  <a:gd name="connsiteY4" fmla="*/ 10000 h 10000"/>
                  <a:gd name="connsiteX0" fmla="*/ 0 w 10000"/>
                  <a:gd name="connsiteY0" fmla="*/ 10000 h 10000"/>
                  <a:gd name="connsiteX1" fmla="*/ 8996 w 10000"/>
                  <a:gd name="connsiteY1" fmla="*/ 9939 h 10000"/>
                  <a:gd name="connsiteX2" fmla="*/ 10000 w 10000"/>
                  <a:gd name="connsiteY2" fmla="*/ 0 h 10000"/>
                  <a:gd name="connsiteX3" fmla="*/ 1327 w 10000"/>
                  <a:gd name="connsiteY3" fmla="*/ 0 h 10000"/>
                  <a:gd name="connsiteX4" fmla="*/ 0 w 10000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10000"/>
                    </a:moveTo>
                    <a:lnTo>
                      <a:pt x="8996" y="9939"/>
                    </a:lnTo>
                    <a:lnTo>
                      <a:pt x="10000" y="0"/>
                    </a:lnTo>
                    <a:lnTo>
                      <a:pt x="1327" y="0"/>
                    </a:lnTo>
                    <a:lnTo>
                      <a:pt x="0" y="100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028700"/>
            <a:ext cx="8229600" cy="535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</a:pPr>
            <a:r>
              <a:rPr lang="zh-CN" altLang="en-US" dirty="0" smtClean="0"/>
              <a:t>第五级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2"/>
          <a:stretch/>
        </p:blipFill>
        <p:spPr bwMode="auto">
          <a:xfrm>
            <a:off x="-61119" y="0"/>
            <a:ext cx="9266238" cy="97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871017" y="38100"/>
            <a:ext cx="6781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>
          <a:xfrm>
            <a:off x="8342312" y="6411435"/>
            <a:ext cx="564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cap="none" spc="0">
          <a:ln>
            <a:noFill/>
          </a:ln>
          <a:solidFill>
            <a:schemeClr val="bg1"/>
          </a:solidFill>
          <a:effectLst/>
          <a:latin typeface="华文中宋" panose="02010600040101010101" pitchFamily="2" charset="-122"/>
          <a:ea typeface="华文中宋" panose="0201060004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Tx/>
        <a:buFont typeface="Wingdings" pitchFamily="2" charset="2"/>
        <a:buChar char=""/>
        <a:defRPr sz="3000" b="0" spc="0" baseline="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Tx/>
        <a:buFont typeface="Wingdings" pitchFamily="2" charset="2"/>
        <a:buChar char="§"/>
        <a:defRPr sz="2600" b="0" spc="0" baseline="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marL="914400" indent="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B0F0"/>
        </a:buClr>
        <a:buNone/>
        <a:defRPr lang="zh-CN" altLang="en-US" sz="2400" b="0" cap="none" spc="0" baseline="0" dirty="0" smtClean="0">
          <a:ln>
            <a:noFill/>
          </a:ln>
          <a:solidFill>
            <a:schemeClr val="tx1"/>
          </a:solidFill>
          <a:effectLst/>
          <a:latin typeface="华文中宋" panose="02010600040101010101" pitchFamily="2" charset="-122"/>
          <a:ea typeface="华文中宋" panose="02010600040101010101" pitchFamily="2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2200" b="0" spc="0" baseline="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lang="zh-CN" altLang="en-US" sz="2000" b="0" cap="none" spc="0" baseline="0" dirty="0" smtClean="0">
          <a:ln>
            <a:noFill/>
          </a:ln>
          <a:solidFill>
            <a:schemeClr val="tx1"/>
          </a:solidFill>
          <a:effectLst/>
          <a:latin typeface="华文中宋" panose="02010600040101010101" pitchFamily="2" charset="-122"/>
          <a:ea typeface="华文中宋" panose="0201060004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cluster.KMeans.html#sklearn.cluster.KMea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oder.net/shixuns/85h6qo42/challenges" TargetMode="External"/><Relationship Id="rId7" Type="http://schemas.openxmlformats.org/officeDocument/2006/relationships/hyperlink" Target="https://www.educoder.net/shixuns/k6fp4saq/challenges" TargetMode="External"/><Relationship Id="rId2" Type="http://schemas.openxmlformats.org/officeDocument/2006/relationships/hyperlink" Target="https://www.educoder.net/shixuns/egbxla2s/challeng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ducoder.net/shixuns/8jrb659h/challenges" TargetMode="External"/><Relationship Id="rId5" Type="http://schemas.openxmlformats.org/officeDocument/2006/relationships/hyperlink" Target="https://www.educoder.net/shixuns/p87sflg2/challenges" TargetMode="External"/><Relationship Id="rId4" Type="http://schemas.openxmlformats.org/officeDocument/2006/relationships/hyperlink" Target="https://www.educoder.net/shixuns/n38eh9ji/challenge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cluster.AgglomerativeClustering.html#sklearn.cluster.AgglomerativeCluste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cluster.DBSCAN.html#sklearn.cluster.DBSCA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clustering.html#clustering-performance-evalua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oder.net/shixuns/jfzo8xcu/challenges" TargetMode="External"/><Relationship Id="rId2" Type="http://schemas.openxmlformats.org/officeDocument/2006/relationships/hyperlink" Target="https://www.educoder.net/shixuns/egbxla2s/challeng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ducoder.net/shixuns/xqu69twm/challenges" TargetMode="External"/><Relationship Id="rId5" Type="http://schemas.openxmlformats.org/officeDocument/2006/relationships/hyperlink" Target="https://www.educoder.net/shixuns/ik6c3hpa/challenges" TargetMode="External"/><Relationship Id="rId4" Type="http://schemas.openxmlformats.org/officeDocument/2006/relationships/hyperlink" Target="https://www.educoder.net/shixuns/qy9gozt8/challenge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181" y="3890192"/>
            <a:ext cx="6046995" cy="1215208"/>
          </a:xfrm>
        </p:spPr>
        <p:txBody>
          <a:bodyPr/>
          <a:lstStyle/>
          <a:p>
            <a:r>
              <a:rPr lang="zh-CN" altLang="en-US" dirty="0" smtClean="0"/>
              <a:t>聚类分析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丁兆云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52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fld id="{BF099028-691D-4865-84CE-5FDF4FF4532C}" type="slidenum">
              <a:rPr lang="zh-CN" altLang="en-US" sz="1200">
                <a:latin typeface="Arial Black" pitchFamily="34" charset="0"/>
                <a:ea typeface="宋体" pitchFamily="2" charset="-122"/>
              </a:rPr>
              <a:pPr/>
              <a:t>2</a:t>
            </a:fld>
            <a:endParaRPr lang="en-US" altLang="zh-CN" sz="1200"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Times New Roman" charset="0"/>
              </a:rPr>
              <a:t>2.1.1k-means</a:t>
            </a:r>
            <a:r>
              <a:rPr lang="zh-CN" altLang="en-US" dirty="0" smtClean="0">
                <a:latin typeface="Times New Roman" charset="0"/>
              </a:rPr>
              <a:t>编程实践</a:t>
            </a:r>
            <a:endParaRPr lang="zh-CN" altLang="en-US" dirty="0">
              <a:latin typeface="Times New Roman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800" dirty="0">
                <a:latin typeface="楷体_GB2312" pitchFamily="49" charset="-122"/>
                <a:hlinkClick r:id="rId2"/>
              </a:rPr>
              <a:t>https://</a:t>
            </a:r>
            <a:r>
              <a:rPr lang="en-US" altLang="zh-CN" sz="2800" dirty="0" smtClean="0">
                <a:latin typeface="楷体_GB2312" pitchFamily="49" charset="-122"/>
                <a:hlinkClick r:id="rId2"/>
              </a:rPr>
              <a:t>scikit-learn.org/stable/modules/generated/sklearn.cluster.KMeans.html#sklearn.cluster.KMeans</a:t>
            </a:r>
            <a:endParaRPr lang="zh-CN" altLang="en-US" sz="2800" dirty="0" smtClean="0">
              <a:latin typeface="楷体_GB2312" pitchFamily="49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 smtClean="0">
                <a:latin typeface="楷体_GB2312" pitchFamily="49" charset="-122"/>
              </a:rPr>
              <a:t>同学们可以尝试利用</a:t>
            </a:r>
            <a:r>
              <a:rPr lang="en-US" altLang="zh-CN" sz="2400" dirty="0" smtClean="0">
                <a:latin typeface="楷体_GB2312" pitchFamily="49" charset="-122"/>
              </a:rPr>
              <a:t>python</a:t>
            </a:r>
            <a:r>
              <a:rPr lang="zh-CN" altLang="en-US" sz="2400" dirty="0" smtClean="0">
                <a:latin typeface="楷体_GB2312" pitchFamily="49" charset="-122"/>
              </a:rPr>
              <a:t>读入本地</a:t>
            </a:r>
            <a:r>
              <a:rPr lang="en-US" altLang="zh-CN" sz="2400" dirty="0" smtClean="0">
                <a:latin typeface="楷体_GB2312" pitchFamily="49" charset="-122"/>
              </a:rPr>
              <a:t>iris</a:t>
            </a:r>
            <a:r>
              <a:rPr lang="zh-CN" altLang="en-US" sz="2400" dirty="0" smtClean="0">
                <a:latin typeface="楷体_GB2312" pitchFamily="49" charset="-122"/>
              </a:rPr>
              <a:t>数据集，来完成</a:t>
            </a:r>
            <a:r>
              <a:rPr lang="en-US" altLang="zh-CN" sz="2400" dirty="0" smtClean="0">
                <a:latin typeface="楷体_GB2312" pitchFamily="49" charset="-122"/>
              </a:rPr>
              <a:t>k-means</a:t>
            </a:r>
            <a:r>
              <a:rPr lang="zh-CN" altLang="en-US" sz="2400" dirty="0" smtClean="0">
                <a:latin typeface="楷体_GB2312" pitchFamily="49" charset="-122"/>
              </a:rPr>
              <a:t>聚类，分析其聚类效果</a:t>
            </a:r>
          </a:p>
        </p:txBody>
      </p:sp>
    </p:spTree>
    <p:extLst>
      <p:ext uri="{BB962C8B-B14F-4D97-AF65-F5344CB8AC3E}">
        <p14:creationId xmlns:p14="http://schemas.microsoft.com/office/powerpoint/2010/main" val="17116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第六次</a:t>
            </a:r>
            <a:r>
              <a:rPr lang="zh-CN" altLang="en-US" sz="2000" dirty="0"/>
              <a:t>课后作业</a:t>
            </a:r>
            <a:r>
              <a:rPr lang="en-US" altLang="zh-CN" sz="2000" dirty="0"/>
              <a:t>-</a:t>
            </a:r>
            <a:r>
              <a:rPr lang="zh-CN" altLang="en-US" sz="2000" dirty="0"/>
              <a:t>在</a:t>
            </a:r>
            <a:r>
              <a:rPr lang="en-US" altLang="zh-CN" sz="2000" dirty="0" err="1"/>
              <a:t>educoder</a:t>
            </a:r>
            <a:r>
              <a:rPr lang="zh-CN" altLang="en-US" sz="2000" dirty="0"/>
              <a:t>平台上完成</a:t>
            </a:r>
            <a:r>
              <a:rPr lang="zh-CN" altLang="en-US" sz="2000" dirty="0" smtClean="0"/>
              <a:t>作业</a:t>
            </a:r>
            <a:endParaRPr lang="en-US" altLang="zh-CN" sz="2000" dirty="0" smtClean="0">
              <a:hlinkClick r:id="rId2"/>
            </a:endParaRPr>
          </a:p>
          <a:p>
            <a:r>
              <a:rPr lang="en-US" altLang="zh-CN" sz="2400" dirty="0" smtClean="0">
                <a:hlinkClick r:id="rId3"/>
              </a:rPr>
              <a:t>https</a:t>
            </a:r>
            <a:r>
              <a:rPr lang="en-US" altLang="zh-CN" sz="2400" dirty="0">
                <a:hlinkClick r:id="rId3"/>
              </a:rPr>
              <a:t>://</a:t>
            </a:r>
            <a:r>
              <a:rPr lang="en-US" altLang="zh-CN" sz="2400" dirty="0" smtClean="0">
                <a:hlinkClick r:id="rId3"/>
              </a:rPr>
              <a:t>www.educoder.net/shixuns/85h6qo42/challenges</a:t>
            </a:r>
            <a:endParaRPr lang="en-US" altLang="zh-CN" sz="2400" dirty="0" smtClean="0"/>
          </a:p>
          <a:p>
            <a:r>
              <a:rPr lang="en-US" altLang="zh-CN" sz="2400" dirty="0">
                <a:hlinkClick r:id="rId4"/>
              </a:rPr>
              <a:t>https://</a:t>
            </a:r>
            <a:r>
              <a:rPr lang="en-US" altLang="zh-CN" sz="2400" dirty="0" smtClean="0">
                <a:hlinkClick r:id="rId4"/>
              </a:rPr>
              <a:t>www.educoder.net/shixuns/n38eh9ji/challenges</a:t>
            </a:r>
            <a:endParaRPr lang="en-US" altLang="zh-CN" sz="2400" dirty="0" smtClean="0"/>
          </a:p>
          <a:p>
            <a:r>
              <a:rPr lang="en-US" altLang="zh-CN" sz="2400" dirty="0">
                <a:hlinkClick r:id="rId5"/>
              </a:rPr>
              <a:t>https://</a:t>
            </a:r>
            <a:r>
              <a:rPr lang="en-US" altLang="zh-CN" sz="2400" dirty="0" smtClean="0">
                <a:hlinkClick r:id="rId5"/>
              </a:rPr>
              <a:t>www.educoder.net/shixuns/p87sflg2/challenges</a:t>
            </a:r>
            <a:endParaRPr lang="en-US" altLang="zh-CN" sz="2400" dirty="0" smtClean="0"/>
          </a:p>
          <a:p>
            <a:r>
              <a:rPr lang="en-US" altLang="zh-CN" sz="2400" dirty="0">
                <a:hlinkClick r:id="rId6"/>
              </a:rPr>
              <a:t>https://</a:t>
            </a:r>
            <a:r>
              <a:rPr lang="en-US" altLang="zh-CN" sz="2400" dirty="0" smtClean="0">
                <a:hlinkClick r:id="rId6"/>
              </a:rPr>
              <a:t>www.educoder.net/shixuns/8jrb659h/challenges</a:t>
            </a:r>
            <a:endParaRPr lang="en-US" altLang="zh-CN" sz="2400" dirty="0" smtClean="0"/>
          </a:p>
          <a:p>
            <a:r>
              <a:rPr lang="en-US" altLang="zh-CN" sz="2400" dirty="0">
                <a:hlinkClick r:id="rId7"/>
              </a:rPr>
              <a:t>https://</a:t>
            </a:r>
            <a:r>
              <a:rPr lang="en-US" altLang="zh-CN" sz="2400" dirty="0" smtClean="0">
                <a:hlinkClick r:id="rId7"/>
              </a:rPr>
              <a:t>www.educoder.net/shixuns/k6fp4saq/challenges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次课后作业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630002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提交作业截至时间：</a:t>
            </a:r>
            <a:r>
              <a:rPr lang="en-US" altLang="zh-CN" b="1" dirty="0" smtClean="0">
                <a:solidFill>
                  <a:srgbClr val="FF0000"/>
                </a:solidFill>
              </a:rPr>
              <a:t>2020</a:t>
            </a:r>
            <a:r>
              <a:rPr lang="zh-CN" altLang="en-US" b="1" dirty="0" smtClean="0">
                <a:solidFill>
                  <a:srgbClr val="FF0000"/>
                </a:solidFill>
              </a:rPr>
              <a:t>年</a:t>
            </a:r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月</a:t>
            </a:r>
            <a:r>
              <a:rPr lang="en-US" altLang="zh-CN" b="1" dirty="0" smtClean="0">
                <a:solidFill>
                  <a:srgbClr val="FF0000"/>
                </a:solidFill>
              </a:rPr>
              <a:t>08</a:t>
            </a:r>
            <a:r>
              <a:rPr lang="zh-CN" altLang="en-US" b="1" dirty="0" smtClean="0">
                <a:solidFill>
                  <a:srgbClr val="FF0000"/>
                </a:solidFill>
              </a:rPr>
              <a:t>日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13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fld id="{BF099028-691D-4865-84CE-5FDF4FF4532C}" type="slidenum">
              <a:rPr lang="zh-CN" altLang="en-US" sz="1200">
                <a:latin typeface="Arial Black" pitchFamily="34" charset="0"/>
                <a:ea typeface="宋体" pitchFamily="2" charset="-122"/>
              </a:rPr>
              <a:pPr/>
              <a:t>4</a:t>
            </a:fld>
            <a:endParaRPr lang="en-US" altLang="zh-CN" sz="1200"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Times New Roman" charset="0"/>
              </a:rPr>
              <a:t>2.2.3</a:t>
            </a:r>
            <a:r>
              <a:rPr lang="zh-CN" altLang="en-US" dirty="0" smtClean="0">
                <a:latin typeface="Times New Roman" charset="0"/>
              </a:rPr>
              <a:t>层次聚类编程实践</a:t>
            </a:r>
            <a:endParaRPr lang="zh-CN" altLang="en-US" dirty="0">
              <a:latin typeface="Times New Roman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800" dirty="0" smtClean="0">
                <a:latin typeface="楷体_GB2312" pitchFamily="49" charset="-122"/>
                <a:hlinkClick r:id="rId2"/>
              </a:rPr>
              <a:t>https</a:t>
            </a:r>
            <a:r>
              <a:rPr lang="en-US" altLang="zh-CN" sz="2800" dirty="0">
                <a:latin typeface="楷体_GB2312" pitchFamily="49" charset="-122"/>
                <a:hlinkClick r:id="rId2"/>
              </a:rPr>
              <a:t>://</a:t>
            </a:r>
            <a:r>
              <a:rPr lang="en-US" altLang="zh-CN" sz="2800" dirty="0" smtClean="0">
                <a:latin typeface="楷体_GB2312" pitchFamily="49" charset="-122"/>
                <a:hlinkClick r:id="rId2"/>
              </a:rPr>
              <a:t>scikit-learn.org/stable/modules/generated/sklearn.cluster.AgglomerativeClustering.html#sklearn.cluster.AgglomerativeClustering</a:t>
            </a:r>
            <a:endParaRPr lang="en-US" altLang="zh-CN" sz="2800" dirty="0" smtClean="0">
              <a:latin typeface="楷体_GB2312" pitchFamily="49" charset="-122"/>
            </a:endParaRPr>
          </a:p>
          <a:p>
            <a:pPr>
              <a:lnSpc>
                <a:spcPct val="110000"/>
              </a:lnSpc>
            </a:pPr>
            <a:endParaRPr lang="zh-CN" altLang="en-US" sz="2800" dirty="0" smtClean="0">
              <a:latin typeface="楷体_GB2312" pitchFamily="49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 smtClean="0">
                <a:latin typeface="楷体_GB2312" pitchFamily="49" charset="-122"/>
              </a:rPr>
              <a:t>同学们可以尝试利用</a:t>
            </a:r>
            <a:r>
              <a:rPr lang="en-US" altLang="zh-CN" sz="2400" dirty="0" smtClean="0">
                <a:latin typeface="楷体_GB2312" pitchFamily="49" charset="-122"/>
              </a:rPr>
              <a:t>python</a:t>
            </a:r>
            <a:r>
              <a:rPr lang="zh-CN" altLang="en-US" sz="2400" dirty="0" smtClean="0">
                <a:latin typeface="楷体_GB2312" pitchFamily="49" charset="-122"/>
              </a:rPr>
              <a:t>读入本地</a:t>
            </a:r>
            <a:r>
              <a:rPr lang="en-US" altLang="zh-CN" sz="2400" dirty="0" smtClean="0">
                <a:latin typeface="楷体_GB2312" pitchFamily="49" charset="-122"/>
              </a:rPr>
              <a:t>iris</a:t>
            </a:r>
            <a:r>
              <a:rPr lang="zh-CN" altLang="en-US" sz="2400" dirty="0" smtClean="0">
                <a:latin typeface="楷体_GB2312" pitchFamily="49" charset="-122"/>
              </a:rPr>
              <a:t>数据集，来完成层次聚类，分析其聚类效果</a:t>
            </a:r>
          </a:p>
        </p:txBody>
      </p:sp>
    </p:spTree>
    <p:extLst>
      <p:ext uri="{BB962C8B-B14F-4D97-AF65-F5344CB8AC3E}">
        <p14:creationId xmlns:p14="http://schemas.microsoft.com/office/powerpoint/2010/main" val="382845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fld id="{BF099028-691D-4865-84CE-5FDF4FF4532C}" type="slidenum">
              <a:rPr lang="zh-CN" altLang="en-US" sz="1200">
                <a:latin typeface="Arial Black" pitchFamily="34" charset="0"/>
                <a:ea typeface="宋体" pitchFamily="2" charset="-122"/>
              </a:rPr>
              <a:pPr/>
              <a:t>5</a:t>
            </a:fld>
            <a:endParaRPr lang="en-US" altLang="zh-CN" sz="1200"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Times New Roman" charset="0"/>
              </a:rPr>
              <a:t>2.2.3</a:t>
            </a:r>
            <a:r>
              <a:rPr lang="zh-CN" altLang="en-US" dirty="0" smtClean="0">
                <a:latin typeface="Times New Roman" charset="0"/>
              </a:rPr>
              <a:t>密度聚类编程实践</a:t>
            </a:r>
            <a:endParaRPr lang="zh-CN" altLang="en-US" dirty="0">
              <a:latin typeface="Times New Roman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800" dirty="0" smtClean="0">
                <a:latin typeface="楷体_GB2312" pitchFamily="49" charset="-122"/>
                <a:hlinkClick r:id="rId2"/>
              </a:rPr>
              <a:t>https</a:t>
            </a:r>
            <a:r>
              <a:rPr lang="en-US" altLang="zh-CN" sz="2800" dirty="0">
                <a:latin typeface="楷体_GB2312" pitchFamily="49" charset="-122"/>
                <a:hlinkClick r:id="rId2"/>
              </a:rPr>
              <a:t>://</a:t>
            </a:r>
            <a:r>
              <a:rPr lang="en-US" altLang="zh-CN" sz="2800" dirty="0" smtClean="0">
                <a:latin typeface="楷体_GB2312" pitchFamily="49" charset="-122"/>
                <a:hlinkClick r:id="rId2"/>
              </a:rPr>
              <a:t>scikit-learn.org/stable/modules/generated/sklearn.cluster.DBSCAN.html#sklearn.cluster.DBSCAN</a:t>
            </a:r>
            <a:endParaRPr lang="en-US" altLang="zh-CN" sz="2800" dirty="0" smtClean="0">
              <a:latin typeface="楷体_GB2312" pitchFamily="49" charset="-122"/>
            </a:endParaRPr>
          </a:p>
          <a:p>
            <a:pPr>
              <a:lnSpc>
                <a:spcPct val="110000"/>
              </a:lnSpc>
            </a:pPr>
            <a:endParaRPr lang="zh-CN" altLang="en-US" sz="2800" dirty="0" smtClean="0">
              <a:latin typeface="楷体_GB2312" pitchFamily="49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 smtClean="0">
                <a:latin typeface="楷体_GB2312" pitchFamily="49" charset="-122"/>
              </a:rPr>
              <a:t>同学们可以尝试利用</a:t>
            </a:r>
            <a:r>
              <a:rPr lang="en-US" altLang="zh-CN" sz="2400" dirty="0" smtClean="0">
                <a:latin typeface="楷体_GB2312" pitchFamily="49" charset="-122"/>
              </a:rPr>
              <a:t>python</a:t>
            </a:r>
            <a:r>
              <a:rPr lang="zh-CN" altLang="en-US" sz="2400" dirty="0" smtClean="0">
                <a:latin typeface="楷体_GB2312" pitchFamily="49" charset="-122"/>
              </a:rPr>
              <a:t>读入本地</a:t>
            </a:r>
            <a:r>
              <a:rPr lang="en-US" altLang="zh-CN" sz="2400" dirty="0" smtClean="0">
                <a:latin typeface="楷体_GB2312" pitchFamily="49" charset="-122"/>
              </a:rPr>
              <a:t>iris</a:t>
            </a:r>
            <a:r>
              <a:rPr lang="zh-CN" altLang="en-US" sz="2400" dirty="0" smtClean="0">
                <a:latin typeface="楷体_GB2312" pitchFamily="49" charset="-122"/>
              </a:rPr>
              <a:t>数据集，来完成密度聚类，分析其聚类效果</a:t>
            </a:r>
          </a:p>
        </p:txBody>
      </p:sp>
    </p:spTree>
    <p:extLst>
      <p:ext uri="{BB962C8B-B14F-4D97-AF65-F5344CB8AC3E}">
        <p14:creationId xmlns:p14="http://schemas.microsoft.com/office/powerpoint/2010/main" val="30691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fld id="{BF099028-691D-4865-84CE-5FDF4FF4532C}" type="slidenum">
              <a:rPr lang="zh-CN" altLang="en-US" sz="1200">
                <a:latin typeface="Arial Black" pitchFamily="34" charset="0"/>
                <a:ea typeface="宋体" pitchFamily="2" charset="-122"/>
              </a:rPr>
              <a:pPr/>
              <a:t>6</a:t>
            </a:fld>
            <a:endParaRPr lang="en-US" altLang="zh-CN" sz="1200"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Times New Roman" charset="0"/>
              </a:rPr>
              <a:t>2.2.3</a:t>
            </a:r>
            <a:r>
              <a:rPr lang="zh-CN" altLang="en-US" dirty="0" smtClean="0">
                <a:latin typeface="Times New Roman" charset="0"/>
              </a:rPr>
              <a:t>聚类评估编程实践</a:t>
            </a:r>
            <a:endParaRPr lang="zh-CN" altLang="en-US" dirty="0">
              <a:latin typeface="Times New Roman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800" dirty="0" smtClean="0">
                <a:latin typeface="楷体_GB2312" pitchFamily="49" charset="-122"/>
                <a:hlinkClick r:id="rId2"/>
              </a:rPr>
              <a:t>https</a:t>
            </a:r>
            <a:r>
              <a:rPr lang="en-US" altLang="zh-CN" sz="2800" dirty="0">
                <a:latin typeface="楷体_GB2312" pitchFamily="49" charset="-122"/>
                <a:hlinkClick r:id="rId2"/>
              </a:rPr>
              <a:t>://</a:t>
            </a:r>
            <a:r>
              <a:rPr lang="en-US" altLang="zh-CN" sz="2800" dirty="0" smtClean="0">
                <a:latin typeface="楷体_GB2312" pitchFamily="49" charset="-122"/>
                <a:hlinkClick r:id="rId2"/>
              </a:rPr>
              <a:t>scikit-learn.org/stable/modules/clustering.html#clustering-performance-evaluation</a:t>
            </a:r>
            <a:endParaRPr lang="en-US" altLang="zh-CN" sz="2800" dirty="0" smtClean="0">
              <a:latin typeface="楷体_GB2312" pitchFamily="49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zh-CN" altLang="en-US" sz="2800" dirty="0" smtClean="0">
              <a:latin typeface="楷体_GB2312" pitchFamily="49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 smtClean="0">
                <a:latin typeface="楷体_GB2312" pitchFamily="49" charset="-122"/>
              </a:rPr>
              <a:t>同学们可以尝试利用</a:t>
            </a:r>
            <a:r>
              <a:rPr lang="en-US" altLang="zh-CN" sz="2400" dirty="0" smtClean="0">
                <a:latin typeface="楷体_GB2312" pitchFamily="49" charset="-122"/>
              </a:rPr>
              <a:t>python</a:t>
            </a:r>
            <a:r>
              <a:rPr lang="zh-CN" altLang="en-US" sz="2400" dirty="0" smtClean="0">
                <a:latin typeface="楷体_GB2312" pitchFamily="49" charset="-122"/>
              </a:rPr>
              <a:t>读入本地</a:t>
            </a:r>
            <a:r>
              <a:rPr lang="en-US" altLang="zh-CN" sz="2400" dirty="0" smtClean="0">
                <a:latin typeface="楷体_GB2312" pitchFamily="49" charset="-122"/>
              </a:rPr>
              <a:t>iris</a:t>
            </a:r>
            <a:r>
              <a:rPr lang="zh-CN" altLang="en-US" sz="2400" dirty="0" smtClean="0">
                <a:latin typeface="楷体_GB2312" pitchFamily="49" charset="-122"/>
              </a:rPr>
              <a:t>数据集，根据前面实践的聚类算法评估其效果</a:t>
            </a:r>
          </a:p>
        </p:txBody>
      </p:sp>
    </p:spTree>
    <p:extLst>
      <p:ext uri="{BB962C8B-B14F-4D97-AF65-F5344CB8AC3E}">
        <p14:creationId xmlns:p14="http://schemas.microsoft.com/office/powerpoint/2010/main" val="296418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聚类分析概述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基本聚类方法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聚类评估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61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第七次</a:t>
            </a:r>
            <a:r>
              <a:rPr lang="zh-CN" altLang="en-US" sz="2000" dirty="0"/>
              <a:t>课后作业</a:t>
            </a:r>
            <a:r>
              <a:rPr lang="en-US" altLang="zh-CN" sz="2000" dirty="0"/>
              <a:t>-</a:t>
            </a:r>
            <a:r>
              <a:rPr lang="zh-CN" altLang="en-US" sz="2000" dirty="0"/>
              <a:t>在</a:t>
            </a:r>
            <a:r>
              <a:rPr lang="en-US" altLang="zh-CN" sz="2000" dirty="0" err="1"/>
              <a:t>educoder</a:t>
            </a:r>
            <a:r>
              <a:rPr lang="zh-CN" altLang="en-US" sz="2000" dirty="0"/>
              <a:t>平台上完成</a:t>
            </a:r>
            <a:r>
              <a:rPr lang="zh-CN" altLang="en-US" sz="2000" dirty="0" smtClean="0"/>
              <a:t>作业</a:t>
            </a:r>
            <a:endParaRPr lang="en-US" altLang="zh-CN" sz="2000" dirty="0" smtClean="0">
              <a:hlinkClick r:id="rId2"/>
            </a:endParaRPr>
          </a:p>
          <a:p>
            <a:r>
              <a:rPr lang="en-US" altLang="zh-CN" sz="2400" dirty="0" smtClean="0">
                <a:hlinkClick r:id="rId3"/>
              </a:rPr>
              <a:t>https</a:t>
            </a:r>
            <a:r>
              <a:rPr lang="en-US" altLang="zh-CN" sz="2400" dirty="0">
                <a:hlinkClick r:id="rId3"/>
              </a:rPr>
              <a:t>://</a:t>
            </a:r>
            <a:r>
              <a:rPr lang="en-US" altLang="zh-CN" sz="2400" dirty="0" smtClean="0">
                <a:hlinkClick r:id="rId3"/>
              </a:rPr>
              <a:t>www.educoder.net/shixuns/jfzo8xcu/challenges</a:t>
            </a:r>
            <a:endParaRPr lang="en-US" altLang="zh-CN" sz="2400" dirty="0" smtClean="0"/>
          </a:p>
          <a:p>
            <a:r>
              <a:rPr lang="en-US" altLang="zh-CN" sz="2400" dirty="0">
                <a:hlinkClick r:id="rId4"/>
              </a:rPr>
              <a:t>https://</a:t>
            </a:r>
            <a:r>
              <a:rPr lang="en-US" altLang="zh-CN" sz="2400" dirty="0" smtClean="0">
                <a:hlinkClick r:id="rId4"/>
              </a:rPr>
              <a:t>www.educoder.net/shixuns/qy9gozt8/challenges</a:t>
            </a:r>
            <a:endParaRPr lang="en-US" altLang="zh-CN" sz="2400" dirty="0" smtClean="0"/>
          </a:p>
          <a:p>
            <a:r>
              <a:rPr lang="en-US" altLang="zh-CN" sz="2400" dirty="0">
                <a:hlinkClick r:id="rId4"/>
              </a:rPr>
              <a:t>https://</a:t>
            </a:r>
            <a:r>
              <a:rPr lang="en-US" altLang="zh-CN" sz="2400" dirty="0" smtClean="0">
                <a:hlinkClick r:id="rId4"/>
              </a:rPr>
              <a:t>www.educoder.net/shixuns/qy9gozt8/challenges</a:t>
            </a:r>
            <a:endParaRPr lang="en-US" altLang="zh-CN" sz="2400" dirty="0" smtClean="0"/>
          </a:p>
          <a:p>
            <a:r>
              <a:rPr lang="en-US" altLang="zh-CN" sz="2400" dirty="0">
                <a:hlinkClick r:id="rId5"/>
              </a:rPr>
              <a:t>https://</a:t>
            </a:r>
            <a:r>
              <a:rPr lang="en-US" altLang="zh-CN" sz="2400" dirty="0" smtClean="0">
                <a:hlinkClick r:id="rId5"/>
              </a:rPr>
              <a:t>www.educoder.net/shixuns/ik6c3hpa/challenges</a:t>
            </a:r>
            <a:endParaRPr lang="en-US" altLang="zh-CN" sz="2400" dirty="0" smtClean="0"/>
          </a:p>
          <a:p>
            <a:r>
              <a:rPr lang="en-US" altLang="zh-CN" sz="2400" dirty="0">
                <a:hlinkClick r:id="rId6"/>
              </a:rPr>
              <a:t>https://</a:t>
            </a:r>
            <a:r>
              <a:rPr lang="en-US" altLang="zh-CN" sz="2400" dirty="0" smtClean="0">
                <a:hlinkClick r:id="rId6"/>
              </a:rPr>
              <a:t>www.educoder.net/shixuns/xqu69twm/challenges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次课后作业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630002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提交作业截至时间：</a:t>
            </a:r>
            <a:r>
              <a:rPr lang="en-US" altLang="zh-CN" b="1" dirty="0" smtClean="0">
                <a:solidFill>
                  <a:srgbClr val="FF0000"/>
                </a:solidFill>
              </a:rPr>
              <a:t>2020</a:t>
            </a:r>
            <a:r>
              <a:rPr lang="zh-CN" altLang="en-US" b="1" dirty="0" smtClean="0">
                <a:solidFill>
                  <a:srgbClr val="FF0000"/>
                </a:solidFill>
              </a:rPr>
              <a:t>年</a:t>
            </a:r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月</a:t>
            </a:r>
            <a:r>
              <a:rPr lang="en-US" altLang="zh-CN" b="1" dirty="0" smtClean="0">
                <a:solidFill>
                  <a:srgbClr val="FF0000"/>
                </a:solidFill>
              </a:rPr>
              <a:t>12</a:t>
            </a:r>
            <a:r>
              <a:rPr lang="zh-CN" altLang="en-US" b="1" dirty="0" smtClean="0">
                <a:solidFill>
                  <a:srgbClr val="FF0000"/>
                </a:solidFill>
              </a:rPr>
              <a:t>日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76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952234"/>
            <a:ext cx="8229600" cy="1606463"/>
          </a:xfrm>
        </p:spPr>
        <p:txBody>
          <a:bodyPr/>
          <a:lstStyle/>
          <a:p>
            <a:pPr indent="0" algn="ctr">
              <a:buNone/>
            </a:pPr>
            <a:r>
              <a:rPr lang="en-US" altLang="zh-CN" sz="6000" dirty="0">
                <a:solidFill>
                  <a:srgbClr val="FF0000"/>
                </a:solidFill>
              </a:rPr>
              <a:t>Q&amp;A</a:t>
            </a:r>
            <a:endParaRPr lang="zh-CN" altLang="en-US" sz="60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CBFA95-B7F5-40AB-BA64-4FD307883837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92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浅色PPT 4">
      <a:majorFont>
        <a:latin typeface="方正大黑简体"/>
        <a:ea typeface="方正大黑简体"/>
        <a:cs typeface=""/>
      </a:majorFont>
      <a:minorFont>
        <a:latin typeface="方正大黑简体"/>
        <a:ea typeface="方正大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ri_test 1">
        <a:dk1>
          <a:srgbClr val="2A4C41"/>
        </a:dk1>
        <a:lt1>
          <a:srgbClr val="FFFFFF"/>
        </a:lt1>
        <a:dk2>
          <a:srgbClr val="000000"/>
        </a:dk2>
        <a:lt2>
          <a:srgbClr val="DDDDDD"/>
        </a:lt2>
        <a:accent1>
          <a:srgbClr val="1D518D"/>
        </a:accent1>
        <a:accent2>
          <a:srgbClr val="0099CB"/>
        </a:accent2>
        <a:accent3>
          <a:srgbClr val="FFFFFF"/>
        </a:accent3>
        <a:accent4>
          <a:srgbClr val="224036"/>
        </a:accent4>
        <a:accent5>
          <a:srgbClr val="ABB3C5"/>
        </a:accent5>
        <a:accent6>
          <a:srgbClr val="008AB8"/>
        </a:accent6>
        <a:hlink>
          <a:srgbClr val="00CCFF"/>
        </a:hlink>
        <a:folHlink>
          <a:srgbClr val="749B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i_test 2">
        <a:dk1>
          <a:srgbClr val="2A4C41"/>
        </a:dk1>
        <a:lt1>
          <a:srgbClr val="FFFFFF"/>
        </a:lt1>
        <a:dk2>
          <a:srgbClr val="000000"/>
        </a:dk2>
        <a:lt2>
          <a:srgbClr val="DDDDDD"/>
        </a:lt2>
        <a:accent1>
          <a:srgbClr val="7E784E"/>
        </a:accent1>
        <a:accent2>
          <a:srgbClr val="989780"/>
        </a:accent2>
        <a:accent3>
          <a:srgbClr val="FFFFFF"/>
        </a:accent3>
        <a:accent4>
          <a:srgbClr val="224036"/>
        </a:accent4>
        <a:accent5>
          <a:srgbClr val="C0BEB2"/>
        </a:accent5>
        <a:accent6>
          <a:srgbClr val="898873"/>
        </a:accent6>
        <a:hlink>
          <a:srgbClr val="BEBA9C"/>
        </a:hlink>
        <a:folHlink>
          <a:srgbClr val="94A1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i_test 3">
        <a:dk1>
          <a:srgbClr val="2A4C41"/>
        </a:dk1>
        <a:lt1>
          <a:srgbClr val="FFFFFF"/>
        </a:lt1>
        <a:dk2>
          <a:srgbClr val="000000"/>
        </a:dk2>
        <a:lt2>
          <a:srgbClr val="DDDDDD"/>
        </a:lt2>
        <a:accent1>
          <a:srgbClr val="285F6A"/>
        </a:accent1>
        <a:accent2>
          <a:srgbClr val="419DAF"/>
        </a:accent2>
        <a:accent3>
          <a:srgbClr val="FFFFFF"/>
        </a:accent3>
        <a:accent4>
          <a:srgbClr val="224036"/>
        </a:accent4>
        <a:accent5>
          <a:srgbClr val="ACB6B9"/>
        </a:accent5>
        <a:accent6>
          <a:srgbClr val="3A8E9E"/>
        </a:accent6>
        <a:hlink>
          <a:srgbClr val="34C1D0"/>
        </a:hlink>
        <a:folHlink>
          <a:srgbClr val="749BD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26316</TotalTime>
  <Words>222</Words>
  <Application>Microsoft Office PowerPoint</Application>
  <PresentationFormat>全屏显示(4:3)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主题1</vt:lpstr>
      <vt:lpstr>聚类分析-丁兆云</vt:lpstr>
      <vt:lpstr>2.1.1k-means编程实践</vt:lpstr>
      <vt:lpstr>第6次课后作业</vt:lpstr>
      <vt:lpstr>2.2.3层次聚类编程实践</vt:lpstr>
      <vt:lpstr>2.2.3密度聚类编程实践</vt:lpstr>
      <vt:lpstr>2.2.3聚类评估编程实践</vt:lpstr>
      <vt:lpstr>主要内容</vt:lpstr>
      <vt:lpstr>第7次课后作业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基于异构多源信息的安全分析、态势感知与决策关键技术与系统</dc:title>
  <dc:creator>Mirror</dc:creator>
  <cp:lastModifiedBy>Windows 用户</cp:lastModifiedBy>
  <cp:revision>945</cp:revision>
  <dcterms:created xsi:type="dcterms:W3CDTF">2017-03-02T08:29:50Z</dcterms:created>
  <dcterms:modified xsi:type="dcterms:W3CDTF">2020-02-14T00:24:15Z</dcterms:modified>
</cp:coreProperties>
</file>