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3" r:id="rId2"/>
  </p:sldMasterIdLst>
  <p:notesMasterIdLst>
    <p:notesMasterId r:id="rId11"/>
  </p:notesMasterIdLst>
  <p:handoutMasterIdLst>
    <p:handoutMasterId r:id="rId12"/>
  </p:handoutMasterIdLst>
  <p:sldIdLst>
    <p:sldId id="375" r:id="rId3"/>
    <p:sldId id="806" r:id="rId4"/>
    <p:sldId id="877" r:id="rId5"/>
    <p:sldId id="876" r:id="rId6"/>
    <p:sldId id="753" r:id="rId7"/>
    <p:sldId id="623" r:id="rId8"/>
    <p:sldId id="622" r:id="rId9"/>
    <p:sldId id="621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3889" autoAdjust="0"/>
  </p:normalViewPr>
  <p:slideViewPr>
    <p:cSldViewPr>
      <p:cViewPr>
        <p:scale>
          <a:sx n="80" d="100"/>
          <a:sy n="80" d="100"/>
        </p:scale>
        <p:origin x="-1086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页眉占位符 119809">
            <a:extLst>
              <a:ext uri="{FF2B5EF4-FFF2-40B4-BE49-F238E27FC236}">
                <a16:creationId xmlns:a16="http://schemas.microsoft.com/office/drawing/2014/main" xmlns="" id="{11866BA2-6ECA-4A78-BFCD-52F2E27E67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日期占位符 119810">
            <a:extLst>
              <a:ext uri="{FF2B5EF4-FFF2-40B4-BE49-F238E27FC236}">
                <a16:creationId xmlns:a16="http://schemas.microsoft.com/office/drawing/2014/main" xmlns="" id="{44DC1112-2B5D-41DB-80C1-854E361A8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2" name="页脚占位符 119811">
            <a:extLst>
              <a:ext uri="{FF2B5EF4-FFF2-40B4-BE49-F238E27FC236}">
                <a16:creationId xmlns:a16="http://schemas.microsoft.com/office/drawing/2014/main" xmlns="" id="{BC642C61-0B1F-4BEE-B6DF-D98A3E994B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3" name="灯片编号占位符 119812">
            <a:extLst>
              <a:ext uri="{FF2B5EF4-FFF2-40B4-BE49-F238E27FC236}">
                <a16:creationId xmlns:a16="http://schemas.microsoft.com/office/drawing/2014/main" xmlns="" id="{902D98DE-C3CB-481C-95C9-68DE306B3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9285430E-5442-4B80-AA2D-787E984666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1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眉占位符 16385">
            <a:extLst>
              <a:ext uri="{FF2B5EF4-FFF2-40B4-BE49-F238E27FC236}">
                <a16:creationId xmlns:a16="http://schemas.microsoft.com/office/drawing/2014/main" xmlns="" id="{3D95D985-85AA-4596-A4C8-6AE1B9394B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7" name="日期占位符 16386">
            <a:extLst>
              <a:ext uri="{FF2B5EF4-FFF2-40B4-BE49-F238E27FC236}">
                <a16:creationId xmlns:a16="http://schemas.microsoft.com/office/drawing/2014/main" xmlns="" id="{920CE1A9-6718-4F08-9F3C-7205D575707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0" name="幻灯片图像占位符 16387">
            <a:extLst>
              <a:ext uri="{FF2B5EF4-FFF2-40B4-BE49-F238E27FC236}">
                <a16:creationId xmlns:a16="http://schemas.microsoft.com/office/drawing/2014/main" xmlns="" id="{092A5402-4055-4B75-BBA6-45AAC82D391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文本占位符 16388">
            <a:extLst>
              <a:ext uri="{FF2B5EF4-FFF2-40B4-BE49-F238E27FC236}">
                <a16:creationId xmlns:a16="http://schemas.microsoft.com/office/drawing/2014/main" xmlns="" id="{1ED9A507-CE91-404A-8942-B26FEAEBFC61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390" name="页脚占位符 16389">
            <a:extLst>
              <a:ext uri="{FF2B5EF4-FFF2-40B4-BE49-F238E27FC236}">
                <a16:creationId xmlns:a16="http://schemas.microsoft.com/office/drawing/2014/main" xmlns="" id="{A7C9B254-003B-47C5-BC1B-15609FC568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91" name="灯片编号占位符 16390">
            <a:extLst>
              <a:ext uri="{FF2B5EF4-FFF2-40B4-BE49-F238E27FC236}">
                <a16:creationId xmlns:a16="http://schemas.microsoft.com/office/drawing/2014/main" xmlns="" id="{4E489FE7-A1CE-42D4-A698-3861C1439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B4940ABF-3544-4BC0-B750-9B9F956CAB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314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82">
            <a:extLst>
              <a:ext uri="{FF2B5EF4-FFF2-40B4-BE49-F238E27FC236}">
                <a16:creationId xmlns:a16="http://schemas.microsoft.com/office/drawing/2014/main" xmlns="" id="{A6E0562D-1FE7-4857-A5FF-1A363044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A250C-D2C3-4A2E-BAF0-5C64C14BFC74}" type="datetime3">
              <a:rPr lang="zh-CN" altLang="en-US"/>
              <a:pPr>
                <a:defRPr/>
              </a:pPr>
              <a:t>2020年2月19日星期三</a:t>
            </a:fld>
            <a:endParaRPr lang="zh-CN" altLang="en-US"/>
          </a:p>
        </p:txBody>
      </p:sp>
      <p:sp>
        <p:nvSpPr>
          <p:cNvPr id="5" name="页脚占位符 3083">
            <a:extLst>
              <a:ext uri="{FF2B5EF4-FFF2-40B4-BE49-F238E27FC236}">
                <a16:creationId xmlns:a16="http://schemas.microsoft.com/office/drawing/2014/main" xmlns="" id="{E907E80C-00EE-4481-9C1C-ACD8CEDF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>
            <a:extLst>
              <a:ext uri="{FF2B5EF4-FFF2-40B4-BE49-F238E27FC236}">
                <a16:creationId xmlns:a16="http://schemas.microsoft.com/office/drawing/2014/main" xmlns="" id="{73219107-3C1F-42F2-A64C-B3E4DDB5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26CAA-6FD6-412D-A1C7-4AF08EE87D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75176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14550" cy="58277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221067" cy="58277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82">
            <a:extLst>
              <a:ext uri="{FF2B5EF4-FFF2-40B4-BE49-F238E27FC236}">
                <a16:creationId xmlns:a16="http://schemas.microsoft.com/office/drawing/2014/main" xmlns="" id="{9CB395C1-2317-43E1-B733-BD6B69E0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0B84F-A6BE-4572-9A20-6D25A440BA44}" type="datetime3">
              <a:rPr lang="zh-CN" altLang="en-US"/>
              <a:pPr>
                <a:defRPr/>
              </a:pPr>
              <a:t>2020年2月19日星期三</a:t>
            </a:fld>
            <a:endParaRPr lang="zh-CN" altLang="en-US"/>
          </a:p>
        </p:txBody>
      </p:sp>
      <p:sp>
        <p:nvSpPr>
          <p:cNvPr id="5" name="页脚占位符 3083">
            <a:extLst>
              <a:ext uri="{FF2B5EF4-FFF2-40B4-BE49-F238E27FC236}">
                <a16:creationId xmlns:a16="http://schemas.microsoft.com/office/drawing/2014/main" xmlns="" id="{50994C95-246A-48CA-8679-94A6643B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>
            <a:extLst>
              <a:ext uri="{FF2B5EF4-FFF2-40B4-BE49-F238E27FC236}">
                <a16:creationId xmlns:a16="http://schemas.microsoft.com/office/drawing/2014/main" xmlns="" id="{8C6F04E0-731E-4639-9220-73CA707A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BEE62-3A2D-45C1-98CE-BE9B9F9B74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49815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082">
            <a:extLst>
              <a:ext uri="{FF2B5EF4-FFF2-40B4-BE49-F238E27FC236}">
                <a16:creationId xmlns:a16="http://schemas.microsoft.com/office/drawing/2014/main" xmlns="" id="{AE96877F-95A3-47B4-BF9D-0520E7B8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29AFF-FD77-4DF9-83A0-8A55D108AC0D}" type="datetime3">
              <a:rPr lang="zh-CN" altLang="en-US"/>
              <a:pPr>
                <a:defRPr/>
              </a:pPr>
              <a:t>2020年2月19日星期三</a:t>
            </a:fld>
            <a:endParaRPr lang="zh-CN" altLang="en-US"/>
          </a:p>
        </p:txBody>
      </p:sp>
      <p:sp>
        <p:nvSpPr>
          <p:cNvPr id="6" name="页脚占位符 3083">
            <a:extLst>
              <a:ext uri="{FF2B5EF4-FFF2-40B4-BE49-F238E27FC236}">
                <a16:creationId xmlns:a16="http://schemas.microsoft.com/office/drawing/2014/main" xmlns="" id="{2530BFEA-0018-4ECA-BF33-ECE224D8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>
            <a:extLst>
              <a:ext uri="{FF2B5EF4-FFF2-40B4-BE49-F238E27FC236}">
                <a16:creationId xmlns:a16="http://schemas.microsoft.com/office/drawing/2014/main" xmlns="" id="{F66CB228-30A9-49F9-B33E-63A0C5F7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5A0E9-2A25-43D3-B89F-374DB4329D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595726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469ED391-6639-4C33-92EA-3E9C5FD44C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7C7D2CD-BD0C-44B7-A1E7-6843468AE3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B922E0BE-A50F-410D-BB99-70F4CEF590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83001-9521-4881-9E8A-E13AE24EC3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653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6A7A8C1C-3A09-4D50-BF32-2D6019F2EC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F7636CB7-2AE2-4FB9-A6BC-66A27DC51E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DA52ECB3-F73F-43E2-8078-94F57FFC21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A50BB-BB82-41B1-99ED-F72C90C182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732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54E639FE-A549-48E2-A48A-CF3D9AE482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D2DB7A2E-BCDB-4F05-BC32-C054F35789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E0406462-095D-4F17-8C00-C614773EB7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78500-014C-483E-9BE3-0C79511FCD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090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4741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4741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B5E2DDFA-210A-41D2-8CF7-68EB776740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xmlns="" id="{92059361-3858-4D38-B90C-DB4D7DFB60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xmlns="" id="{EC243075-8703-40DF-8755-AED46B0631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7E7D6-DD36-418F-94B0-1F76911866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85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xmlns="" id="{CA149C5C-96AA-4E11-9081-60F65DD88F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xmlns="" id="{1D1F638E-7A4B-401C-95FF-FEFE2E2FD1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xmlns="" id="{AD2F4CF9-62C5-4C3B-8AE5-FEDDB3FA87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42FDB-4154-4160-A963-7B720E6830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525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xmlns="" id="{23126B94-39D5-4046-BD10-EFAAF979FB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FBF736B8-73DB-4649-833D-D71FDCA122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xmlns="" id="{4D632A3B-EEDF-4C32-8E20-588881FE26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410BF-69C5-48B4-899F-29FFF0A12C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870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xmlns="" id="{92EF080A-77D0-43CC-997A-91DD41848F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xmlns="" id="{9C7639C5-7C18-40E4-A08A-3F2D103C9A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xmlns="" id="{4A23C40E-FF2B-487E-99BA-6BCFBC3204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E6321-CDCE-458A-AE02-1EBB8EC79D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3920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098AC80F-F0FB-4D26-BDF7-35D101972C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xmlns="" id="{9AAECEDF-CC30-4033-A17C-98F7F27359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xmlns="" id="{BE4F2378-C9F8-433F-ADA1-C49DA3BC31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16890-35D4-42E5-B1B6-63BEADB8E5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9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082">
            <a:extLst>
              <a:ext uri="{FF2B5EF4-FFF2-40B4-BE49-F238E27FC236}">
                <a16:creationId xmlns:a16="http://schemas.microsoft.com/office/drawing/2014/main" xmlns="" id="{48F03169-2220-47CC-8594-A95EF055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C6273-E978-4C9B-8B07-E1D169562E7C}" type="datetime3">
              <a:rPr lang="zh-CN" altLang="en-US"/>
              <a:pPr>
                <a:defRPr/>
              </a:pPr>
              <a:t>2020年2月19日星期三</a:t>
            </a:fld>
            <a:endParaRPr lang="zh-CN" altLang="en-US"/>
          </a:p>
        </p:txBody>
      </p:sp>
      <p:sp>
        <p:nvSpPr>
          <p:cNvPr id="5" name="页脚占位符 3083">
            <a:extLst>
              <a:ext uri="{FF2B5EF4-FFF2-40B4-BE49-F238E27FC236}">
                <a16:creationId xmlns:a16="http://schemas.microsoft.com/office/drawing/2014/main" xmlns="" id="{DBB6866E-B467-4CA1-9F2D-6F104D4D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>
            <a:extLst>
              <a:ext uri="{FF2B5EF4-FFF2-40B4-BE49-F238E27FC236}">
                <a16:creationId xmlns:a16="http://schemas.microsoft.com/office/drawing/2014/main" xmlns="" id="{95F0D385-7EBF-4DE1-9AFB-94D55081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BBE12-2B26-4D1C-8B83-24DA1866E1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22363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5A622861-D0F6-4E70-BC06-92485352A4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xmlns="" id="{923AF88F-042F-4D74-9240-964C6907F6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xmlns="" id="{8EC115F8-7425-419B-87BB-A5FB332A2B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03427-5C95-4770-9CDE-C8DFA2F1BC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013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86960D0E-5578-4393-B0D2-A7253269E6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76D9B0D8-66AF-4B28-BCC9-3E6C1C48B6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80D0CD1D-A2BD-4B6D-B384-5741846976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EA23C-FF18-4B8D-BCA3-6545A296FE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108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0538" y="163513"/>
            <a:ext cx="2124075" cy="5703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63513"/>
            <a:ext cx="6219825" cy="5703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001C1FF7-F96F-405D-B4A7-193F1EFFB2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1284895F-64C8-48C0-BC3E-5295D0E987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DCD12AD3-A0AE-459A-BE8B-49FCD357C9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9C5EF-C5DF-4485-9CBE-BD118E4DE6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68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44518" cy="48371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682" y="1295400"/>
            <a:ext cx="4144518" cy="48371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082">
            <a:extLst>
              <a:ext uri="{FF2B5EF4-FFF2-40B4-BE49-F238E27FC236}">
                <a16:creationId xmlns:a16="http://schemas.microsoft.com/office/drawing/2014/main" xmlns="" id="{CDEF3464-3F9A-4B0C-B76B-2F13BFC9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F49E4-3959-4D6E-AE58-5DADB9CBA5D7}" type="datetime3">
              <a:rPr lang="zh-CN" altLang="en-US"/>
              <a:pPr>
                <a:defRPr/>
              </a:pPr>
              <a:t>2020年2月19日星期三</a:t>
            </a:fld>
            <a:endParaRPr lang="zh-CN" altLang="en-US"/>
          </a:p>
        </p:txBody>
      </p:sp>
      <p:sp>
        <p:nvSpPr>
          <p:cNvPr id="6" name="页脚占位符 3083">
            <a:extLst>
              <a:ext uri="{FF2B5EF4-FFF2-40B4-BE49-F238E27FC236}">
                <a16:creationId xmlns:a16="http://schemas.microsoft.com/office/drawing/2014/main" xmlns="" id="{24D6DFB3-B86B-4F59-B375-069A3CAF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>
            <a:extLst>
              <a:ext uri="{FF2B5EF4-FFF2-40B4-BE49-F238E27FC236}">
                <a16:creationId xmlns:a16="http://schemas.microsoft.com/office/drawing/2014/main" xmlns="" id="{5751D4AA-0E06-46EF-83CA-A7BBCE47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41EC0-874A-44D1-843F-E487FBC13D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946841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082">
            <a:extLst>
              <a:ext uri="{FF2B5EF4-FFF2-40B4-BE49-F238E27FC236}">
                <a16:creationId xmlns:a16="http://schemas.microsoft.com/office/drawing/2014/main" xmlns="" id="{4E09E0CF-3483-41AD-861F-550237AF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9F2FE-4BB6-422D-94AB-8266057218B9}" type="datetime3">
              <a:rPr lang="zh-CN" altLang="en-US"/>
              <a:pPr>
                <a:defRPr/>
              </a:pPr>
              <a:t>2020年2月19日星期三</a:t>
            </a:fld>
            <a:endParaRPr lang="zh-CN" altLang="en-US"/>
          </a:p>
        </p:txBody>
      </p:sp>
      <p:sp>
        <p:nvSpPr>
          <p:cNvPr id="8" name="页脚占位符 3083">
            <a:extLst>
              <a:ext uri="{FF2B5EF4-FFF2-40B4-BE49-F238E27FC236}">
                <a16:creationId xmlns:a16="http://schemas.microsoft.com/office/drawing/2014/main" xmlns="" id="{F0E1071D-60B6-4ED4-919A-DFD8A70F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9" name="灯片编号占位符 3084">
            <a:extLst>
              <a:ext uri="{FF2B5EF4-FFF2-40B4-BE49-F238E27FC236}">
                <a16:creationId xmlns:a16="http://schemas.microsoft.com/office/drawing/2014/main" xmlns="" id="{EA5D50FD-E78E-4D94-96F0-C02C62F8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33008-6FB7-4401-B8EC-1FC2F877BA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2382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082">
            <a:extLst>
              <a:ext uri="{FF2B5EF4-FFF2-40B4-BE49-F238E27FC236}">
                <a16:creationId xmlns:a16="http://schemas.microsoft.com/office/drawing/2014/main" xmlns="" id="{87530714-E8C8-40FB-8CAD-BBB0BC41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5BF87-CECA-49C0-A18D-C3A9C43667EB}" type="datetime3">
              <a:rPr lang="zh-CN" altLang="en-US"/>
              <a:pPr>
                <a:defRPr/>
              </a:pPr>
              <a:t>2020年2月19日星期三</a:t>
            </a:fld>
            <a:endParaRPr lang="zh-CN" altLang="en-US"/>
          </a:p>
        </p:txBody>
      </p:sp>
      <p:sp>
        <p:nvSpPr>
          <p:cNvPr id="4" name="页脚占位符 3083">
            <a:extLst>
              <a:ext uri="{FF2B5EF4-FFF2-40B4-BE49-F238E27FC236}">
                <a16:creationId xmlns:a16="http://schemas.microsoft.com/office/drawing/2014/main" xmlns="" id="{8382E58F-6321-4D2D-8DA1-076BEA16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5" name="灯片编号占位符 3084">
            <a:extLst>
              <a:ext uri="{FF2B5EF4-FFF2-40B4-BE49-F238E27FC236}">
                <a16:creationId xmlns:a16="http://schemas.microsoft.com/office/drawing/2014/main" xmlns="" id="{27E05F58-1DF0-49FE-A338-BDB2C7DE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B8A6B-9C5E-4826-B6EC-910E7FE396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120215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082">
            <a:extLst>
              <a:ext uri="{FF2B5EF4-FFF2-40B4-BE49-F238E27FC236}">
                <a16:creationId xmlns:a16="http://schemas.microsoft.com/office/drawing/2014/main" xmlns="" id="{48368AFF-5EAA-4F93-A569-78136B21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4C489-67E8-4CFA-B5FD-45676D95A966}" type="datetime3">
              <a:rPr lang="zh-CN" altLang="en-US"/>
              <a:pPr>
                <a:defRPr/>
              </a:pPr>
              <a:t>2020年2月19日星期三</a:t>
            </a:fld>
            <a:endParaRPr lang="zh-CN" altLang="en-US"/>
          </a:p>
        </p:txBody>
      </p:sp>
      <p:sp>
        <p:nvSpPr>
          <p:cNvPr id="3" name="页脚占位符 3083">
            <a:extLst>
              <a:ext uri="{FF2B5EF4-FFF2-40B4-BE49-F238E27FC236}">
                <a16:creationId xmlns:a16="http://schemas.microsoft.com/office/drawing/2014/main" xmlns="" id="{B64AE8BB-7D6F-4D33-B01F-276AA274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4" name="灯片编号占位符 3084">
            <a:extLst>
              <a:ext uri="{FF2B5EF4-FFF2-40B4-BE49-F238E27FC236}">
                <a16:creationId xmlns:a16="http://schemas.microsoft.com/office/drawing/2014/main" xmlns="" id="{D5ED02AB-F87B-44BE-9F8A-5ACF53FC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A0F8B-752F-45B4-90EF-D4E1A7BF6D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2008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082">
            <a:extLst>
              <a:ext uri="{FF2B5EF4-FFF2-40B4-BE49-F238E27FC236}">
                <a16:creationId xmlns:a16="http://schemas.microsoft.com/office/drawing/2014/main" xmlns="" id="{6EB984ED-6268-41C6-B545-7345AA8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E5D15-0F88-4D12-A7D4-118950052F08}" type="datetime3">
              <a:rPr lang="zh-CN" altLang="en-US"/>
              <a:pPr>
                <a:defRPr/>
              </a:pPr>
              <a:t>2020年2月19日星期三</a:t>
            </a:fld>
            <a:endParaRPr lang="zh-CN" altLang="en-US"/>
          </a:p>
        </p:txBody>
      </p:sp>
      <p:sp>
        <p:nvSpPr>
          <p:cNvPr id="6" name="页脚占位符 3083">
            <a:extLst>
              <a:ext uri="{FF2B5EF4-FFF2-40B4-BE49-F238E27FC236}">
                <a16:creationId xmlns:a16="http://schemas.microsoft.com/office/drawing/2014/main" xmlns="" id="{E7ABD569-9A9E-491D-BA44-EF580126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>
            <a:extLst>
              <a:ext uri="{FF2B5EF4-FFF2-40B4-BE49-F238E27FC236}">
                <a16:creationId xmlns:a16="http://schemas.microsoft.com/office/drawing/2014/main" xmlns="" id="{94364741-6C23-4082-88C4-163C4A9C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71C37-5463-486A-B84C-64AD24CBD2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366154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082">
            <a:extLst>
              <a:ext uri="{FF2B5EF4-FFF2-40B4-BE49-F238E27FC236}">
                <a16:creationId xmlns:a16="http://schemas.microsoft.com/office/drawing/2014/main" xmlns="" id="{632C937A-D65E-405C-B034-4A5022C6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7D908-F7D1-4A92-A4C7-9B054929C244}" type="datetime3">
              <a:rPr lang="zh-CN" altLang="en-US"/>
              <a:pPr>
                <a:defRPr/>
              </a:pPr>
              <a:t>2020年2月19日星期三</a:t>
            </a:fld>
            <a:endParaRPr lang="zh-CN" altLang="en-US"/>
          </a:p>
        </p:txBody>
      </p:sp>
      <p:sp>
        <p:nvSpPr>
          <p:cNvPr id="6" name="页脚占位符 3083">
            <a:extLst>
              <a:ext uri="{FF2B5EF4-FFF2-40B4-BE49-F238E27FC236}">
                <a16:creationId xmlns:a16="http://schemas.microsoft.com/office/drawing/2014/main" xmlns="" id="{95BCE8AD-0001-412E-AC1A-A569BA8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>
            <a:extLst>
              <a:ext uri="{FF2B5EF4-FFF2-40B4-BE49-F238E27FC236}">
                <a16:creationId xmlns:a16="http://schemas.microsoft.com/office/drawing/2014/main" xmlns="" id="{11A89BB2-E87A-479C-98C1-D2F5C0EE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D9F3C-7A68-4F51-8B9F-25529D7E0B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06139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82">
            <a:extLst>
              <a:ext uri="{FF2B5EF4-FFF2-40B4-BE49-F238E27FC236}">
                <a16:creationId xmlns:a16="http://schemas.microsoft.com/office/drawing/2014/main" xmlns="" id="{6764C3A7-2E49-494B-B656-D2A59548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69826-5CDB-4CDB-9260-49150A9F1504}" type="datetime3">
              <a:rPr lang="zh-CN" altLang="en-US"/>
              <a:pPr>
                <a:defRPr/>
              </a:pPr>
              <a:t>2020年2月19日星期三</a:t>
            </a:fld>
            <a:endParaRPr lang="zh-CN" altLang="en-US"/>
          </a:p>
        </p:txBody>
      </p:sp>
      <p:sp>
        <p:nvSpPr>
          <p:cNvPr id="5" name="页脚占位符 3083">
            <a:extLst>
              <a:ext uri="{FF2B5EF4-FFF2-40B4-BE49-F238E27FC236}">
                <a16:creationId xmlns:a16="http://schemas.microsoft.com/office/drawing/2014/main" xmlns="" id="{D4B370E9-BA68-4545-9F93-58DE07BC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>
            <a:extLst>
              <a:ext uri="{FF2B5EF4-FFF2-40B4-BE49-F238E27FC236}">
                <a16:creationId xmlns:a16="http://schemas.microsoft.com/office/drawing/2014/main" xmlns="" id="{67F5A33A-EEA9-4586-82FA-D2C31E50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8D511-4C07-410F-A435-C5D3FD44E4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0808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3079">
            <a:extLst>
              <a:ext uri="{FF2B5EF4-FFF2-40B4-BE49-F238E27FC236}">
                <a16:creationId xmlns:a16="http://schemas.microsoft.com/office/drawing/2014/main" xmlns="" id="{AB21B992-2655-4D13-84BE-1D146622F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534400" cy="76200"/>
          </a:xfrm>
          <a:prstGeom prst="rect">
            <a:avLst/>
          </a:prstGeom>
          <a:gradFill rotWithShape="0">
            <a:gsLst>
              <a:gs pos="0">
                <a:srgbClr val="76762F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/>
          </a:p>
        </p:txBody>
      </p:sp>
      <p:sp>
        <p:nvSpPr>
          <p:cNvPr id="1027" name="标题 3080">
            <a:extLst>
              <a:ext uri="{FF2B5EF4-FFF2-40B4-BE49-F238E27FC236}">
                <a16:creationId xmlns:a16="http://schemas.microsoft.com/office/drawing/2014/main" xmlns="" id="{4B5D2523-711F-4035-9199-DB62B0CA0D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47800" y="304800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3081">
            <a:extLst>
              <a:ext uri="{FF2B5EF4-FFF2-40B4-BE49-F238E27FC236}">
                <a16:creationId xmlns:a16="http://schemas.microsoft.com/office/drawing/2014/main" xmlns="" id="{7B71EC37-41D2-4F81-B8FC-1463C1062B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295400"/>
            <a:ext cx="8458200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3" name="日期占位符 3082">
            <a:extLst>
              <a:ext uri="{FF2B5EF4-FFF2-40B4-BE49-F238E27FC236}">
                <a16:creationId xmlns:a16="http://schemas.microsoft.com/office/drawing/2014/main" xmlns="" id="{2B5CCFD1-39BA-4F81-BB97-62D588FC8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800" y="632460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67F56AA-A898-49E7-A39B-34BA4EF194BE}" type="datetime3">
              <a:rPr lang="zh-CN" altLang="en-US"/>
              <a:pPr>
                <a:defRPr/>
              </a:pPr>
              <a:t>2020年2月19日星期三</a:t>
            </a:fld>
            <a:endParaRPr lang="zh-CN" altLang="en-US"/>
          </a:p>
        </p:txBody>
      </p:sp>
      <p:sp>
        <p:nvSpPr>
          <p:cNvPr id="3084" name="页脚占位符 3083">
            <a:extLst>
              <a:ext uri="{FF2B5EF4-FFF2-40B4-BE49-F238E27FC236}">
                <a16:creationId xmlns:a16="http://schemas.microsoft.com/office/drawing/2014/main" xmlns="" id="{50AA5E7F-92CA-4B37-8D68-DD926D080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3085" name="灯片编号占位符 3084">
            <a:extLst>
              <a:ext uri="{FF2B5EF4-FFF2-40B4-BE49-F238E27FC236}">
                <a16:creationId xmlns:a16="http://schemas.microsoft.com/office/drawing/2014/main" xmlns="" id="{60B455CA-5FF7-42F3-AB2F-5BCF2EE26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600" y="63246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859A076-0FE5-4962-94E3-3FAECEE9AB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2" name="椭圆 3117">
            <a:extLst>
              <a:ext uri="{FF2B5EF4-FFF2-40B4-BE49-F238E27FC236}">
                <a16:creationId xmlns:a16="http://schemas.microsoft.com/office/drawing/2014/main" xmlns="" id="{400126F9-4AEC-4E82-AC45-A97C87AF12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9725" y="174625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FF4C4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3" name="任意多边形 3118">
            <a:extLst>
              <a:ext uri="{FF2B5EF4-FFF2-40B4-BE49-F238E27FC236}">
                <a16:creationId xmlns:a16="http://schemas.microsoft.com/office/drawing/2014/main" xmlns="" id="{3EF6AE73-4DA4-4290-B071-58C54C1021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512763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4" name="任意多边形 3119">
            <a:extLst>
              <a:ext uri="{FF2B5EF4-FFF2-40B4-BE49-F238E27FC236}">
                <a16:creationId xmlns:a16="http://schemas.microsoft.com/office/drawing/2014/main" xmlns="" id="{DB35D573-0CEC-4F24-9AEC-A1ECE6C679D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975" y="812800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ransition>
    <p:zoom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D92BB275-865F-499B-AD82-90EDDE8DF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3F978FE8-D921-4610-B7A4-D6AC47C5C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1700213"/>
            <a:ext cx="7427912" cy="253365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09C6E2D6-4E75-437D-925A-5CBCD733D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579813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xmlns="" id="{DC328FA4-2007-4DEE-AC1D-D82D389AD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1676400"/>
            <a:ext cx="574675" cy="64293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xmlns="" id="{638FDFB0-B264-42A7-B4CF-47C55CFAE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1052513"/>
            <a:ext cx="585787" cy="635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xmlns="" id="{45349060-BD6C-44AB-9349-C42EFF7E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579813"/>
            <a:ext cx="584200" cy="64135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xmlns="" id="{C7F3B2E5-2E83-4560-AECA-02102779A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1676400"/>
            <a:ext cx="585787" cy="6429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xmlns="" id="{02CE2E5B-7035-48A8-8D8B-06CF74811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309813"/>
            <a:ext cx="584200" cy="6334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xmlns="" id="{B52E32C1-6E37-4874-B943-FDC1146F2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9813"/>
            <a:ext cx="582613" cy="633412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xmlns="" id="{1C2F8E24-BA34-4B0A-AC23-B16FC6FB9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2309813"/>
            <a:ext cx="574675" cy="6334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xmlns="" id="{E91EB1B0-0ADA-4187-BE6D-499CDAA3B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8" y="2933700"/>
            <a:ext cx="576262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xmlns="" id="{7F25DDD6-1307-4B44-A4BD-23B1F683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933700"/>
            <a:ext cx="584200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62" name="Rectangle 4">
            <a:extLst>
              <a:ext uri="{FF2B5EF4-FFF2-40B4-BE49-F238E27FC236}">
                <a16:creationId xmlns:a16="http://schemas.microsoft.com/office/drawing/2014/main" xmlns="" id="{A4E0D286-719C-4B06-8212-94A8274AC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63513"/>
            <a:ext cx="8229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63" name="Rectangle 5">
            <a:extLst>
              <a:ext uri="{FF2B5EF4-FFF2-40B4-BE49-F238E27FC236}">
                <a16:creationId xmlns:a16="http://schemas.microsoft.com/office/drawing/2014/main" xmlns="" id="{6043A002-D7B7-4FA3-97E7-0172A8BD9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65" name="Rectangle 14">
            <a:extLst>
              <a:ext uri="{FF2B5EF4-FFF2-40B4-BE49-F238E27FC236}">
                <a16:creationId xmlns:a16="http://schemas.microsoft.com/office/drawing/2014/main" xmlns="" id="{7E092FBF-36DC-422B-9026-B373AADD0F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66" name="Rectangle 15">
            <a:extLst>
              <a:ext uri="{FF2B5EF4-FFF2-40B4-BE49-F238E27FC236}">
                <a16:creationId xmlns:a16="http://schemas.microsoft.com/office/drawing/2014/main" xmlns="" id="{CC8D45C6-2C77-46E8-839D-B49B51DB44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67" name="Rectangle 16">
            <a:extLst>
              <a:ext uri="{FF2B5EF4-FFF2-40B4-BE49-F238E27FC236}">
                <a16:creationId xmlns:a16="http://schemas.microsoft.com/office/drawing/2014/main" xmlns="" id="{CE97A565-7AB4-42D8-A04E-794356646B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 Black" panose="020B0A04020102020204" pitchFamily="34" charset="0"/>
                <a:ea typeface="楷体_GB2312" pitchFamily="49" charset="-122"/>
              </a:defRPr>
            </a:lvl1pPr>
          </a:lstStyle>
          <a:p>
            <a:pPr>
              <a:defRPr/>
            </a:pPr>
            <a:fld id="{AFEF8769-83AF-4FE5-B088-819C36B53D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ynn_001/article/details/86741284" TargetMode="External"/><Relationship Id="rId2" Type="http://schemas.openxmlformats.org/officeDocument/2006/relationships/hyperlink" Target="https://scikit-learn.org/stable/modules/generated/sklearn.decomposition.PCA.html#sklearn.decomposition.PC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preprocessing.html#discretization" TargetMode="External"/><Relationship Id="rId2" Type="http://schemas.openxmlformats.org/officeDocument/2006/relationships/hyperlink" Target="https://scikit-learn.org/stable/modules/preprocessing.html#standardization-or-mean-removal-and-variance-scalin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oder.net/shixuns/rbnaxywe/challenges" TargetMode="External"/><Relationship Id="rId2" Type="http://schemas.openxmlformats.org/officeDocument/2006/relationships/hyperlink" Target="https://www.educoder.net/shixuns/2h9j74o6/challeng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C2CA1E0B-6B79-4E51-9C7C-20D2B09BF81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116013" y="1916113"/>
            <a:ext cx="7451725" cy="208915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zh-CN" sz="4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数据挖掘</a:t>
            </a:r>
            <a:r>
              <a:rPr lang="zh-CN" altLang="zh-CN" sz="4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/>
            </a:r>
            <a:br>
              <a:rPr lang="zh-CN" altLang="zh-CN" sz="4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Data Mining</a:t>
            </a:r>
            <a:b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/>
            </a:r>
            <a:b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zh-CN" sz="2400" kern="1200" dirty="0" smtClean="0">
                <a:solidFill>
                  <a:srgbClr val="3333CC"/>
                </a:solidFill>
                <a:ea typeface="楷体_GB2312" pitchFamily="49" charset="-122"/>
                <a:cs typeface="+mn-cs"/>
              </a:rPr>
              <a:t>第</a:t>
            </a:r>
            <a:r>
              <a:rPr lang="zh-CN" altLang="en-US" sz="2400" kern="1200" dirty="0" smtClean="0">
                <a:solidFill>
                  <a:srgbClr val="3333CC"/>
                </a:solidFill>
                <a:ea typeface="楷体_GB2312" pitchFamily="49" charset="-122"/>
                <a:cs typeface="+mn-cs"/>
              </a:rPr>
              <a:t>三课</a:t>
            </a:r>
            <a:r>
              <a:rPr lang="zh-CN" altLang="zh-CN" sz="2400" kern="1200" dirty="0" smtClean="0">
                <a:solidFill>
                  <a:srgbClr val="3333CC"/>
                </a:solidFill>
                <a:ea typeface="楷体_GB2312" pitchFamily="49" charset="-122"/>
                <a:cs typeface="+mn-cs"/>
              </a:rPr>
              <a:t> </a:t>
            </a:r>
            <a:r>
              <a:rPr lang="zh-CN" altLang="zh-CN" sz="2400" kern="1200" dirty="0">
                <a:solidFill>
                  <a:srgbClr val="3333CC"/>
                </a:solidFill>
                <a:ea typeface="楷体_GB2312" pitchFamily="49" charset="-122"/>
                <a:cs typeface="+mn-cs"/>
              </a:rPr>
              <a:t>数据预处理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63AB1EF-7712-4F8D-BD5B-7C3D0AF71A4A}"/>
              </a:ext>
            </a:extLst>
          </p:cNvPr>
          <p:cNvSpPr txBox="1">
            <a:spLocks noChangeArrowheads="1"/>
          </p:cNvSpPr>
          <p:nvPr/>
        </p:nvSpPr>
        <p:spPr>
          <a:xfrm>
            <a:off x="1187450" y="4221163"/>
            <a:ext cx="7010400" cy="2514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00007D"/>
              </a:buClr>
              <a:defRPr/>
            </a:pPr>
            <a:endParaRPr lang="zh-CN" altLang="en-US" sz="2800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rgbClr val="00007D"/>
              </a:buClr>
              <a:defRPr/>
            </a:pPr>
            <a:r>
              <a:rPr lang="zh-CN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主讲人：丁兆云</a:t>
            </a:r>
            <a:endParaRPr lang="en-US" altLang="zh-CN" sz="2800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rgbClr val="00007D"/>
              </a:buClr>
              <a:defRPr/>
            </a:pPr>
            <a:endParaRPr lang="en-US" altLang="zh-CN" sz="2800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rgbClr val="00007D"/>
              </a:buClr>
              <a:defRPr/>
            </a:pPr>
            <a:endParaRPr lang="zh-CN" altLang="en-US" sz="2800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7040"/>
    </mc:Choice>
    <mc:Fallback xmlns="">
      <p:transition spd="slow" advTm="704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2.2.8 </a:t>
            </a:r>
            <a:r>
              <a:rPr lang="zh-CN" altLang="en-US" dirty="0" smtClean="0"/>
              <a:t>主成分分析编程实践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500" y="1484784"/>
            <a:ext cx="8964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scikit-learn.org/stable/modules/generated/sklearn.decomposition.PCA.html#sklearn.decomposition.PCA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blog.csdn.net/lynn_001/article/details/86741284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编程升级：课后同学们参考上述链接写写代码完成实践，不计入平时分，但是这个实践很有用！！！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28477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2.2.1 </a:t>
            </a:r>
            <a:r>
              <a:rPr lang="zh-CN" altLang="en-US" dirty="0" smtClean="0"/>
              <a:t>数据规约编程实践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500" y="1543432"/>
            <a:ext cx="8964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scikit-learn.org/stable/modules/preprocessing.html#standardization-or-mean-removal-and-variance-scaling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scikit-learn.org/stable/modules/preprocessing.html#discretization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4038163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编程升级：课后同学们参考上述链接写写代码完成实践，不计入平时分，但是这个实践很有用！！！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9989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7DF35D3-F6C2-4AF4-BEEA-476112562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04800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/>
              <a:t>2.2</a:t>
            </a:r>
            <a:r>
              <a:rPr lang="zh-CN" altLang="en-US" sz="3200" dirty="0" smtClean="0"/>
              <a:t>数据预处理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第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次课后作业</a:t>
            </a:r>
            <a:endParaRPr lang="zh-CN" altLang="zh-CN" sz="3200" dirty="0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539750" y="1628775"/>
            <a:ext cx="8229600" cy="474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/>
              <a:t>第四次课后作业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educoder</a:t>
            </a:r>
            <a:r>
              <a:rPr lang="zh-CN" altLang="en-US" sz="2400" dirty="0" smtClean="0"/>
              <a:t>平台上完成作业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hlinkClick r:id="rId2"/>
              </a:rPr>
              <a:t>https</a:t>
            </a:r>
            <a:r>
              <a:rPr lang="en-US" altLang="zh-CN" sz="2400" dirty="0">
                <a:solidFill>
                  <a:srgbClr val="FF0000"/>
                </a:solidFill>
                <a:hlinkClick r:id="rId2"/>
              </a:rPr>
              <a:t>://</a:t>
            </a:r>
            <a:r>
              <a:rPr lang="en-US" altLang="zh-CN" sz="2400" dirty="0" smtClean="0">
                <a:solidFill>
                  <a:srgbClr val="FF0000"/>
                </a:solidFill>
                <a:hlinkClick r:id="rId2"/>
              </a:rPr>
              <a:t>www.educoder.net/shixuns/2h9j74o6/challenges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US" altLang="zh-CN" sz="2400" dirty="0" smtClean="0">
                <a:solidFill>
                  <a:srgbClr val="FF0000"/>
                </a:solidFill>
                <a:hlinkClick r:id="rId3"/>
              </a:rPr>
              <a:t>www.educoder.net/shixuns/rbnaxywe/challenges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endParaRPr lang="zh-CN" alt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59632" y="5229200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提交作业截至时间：</a:t>
            </a:r>
            <a:r>
              <a:rPr lang="en-US" altLang="zh-CN" b="1" dirty="0" smtClean="0">
                <a:solidFill>
                  <a:srgbClr val="FF0000"/>
                </a:solidFill>
              </a:rPr>
              <a:t>2020</a:t>
            </a:r>
            <a:r>
              <a:rPr lang="zh-CN" altLang="en-US" b="1" dirty="0" smtClean="0">
                <a:solidFill>
                  <a:srgbClr val="FF0000"/>
                </a:solidFill>
              </a:rPr>
              <a:t>年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月</a:t>
            </a:r>
            <a:r>
              <a:rPr lang="en-US" altLang="zh-CN" b="1" smtClean="0">
                <a:solidFill>
                  <a:srgbClr val="FF0000"/>
                </a:solidFill>
              </a:rPr>
              <a:t>28</a:t>
            </a:r>
            <a:r>
              <a:rPr lang="zh-CN" altLang="en-US" b="1" smtClean="0">
                <a:solidFill>
                  <a:srgbClr val="FF0000"/>
                </a:solidFill>
              </a:rPr>
              <a:t>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903016"/>
      </p:ext>
    </p:extLst>
  </p:cSld>
  <p:clrMapOvr>
    <a:masterClrMapping/>
  </p:clrMapOvr>
  <p:transition advTm="3142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xmlns="" id="{F4F7A40A-F2C5-47CC-8B26-DEE2E63F0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2743200"/>
            <a:ext cx="83185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CN" sz="3200" b="0">
                <a:latin typeface="Arial" panose="020B0604020202020204" pitchFamily="34" charset="0"/>
              </a:rPr>
              <a:t>Any Questions</a:t>
            </a:r>
            <a:r>
              <a:rPr lang="zh-CN" altLang="en-US" sz="3200" b="0">
                <a:latin typeface="Arial" panose="020B0604020202020204" pitchFamily="34" charset="0"/>
              </a:rPr>
              <a:t>？</a:t>
            </a:r>
            <a:endParaRPr lang="en-US" altLang="zh-CN" sz="3200" b="0">
              <a:latin typeface="Arial" panose="020B0604020202020204" pitchFamily="34" charset="0"/>
            </a:endParaRPr>
          </a:p>
          <a:p>
            <a:pPr algn="ctr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altLang="zh-CN" sz="3200" b="0">
              <a:latin typeface="Arial" panose="020B0604020202020204" pitchFamily="34" charset="0"/>
            </a:endParaRPr>
          </a:p>
          <a:p>
            <a:pPr algn="ctr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zh-CN" altLang="en-US" sz="3200" b="0">
                <a:latin typeface="Arial" panose="020B0604020202020204" pitchFamily="34" charset="0"/>
              </a:rPr>
              <a:t>谢谢！</a:t>
            </a:r>
            <a:endParaRPr lang="en-US" altLang="zh-CN" sz="3200" b="0">
              <a:latin typeface="Arial" panose="020B0604020202020204" pitchFamily="34" charset="0"/>
            </a:endParaRPr>
          </a:p>
        </p:txBody>
      </p:sp>
      <p:sp>
        <p:nvSpPr>
          <p:cNvPr id="19459" name="文本框 2">
            <a:extLst>
              <a:ext uri="{FF2B5EF4-FFF2-40B4-BE49-F238E27FC236}">
                <a16:creationId xmlns:a16="http://schemas.microsoft.com/office/drawing/2014/main" xmlns="" id="{BCF831F6-F7C6-4190-9A06-BB134AD6B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132513"/>
            <a:ext cx="1905000" cy="649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>
            <a:extLst>
              <a:ext uri="{FF2B5EF4-FFF2-40B4-BE49-F238E27FC236}">
                <a16:creationId xmlns:a16="http://schemas.microsoft.com/office/drawing/2014/main" xmlns="" id="{FD57EB1D-0B83-43D0-A28D-EE00ADF68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丢失数据处理</a:t>
            </a:r>
          </a:p>
        </p:txBody>
      </p:sp>
      <p:sp>
        <p:nvSpPr>
          <p:cNvPr id="100355" name="内容占位符 2">
            <a:extLst>
              <a:ext uri="{FF2B5EF4-FFF2-40B4-BE49-F238E27FC236}">
                <a16:creationId xmlns:a16="http://schemas.microsoft.com/office/drawing/2014/main" xmlns="" id="{4017B5EF-6AC1-46F6-941D-C7C7F4764E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/>
              <a:t>import </a:t>
            </a:r>
            <a:r>
              <a:rPr lang="en-US" altLang="zh-CN"/>
              <a:t>numpy </a:t>
            </a:r>
            <a:r>
              <a:rPr lang="en-US" altLang="zh-CN" b="1"/>
              <a:t>as </a:t>
            </a:r>
            <a:r>
              <a:rPr lang="en-US" altLang="zh-CN"/>
              <a:t>np</a:t>
            </a:r>
            <a:br>
              <a:rPr lang="en-US" altLang="zh-CN"/>
            </a:br>
            <a:r>
              <a:rPr lang="en-US" altLang="zh-CN" b="1"/>
              <a:t>from </a:t>
            </a:r>
            <a:r>
              <a:rPr lang="en-US" altLang="zh-CN"/>
              <a:t>sklearn.preprocessing </a:t>
            </a:r>
            <a:r>
              <a:rPr lang="en-US" altLang="zh-CN" b="1"/>
              <a:t>import </a:t>
            </a:r>
            <a:r>
              <a:rPr lang="en-US" altLang="zh-CN"/>
              <a:t>Imputer</a:t>
            </a:r>
            <a:br>
              <a:rPr lang="en-US" altLang="zh-CN"/>
            </a:br>
            <a:r>
              <a:rPr lang="en-US" altLang="zh-CN"/>
              <a:t>imp = Imputer(missing_values=</a:t>
            </a:r>
            <a:r>
              <a:rPr lang="en-US" altLang="zh-CN" b="1"/>
              <a:t>'NaN'</a:t>
            </a:r>
            <a:r>
              <a:rPr lang="en-US" altLang="zh-CN"/>
              <a:t>, strategy=</a:t>
            </a:r>
            <a:r>
              <a:rPr lang="en-US" altLang="zh-CN" b="1"/>
              <a:t>'mean'</a:t>
            </a:r>
            <a:r>
              <a:rPr lang="en-US" altLang="zh-CN"/>
              <a:t>, axis=0)</a:t>
            </a:r>
            <a:br>
              <a:rPr lang="en-US" altLang="zh-CN"/>
            </a:br>
            <a:r>
              <a:rPr lang="en-US" altLang="zh-CN"/>
              <a:t>imp.fit([[1, 2], [np.nan, 3], [7, 6]])</a:t>
            </a:r>
            <a:br>
              <a:rPr lang="en-US" altLang="zh-CN"/>
            </a:br>
            <a:r>
              <a:rPr lang="en-US" altLang="zh-CN"/>
              <a:t>X = [[np.nan, 2], [6, np.nan], [7, 6]]</a:t>
            </a:r>
            <a:br>
              <a:rPr lang="en-US" altLang="zh-CN"/>
            </a:br>
            <a:r>
              <a:rPr lang="en-US" altLang="zh-CN"/>
              <a:t>print(imp.transform(X))</a:t>
            </a:r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>
            <a:extLst>
              <a:ext uri="{FF2B5EF4-FFF2-40B4-BE49-F238E27FC236}">
                <a16:creationId xmlns:a16="http://schemas.microsoft.com/office/drawing/2014/main" xmlns="" id="{296C1CE3-66E4-48B9-8615-F92DD4D4C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</a:t>
            </a:r>
            <a:r>
              <a:rPr lang="en-US" altLang="zh-CN"/>
              <a:t>-</a:t>
            </a:r>
            <a:r>
              <a:rPr lang="zh-CN" altLang="en-US"/>
              <a:t>最大规范化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18C5249-1740-4EC8-992A-2A6621472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b="1" dirty="0"/>
              <a:t>from </a:t>
            </a:r>
            <a:r>
              <a:rPr lang="en-US" altLang="zh-CN" dirty="0" err="1"/>
              <a:t>sklearn</a:t>
            </a:r>
            <a:r>
              <a:rPr lang="en-US" altLang="zh-CN" dirty="0"/>
              <a:t> </a:t>
            </a:r>
            <a:r>
              <a:rPr lang="en-US" altLang="zh-CN" b="1" dirty="0"/>
              <a:t>import </a:t>
            </a:r>
            <a:r>
              <a:rPr lang="en-US" altLang="zh-CN" dirty="0"/>
              <a:t>preprocessing</a:t>
            </a:r>
            <a:br>
              <a:rPr lang="en-US" altLang="zh-CN" dirty="0"/>
            </a:br>
            <a:r>
              <a:rPr lang="en-US" altLang="zh-CN" b="1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en-US" altLang="zh-CN" b="1" dirty="0"/>
              <a:t>as </a:t>
            </a:r>
            <a:r>
              <a:rPr lang="en-US" altLang="zh-CN" dirty="0"/>
              <a:t>np</a:t>
            </a:r>
            <a:br>
              <a:rPr lang="en-US" altLang="zh-CN" dirty="0"/>
            </a:br>
            <a:r>
              <a:rPr lang="en-US" altLang="zh-CN" dirty="0"/>
              <a:t>X = </a:t>
            </a:r>
            <a:r>
              <a:rPr lang="en-US" altLang="zh-CN" dirty="0" err="1"/>
              <a:t>np.array</a:t>
            </a:r>
            <a:r>
              <a:rPr lang="en-US" altLang="zh-CN" dirty="0"/>
              <a:t>([[ 1., -1.,  2.],</a:t>
            </a:r>
            <a:br>
              <a:rPr lang="en-US" altLang="zh-CN" dirty="0"/>
            </a:br>
            <a:r>
              <a:rPr lang="en-US" altLang="zh-CN" dirty="0"/>
              <a:t>               [ 2.,  0.,  0.],</a:t>
            </a:r>
            <a:br>
              <a:rPr lang="en-US" altLang="zh-CN" dirty="0"/>
            </a:br>
            <a:r>
              <a:rPr lang="en-US" altLang="zh-CN" dirty="0"/>
              <a:t>              [ 0.,  1., -1.]])</a:t>
            </a:r>
            <a:br>
              <a:rPr lang="en-US" altLang="zh-CN" dirty="0"/>
            </a:br>
            <a:r>
              <a:rPr lang="en-US" altLang="zh-CN" dirty="0" err="1"/>
              <a:t>min_max_scaler</a:t>
            </a:r>
            <a:r>
              <a:rPr lang="en-US" altLang="zh-CN" dirty="0"/>
              <a:t> = </a:t>
            </a:r>
            <a:r>
              <a:rPr lang="en-US" altLang="zh-CN" dirty="0" err="1"/>
              <a:t>preprocessing.MinMaxScaler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 err="1"/>
              <a:t>X_train_minmax</a:t>
            </a:r>
            <a:r>
              <a:rPr lang="en-US" altLang="zh-CN" dirty="0"/>
              <a:t> = </a:t>
            </a:r>
            <a:r>
              <a:rPr lang="en-US" altLang="zh-CN" dirty="0" err="1"/>
              <a:t>min_max_scaler.fit_transform</a:t>
            </a:r>
            <a:r>
              <a:rPr lang="en-US" altLang="zh-CN" dirty="0"/>
              <a:t>(X)</a:t>
            </a:r>
            <a:br>
              <a:rPr lang="en-US" altLang="zh-CN" dirty="0"/>
            </a:br>
            <a:r>
              <a:rPr lang="en-US" altLang="zh-CN" dirty="0"/>
              <a:t>print(</a:t>
            </a:r>
            <a:r>
              <a:rPr lang="en-US" altLang="zh-CN" dirty="0" err="1"/>
              <a:t>X_train_minmax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9072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>
            <a:extLst>
              <a:ext uri="{FF2B5EF4-FFF2-40B4-BE49-F238E27FC236}">
                <a16:creationId xmlns:a16="http://schemas.microsoft.com/office/drawing/2014/main" xmlns="" id="{FE1E512A-8950-457B-BBD2-4B21A231D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Z</a:t>
            </a:r>
            <a:r>
              <a:rPr lang="zh-CN" altLang="en-US"/>
              <a:t>分数规范化</a:t>
            </a:r>
          </a:p>
        </p:txBody>
      </p:sp>
      <p:sp>
        <p:nvSpPr>
          <p:cNvPr id="101379" name="内容占位符 2">
            <a:extLst>
              <a:ext uri="{FF2B5EF4-FFF2-40B4-BE49-F238E27FC236}">
                <a16:creationId xmlns:a16="http://schemas.microsoft.com/office/drawing/2014/main" xmlns="" id="{7B5AD3E8-87D7-4675-BB5A-08C3EF2BB8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/>
              <a:t>from </a:t>
            </a:r>
            <a:r>
              <a:rPr lang="en-US" altLang="zh-CN"/>
              <a:t>sklearn </a:t>
            </a:r>
            <a:r>
              <a:rPr lang="en-US" altLang="zh-CN" b="1"/>
              <a:t>import </a:t>
            </a:r>
            <a:r>
              <a:rPr lang="en-US" altLang="zh-CN"/>
              <a:t>preprocessing</a:t>
            </a:r>
            <a:br>
              <a:rPr lang="en-US" altLang="zh-CN"/>
            </a:br>
            <a:r>
              <a:rPr lang="en-US" altLang="zh-CN" b="1"/>
              <a:t>import </a:t>
            </a:r>
            <a:r>
              <a:rPr lang="en-US" altLang="zh-CN"/>
              <a:t>numpy </a:t>
            </a:r>
            <a:r>
              <a:rPr lang="en-US" altLang="zh-CN" b="1"/>
              <a:t>as </a:t>
            </a:r>
            <a:r>
              <a:rPr lang="en-US" altLang="zh-CN"/>
              <a:t>np</a:t>
            </a:r>
            <a:br>
              <a:rPr lang="en-US" altLang="zh-CN"/>
            </a:br>
            <a:r>
              <a:rPr lang="en-US" altLang="zh-CN"/>
              <a:t>X = np.array([[ 1., -1.,  2.],</a:t>
            </a:r>
            <a:br>
              <a:rPr lang="en-US" altLang="zh-CN"/>
            </a:br>
            <a:r>
              <a:rPr lang="en-US" altLang="zh-CN"/>
              <a:t>               [ 2.,  0.,  0.],</a:t>
            </a:r>
            <a:br>
              <a:rPr lang="en-US" altLang="zh-CN"/>
            </a:br>
            <a:r>
              <a:rPr lang="en-US" altLang="zh-CN"/>
              <a:t>              [ 0.,  1., -1.]])</a:t>
            </a:r>
            <a:br>
              <a:rPr lang="en-US" altLang="zh-CN"/>
            </a:br>
            <a:r>
              <a:rPr lang="en-US" altLang="zh-CN"/>
              <a:t>X_scaled = preprocessing.scale(X)</a:t>
            </a:r>
            <a:br>
              <a:rPr lang="en-US" altLang="zh-CN"/>
            </a:br>
            <a:r>
              <a:rPr lang="en-US" altLang="zh-CN"/>
              <a:t>print(X_scaled)</a:t>
            </a:r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00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00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1468</TotalTime>
  <Words>140</Words>
  <Application>Microsoft Office PowerPoint</Application>
  <PresentationFormat>全屏显示(4:3)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Blends</vt:lpstr>
      <vt:lpstr>1_Pixel</vt:lpstr>
      <vt:lpstr>数据挖掘 Data Mining  第三课 数据预处理</vt:lpstr>
      <vt:lpstr>2.2.8 主成分分析编程实践</vt:lpstr>
      <vt:lpstr>2.2.1 数据规约编程实践</vt:lpstr>
      <vt:lpstr>PowerPoint 演示文稿</vt:lpstr>
      <vt:lpstr>PowerPoint 演示文稿</vt:lpstr>
      <vt:lpstr>丢失数据处理</vt:lpstr>
      <vt:lpstr>最小-最大规范化</vt:lpstr>
      <vt:lpstr>Z分数规范化</vt:lpstr>
    </vt:vector>
  </TitlesOfParts>
  <Company>CS Dept., ZZU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Ming Fan</dc:creator>
  <cp:lastModifiedBy>Windows 用户</cp:lastModifiedBy>
  <cp:revision>328</cp:revision>
  <dcterms:created xsi:type="dcterms:W3CDTF">2002-07-21T08:37:06Z</dcterms:created>
  <dcterms:modified xsi:type="dcterms:W3CDTF">2020-02-19T10:51:57Z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