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5"/>
  </p:notesMasterIdLst>
  <p:sldIdLst>
    <p:sldId id="323" r:id="rId2"/>
    <p:sldId id="450" r:id="rId3"/>
    <p:sldId id="451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00"/>
    <a:srgbClr val="70AD47"/>
    <a:srgbClr val="4674CA"/>
    <a:srgbClr val="D9D9D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4" autoAdjust="0"/>
    <p:restoredTop sz="89095" autoAdjust="0"/>
  </p:normalViewPr>
  <p:slideViewPr>
    <p:cSldViewPr>
      <p:cViewPr>
        <p:scale>
          <a:sx n="70" d="100"/>
          <a:sy n="70" d="100"/>
        </p:scale>
        <p:origin x="-1536" y="-35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21A0-1885-4C27-A77D-D0F848549FC0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6842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2BF8-D29B-4EDA-8B2A-F5CB3CB8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181" y="3890192"/>
            <a:ext cx="5800299" cy="12152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200" b="1" cap="none" spc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0" y="5308979"/>
            <a:ext cx="7833815" cy="139662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4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列菜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17" y="66675"/>
            <a:ext cx="6781800" cy="685800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4222"/>
            <a:ext cx="8229600" cy="4431535"/>
          </a:xfrm>
        </p:spPr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rgbClr val="1D518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257300" indent="-342900">
              <a:buClr>
                <a:srgbClr val="00B0F0"/>
              </a:buClr>
              <a:buFont typeface="+mj-lt"/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rgbClr val="005A9E"/>
                </a:solidFill>
                <a:effectLst/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>
              <a:defRPr b="0" cap="none" spc="0">
                <a:ln>
                  <a:noFill/>
                </a:ln>
                <a:solidFill>
                  <a:srgbClr val="0099CB"/>
                </a:solidFill>
                <a:effectLst/>
                <a:latin typeface="黑体" pitchFamily="2" charset="-122"/>
                <a:ea typeface="黑体" pitchFamily="2" charset="-122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单击此处编辑母版文本样式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5" y="-1"/>
            <a:ext cx="9150350" cy="897732"/>
            <a:chOff x="-3175" y="-1"/>
            <a:chExt cx="9150350" cy="897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1589"/>
            <a:stretch/>
          </p:blipFill>
          <p:spPr bwMode="auto">
            <a:xfrm>
              <a:off x="-3175" y="-1"/>
              <a:ext cx="9150350" cy="745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0" y="742396"/>
              <a:ext cx="8475663" cy="155335"/>
              <a:chOff x="0" y="742396"/>
              <a:chExt cx="8475663" cy="155335"/>
            </a:xfrm>
          </p:grpSpPr>
          <p:sp>
            <p:nvSpPr>
              <p:cNvPr id="1028" name="Rectangle 93"/>
              <p:cNvSpPr>
                <a:spLocks noChangeArrowheads="1"/>
              </p:cNvSpPr>
              <p:nvPr/>
            </p:nvSpPr>
            <p:spPr bwMode="gray">
              <a:xfrm>
                <a:off x="0" y="743836"/>
                <a:ext cx="7721600" cy="15389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" name="Freeform 98"/>
              <p:cNvSpPr>
                <a:spLocks/>
              </p:cNvSpPr>
              <p:nvPr/>
            </p:nvSpPr>
            <p:spPr bwMode="gray">
              <a:xfrm>
                <a:off x="6215063" y="742396"/>
                <a:ext cx="2260600" cy="154833"/>
              </a:xfrm>
              <a:custGeom>
                <a:avLst/>
                <a:gdLst>
                  <a:gd name="T0" fmla="*/ 0 w 1424"/>
                  <a:gd name="T1" fmla="*/ 261937 h 165"/>
                  <a:gd name="T2" fmla="*/ 1938338 w 1424"/>
                  <a:gd name="T3" fmla="*/ 260350 h 165"/>
                  <a:gd name="T4" fmla="*/ 2260600 w 1424"/>
                  <a:gd name="T5" fmla="*/ 0 h 165"/>
                  <a:gd name="T6" fmla="*/ 300038 w 1424"/>
                  <a:gd name="T7" fmla="*/ 0 h 165"/>
                  <a:gd name="T8" fmla="*/ 0 w 1424"/>
                  <a:gd name="T9" fmla="*/ 261937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0 w 10000"/>
                  <a:gd name="connsiteY0" fmla="*/ 10000 h 10000"/>
                  <a:gd name="connsiteX1" fmla="*/ 880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899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8996" y="9939"/>
                    </a:lnTo>
                    <a:lnTo>
                      <a:pt x="10000" y="0"/>
                    </a:lnTo>
                    <a:lnTo>
                      <a:pt x="1327" y="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8700"/>
            <a:ext cx="8229600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/>
          <a:stretch/>
        </p:blipFill>
        <p:spPr bwMode="auto">
          <a:xfrm>
            <a:off x="-61119" y="0"/>
            <a:ext cx="92662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chemeClr val="bg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"/>
        <a:defRPr sz="30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26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914400" indent="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B0F0"/>
        </a:buClr>
        <a:buNone/>
        <a:defRPr lang="zh-CN" altLang="en-US" sz="24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lang="zh-CN" altLang="en-US" sz="20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vm.html#svm-classif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oder.net/shixuns/bfyloih4/challenges" TargetMode="External"/><Relationship Id="rId2" Type="http://schemas.openxmlformats.org/officeDocument/2006/relationships/hyperlink" Target="https://www.educoder.net/shixuns/egbxla2s/challen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oder.net/shixuns/4fhemfr9/challen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181" y="3890192"/>
            <a:ext cx="6046995" cy="1215208"/>
          </a:xfrm>
        </p:spPr>
        <p:txBody>
          <a:bodyPr/>
          <a:lstStyle/>
          <a:p>
            <a:r>
              <a:rPr lang="zh-CN" altLang="en-US" dirty="0" smtClean="0"/>
              <a:t>分类方法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丁兆云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——SVM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5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BF099028-691D-4865-84CE-5FDF4FF4532C}" type="slidenum">
              <a:rPr lang="zh-CN" altLang="en-US" sz="1200">
                <a:latin typeface="Arial Black" pitchFamily="34" charset="0"/>
                <a:ea typeface="宋体" pitchFamily="2" charset="-122"/>
              </a:rPr>
              <a:pPr/>
              <a:t>2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latin typeface="Times New Roman" charset="0"/>
              </a:rPr>
              <a:t>svm</a:t>
            </a:r>
            <a:r>
              <a:rPr lang="zh-CN" altLang="en-US" dirty="0" smtClean="0">
                <a:latin typeface="Times New Roman" charset="0"/>
              </a:rPr>
              <a:t>编程实践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楷体_GB2312" pitchFamily="49" charset="-122"/>
                <a:hlinkClick r:id="rId2"/>
              </a:rPr>
              <a:t>https</a:t>
            </a:r>
            <a:r>
              <a:rPr lang="en-US" altLang="zh-CN" sz="2400" dirty="0">
                <a:latin typeface="楷体_GB2312" pitchFamily="49" charset="-122"/>
                <a:hlinkClick r:id="rId2"/>
              </a:rPr>
              <a:t>://</a:t>
            </a:r>
            <a:r>
              <a:rPr lang="en-US" altLang="zh-CN" sz="2400" dirty="0" smtClean="0">
                <a:latin typeface="楷体_GB2312" pitchFamily="49" charset="-122"/>
                <a:hlinkClick r:id="rId2"/>
              </a:rPr>
              <a:t>scikit-learn.org/stable/modules/svm.html#svm-classification</a:t>
            </a:r>
            <a:endParaRPr lang="en-US" altLang="zh-CN" sz="24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400" dirty="0" smtClean="0">
                <a:latin typeface="楷体_GB2312" pitchFamily="49" charset="-122"/>
              </a:rPr>
              <a:t>同学们可以尝试利用</a:t>
            </a:r>
            <a:r>
              <a:rPr lang="en-US" altLang="zh-CN" sz="1400" dirty="0" smtClean="0">
                <a:latin typeface="楷体_GB2312" pitchFamily="49" charset="-122"/>
              </a:rPr>
              <a:t>python</a:t>
            </a:r>
            <a:r>
              <a:rPr lang="zh-CN" altLang="en-US" sz="1400" dirty="0" smtClean="0">
                <a:latin typeface="楷体_GB2312" pitchFamily="49" charset="-122"/>
              </a:rPr>
              <a:t>读入</a:t>
            </a:r>
            <a:r>
              <a:rPr lang="en-US" altLang="zh-CN" sz="1400" dirty="0" smtClean="0">
                <a:latin typeface="楷体_GB2312" pitchFamily="49" charset="-122"/>
              </a:rPr>
              <a:t>iris</a:t>
            </a:r>
            <a:r>
              <a:rPr lang="zh-CN" altLang="en-US" sz="1400" dirty="0" smtClean="0">
                <a:latin typeface="楷体_GB2312" pitchFamily="49" charset="-122"/>
              </a:rPr>
              <a:t>，来完成</a:t>
            </a:r>
            <a:r>
              <a:rPr lang="en-US" altLang="zh-CN" sz="1400" dirty="0" err="1" smtClean="0">
                <a:latin typeface="楷体_GB2312" pitchFamily="49" charset="-122"/>
              </a:rPr>
              <a:t>svm</a:t>
            </a:r>
            <a:r>
              <a:rPr lang="zh-CN" altLang="en-US" sz="1400" dirty="0" smtClean="0">
                <a:latin typeface="楷体_GB2312" pitchFamily="49" charset="-122"/>
              </a:rPr>
              <a:t>，分析其分类效果</a:t>
            </a:r>
          </a:p>
          <a:p>
            <a:pPr>
              <a:lnSpc>
                <a:spcPct val="110000"/>
              </a:lnSpc>
            </a:pPr>
            <a:endParaRPr lang="en-US" altLang="zh-CN" sz="2400" dirty="0" smtClean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9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第十</a:t>
            </a:r>
            <a:r>
              <a:rPr lang="zh-CN" altLang="en-US" sz="1800" dirty="0"/>
              <a:t>二</a:t>
            </a:r>
            <a:r>
              <a:rPr lang="zh-CN" altLang="en-US" sz="1800" dirty="0" smtClean="0"/>
              <a:t>次</a:t>
            </a:r>
            <a:r>
              <a:rPr lang="zh-CN" altLang="en-US" sz="1800" dirty="0"/>
              <a:t>课后作业</a:t>
            </a:r>
            <a:r>
              <a:rPr lang="en-US" altLang="zh-CN" sz="1800" dirty="0"/>
              <a:t>-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educoder</a:t>
            </a:r>
            <a:r>
              <a:rPr lang="zh-CN" altLang="en-US" sz="1800" dirty="0"/>
              <a:t>平台上完成</a:t>
            </a:r>
            <a:r>
              <a:rPr lang="zh-CN" altLang="en-US" sz="1800" dirty="0" smtClean="0"/>
              <a:t>作业</a:t>
            </a:r>
            <a:endParaRPr lang="en-US" altLang="zh-CN" sz="1800" dirty="0" smtClean="0">
              <a:hlinkClick r:id="rId2"/>
            </a:endParaRPr>
          </a:p>
          <a:p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www.educoder.net/shixuns/bfyloih4/challenges</a:t>
            </a:r>
            <a:endParaRPr lang="en-US" altLang="zh-CN" sz="2000" dirty="0" smtClean="0"/>
          </a:p>
          <a:p>
            <a:r>
              <a:rPr lang="en-US" altLang="zh-CN" sz="2000" dirty="0">
                <a:hlinkClick r:id="rId4"/>
              </a:rPr>
              <a:t>https://</a:t>
            </a:r>
            <a:r>
              <a:rPr lang="en-US" altLang="zh-CN" sz="2000" dirty="0" smtClean="0">
                <a:hlinkClick r:id="rId4"/>
              </a:rPr>
              <a:t>www.educoder.net/shixuns/m63hopav/challenges</a:t>
            </a:r>
          </a:p>
          <a:p>
            <a:r>
              <a:rPr lang="en-US" altLang="zh-CN" sz="2000" dirty="0">
                <a:hlinkClick r:id="rId4"/>
              </a:rPr>
              <a:t>https://</a:t>
            </a:r>
            <a:r>
              <a:rPr lang="en-US" altLang="zh-CN" sz="2000" dirty="0" smtClean="0">
                <a:hlinkClick r:id="rId4"/>
              </a:rPr>
              <a:t>www.educoder.net/shixuns/b6yi97f2/challenges</a:t>
            </a:r>
          </a:p>
          <a:p>
            <a:r>
              <a:rPr lang="en-US" altLang="zh-CN" sz="2000" dirty="0">
                <a:hlinkClick r:id="rId4"/>
              </a:rPr>
              <a:t>https://</a:t>
            </a:r>
            <a:r>
              <a:rPr lang="en-US" altLang="zh-CN" sz="2000" dirty="0" smtClean="0">
                <a:hlinkClick r:id="rId4"/>
              </a:rPr>
              <a:t>www.educoder.net/shixuns/ya8h7utx/challenges</a:t>
            </a:r>
            <a:endParaRPr lang="en-US" altLang="zh-CN" sz="2000" dirty="0">
              <a:hlinkClick r:id="rId4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次课后作业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02128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提交作业截至时间：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29</a:t>
            </a:r>
            <a:r>
              <a:rPr lang="zh-CN" altLang="en-US" b="1" dirty="0" smtClean="0">
                <a:solidFill>
                  <a:srgbClr val="FF0000"/>
                </a:solidFill>
              </a:rPr>
              <a:t>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0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浅色PPT 4">
      <a:majorFont>
        <a:latin typeface="方正大黑简体"/>
        <a:ea typeface="方正大黑简体"/>
        <a:cs typeface=""/>
      </a:majorFont>
      <a:minorFont>
        <a:latin typeface="方正大黑简体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1D518D"/>
        </a:accent1>
        <a:accent2>
          <a:srgbClr val="0099CB"/>
        </a:accent2>
        <a:accent3>
          <a:srgbClr val="FFFFFF"/>
        </a:accent3>
        <a:accent4>
          <a:srgbClr val="224036"/>
        </a:accent4>
        <a:accent5>
          <a:srgbClr val="ABB3C5"/>
        </a:accent5>
        <a:accent6>
          <a:srgbClr val="008AB8"/>
        </a:accent6>
        <a:hlink>
          <a:srgbClr val="00CCFF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7E784E"/>
        </a:accent1>
        <a:accent2>
          <a:srgbClr val="989780"/>
        </a:accent2>
        <a:accent3>
          <a:srgbClr val="FFFFFF"/>
        </a:accent3>
        <a:accent4>
          <a:srgbClr val="224036"/>
        </a:accent4>
        <a:accent5>
          <a:srgbClr val="C0BEB2"/>
        </a:accent5>
        <a:accent6>
          <a:srgbClr val="898873"/>
        </a:accent6>
        <a:hlink>
          <a:srgbClr val="BEBA9C"/>
        </a:hlink>
        <a:folHlink>
          <a:srgbClr val="94A1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285F6A"/>
        </a:accent1>
        <a:accent2>
          <a:srgbClr val="419DAF"/>
        </a:accent2>
        <a:accent3>
          <a:srgbClr val="FFFFFF"/>
        </a:accent3>
        <a:accent4>
          <a:srgbClr val="224036"/>
        </a:accent4>
        <a:accent5>
          <a:srgbClr val="ACB6B9"/>
        </a:accent5>
        <a:accent6>
          <a:srgbClr val="3A8E9E"/>
        </a:accent6>
        <a:hlink>
          <a:srgbClr val="34C1D0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26825</TotalTime>
  <Words>68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主题1</vt:lpstr>
      <vt:lpstr>分类方法-丁兆云  ——SVM</vt:lpstr>
      <vt:lpstr>svm编程实践</vt:lpstr>
      <vt:lpstr>第12次课后作业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基于异构多源信息的安全分析、态势感知与决策关键技术与系统</dc:title>
  <dc:creator>Mirror</dc:creator>
  <cp:lastModifiedBy>Windows 用户</cp:lastModifiedBy>
  <cp:revision>1076</cp:revision>
  <dcterms:created xsi:type="dcterms:W3CDTF">2017-03-02T08:29:50Z</dcterms:created>
  <dcterms:modified xsi:type="dcterms:W3CDTF">2020-02-17T00:16:23Z</dcterms:modified>
</cp:coreProperties>
</file>