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3"/>
  </p:sldMasterIdLst>
  <p:notesMasterIdLst>
    <p:notesMasterId r:id="rId5"/>
  </p:notesMasterIdLst>
  <p:sldIdLst>
    <p:sldId id="256" r:id="rId4"/>
  </p:sldIdLst>
  <p:sldSz cx="32918400" cy="43891200"/>
  <p:notesSz cx="32461200" cy="3611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11374" userDrawn="1">
          <p15:clr>
            <a:srgbClr val="A4A3A4"/>
          </p15:clr>
        </p15:guide>
        <p15:guide id="2" pos="10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9F"/>
    <a:srgbClr val="1A32E6"/>
    <a:srgbClr val="CCC5FF"/>
    <a:srgbClr val="B5B5FF"/>
    <a:srgbClr val="ADFF7D"/>
    <a:srgbClr val="F9F28D"/>
    <a:srgbClr val="E6E6B0"/>
    <a:srgbClr val="1F44E1"/>
    <a:srgbClr val="254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07" autoAdjust="0"/>
    <p:restoredTop sz="94437" autoAdjust="0"/>
  </p:normalViewPr>
  <p:slideViewPr>
    <p:cSldViewPr snapToGrid="0" snapToObjects="1">
      <p:cViewPr>
        <p:scale>
          <a:sx n="40" d="100"/>
          <a:sy n="40" d="100"/>
        </p:scale>
        <p:origin x="1992" y="-1392"/>
      </p:cViewPr>
      <p:guideLst>
        <p:guide orient="horz" pos="13824"/>
        <p:guide pos="10368"/>
      </p:guideLst>
    </p:cSldViewPr>
  </p:slideViewPr>
  <p:notesTextViewPr>
    <p:cViewPr>
      <p:scale>
        <a:sx n="100" d="100"/>
        <a:sy n="100" d="100"/>
      </p:scale>
      <p:origin x="0" y="0"/>
    </p:cViewPr>
  </p:notesTextViewPr>
  <p:sorterViewPr>
    <p:cViewPr>
      <p:scale>
        <a:sx n="66" d="100"/>
        <a:sy n="66" d="100"/>
      </p:scale>
      <p:origin x="0" y="1038"/>
    </p:cViewPr>
  </p:sorterViewPr>
  <p:notesViewPr>
    <p:cSldViewPr snapToGrid="0" snapToObjects="1">
      <p:cViewPr varScale="1">
        <p:scale>
          <a:sx n="91" d="100"/>
          <a:sy n="91" d="100"/>
        </p:scale>
        <p:origin x="-3804" y="-120"/>
      </p:cViewPr>
      <p:guideLst>
        <p:guide orient="horz" pos="11374"/>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18387168"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lgn="r">
              <a:defRPr sz="51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52188" y="2711450"/>
            <a:ext cx="10156825" cy="13542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246120" y="17158768"/>
            <a:ext cx="25968960" cy="16248783"/>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18387168"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lgn="r">
              <a:defRPr sz="5100"/>
            </a:lvl1pPr>
          </a:lstStyle>
          <a:p>
            <a:fld id="{2959AD96-2BAD-4E52-9C0F-6A985B3F7768}" type="slidenum">
              <a:rPr lang="en-US" altLang="en-US"/>
              <a:pPr/>
              <a:t>‹#›</a:t>
            </a:fld>
            <a:endParaRPr lang="en-US" altLang="en-US"/>
          </a:p>
        </p:txBody>
      </p:sp>
    </p:spTree>
    <p:extLst>
      <p:ext uri="{BB962C8B-B14F-4D97-AF65-F5344CB8AC3E}">
        <p14:creationId xmlns:p14="http://schemas.microsoft.com/office/powerpoint/2010/main" val="949925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200">
                <a:solidFill>
                  <a:schemeClr val="tx1"/>
                </a:solidFill>
                <a:latin typeface="Times New Roman" panose="02020603050405020304" pitchFamily="18" charset="0"/>
                <a:ea typeface="MS PGothic" panose="020B0600070205080204" pitchFamily="34" charset="-128"/>
              </a:defRPr>
            </a:lvl1pPr>
            <a:lvl2pPr marL="3172991" indent="-1220381">
              <a:defRPr sz="10200">
                <a:solidFill>
                  <a:schemeClr val="tx1"/>
                </a:solidFill>
                <a:latin typeface="Times New Roman" panose="02020603050405020304" pitchFamily="18" charset="0"/>
                <a:ea typeface="MS PGothic" panose="020B0600070205080204" pitchFamily="34" charset="-128"/>
              </a:defRPr>
            </a:lvl2pPr>
            <a:lvl3pPr marL="4881524" indent="-976305">
              <a:defRPr sz="10200">
                <a:solidFill>
                  <a:schemeClr val="tx1"/>
                </a:solidFill>
                <a:latin typeface="Times New Roman" panose="02020603050405020304" pitchFamily="18" charset="0"/>
                <a:ea typeface="MS PGothic" panose="020B0600070205080204" pitchFamily="34" charset="-128"/>
              </a:defRPr>
            </a:lvl3pPr>
            <a:lvl4pPr marL="6834134" indent="-976305">
              <a:defRPr sz="10200">
                <a:solidFill>
                  <a:schemeClr val="tx1"/>
                </a:solidFill>
                <a:latin typeface="Times New Roman" panose="02020603050405020304" pitchFamily="18" charset="0"/>
                <a:ea typeface="MS PGothic" panose="020B0600070205080204" pitchFamily="34" charset="-128"/>
              </a:defRPr>
            </a:lvl4pPr>
            <a:lvl5pPr marL="8786744" indent="-976305">
              <a:defRPr sz="10200">
                <a:solidFill>
                  <a:schemeClr val="tx1"/>
                </a:solidFill>
                <a:latin typeface="Times New Roman" panose="02020603050405020304" pitchFamily="18" charset="0"/>
                <a:ea typeface="MS PGothic" panose="020B0600070205080204" pitchFamily="34" charset="-128"/>
              </a:defRPr>
            </a:lvl5pPr>
            <a:lvl6pPr marL="10739354"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6pPr>
            <a:lvl7pPr marL="1269196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7pPr>
            <a:lvl8pPr marL="1464457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8pPr>
            <a:lvl9pPr marL="1659718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9pPr>
          </a:lstStyle>
          <a:p>
            <a:fld id="{86856420-4EAA-4550-9DB5-751EC1D82664}" type="slidenum">
              <a:rPr lang="en-US" altLang="en-US" sz="5100"/>
              <a:pPr/>
              <a:t>1</a:t>
            </a:fld>
            <a:endParaRPr lang="en-US" altLang="en-US" sz="5100"/>
          </a:p>
        </p:txBody>
      </p:sp>
      <p:sp>
        <p:nvSpPr>
          <p:cNvPr id="4099" name="Rectangle 2"/>
          <p:cNvSpPr>
            <a:spLocks noGrp="1" noRot="1" noChangeAspect="1" noChangeArrowheads="1" noTextEdit="1"/>
          </p:cNvSpPr>
          <p:nvPr>
            <p:ph type="sldImg"/>
          </p:nvPr>
        </p:nvSpPr>
        <p:spPr>
          <a:xfrm>
            <a:off x="11152188" y="2711450"/>
            <a:ext cx="10156825" cy="13542963"/>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buFont typeface="Arial" panose="020B0604020202020204" pitchFamily="34" charset="0"/>
              <a:buChar char="•"/>
            </a:pPr>
            <a:r>
              <a:rPr lang="en-US" sz="3400" dirty="0"/>
              <a:t>The more popular candidates had more </a:t>
            </a:r>
          </a:p>
          <a:p>
            <a:pPr>
              <a:lnSpc>
                <a:spcPct val="125000"/>
              </a:lnSpc>
            </a:pPr>
            <a:r>
              <a:rPr lang="en-US" sz="3400" dirty="0"/>
              <a:t>abusive tweets and a higher percentage of the tweets classified as abusive</a:t>
            </a:r>
          </a:p>
          <a:p>
            <a:pPr marL="914400" lvl="1" indent="-457200">
              <a:lnSpc>
                <a:spcPct val="125000"/>
              </a:lnSpc>
              <a:buFont typeface="Arial" panose="020B0604020202020204" pitchFamily="34" charset="0"/>
              <a:buChar char="•"/>
            </a:pPr>
            <a:r>
              <a:rPr lang="en-US" sz="3400" dirty="0"/>
              <a:t>Biden: 4.11% of tweets about him were abusive, Warren 3.72%, Buttigieg 3.62%, Sanders 3.32%, then Klobuchar at 1.98%%</a:t>
            </a:r>
          </a:p>
          <a:p>
            <a:pPr marL="457200" indent="-457200">
              <a:lnSpc>
                <a:spcPct val="125000"/>
              </a:lnSpc>
              <a:buFont typeface="Arial" panose="020B0604020202020204" pitchFamily="34" charset="0"/>
              <a:buChar char="•"/>
            </a:pPr>
            <a:endParaRPr lang="en-US" sz="3400" dirty="0"/>
          </a:p>
          <a:p>
            <a:endParaRPr lang="en-US" altLang="en-US" dirty="0"/>
          </a:p>
        </p:txBody>
      </p:sp>
    </p:spTree>
    <p:extLst>
      <p:ext uri="{BB962C8B-B14F-4D97-AF65-F5344CB8AC3E}">
        <p14:creationId xmlns:p14="http://schemas.microsoft.com/office/powerpoint/2010/main" val="397207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5C8BF-DC9D-4230-9B40-0140EBB9CE2A}"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03751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5C8BF-DC9D-4230-9B40-0140EBB9CE2A}"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88618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5C8BF-DC9D-4230-9B40-0140EBB9CE2A}"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45133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5C8BF-DC9D-4230-9B40-0140EBB9CE2A}"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17644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85C8BF-DC9D-4230-9B40-0140EBB9CE2A}"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4928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5C8BF-DC9D-4230-9B40-0140EBB9CE2A}"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94046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5C8BF-DC9D-4230-9B40-0140EBB9CE2A}" type="datetimeFigureOut">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5228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5C8BF-DC9D-4230-9B40-0140EBB9CE2A}" type="datetimeFigureOut">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22829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5C8BF-DC9D-4230-9B40-0140EBB9CE2A}" type="datetimeFigureOut">
              <a:rPr lang="en-US" smtClean="0"/>
              <a:t>3/16/23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68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B185C8BF-DC9D-4230-9B40-0140EBB9CE2A}"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07624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B185C8BF-DC9D-4230-9B40-0140EBB9CE2A}"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6153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dirty="0"/>
              <a:t>3/16/23</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r>
              <a:rPr lang="en-US"/>
              <a:t>Acknowledgements go here in footer</a:t>
            </a:r>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dirty="0"/>
              <a:t>‹#›</a:t>
            </a:fld>
            <a:endParaRPr lang="en-US" dirty="0"/>
          </a:p>
        </p:txBody>
      </p:sp>
      <p:sp>
        <p:nvSpPr>
          <p:cNvPr id="7" name="Rectangle 326"/>
          <p:cNvSpPr>
            <a:spLocks noChangeArrowheads="1"/>
          </p:cNvSpPr>
          <p:nvPr userDrawn="1"/>
        </p:nvSpPr>
        <p:spPr bwMode="auto">
          <a:xfrm>
            <a:off x="1192697" y="39364920"/>
            <a:ext cx="30563214" cy="257035"/>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sz="2880"/>
          </a:p>
        </p:txBody>
      </p:sp>
      <p:sp>
        <p:nvSpPr>
          <p:cNvPr id="8" name="Rectangle 331"/>
          <p:cNvSpPr>
            <a:spLocks noChangeArrowheads="1"/>
          </p:cNvSpPr>
          <p:nvPr userDrawn="1"/>
        </p:nvSpPr>
        <p:spPr bwMode="auto">
          <a:xfrm flipV="1">
            <a:off x="1192696" y="5060313"/>
            <a:ext cx="30563214" cy="135758"/>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sz="2880"/>
          </a:p>
        </p:txBody>
      </p:sp>
      <p:pic>
        <p:nvPicPr>
          <p:cNvPr id="9" name="Picture 321"/>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27569160" y="40287666"/>
            <a:ext cx="4064983" cy="2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39915" y="924970"/>
            <a:ext cx="4195125" cy="385127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471434" y="882742"/>
            <a:ext cx="6284476" cy="4088179"/>
          </a:xfrm>
          <a:prstGeom prst="rect">
            <a:avLst/>
          </a:prstGeom>
        </p:spPr>
      </p:pic>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11363" y="40315589"/>
            <a:ext cx="5303837" cy="2581980"/>
          </a:xfrm>
          <a:prstGeom prst="rect">
            <a:avLst/>
          </a:prstGeom>
        </p:spPr>
      </p:pic>
    </p:spTree>
    <p:extLst>
      <p:ext uri="{BB962C8B-B14F-4D97-AF65-F5344CB8AC3E}">
        <p14:creationId xmlns:p14="http://schemas.microsoft.com/office/powerpoint/2010/main" val="2050611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tanomics.com/netmappe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12"/>
          <p:cNvSpPr txBox="1">
            <a:spLocks noChangeArrowheads="1"/>
          </p:cNvSpPr>
          <p:nvPr/>
        </p:nvSpPr>
        <p:spPr bwMode="auto">
          <a:xfrm>
            <a:off x="3970020" y="2549170"/>
            <a:ext cx="11696700"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9456" tIns="109728" rIns="219456" bIns="109728">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5280" b="1" dirty="0">
                <a:latin typeface="Century Gothic" panose="020B0502020202020204" pitchFamily="34" charset="0"/>
              </a:rPr>
              <a:t>Catherine King</a:t>
            </a:r>
          </a:p>
          <a:p>
            <a:pPr algn="ctr"/>
            <a:r>
              <a:rPr lang="en-US" altLang="en-US" sz="3360" b="1" dirty="0">
                <a:latin typeface="Century Gothic" panose="020B0502020202020204" pitchFamily="34" charset="0"/>
              </a:rPr>
              <a:t>cking2@.cmu.edu</a:t>
            </a:r>
          </a:p>
        </p:txBody>
      </p:sp>
      <p:sp>
        <p:nvSpPr>
          <p:cNvPr id="2056" name="Rectangle 60"/>
          <p:cNvSpPr>
            <a:spLocks noChangeArrowheads="1"/>
          </p:cNvSpPr>
          <p:nvPr/>
        </p:nvSpPr>
        <p:spPr bwMode="auto">
          <a:xfrm>
            <a:off x="7873999" y="39881402"/>
            <a:ext cx="18999201"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56" rIns="219456">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sz="3840" dirty="0"/>
              <a:t>This work was supported in part by the Office of Naval Research (ONR) Award N00014182106, the Knight Foundation, the Center for Informed Democracy and Social-cybersecurity, and the Center for Computational Analysis of Social and Organization Systems (CASOS). The views and conclusions contained in this document are those of the authors and should not be interpreted as representing official policies, either expressed or implied, of ONR or the U.S. government.</a:t>
            </a:r>
          </a:p>
        </p:txBody>
      </p:sp>
      <p:sp>
        <p:nvSpPr>
          <p:cNvPr id="31" name="Text Box 12">
            <a:extLst>
              <a:ext uri="{FF2B5EF4-FFF2-40B4-BE49-F238E27FC236}">
                <a16:creationId xmlns:a16="http://schemas.microsoft.com/office/drawing/2014/main" id="{6864DF85-B63D-4A53-B4F0-3000E977383C}"/>
              </a:ext>
            </a:extLst>
          </p:cNvPr>
          <p:cNvSpPr txBox="1">
            <a:spLocks noChangeArrowheads="1"/>
          </p:cNvSpPr>
          <p:nvPr/>
        </p:nvSpPr>
        <p:spPr bwMode="auto">
          <a:xfrm>
            <a:off x="15666720" y="2549170"/>
            <a:ext cx="11696700"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9456" tIns="109728" rIns="219456" bIns="109728">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5280" b="1" dirty="0">
                <a:latin typeface="Century Gothic" panose="020B0502020202020204" pitchFamily="34" charset="0"/>
              </a:rPr>
              <a:t>Dr. Kathleen M. Carley</a:t>
            </a:r>
          </a:p>
          <a:p>
            <a:pPr algn="ctr"/>
            <a:r>
              <a:rPr lang="en-US" altLang="en-US" sz="3360" b="1" dirty="0" err="1">
                <a:latin typeface="Century Gothic" panose="020B0502020202020204" pitchFamily="34" charset="0"/>
              </a:rPr>
              <a:t>kathleen.carley@cs.cmu.edu</a:t>
            </a:r>
            <a:endParaRPr lang="en-US" altLang="en-US" sz="3360" b="1" dirty="0">
              <a:latin typeface="Century Gothic" panose="020B0502020202020204" pitchFamily="34" charset="0"/>
            </a:endParaRPr>
          </a:p>
        </p:txBody>
      </p:sp>
      <p:sp>
        <p:nvSpPr>
          <p:cNvPr id="2" name="TextBox 1"/>
          <p:cNvSpPr txBox="1"/>
          <p:nvPr/>
        </p:nvSpPr>
        <p:spPr>
          <a:xfrm>
            <a:off x="-981074" y="5586983"/>
            <a:ext cx="35764850" cy="2739211"/>
          </a:xfrm>
          <a:prstGeom prst="rect">
            <a:avLst/>
          </a:prstGeom>
          <a:noFill/>
        </p:spPr>
        <p:txBody>
          <a:bodyPr wrap="square" rtlCol="0">
            <a:spAutoFit/>
          </a:bodyPr>
          <a:lstStyle/>
          <a:p>
            <a:pPr algn="ctr"/>
            <a:r>
              <a:rPr lang="en-US" sz="8600" b="1" dirty="0">
                <a:solidFill>
                  <a:schemeClr val="accent1">
                    <a:lumMod val="50000"/>
                  </a:schemeClr>
                </a:solidFill>
              </a:rPr>
              <a:t>Gender dynamics on Twitter during the 2020 </a:t>
            </a:r>
          </a:p>
          <a:p>
            <a:pPr algn="ctr"/>
            <a:r>
              <a:rPr lang="en-US" sz="8600" b="1" dirty="0">
                <a:solidFill>
                  <a:schemeClr val="accent1">
                    <a:lumMod val="50000"/>
                  </a:schemeClr>
                </a:solidFill>
              </a:rPr>
              <a:t>U.S. Democratic Presidential Primary</a:t>
            </a:r>
          </a:p>
        </p:txBody>
      </p:sp>
      <p:cxnSp>
        <p:nvCxnSpPr>
          <p:cNvPr id="3" name="Straight Connector 2">
            <a:extLst>
              <a:ext uri="{FF2B5EF4-FFF2-40B4-BE49-F238E27FC236}">
                <a16:creationId xmlns:a16="http://schemas.microsoft.com/office/drawing/2014/main" id="{23431A83-CB87-C786-FC7D-6D6BF8D5BE69}"/>
              </a:ext>
            </a:extLst>
          </p:cNvPr>
          <p:cNvCxnSpPr>
            <a:cxnSpLocks/>
          </p:cNvCxnSpPr>
          <p:nvPr/>
        </p:nvCxnSpPr>
        <p:spPr>
          <a:xfrm>
            <a:off x="1197429" y="8639013"/>
            <a:ext cx="30610628" cy="0"/>
          </a:xfrm>
          <a:prstGeom prst="line">
            <a:avLst/>
          </a:prstGeom>
          <a:ln w="215900">
            <a:solidFill>
              <a:srgbClr val="6F8BEE"/>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D6AD71-F429-AA7C-BA54-8B159B0B2310}"/>
              </a:ext>
            </a:extLst>
          </p:cNvPr>
          <p:cNvCxnSpPr>
            <a:cxnSpLocks/>
          </p:cNvCxnSpPr>
          <p:nvPr/>
        </p:nvCxnSpPr>
        <p:spPr>
          <a:xfrm>
            <a:off x="16651732" y="8561953"/>
            <a:ext cx="0" cy="31006630"/>
          </a:xfrm>
          <a:prstGeom prst="line">
            <a:avLst/>
          </a:prstGeom>
          <a:ln w="114300">
            <a:solidFill>
              <a:srgbClr val="6F8BEE"/>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EE046D-D099-F9DD-1FAF-C085FD4BCED2}"/>
              </a:ext>
            </a:extLst>
          </p:cNvPr>
          <p:cNvSpPr txBox="1"/>
          <p:nvPr/>
        </p:nvSpPr>
        <p:spPr>
          <a:xfrm>
            <a:off x="1186006" y="9018532"/>
            <a:ext cx="15478861" cy="5299208"/>
          </a:xfrm>
          <a:prstGeom prst="rect">
            <a:avLst/>
          </a:prstGeom>
          <a:noFill/>
          <a:ln w="57150">
            <a:noFill/>
          </a:ln>
        </p:spPr>
        <p:txBody>
          <a:bodyPr wrap="square" rtlCol="0">
            <a:spAutoFit/>
          </a:bodyPr>
          <a:lstStyle/>
          <a:p>
            <a:pPr algn="ctr"/>
            <a:r>
              <a:rPr lang="en-US" sz="4600" b="1" dirty="0"/>
              <a:t>More women ran for U.S. President in 2020 than ever before</a:t>
            </a:r>
          </a:p>
          <a:p>
            <a:endParaRPr lang="en-US" sz="1500" dirty="0"/>
          </a:p>
          <a:p>
            <a:pPr marL="548640" indent="-457200">
              <a:buFont typeface="Arial" panose="020B0604020202020204" pitchFamily="34" charset="0"/>
              <a:buChar char="•"/>
            </a:pPr>
            <a:r>
              <a:rPr lang="en-US" sz="3400" dirty="0"/>
              <a:t>2019 was the first year more than one woman candidate was on the presidential debate stage [1]</a:t>
            </a:r>
          </a:p>
          <a:p>
            <a:pPr marL="1005840" lvl="2" indent="-571500">
              <a:lnSpc>
                <a:spcPct val="125000"/>
              </a:lnSpc>
              <a:buFont typeface="Arial" panose="020B0604020202020204" pitchFamily="34" charset="0"/>
              <a:buChar char="•"/>
            </a:pPr>
            <a:r>
              <a:rPr lang="en-US" sz="3400" dirty="0"/>
              <a:t>Senators Warren, Klobuchar, Harris, and Gillibrand, Representative Gabbard, and author Marianne Williamson</a:t>
            </a:r>
          </a:p>
          <a:p>
            <a:pPr marL="1005840" lvl="2" indent="-571500">
              <a:lnSpc>
                <a:spcPct val="125000"/>
              </a:lnSpc>
              <a:buFont typeface="Arial" panose="020B0604020202020204" pitchFamily="34" charset="0"/>
              <a:buChar char="•"/>
            </a:pPr>
            <a:r>
              <a:rPr lang="en-US" sz="3400" dirty="0"/>
              <a:t>Also, first openly gay major party presidential candidate, Mayor Buttigieg</a:t>
            </a:r>
          </a:p>
          <a:p>
            <a:pPr marL="548640" indent="-571500">
              <a:lnSpc>
                <a:spcPct val="125000"/>
              </a:lnSpc>
              <a:buFont typeface="Arial" panose="020B0604020202020204" pitchFamily="34" charset="0"/>
              <a:buChar char="•"/>
            </a:pPr>
            <a:r>
              <a:rPr lang="en-US" sz="3400" dirty="0"/>
              <a:t>Representation is improving</a:t>
            </a:r>
          </a:p>
          <a:p>
            <a:pPr marL="1005840" lvl="2" indent="-571500">
              <a:lnSpc>
                <a:spcPct val="125000"/>
              </a:lnSpc>
              <a:buFont typeface="Arial" panose="020B0604020202020204" pitchFamily="34" charset="0"/>
              <a:buChar char="•"/>
            </a:pPr>
            <a:r>
              <a:rPr lang="en-US" sz="3400" dirty="0"/>
              <a:t>Roughly 25% of Congress is made up of women [2]</a:t>
            </a:r>
          </a:p>
        </p:txBody>
      </p:sp>
      <p:sp>
        <p:nvSpPr>
          <p:cNvPr id="13" name="Rounded Rectangle 12">
            <a:extLst>
              <a:ext uri="{FF2B5EF4-FFF2-40B4-BE49-F238E27FC236}">
                <a16:creationId xmlns:a16="http://schemas.microsoft.com/office/drawing/2014/main" id="{E689D40F-51F1-DAD3-9BAF-DC1D6C3E65B8}"/>
              </a:ext>
            </a:extLst>
          </p:cNvPr>
          <p:cNvSpPr/>
          <p:nvPr/>
        </p:nvSpPr>
        <p:spPr>
          <a:xfrm>
            <a:off x="17015248" y="35456994"/>
            <a:ext cx="14792803" cy="3907415"/>
          </a:xfrm>
          <a:prstGeom prst="roundRect">
            <a:avLst/>
          </a:prstGeom>
          <a:solidFill>
            <a:srgbClr val="DEEBF7">
              <a:alpha val="32941"/>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6F16692-6DDE-C6F1-97F0-904FFACC1CF9}"/>
              </a:ext>
            </a:extLst>
          </p:cNvPr>
          <p:cNvSpPr txBox="1"/>
          <p:nvPr/>
        </p:nvSpPr>
        <p:spPr>
          <a:xfrm>
            <a:off x="17252591" y="35513443"/>
            <a:ext cx="13977243" cy="3785652"/>
          </a:xfrm>
          <a:prstGeom prst="rect">
            <a:avLst/>
          </a:prstGeom>
          <a:noFill/>
        </p:spPr>
        <p:txBody>
          <a:bodyPr wrap="square" numCol="1" rtlCol="0">
            <a:spAutoFit/>
          </a:bodyPr>
          <a:lstStyle/>
          <a:p>
            <a:pPr algn="ctr"/>
            <a:r>
              <a:rPr lang="en-US" sz="4800" b="1" dirty="0"/>
              <a:t>References</a:t>
            </a:r>
          </a:p>
          <a:p>
            <a:r>
              <a:rPr lang="en-US" sz="2400" dirty="0"/>
              <a:t>[1]Zhou, “It’s the first time more than one woman will be on the presidential debate stage,” </a:t>
            </a:r>
            <a:r>
              <a:rPr lang="en-US" sz="2400" i="1" dirty="0"/>
              <a:t>Vox, </a:t>
            </a:r>
            <a:r>
              <a:rPr lang="en-US" sz="2400" dirty="0"/>
              <a:t>Jun. 2019.</a:t>
            </a:r>
          </a:p>
          <a:p>
            <a:r>
              <a:rPr lang="en-US" sz="2400" dirty="0"/>
              <a:t>[2] Women in the U.S. Congress. Center for American Women and Politics. </a:t>
            </a:r>
            <a:r>
              <a:rPr lang="en-US" sz="2400" i="1" dirty="0"/>
              <a:t>Rutgers</a:t>
            </a:r>
            <a:r>
              <a:rPr lang="en-US" sz="2400" dirty="0"/>
              <a:t>. 2020</a:t>
            </a:r>
          </a:p>
          <a:p>
            <a:r>
              <a:rPr lang="en-US" sz="2400" dirty="0"/>
              <a:t>[3] Fulton, “When Gender Matters: Macro-dynamics and Micro-Mechanisms.” </a:t>
            </a:r>
            <a:r>
              <a:rPr lang="en-US" sz="2400" i="1" dirty="0"/>
              <a:t>Political Behavior, </a:t>
            </a:r>
            <a:r>
              <a:rPr lang="en-US" sz="2400" dirty="0"/>
              <a:t>July 2013</a:t>
            </a:r>
          </a:p>
          <a:p>
            <a:r>
              <a:rPr lang="en-US" sz="2400" dirty="0"/>
              <a:t>[4] Conroy et al., “Gender, Sex, and the Role of Stereotypes in Evaluations of Hillary Clinton and the 2016 Presidential Candidates” </a:t>
            </a:r>
            <a:r>
              <a:rPr lang="en-US" sz="2400" i="1" dirty="0"/>
              <a:t>Journal of Women, Politics, and Policy</a:t>
            </a:r>
            <a:r>
              <a:rPr lang="en-US" sz="2400" dirty="0"/>
              <a:t>. Mar 2020</a:t>
            </a:r>
          </a:p>
          <a:p>
            <a:r>
              <a:rPr lang="en-US" sz="2400" dirty="0"/>
              <a:t>[5] Oates et al., “Running while Female,” </a:t>
            </a:r>
            <a:r>
              <a:rPr lang="en-US" sz="2400" i="1" dirty="0"/>
              <a:t>SSRN. </a:t>
            </a:r>
            <a:r>
              <a:rPr lang="en-US" sz="2400" dirty="0"/>
              <a:t>Sept 2019.</a:t>
            </a:r>
          </a:p>
          <a:p>
            <a:r>
              <a:rPr lang="en-US" sz="2400" dirty="0"/>
              <a:t>[6] </a:t>
            </a:r>
            <a:r>
              <a:rPr lang="en-US" sz="2400" dirty="0">
                <a:hlinkClick r:id="rId3"/>
              </a:rPr>
              <a:t>https://netanomics.com/netmapper/</a:t>
            </a:r>
            <a:endParaRPr lang="en-US" sz="2400" dirty="0"/>
          </a:p>
          <a:p>
            <a:r>
              <a:rPr lang="en-US" sz="2400" dirty="0"/>
              <a:t>[7] </a:t>
            </a:r>
            <a:r>
              <a:rPr lang="en-US" sz="2400" dirty="0" err="1"/>
              <a:t>Beskow</a:t>
            </a:r>
            <a:r>
              <a:rPr lang="en-US" sz="2400" dirty="0"/>
              <a:t> and </a:t>
            </a:r>
            <a:r>
              <a:rPr lang="en-US" sz="2400" dirty="0" err="1"/>
              <a:t>Carleyt</a:t>
            </a:r>
            <a:r>
              <a:rPr lang="en-US" sz="2400" dirty="0"/>
              <a:t>. “</a:t>
            </a:r>
            <a:r>
              <a:rPr lang="en-US" sz="2400" dirty="0" err="1"/>
              <a:t>BotHunter</a:t>
            </a:r>
            <a:r>
              <a:rPr lang="en-US" sz="2400" dirty="0"/>
              <a:t>: A Tiered Approach,” </a:t>
            </a:r>
            <a:r>
              <a:rPr lang="en-US" sz="2400" i="1" dirty="0"/>
              <a:t>SBP-</a:t>
            </a:r>
            <a:r>
              <a:rPr lang="en-US" sz="2400" i="1" dirty="0" err="1"/>
              <a:t>BRiMS</a:t>
            </a:r>
            <a:r>
              <a:rPr lang="en-US" sz="2400" i="1" dirty="0"/>
              <a:t>. </a:t>
            </a:r>
            <a:r>
              <a:rPr lang="en-US" sz="2400" dirty="0"/>
              <a:t>July 2018</a:t>
            </a:r>
          </a:p>
        </p:txBody>
      </p:sp>
      <p:sp>
        <p:nvSpPr>
          <p:cNvPr id="15" name="TextBox 14">
            <a:extLst>
              <a:ext uri="{FF2B5EF4-FFF2-40B4-BE49-F238E27FC236}">
                <a16:creationId xmlns:a16="http://schemas.microsoft.com/office/drawing/2014/main" id="{3A893FC3-1D19-FC60-0F13-598E24B3AFAB}"/>
              </a:ext>
            </a:extLst>
          </p:cNvPr>
          <p:cNvSpPr txBox="1"/>
          <p:nvPr/>
        </p:nvSpPr>
        <p:spPr>
          <a:xfrm>
            <a:off x="1271921" y="14482831"/>
            <a:ext cx="15305314" cy="6214843"/>
          </a:xfrm>
          <a:prstGeom prst="rect">
            <a:avLst/>
          </a:prstGeom>
          <a:noFill/>
          <a:ln w="57150">
            <a:noFill/>
          </a:ln>
        </p:spPr>
        <p:txBody>
          <a:bodyPr wrap="square" rtlCol="0">
            <a:spAutoFit/>
          </a:bodyPr>
          <a:lstStyle/>
          <a:p>
            <a:pPr algn="ctr"/>
            <a:r>
              <a:rPr lang="en-US" sz="4600" b="1" dirty="0"/>
              <a:t>Gender penalty when women run for office</a:t>
            </a:r>
          </a:p>
          <a:p>
            <a:endParaRPr lang="en-US" sz="1500" dirty="0"/>
          </a:p>
          <a:p>
            <a:pPr marL="457200" indent="-457200">
              <a:lnSpc>
                <a:spcPct val="125000"/>
              </a:lnSpc>
              <a:buFont typeface="Arial" panose="020B0604020202020204" pitchFamily="34" charset="0"/>
              <a:buChar char="•"/>
            </a:pPr>
            <a:r>
              <a:rPr lang="en-US" sz="3400" dirty="0"/>
              <a:t>When candidates are of equal qualifications, there is an observed gender penalty of 3% at the ballot box [3]</a:t>
            </a:r>
          </a:p>
          <a:p>
            <a:pPr marL="457200" indent="-457200">
              <a:lnSpc>
                <a:spcPct val="125000"/>
              </a:lnSpc>
              <a:buFont typeface="Arial" panose="020B0604020202020204" pitchFamily="34" charset="0"/>
              <a:buChar char="•"/>
            </a:pPr>
            <a:r>
              <a:rPr lang="en-US" sz="3400" dirty="0"/>
              <a:t>Possible reasons include: </a:t>
            </a:r>
          </a:p>
          <a:p>
            <a:pPr marL="914400" lvl="1" indent="-457200">
              <a:lnSpc>
                <a:spcPct val="125000"/>
              </a:lnSpc>
              <a:buFont typeface="Arial" panose="020B0604020202020204" pitchFamily="34" charset="0"/>
              <a:buChar char="•"/>
            </a:pPr>
            <a:r>
              <a:rPr lang="en-US" sz="3400" dirty="0"/>
              <a:t>Gender roles and implicit bias [4]</a:t>
            </a:r>
          </a:p>
          <a:p>
            <a:pPr marL="914400" lvl="1" indent="-457200">
              <a:lnSpc>
                <a:spcPct val="125000"/>
              </a:lnSpc>
              <a:buFont typeface="Arial" panose="020B0604020202020204" pitchFamily="34" charset="0"/>
              <a:buChar char="•"/>
            </a:pPr>
            <a:r>
              <a:rPr lang="en-US" sz="3400" dirty="0"/>
              <a:t>Receiving less mainstream news coverage [5]</a:t>
            </a:r>
          </a:p>
          <a:p>
            <a:pPr marL="457200" indent="-457200">
              <a:lnSpc>
                <a:spcPct val="125000"/>
              </a:lnSpc>
              <a:buFont typeface="Arial" panose="020B0604020202020204" pitchFamily="34" charset="0"/>
              <a:buChar char="•"/>
            </a:pPr>
            <a:r>
              <a:rPr lang="en-US" sz="3400" dirty="0"/>
              <a:t>On Twitter, women presidential candidates were more likely to be attached by far-right users and fake accounts on Twitter [5]</a:t>
            </a:r>
          </a:p>
          <a:p>
            <a:pPr lvl="1">
              <a:lnSpc>
                <a:spcPct val="125000"/>
              </a:lnSpc>
            </a:pPr>
            <a:endParaRPr lang="en-US" sz="3400" dirty="0"/>
          </a:p>
        </p:txBody>
      </p:sp>
      <p:cxnSp>
        <p:nvCxnSpPr>
          <p:cNvPr id="17" name="Straight Connector 16">
            <a:extLst>
              <a:ext uri="{FF2B5EF4-FFF2-40B4-BE49-F238E27FC236}">
                <a16:creationId xmlns:a16="http://schemas.microsoft.com/office/drawing/2014/main" id="{F868AD82-1ED9-BDDD-43B8-D0631747FB06}"/>
              </a:ext>
            </a:extLst>
          </p:cNvPr>
          <p:cNvCxnSpPr>
            <a:cxnSpLocks/>
          </p:cNvCxnSpPr>
          <p:nvPr/>
        </p:nvCxnSpPr>
        <p:spPr>
          <a:xfrm>
            <a:off x="1186006" y="20622106"/>
            <a:ext cx="15451502" cy="0"/>
          </a:xfrm>
          <a:prstGeom prst="line">
            <a:avLst/>
          </a:prstGeom>
          <a:ln w="114300">
            <a:solidFill>
              <a:srgbClr val="6F8BEE"/>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F1EB21-E8CA-225F-D7CE-64D29D1DBB69}"/>
              </a:ext>
            </a:extLst>
          </p:cNvPr>
          <p:cNvSpPr txBox="1"/>
          <p:nvPr/>
        </p:nvSpPr>
        <p:spPr>
          <a:xfrm>
            <a:off x="1342388" y="20977894"/>
            <a:ext cx="15007334" cy="4252767"/>
          </a:xfrm>
          <a:prstGeom prst="rect">
            <a:avLst/>
          </a:prstGeom>
          <a:noFill/>
        </p:spPr>
        <p:txBody>
          <a:bodyPr wrap="square" rtlCol="0">
            <a:spAutoFit/>
          </a:bodyPr>
          <a:lstStyle/>
          <a:p>
            <a:pPr algn="ctr"/>
            <a:r>
              <a:rPr lang="en-US" sz="4600" b="1" dirty="0"/>
              <a:t>Research Questions</a:t>
            </a:r>
          </a:p>
          <a:p>
            <a:endParaRPr lang="en-US" sz="1500" dirty="0"/>
          </a:p>
          <a:p>
            <a:pPr marL="742950" indent="-742950">
              <a:lnSpc>
                <a:spcPct val="125000"/>
              </a:lnSpc>
              <a:buAutoNum type="arabicPeriod"/>
            </a:pPr>
            <a:r>
              <a:rPr lang="en-US" sz="3400" dirty="0"/>
              <a:t>How did the volume of the Twitter conversations surrounding the major candidates change over time? </a:t>
            </a:r>
          </a:p>
          <a:p>
            <a:pPr marL="742950" indent="-742950">
              <a:lnSpc>
                <a:spcPct val="125000"/>
              </a:lnSpc>
              <a:buAutoNum type="arabicPeriod"/>
            </a:pPr>
            <a:r>
              <a:rPr lang="en-US" sz="3400" dirty="0"/>
              <a:t>Was there differential treatment of the Democratic primary candidates in terms of abusive and gendered abusive language?</a:t>
            </a:r>
          </a:p>
          <a:p>
            <a:pPr marL="742950" indent="-742950">
              <a:lnSpc>
                <a:spcPct val="125000"/>
              </a:lnSpc>
              <a:buAutoNum type="arabicPeriod"/>
            </a:pPr>
            <a:r>
              <a:rPr lang="en-US" sz="3400" dirty="0"/>
              <a:t>If there are differences observed, are they due to bots or regular users?</a:t>
            </a:r>
          </a:p>
        </p:txBody>
      </p:sp>
      <p:cxnSp>
        <p:nvCxnSpPr>
          <p:cNvPr id="19" name="Straight Connector 18">
            <a:extLst>
              <a:ext uri="{FF2B5EF4-FFF2-40B4-BE49-F238E27FC236}">
                <a16:creationId xmlns:a16="http://schemas.microsoft.com/office/drawing/2014/main" id="{16BC1AA7-285E-BC1E-AAA1-AB0ED083E52F}"/>
              </a:ext>
            </a:extLst>
          </p:cNvPr>
          <p:cNvCxnSpPr>
            <a:cxnSpLocks/>
          </p:cNvCxnSpPr>
          <p:nvPr/>
        </p:nvCxnSpPr>
        <p:spPr>
          <a:xfrm>
            <a:off x="1163562" y="25719038"/>
            <a:ext cx="15451502" cy="0"/>
          </a:xfrm>
          <a:prstGeom prst="line">
            <a:avLst/>
          </a:prstGeom>
          <a:ln w="114300">
            <a:solidFill>
              <a:srgbClr val="6F8BEE"/>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5782E7-122D-7B0B-A102-3D7F7333032D}"/>
              </a:ext>
            </a:extLst>
          </p:cNvPr>
          <p:cNvSpPr txBox="1"/>
          <p:nvPr/>
        </p:nvSpPr>
        <p:spPr>
          <a:xfrm>
            <a:off x="1197429" y="25922106"/>
            <a:ext cx="15217995" cy="4945265"/>
          </a:xfrm>
          <a:prstGeom prst="rect">
            <a:avLst/>
          </a:prstGeom>
          <a:noFill/>
        </p:spPr>
        <p:txBody>
          <a:bodyPr wrap="square" rtlCol="0">
            <a:spAutoFit/>
          </a:bodyPr>
          <a:lstStyle/>
          <a:p>
            <a:pPr algn="ctr"/>
            <a:r>
              <a:rPr lang="en-US" sz="4600" b="1" dirty="0"/>
              <a:t>Data</a:t>
            </a:r>
          </a:p>
          <a:p>
            <a:endParaRPr lang="en-US" sz="500" dirty="0"/>
          </a:p>
          <a:p>
            <a:pPr>
              <a:lnSpc>
                <a:spcPct val="125000"/>
              </a:lnSpc>
            </a:pPr>
            <a:endParaRPr lang="en-US" sz="1000" dirty="0"/>
          </a:p>
          <a:p>
            <a:pPr marL="457200" indent="-457200">
              <a:lnSpc>
                <a:spcPct val="125000"/>
              </a:lnSpc>
              <a:buFont typeface="Arial" panose="020B0604020202020204" pitchFamily="34" charset="0"/>
              <a:buChar char="•"/>
            </a:pPr>
            <a:r>
              <a:rPr lang="en-US" sz="3400" dirty="0"/>
              <a:t>Twitter data collected on election related hashtags and all official candidate accounts between Dec 1st, 2019 – April 28</a:t>
            </a:r>
            <a:r>
              <a:rPr lang="en-US" sz="3400" baseline="30000" dirty="0"/>
              <a:t>th</a:t>
            </a:r>
            <a:r>
              <a:rPr lang="en-US" sz="3400" dirty="0"/>
              <a:t>, 2020</a:t>
            </a:r>
          </a:p>
          <a:p>
            <a:pPr marL="457200" indent="-457200">
              <a:lnSpc>
                <a:spcPct val="125000"/>
              </a:lnSpc>
              <a:buFont typeface="Arial" panose="020B0604020202020204" pitchFamily="34" charset="0"/>
              <a:buChar char="•"/>
            </a:pPr>
            <a:r>
              <a:rPr lang="en-US" sz="3400" dirty="0"/>
              <a:t>Split into 5 data sets, one for each of: Joe Biden, Bernie Sanders, Elizabeth Warren, Pete Buttigieg, Amy Klobuchar</a:t>
            </a:r>
          </a:p>
          <a:p>
            <a:pPr marL="457200" indent="-457200">
              <a:lnSpc>
                <a:spcPct val="125000"/>
              </a:lnSpc>
              <a:buFont typeface="Arial" panose="020B0604020202020204" pitchFamily="34" charset="0"/>
              <a:buChar char="•"/>
            </a:pPr>
            <a:r>
              <a:rPr lang="en-US" sz="3400" dirty="0"/>
              <a:t>Elections began on Feb 3</a:t>
            </a:r>
            <a:r>
              <a:rPr lang="en-US" sz="3400" baseline="30000" dirty="0"/>
              <a:t>rd</a:t>
            </a:r>
            <a:r>
              <a:rPr lang="en-US" sz="3400" dirty="0"/>
              <a:t> , remained competitive until March 3</a:t>
            </a:r>
            <a:r>
              <a:rPr lang="en-US" sz="3400" baseline="30000" dirty="0"/>
              <a:t>rd</a:t>
            </a:r>
            <a:r>
              <a:rPr lang="en-US" sz="3400" dirty="0"/>
              <a:t> when Biden became presumptive nominee, then all competitors dropped out by April 15th</a:t>
            </a:r>
          </a:p>
        </p:txBody>
      </p:sp>
      <p:pic>
        <p:nvPicPr>
          <p:cNvPr id="25" name="Picture 24" descr="Chart, line chart&#10;&#10;Description automatically generated">
            <a:extLst>
              <a:ext uri="{FF2B5EF4-FFF2-40B4-BE49-F238E27FC236}">
                <a16:creationId xmlns:a16="http://schemas.microsoft.com/office/drawing/2014/main" id="{8067E774-7267-6FE1-4C2E-4B0B2DB8E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1195" y="31076889"/>
            <a:ext cx="12981123" cy="7488247"/>
          </a:xfrm>
          <a:prstGeom prst="rect">
            <a:avLst/>
          </a:prstGeom>
          <a:ln w="63500">
            <a:solidFill>
              <a:srgbClr val="6F8BEE"/>
            </a:solidFill>
          </a:ln>
        </p:spPr>
      </p:pic>
      <p:sp>
        <p:nvSpPr>
          <p:cNvPr id="26" name="TextBox 25">
            <a:extLst>
              <a:ext uri="{FF2B5EF4-FFF2-40B4-BE49-F238E27FC236}">
                <a16:creationId xmlns:a16="http://schemas.microsoft.com/office/drawing/2014/main" id="{C259B53E-34C3-9C95-4E2A-4698F299C65E}"/>
              </a:ext>
            </a:extLst>
          </p:cNvPr>
          <p:cNvSpPr txBox="1"/>
          <p:nvPr/>
        </p:nvSpPr>
        <p:spPr>
          <a:xfrm>
            <a:off x="1163562" y="38369475"/>
            <a:ext cx="12981109" cy="967252"/>
          </a:xfrm>
          <a:prstGeom prst="rect">
            <a:avLst/>
          </a:prstGeom>
          <a:noFill/>
        </p:spPr>
        <p:txBody>
          <a:bodyPr wrap="square" rtlCol="0">
            <a:spAutoFit/>
          </a:bodyPr>
          <a:lstStyle/>
          <a:p>
            <a:endParaRPr lang="en-US" sz="500" dirty="0"/>
          </a:p>
          <a:p>
            <a:pPr>
              <a:lnSpc>
                <a:spcPct val="125000"/>
              </a:lnSpc>
            </a:pPr>
            <a:endParaRPr lang="en-US" sz="1000" dirty="0"/>
          </a:p>
          <a:p>
            <a:pPr marL="457200" indent="-457200">
              <a:lnSpc>
                <a:spcPct val="125000"/>
              </a:lnSpc>
              <a:buFont typeface="Arial" panose="020B0604020202020204" pitchFamily="34" charset="0"/>
              <a:buChar char="•"/>
            </a:pPr>
            <a:r>
              <a:rPr lang="en-US" sz="3400" dirty="0"/>
              <a:t>Note: Data gaps are due to stream going down on certain days</a:t>
            </a:r>
          </a:p>
        </p:txBody>
      </p:sp>
      <p:sp useBgFill="1">
        <p:nvSpPr>
          <p:cNvPr id="27" name="TextBox 26">
            <a:extLst>
              <a:ext uri="{FF2B5EF4-FFF2-40B4-BE49-F238E27FC236}">
                <a16:creationId xmlns:a16="http://schemas.microsoft.com/office/drawing/2014/main" id="{9FFDB005-8ED8-53B5-8701-FF747EBDF4AE}"/>
              </a:ext>
            </a:extLst>
          </p:cNvPr>
          <p:cNvSpPr txBox="1"/>
          <p:nvPr/>
        </p:nvSpPr>
        <p:spPr>
          <a:xfrm>
            <a:off x="16737544" y="9051258"/>
            <a:ext cx="15368491" cy="14594060"/>
          </a:xfrm>
          <a:prstGeom prst="rect">
            <a:avLst/>
          </a:prstGeom>
        </p:spPr>
        <p:txBody>
          <a:bodyPr wrap="square" rtlCol="0">
            <a:spAutoFit/>
          </a:bodyPr>
          <a:lstStyle/>
          <a:p>
            <a:pPr algn="ctr"/>
            <a:r>
              <a:rPr lang="en-US" sz="4600" b="1" dirty="0"/>
              <a:t>Abusive language analysis</a:t>
            </a:r>
          </a:p>
          <a:p>
            <a:endParaRPr lang="en-US" sz="100" dirty="0"/>
          </a:p>
          <a:p>
            <a:endParaRPr lang="en-US" sz="1000" dirty="0"/>
          </a:p>
          <a:p>
            <a:pPr marL="457200" indent="-457200">
              <a:lnSpc>
                <a:spcPct val="125000"/>
              </a:lnSpc>
              <a:buFont typeface="Arial" panose="020B0604020202020204" pitchFamily="34" charset="0"/>
              <a:buChar char="•"/>
            </a:pPr>
            <a:r>
              <a:rPr lang="en-US" sz="3400" dirty="0"/>
              <a:t>Abusive language metrics were extracted from each dataset using </a:t>
            </a:r>
            <a:r>
              <a:rPr lang="en-US" sz="3400" dirty="0" err="1"/>
              <a:t>NetMapper</a:t>
            </a:r>
            <a:r>
              <a:rPr lang="en-US" sz="3400" dirty="0"/>
              <a:t> [6]</a:t>
            </a:r>
          </a:p>
          <a:p>
            <a:pPr marL="457200" indent="-457200">
              <a:lnSpc>
                <a:spcPct val="125000"/>
              </a:lnSpc>
              <a:buFont typeface="Arial" panose="020B0604020202020204" pitchFamily="34" charset="0"/>
              <a:buChar char="•"/>
            </a:pPr>
            <a:r>
              <a:rPr lang="en-US" sz="3400" dirty="0"/>
              <a:t>Popular candidates (especially Biden) had the highest fraction of abuse</a:t>
            </a:r>
            <a:endParaRPr lang="en-US" sz="1800" dirty="0"/>
          </a:p>
          <a:p>
            <a:pPr marL="457200" indent="-457200">
              <a:lnSpc>
                <a:spcPct val="125000"/>
              </a:lnSpc>
              <a:buFont typeface="Arial" panose="020B0604020202020204" pitchFamily="34" charset="0"/>
              <a:buChar char="•"/>
            </a:pPr>
            <a:endParaRPr lang="en-US" sz="100" dirty="0"/>
          </a:p>
          <a:p>
            <a:pPr marL="457200" indent="-457200">
              <a:lnSpc>
                <a:spcPct val="125000"/>
              </a:lnSpc>
              <a:buFont typeface="Arial" panose="020B0604020202020204" pitchFamily="34" charset="0"/>
              <a:buChar char="•"/>
            </a:pPr>
            <a:r>
              <a:rPr lang="en-US" sz="3400" dirty="0"/>
              <a:t>Next, tweets were searched for female gendered-based slurs: “b*tch, c*</a:t>
            </a:r>
            <a:r>
              <a:rPr lang="en-US" sz="3400" dirty="0" err="1"/>
              <a:t>nt</a:t>
            </a:r>
            <a:r>
              <a:rPr lang="en-US" sz="3400" dirty="0"/>
              <a:t>, s*</a:t>
            </a:r>
            <a:r>
              <a:rPr lang="en-US" sz="3400" dirty="0" err="1"/>
              <a:t>ut</a:t>
            </a:r>
            <a:r>
              <a:rPr lang="en-US" sz="3400" dirty="0"/>
              <a:t>, </a:t>
            </a:r>
            <a:r>
              <a:rPr lang="en-US" sz="3400" dirty="0" err="1"/>
              <a:t>wh</a:t>
            </a:r>
            <a:r>
              <a:rPr lang="en-US" sz="3400" dirty="0"/>
              <a:t>*re, </a:t>
            </a:r>
            <a:r>
              <a:rPr lang="en-US" sz="3400" dirty="0" err="1"/>
              <a:t>sk</a:t>
            </a:r>
            <a:r>
              <a:rPr lang="en-US" sz="3400" dirty="0"/>
              <a:t>*</a:t>
            </a:r>
            <a:r>
              <a:rPr lang="en-US" sz="3400" dirty="0" err="1"/>
              <a:t>nk</a:t>
            </a:r>
            <a:r>
              <a:rPr lang="en-US" sz="3400" dirty="0"/>
              <a:t>, cow” (selected based on literature)</a:t>
            </a:r>
          </a:p>
          <a:p>
            <a:pPr marL="457200" indent="-457200">
              <a:lnSpc>
                <a:spcPct val="125000"/>
              </a:lnSpc>
              <a:buFont typeface="Arial" panose="020B0604020202020204" pitchFamily="34" charset="0"/>
              <a:buChar char="•"/>
            </a:pPr>
            <a:r>
              <a:rPr lang="en-US" sz="3400" dirty="0"/>
              <a:t>The women had a higher fraction of their abusive tweets as gendered </a:t>
            </a:r>
          </a:p>
          <a:p>
            <a:endParaRPr lang="en-US" sz="36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1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marL="457200" indent="-457200">
              <a:lnSpc>
                <a:spcPct val="125000"/>
              </a:lnSpc>
              <a:buFont typeface="Arial" panose="020B0604020202020204" pitchFamily="34" charset="0"/>
              <a:buChar char="•"/>
            </a:pPr>
            <a:endParaRPr lang="en-US" sz="3400" dirty="0"/>
          </a:p>
          <a:p>
            <a:pPr>
              <a:lnSpc>
                <a:spcPct val="125000"/>
              </a:lnSpc>
            </a:pPr>
            <a:endParaRPr lang="en-US" sz="3400" dirty="0"/>
          </a:p>
          <a:p>
            <a:pPr>
              <a:lnSpc>
                <a:spcPct val="125000"/>
              </a:lnSpc>
            </a:pPr>
            <a:endParaRPr lang="en-US" sz="3400" dirty="0"/>
          </a:p>
          <a:p>
            <a:pPr marL="457200" indent="-457200">
              <a:lnSpc>
                <a:spcPct val="125000"/>
              </a:lnSpc>
              <a:buFont typeface="Arial" panose="020B0604020202020204" pitchFamily="34" charset="0"/>
              <a:buChar char="•"/>
            </a:pPr>
            <a:endParaRPr lang="en-US" sz="3400" dirty="0">
              <a:effectLst/>
              <a:latin typeface="TahomaRegular"/>
            </a:endParaRPr>
          </a:p>
          <a:p>
            <a:pPr marL="457200" indent="-457200">
              <a:lnSpc>
                <a:spcPct val="125000"/>
              </a:lnSpc>
              <a:buFont typeface="Arial" panose="020B0604020202020204" pitchFamily="34" charset="0"/>
              <a:buChar char="•"/>
            </a:pPr>
            <a:endParaRPr lang="en-US" sz="3400" dirty="0"/>
          </a:p>
        </p:txBody>
      </p:sp>
      <p:sp>
        <p:nvSpPr>
          <p:cNvPr id="28" name="TextBox 27">
            <a:extLst>
              <a:ext uri="{FF2B5EF4-FFF2-40B4-BE49-F238E27FC236}">
                <a16:creationId xmlns:a16="http://schemas.microsoft.com/office/drawing/2014/main" id="{AB2BD12F-0AC9-2F1E-FDDC-CE4568FB1C58}"/>
              </a:ext>
            </a:extLst>
          </p:cNvPr>
          <p:cNvSpPr txBox="1"/>
          <p:nvPr/>
        </p:nvSpPr>
        <p:spPr>
          <a:xfrm>
            <a:off x="16758000" y="19206080"/>
            <a:ext cx="15735857" cy="2983189"/>
          </a:xfrm>
          <a:prstGeom prst="rect">
            <a:avLst/>
          </a:prstGeom>
          <a:noFill/>
        </p:spPr>
        <p:txBody>
          <a:bodyPr wrap="square" rtlCol="0">
            <a:spAutoFit/>
          </a:bodyPr>
          <a:lstStyle/>
          <a:p>
            <a:pPr algn="ctr"/>
            <a:r>
              <a:rPr lang="en-US" sz="4600" b="1" dirty="0"/>
              <a:t>Bot analysis </a:t>
            </a:r>
          </a:p>
          <a:p>
            <a:endParaRPr lang="en-US" sz="500" dirty="0"/>
          </a:p>
          <a:p>
            <a:pPr>
              <a:lnSpc>
                <a:spcPct val="125000"/>
              </a:lnSpc>
            </a:pPr>
            <a:endParaRPr lang="en-US" sz="1000" dirty="0"/>
          </a:p>
          <a:p>
            <a:pPr marL="457200" indent="-457200">
              <a:lnSpc>
                <a:spcPct val="125000"/>
              </a:lnSpc>
              <a:buFont typeface="Arial" panose="020B0604020202020204" pitchFamily="34" charset="0"/>
              <a:buChar char="•"/>
            </a:pPr>
            <a:r>
              <a:rPr lang="en-US" sz="3400" dirty="0"/>
              <a:t>For each dataset, we ran Tier-1 </a:t>
            </a:r>
            <a:r>
              <a:rPr lang="en-US" sz="3400" dirty="0" err="1"/>
              <a:t>Bothunter</a:t>
            </a:r>
            <a:r>
              <a:rPr lang="en-US" sz="3400" dirty="0"/>
              <a:t> algorithm to see if bots were the driver in these differences [7]</a:t>
            </a:r>
          </a:p>
          <a:p>
            <a:pPr marL="457200" indent="-457200">
              <a:lnSpc>
                <a:spcPct val="125000"/>
              </a:lnSpc>
              <a:buFont typeface="Arial" panose="020B0604020202020204" pitchFamily="34" charset="0"/>
              <a:buChar char="•"/>
            </a:pPr>
            <a:r>
              <a:rPr lang="en-US" sz="3400" dirty="0"/>
              <a:t>A higher fraction of regular users were behind abusive/gendered tweets than bots</a:t>
            </a:r>
          </a:p>
        </p:txBody>
      </p:sp>
      <p:graphicFrame>
        <p:nvGraphicFramePr>
          <p:cNvPr id="30" name="Table 29">
            <a:extLst>
              <a:ext uri="{FF2B5EF4-FFF2-40B4-BE49-F238E27FC236}">
                <a16:creationId xmlns:a16="http://schemas.microsoft.com/office/drawing/2014/main" id="{9F7B4B29-4184-D90D-34C9-623AD63D2C68}"/>
              </a:ext>
            </a:extLst>
          </p:cNvPr>
          <p:cNvGraphicFramePr>
            <a:graphicFrameLocks noGrp="1"/>
          </p:cNvGraphicFramePr>
          <p:nvPr>
            <p:extLst>
              <p:ext uri="{D42A27DB-BD31-4B8C-83A1-F6EECF244321}">
                <p14:modId xmlns:p14="http://schemas.microsoft.com/office/powerpoint/2010/main" val="1177208167"/>
              </p:ext>
            </p:extLst>
          </p:nvPr>
        </p:nvGraphicFramePr>
        <p:xfrm>
          <a:off x="18270993" y="13418895"/>
          <a:ext cx="12567963" cy="4175760"/>
        </p:xfrm>
        <a:graphic>
          <a:graphicData uri="http://schemas.openxmlformats.org/drawingml/2006/table">
            <a:tbl>
              <a:tblPr firstRow="1" bandRow="1">
                <a:tableStyleId>{5C22544A-7EE6-4342-B048-85BDC9FD1C3A}</a:tableStyleId>
              </a:tblPr>
              <a:tblGrid>
                <a:gridCol w="3290137">
                  <a:extLst>
                    <a:ext uri="{9D8B030D-6E8A-4147-A177-3AD203B41FA5}">
                      <a16:colId xmlns:a16="http://schemas.microsoft.com/office/drawing/2014/main" val="1325571423"/>
                    </a:ext>
                  </a:extLst>
                </a:gridCol>
                <a:gridCol w="4444573">
                  <a:extLst>
                    <a:ext uri="{9D8B030D-6E8A-4147-A177-3AD203B41FA5}">
                      <a16:colId xmlns:a16="http://schemas.microsoft.com/office/drawing/2014/main" val="2669979408"/>
                    </a:ext>
                  </a:extLst>
                </a:gridCol>
                <a:gridCol w="4833253">
                  <a:extLst>
                    <a:ext uri="{9D8B030D-6E8A-4147-A177-3AD203B41FA5}">
                      <a16:colId xmlns:a16="http://schemas.microsoft.com/office/drawing/2014/main" val="3952296451"/>
                    </a:ext>
                  </a:extLst>
                </a:gridCol>
              </a:tblGrid>
              <a:tr h="606202">
                <a:tc>
                  <a:txBody>
                    <a:bodyPr/>
                    <a:lstStyle/>
                    <a:p>
                      <a:r>
                        <a:rPr lang="en-US" sz="3400" dirty="0"/>
                        <a:t>Candidate</a:t>
                      </a:r>
                    </a:p>
                  </a:txBody>
                  <a:tcPr/>
                </a:tc>
                <a:tc>
                  <a:txBody>
                    <a:bodyPr/>
                    <a:lstStyle/>
                    <a:p>
                      <a:r>
                        <a:rPr lang="en-US" sz="3400" dirty="0"/>
                        <a:t>Total # tweets that are abusive and </a:t>
                      </a:r>
                      <a:r>
                        <a:rPr lang="en-US" sz="3400" dirty="0">
                          <a:solidFill>
                            <a:schemeClr val="bg1"/>
                          </a:solidFill>
                        </a:rPr>
                        <a:t>gendered</a:t>
                      </a:r>
                    </a:p>
                  </a:txBody>
                  <a:tcPr/>
                </a:tc>
                <a:tc>
                  <a:txBody>
                    <a:bodyPr/>
                    <a:lstStyle/>
                    <a:p>
                      <a:r>
                        <a:rPr lang="en-US" sz="3400" dirty="0"/>
                        <a:t>% of abusive tweets that are abusive and </a:t>
                      </a:r>
                      <a:r>
                        <a:rPr lang="en-US" sz="3400" dirty="0">
                          <a:solidFill>
                            <a:schemeClr val="bg1"/>
                          </a:solidFill>
                        </a:rPr>
                        <a:t>gendered</a:t>
                      </a:r>
                    </a:p>
                  </a:txBody>
                  <a:tcPr/>
                </a:tc>
                <a:extLst>
                  <a:ext uri="{0D108BD9-81ED-4DB2-BD59-A6C34878D82A}">
                    <a16:rowId xmlns:a16="http://schemas.microsoft.com/office/drawing/2014/main" val="2889044786"/>
                  </a:ext>
                </a:extLst>
              </a:tr>
              <a:tr h="606202">
                <a:tc>
                  <a:txBody>
                    <a:bodyPr/>
                    <a:lstStyle/>
                    <a:p>
                      <a:r>
                        <a:rPr lang="en-US" sz="3400" b="0" dirty="0"/>
                        <a:t>Joe Biden</a:t>
                      </a:r>
                    </a:p>
                  </a:txBody>
                  <a:tcPr/>
                </a:tc>
                <a:tc>
                  <a:txBody>
                    <a:bodyPr/>
                    <a:lstStyle/>
                    <a:p>
                      <a:r>
                        <a:rPr lang="en-US" sz="3400" b="0" dirty="0"/>
                        <a:t>11,094</a:t>
                      </a:r>
                    </a:p>
                  </a:txBody>
                  <a:tcPr/>
                </a:tc>
                <a:tc>
                  <a:txBody>
                    <a:bodyPr/>
                    <a:lstStyle/>
                    <a:p>
                      <a:r>
                        <a:rPr lang="en-US" sz="3400" b="0" dirty="0"/>
                        <a:t>1.92%</a:t>
                      </a:r>
                    </a:p>
                  </a:txBody>
                  <a:tcPr/>
                </a:tc>
                <a:extLst>
                  <a:ext uri="{0D108BD9-81ED-4DB2-BD59-A6C34878D82A}">
                    <a16:rowId xmlns:a16="http://schemas.microsoft.com/office/drawing/2014/main" val="2048254858"/>
                  </a:ext>
                </a:extLst>
              </a:tr>
              <a:tr h="606202">
                <a:tc>
                  <a:txBody>
                    <a:bodyPr/>
                    <a:lstStyle/>
                    <a:p>
                      <a:r>
                        <a:rPr lang="en-US" sz="3400" dirty="0"/>
                        <a:t>Bernie Sanders</a:t>
                      </a:r>
                    </a:p>
                  </a:txBody>
                  <a:tcPr/>
                </a:tc>
                <a:tc>
                  <a:txBody>
                    <a:bodyPr/>
                    <a:lstStyle/>
                    <a:p>
                      <a:r>
                        <a:rPr lang="en-US" sz="3400" dirty="0"/>
                        <a:t>8,804</a:t>
                      </a:r>
                    </a:p>
                  </a:txBody>
                  <a:tcPr/>
                </a:tc>
                <a:tc>
                  <a:txBody>
                    <a:bodyPr/>
                    <a:lstStyle/>
                    <a:p>
                      <a:r>
                        <a:rPr lang="en-US" sz="3400" dirty="0"/>
                        <a:t>2.09%</a:t>
                      </a:r>
                    </a:p>
                  </a:txBody>
                  <a:tcPr/>
                </a:tc>
                <a:extLst>
                  <a:ext uri="{0D108BD9-81ED-4DB2-BD59-A6C34878D82A}">
                    <a16:rowId xmlns:a16="http://schemas.microsoft.com/office/drawing/2014/main" val="1966024761"/>
                  </a:ext>
                </a:extLst>
              </a:tr>
              <a:tr h="606202">
                <a:tc>
                  <a:txBody>
                    <a:bodyPr/>
                    <a:lstStyle/>
                    <a:p>
                      <a:r>
                        <a:rPr lang="en-US" sz="3400" dirty="0"/>
                        <a:t>Elizabeth Warren</a:t>
                      </a:r>
                    </a:p>
                  </a:txBody>
                  <a:tcPr/>
                </a:tc>
                <a:tc>
                  <a:txBody>
                    <a:bodyPr/>
                    <a:lstStyle/>
                    <a:p>
                      <a:r>
                        <a:rPr lang="en-US" sz="3400" dirty="0"/>
                        <a:t>3,198</a:t>
                      </a:r>
                    </a:p>
                  </a:txBody>
                  <a:tcPr/>
                </a:tc>
                <a:tc>
                  <a:txBody>
                    <a:bodyPr/>
                    <a:lstStyle/>
                    <a:p>
                      <a:r>
                        <a:rPr lang="en-US" sz="3400" dirty="0"/>
                        <a:t>2.15%</a:t>
                      </a:r>
                    </a:p>
                  </a:txBody>
                  <a:tcPr/>
                </a:tc>
                <a:extLst>
                  <a:ext uri="{0D108BD9-81ED-4DB2-BD59-A6C34878D82A}">
                    <a16:rowId xmlns:a16="http://schemas.microsoft.com/office/drawing/2014/main" val="1158566750"/>
                  </a:ext>
                </a:extLst>
              </a:tr>
              <a:tr h="606202">
                <a:tc>
                  <a:txBody>
                    <a:bodyPr/>
                    <a:lstStyle/>
                    <a:p>
                      <a:r>
                        <a:rPr lang="en-US" sz="3400" dirty="0"/>
                        <a:t>Pete Buttigieg</a:t>
                      </a:r>
                    </a:p>
                  </a:txBody>
                  <a:tcPr/>
                </a:tc>
                <a:tc>
                  <a:txBody>
                    <a:bodyPr/>
                    <a:lstStyle/>
                    <a:p>
                      <a:r>
                        <a:rPr lang="en-US" sz="3400" dirty="0"/>
                        <a:t>1,414</a:t>
                      </a:r>
                    </a:p>
                  </a:txBody>
                  <a:tcPr/>
                </a:tc>
                <a:tc>
                  <a:txBody>
                    <a:bodyPr/>
                    <a:lstStyle/>
                    <a:p>
                      <a:r>
                        <a:rPr lang="en-US" sz="3400" dirty="0"/>
                        <a:t>1.44%</a:t>
                      </a:r>
                    </a:p>
                  </a:txBody>
                  <a:tcPr/>
                </a:tc>
                <a:extLst>
                  <a:ext uri="{0D108BD9-81ED-4DB2-BD59-A6C34878D82A}">
                    <a16:rowId xmlns:a16="http://schemas.microsoft.com/office/drawing/2014/main" val="2566193660"/>
                  </a:ext>
                </a:extLst>
              </a:tr>
              <a:tr h="606202">
                <a:tc>
                  <a:txBody>
                    <a:bodyPr/>
                    <a:lstStyle/>
                    <a:p>
                      <a:r>
                        <a:rPr lang="en-US" sz="3400" b="1" dirty="0"/>
                        <a:t>Amy Klobuchar</a:t>
                      </a:r>
                    </a:p>
                  </a:txBody>
                  <a:tcPr/>
                </a:tc>
                <a:tc>
                  <a:txBody>
                    <a:bodyPr/>
                    <a:lstStyle/>
                    <a:p>
                      <a:r>
                        <a:rPr lang="en-US" sz="3400" b="1" dirty="0"/>
                        <a:t>488</a:t>
                      </a:r>
                    </a:p>
                  </a:txBody>
                  <a:tcPr/>
                </a:tc>
                <a:tc>
                  <a:txBody>
                    <a:bodyPr/>
                    <a:lstStyle/>
                    <a:p>
                      <a:r>
                        <a:rPr lang="en-US" sz="3400" b="1" dirty="0"/>
                        <a:t>2.44%</a:t>
                      </a:r>
                    </a:p>
                  </a:txBody>
                  <a:tcPr/>
                </a:tc>
                <a:extLst>
                  <a:ext uri="{0D108BD9-81ED-4DB2-BD59-A6C34878D82A}">
                    <a16:rowId xmlns:a16="http://schemas.microsoft.com/office/drawing/2014/main" val="546379306"/>
                  </a:ext>
                </a:extLst>
              </a:tr>
            </a:tbl>
          </a:graphicData>
        </a:graphic>
      </p:graphicFrame>
      <p:sp>
        <p:nvSpPr>
          <p:cNvPr id="37" name="TextBox 36">
            <a:extLst>
              <a:ext uri="{FF2B5EF4-FFF2-40B4-BE49-F238E27FC236}">
                <a16:creationId xmlns:a16="http://schemas.microsoft.com/office/drawing/2014/main" id="{8B95E33E-2EBC-DA6C-BB5F-AA25FE84932E}"/>
              </a:ext>
            </a:extLst>
          </p:cNvPr>
          <p:cNvSpPr txBox="1"/>
          <p:nvPr/>
        </p:nvSpPr>
        <p:spPr>
          <a:xfrm>
            <a:off x="16859116" y="17888337"/>
            <a:ext cx="15319596" cy="1415772"/>
          </a:xfrm>
          <a:prstGeom prst="rect">
            <a:avLst/>
          </a:prstGeom>
          <a:noFill/>
        </p:spPr>
        <p:txBody>
          <a:bodyPr wrap="square" rtlCol="0">
            <a:spAutoFit/>
          </a:bodyPr>
          <a:lstStyle/>
          <a:p>
            <a:pPr marL="457200" indent="-457200">
              <a:buFont typeface="Arial" panose="020B0604020202020204" pitchFamily="34" charset="0"/>
              <a:buChar char="•"/>
            </a:pPr>
            <a:r>
              <a:rPr lang="en-US" sz="3400" dirty="0"/>
              <a:t>Also, in every candidate’s data set, the frequency of the top female slur (“b*tch”) was always more than the top two male slurs combined (“d*ck”, “b*</a:t>
            </a:r>
            <a:r>
              <a:rPr lang="en-US" sz="3400" dirty="0" err="1"/>
              <a:t>stard</a:t>
            </a:r>
            <a:r>
              <a:rPr lang="en-US" sz="3400" dirty="0"/>
              <a:t>”)</a:t>
            </a:r>
          </a:p>
          <a:p>
            <a:endParaRPr lang="en-US" dirty="0"/>
          </a:p>
        </p:txBody>
      </p:sp>
      <p:cxnSp>
        <p:nvCxnSpPr>
          <p:cNvPr id="40" name="Straight Connector 39">
            <a:extLst>
              <a:ext uri="{FF2B5EF4-FFF2-40B4-BE49-F238E27FC236}">
                <a16:creationId xmlns:a16="http://schemas.microsoft.com/office/drawing/2014/main" id="{9AAE47A9-9647-2D1E-2EC4-5FE330C25F73}"/>
              </a:ext>
            </a:extLst>
          </p:cNvPr>
          <p:cNvCxnSpPr>
            <a:cxnSpLocks/>
          </p:cNvCxnSpPr>
          <p:nvPr/>
        </p:nvCxnSpPr>
        <p:spPr>
          <a:xfrm>
            <a:off x="16637508" y="30313561"/>
            <a:ext cx="15170543" cy="0"/>
          </a:xfrm>
          <a:prstGeom prst="line">
            <a:avLst/>
          </a:prstGeom>
          <a:ln w="114300">
            <a:solidFill>
              <a:srgbClr val="6F8BEE"/>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370F66F-44DC-84A3-9DAF-CD0A2669FA96}"/>
              </a:ext>
            </a:extLst>
          </p:cNvPr>
          <p:cNvSpPr txBox="1"/>
          <p:nvPr/>
        </p:nvSpPr>
        <p:spPr>
          <a:xfrm>
            <a:off x="16800722" y="30440138"/>
            <a:ext cx="15007334" cy="5753178"/>
          </a:xfrm>
          <a:prstGeom prst="rect">
            <a:avLst/>
          </a:prstGeom>
          <a:noFill/>
        </p:spPr>
        <p:txBody>
          <a:bodyPr wrap="square" rtlCol="0">
            <a:spAutoFit/>
          </a:bodyPr>
          <a:lstStyle/>
          <a:p>
            <a:pPr algn="ctr"/>
            <a:r>
              <a:rPr lang="en-US" sz="4600" b="1" dirty="0"/>
              <a:t>Main findings</a:t>
            </a:r>
          </a:p>
          <a:p>
            <a:endParaRPr lang="en-US" sz="500" dirty="0"/>
          </a:p>
          <a:p>
            <a:pPr>
              <a:lnSpc>
                <a:spcPct val="125000"/>
              </a:lnSpc>
            </a:pPr>
            <a:endParaRPr lang="en-US" sz="1000" dirty="0"/>
          </a:p>
          <a:p>
            <a:pPr marL="514350" indent="-514350">
              <a:lnSpc>
                <a:spcPct val="125000"/>
              </a:lnSpc>
              <a:buFont typeface="+mj-lt"/>
              <a:buAutoNum type="arabicPeriod"/>
            </a:pPr>
            <a:r>
              <a:rPr lang="en-US" sz="3400" dirty="0"/>
              <a:t>Popular candidates were targeted the most</a:t>
            </a:r>
          </a:p>
          <a:p>
            <a:pPr marL="514350" indent="-514350">
              <a:lnSpc>
                <a:spcPct val="125000"/>
              </a:lnSpc>
              <a:buFont typeface="+mj-lt"/>
              <a:buAutoNum type="arabicPeriod"/>
            </a:pPr>
            <a:r>
              <a:rPr lang="en-US" sz="3400" dirty="0"/>
              <a:t>Women were targeted with gender slurs, and slurs that typically describe women were used much more frequently than male slurs in general</a:t>
            </a:r>
          </a:p>
          <a:p>
            <a:pPr marL="514350" indent="-514350">
              <a:lnSpc>
                <a:spcPct val="125000"/>
              </a:lnSpc>
              <a:buFont typeface="+mj-lt"/>
              <a:buAutoNum type="arabicPeriod"/>
            </a:pPr>
            <a:r>
              <a:rPr lang="en-US" sz="3400" dirty="0"/>
              <a:t>Normal accounts were more likely to use abusive words or gender slurs than bot accounts</a:t>
            </a:r>
          </a:p>
          <a:p>
            <a:pPr marL="514350" indent="-514350">
              <a:lnSpc>
                <a:spcPct val="125000"/>
              </a:lnSpc>
              <a:buFont typeface="+mj-lt"/>
              <a:buAutoNum type="arabicPeriod"/>
            </a:pPr>
            <a:endParaRPr lang="en-US" sz="800" dirty="0"/>
          </a:p>
          <a:p>
            <a:pPr>
              <a:lnSpc>
                <a:spcPct val="125000"/>
              </a:lnSpc>
            </a:pPr>
            <a:r>
              <a:rPr lang="en-US" sz="3400" b="1" dirty="0"/>
              <a:t>NOTE: This paper is published in </a:t>
            </a:r>
            <a:r>
              <a:rPr lang="en-US" sz="3400" b="1" i="1" dirty="0"/>
              <a:t>Social Network Analysis and Mining</a:t>
            </a:r>
            <a:endParaRPr lang="en-US" sz="3400" b="1" dirty="0"/>
          </a:p>
          <a:p>
            <a:pPr>
              <a:lnSpc>
                <a:spcPct val="125000"/>
              </a:lnSpc>
            </a:pPr>
            <a:endParaRPr lang="en-US" sz="3400" dirty="0"/>
          </a:p>
        </p:txBody>
      </p:sp>
      <p:cxnSp>
        <p:nvCxnSpPr>
          <p:cNvPr id="43" name="Straight Connector 42">
            <a:extLst>
              <a:ext uri="{FF2B5EF4-FFF2-40B4-BE49-F238E27FC236}">
                <a16:creationId xmlns:a16="http://schemas.microsoft.com/office/drawing/2014/main" id="{CFDBE822-BECB-7550-29EB-9DED39455553}"/>
              </a:ext>
            </a:extLst>
          </p:cNvPr>
          <p:cNvCxnSpPr>
            <a:cxnSpLocks/>
          </p:cNvCxnSpPr>
          <p:nvPr/>
        </p:nvCxnSpPr>
        <p:spPr>
          <a:xfrm>
            <a:off x="16615064" y="19149630"/>
            <a:ext cx="15170543" cy="0"/>
          </a:xfrm>
          <a:prstGeom prst="line">
            <a:avLst/>
          </a:prstGeom>
          <a:ln w="114300">
            <a:solidFill>
              <a:srgbClr val="6F8BEE"/>
            </a:solidFill>
          </a:ln>
        </p:spPr>
        <p:style>
          <a:lnRef idx="1">
            <a:schemeClr val="accent1"/>
          </a:lnRef>
          <a:fillRef idx="0">
            <a:schemeClr val="accent1"/>
          </a:fillRef>
          <a:effectRef idx="0">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C1E242BF-23C0-FF60-59D2-937DA8C3C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7122" y="22245718"/>
            <a:ext cx="12089053" cy="7707333"/>
          </a:xfrm>
          <a:prstGeom prst="rect">
            <a:avLst/>
          </a:prstGeom>
          <a:ln w="63500">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5610DE7082BC42870081046C36C099" ma:contentTypeVersion="0" ma:contentTypeDescription="Create a new document." ma:contentTypeScope="" ma:versionID="8644b65b9a67792f14bccf06eb615be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F88D8F-D874-45F2-8549-A55F0E00D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4AEE379-5F72-42FE-84CF-0FB841B8A1E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24870</TotalTime>
  <Words>863</Words>
  <Application>Microsoft Macintosh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TahomaRegular</vt:lpstr>
      <vt:lpstr>Times New Roman</vt:lpstr>
      <vt:lpstr>Office Theme</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Lockheed Martin</dc:creator>
  <cp:lastModifiedBy>Catherine King</cp:lastModifiedBy>
  <cp:revision>333</cp:revision>
  <cp:lastPrinted>2018-08-02T12:20:02Z</cp:lastPrinted>
  <dcterms:created xsi:type="dcterms:W3CDTF">2000-12-15T19:33:43Z</dcterms:created>
  <dcterms:modified xsi:type="dcterms:W3CDTF">2023-03-16T20:53:18Z</dcterms:modified>
</cp:coreProperties>
</file>