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  <p:sldMasterId id="2147483650" r:id="rId5"/>
    <p:sldMasterId id="2147483692" r:id="rId6"/>
  </p:sldMasterIdLst>
  <p:notesMasterIdLst>
    <p:notesMasterId r:id="rId25"/>
  </p:notesMasterIdLst>
  <p:handoutMasterIdLst>
    <p:handoutMasterId r:id="rId26"/>
  </p:handoutMasterIdLst>
  <p:sldIdLst>
    <p:sldId id="257" r:id="rId7"/>
    <p:sldId id="276" r:id="rId8"/>
    <p:sldId id="262" r:id="rId9"/>
    <p:sldId id="270" r:id="rId10"/>
    <p:sldId id="269" r:id="rId11"/>
    <p:sldId id="280" r:id="rId12"/>
    <p:sldId id="278" r:id="rId13"/>
    <p:sldId id="279" r:id="rId14"/>
    <p:sldId id="281" r:id="rId15"/>
    <p:sldId id="282" r:id="rId16"/>
    <p:sldId id="287" r:id="rId17"/>
    <p:sldId id="283" r:id="rId18"/>
    <p:sldId id="290" r:id="rId19"/>
    <p:sldId id="284" r:id="rId20"/>
    <p:sldId id="285" r:id="rId21"/>
    <p:sldId id="286" r:id="rId22"/>
    <p:sldId id="292" r:id="rId23"/>
    <p:sldId id="293" r:id="rId24"/>
  </p:sldIdLst>
  <p:sldSz cx="9144000" cy="6858000" type="screen4x3"/>
  <p:notesSz cx="70104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6A0"/>
    <a:srgbClr val="469040"/>
    <a:srgbClr val="33CC33"/>
    <a:srgbClr val="AB3913"/>
    <a:srgbClr val="7499BE"/>
    <a:srgbClr val="9E1623"/>
    <a:srgbClr val="FFFF00"/>
    <a:srgbClr val="169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 autoAdjust="0"/>
    <p:restoredTop sz="74688" autoAdjust="0"/>
  </p:normalViewPr>
  <p:slideViewPr>
    <p:cSldViewPr snapToObjects="1">
      <p:cViewPr varScale="1">
        <p:scale>
          <a:sx n="70" d="100"/>
          <a:sy n="70" d="100"/>
        </p:scale>
        <p:origin x="24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-3086" y="-7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D5972-EDAF-41C4-AD7E-EBD6A2615E2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9A7C28-50DD-4BE9-85AD-228396CD986D}">
      <dgm:prSet/>
      <dgm:spPr/>
      <dgm:t>
        <a:bodyPr/>
        <a:lstStyle/>
        <a:p>
          <a:r>
            <a:rPr lang="en-US" dirty="0"/>
            <a:t>The election was held in October 2019 to elect members of Parliament</a:t>
          </a:r>
        </a:p>
      </dgm:t>
    </dgm:pt>
    <dgm:pt modelId="{E7F0696A-639F-4463-9AAE-3360204F4879}" type="parTrans" cxnId="{2BDE0FBD-554A-4A58-8898-1F2602DBC826}">
      <dgm:prSet/>
      <dgm:spPr/>
      <dgm:t>
        <a:bodyPr/>
        <a:lstStyle/>
        <a:p>
          <a:endParaRPr lang="en-US"/>
        </a:p>
      </dgm:t>
    </dgm:pt>
    <dgm:pt modelId="{FB7164D2-BE0D-4289-9A2D-A75521ACE026}" type="sibTrans" cxnId="{2BDE0FBD-554A-4A58-8898-1F2602DBC826}">
      <dgm:prSet/>
      <dgm:spPr/>
      <dgm:t>
        <a:bodyPr/>
        <a:lstStyle/>
        <a:p>
          <a:endParaRPr lang="en-US"/>
        </a:p>
      </dgm:t>
    </dgm:pt>
    <dgm:pt modelId="{75CE4A5D-8082-460A-89FC-6CB7D15E1486}">
      <dgm:prSet/>
      <dgm:spPr/>
      <dgm:t>
        <a:bodyPr/>
        <a:lstStyle/>
        <a:p>
          <a:r>
            <a:rPr lang="en-US" dirty="0"/>
            <a:t>This was a referendum on Prime Minister Trudeau and his Liberal Party</a:t>
          </a:r>
        </a:p>
      </dgm:t>
    </dgm:pt>
    <dgm:pt modelId="{2834C6BB-70DB-4004-B1D1-89BDA4A32667}" type="parTrans" cxnId="{0896E014-083B-42C3-B2FB-1A924D93FE71}">
      <dgm:prSet/>
      <dgm:spPr/>
      <dgm:t>
        <a:bodyPr/>
        <a:lstStyle/>
        <a:p>
          <a:endParaRPr lang="en-US"/>
        </a:p>
      </dgm:t>
    </dgm:pt>
    <dgm:pt modelId="{D66B9161-A417-4E20-B370-D00836254775}" type="sibTrans" cxnId="{0896E014-083B-42C3-B2FB-1A924D93FE71}">
      <dgm:prSet/>
      <dgm:spPr/>
      <dgm:t>
        <a:bodyPr/>
        <a:lstStyle/>
        <a:p>
          <a:endParaRPr lang="en-US"/>
        </a:p>
      </dgm:t>
    </dgm:pt>
    <dgm:pt modelId="{D4A5D0F7-BC62-4AAB-945F-B63E973EB2B8}">
      <dgm:prSet/>
      <dgm:spPr/>
      <dgm:t>
        <a:bodyPr/>
        <a:lstStyle/>
        <a:p>
          <a:r>
            <a:rPr lang="en-US" dirty="0"/>
            <a:t>The #</a:t>
          </a:r>
          <a:r>
            <a:rPr lang="en-US" dirty="0" err="1"/>
            <a:t>TrudeauMustGo</a:t>
          </a:r>
          <a:r>
            <a:rPr lang="en-US" dirty="0"/>
            <a:t> twitter movement was amplified by bots and often paired with #</a:t>
          </a:r>
          <a:r>
            <a:rPr lang="en-US" dirty="0" err="1"/>
            <a:t>NotABot</a:t>
          </a:r>
          <a:endParaRPr lang="en-US" dirty="0"/>
        </a:p>
      </dgm:t>
    </dgm:pt>
    <dgm:pt modelId="{6CAB6340-155E-4C7F-9D43-77AB973AD348}" type="parTrans" cxnId="{939C3724-1AC9-4C0F-9180-FB53DF1FC474}">
      <dgm:prSet/>
      <dgm:spPr/>
      <dgm:t>
        <a:bodyPr/>
        <a:lstStyle/>
        <a:p>
          <a:endParaRPr lang="en-US"/>
        </a:p>
      </dgm:t>
    </dgm:pt>
    <dgm:pt modelId="{89DD45D1-22B4-49EE-BCE5-CBB226929CCA}" type="sibTrans" cxnId="{939C3724-1AC9-4C0F-9180-FB53DF1FC474}">
      <dgm:prSet/>
      <dgm:spPr/>
      <dgm:t>
        <a:bodyPr/>
        <a:lstStyle/>
        <a:p>
          <a:endParaRPr lang="en-US"/>
        </a:p>
      </dgm:t>
    </dgm:pt>
    <dgm:pt modelId="{B51FF6CA-0DAD-42B6-A07E-8FBE9744E102}">
      <dgm:prSet/>
      <dgm:spPr/>
      <dgm:t>
        <a:bodyPr/>
        <a:lstStyle/>
        <a:p>
          <a:r>
            <a:rPr lang="en-US" dirty="0"/>
            <a:t>Journalists suspected that #</a:t>
          </a:r>
          <a:r>
            <a:rPr lang="en-US" dirty="0" err="1"/>
            <a:t>NotABot</a:t>
          </a:r>
          <a:r>
            <a:rPr lang="en-US" dirty="0"/>
            <a:t> was used disingenuously</a:t>
          </a:r>
          <a:r>
            <a:rPr lang="en-US" baseline="30000" dirty="0"/>
            <a:t>1</a:t>
          </a:r>
        </a:p>
      </dgm:t>
    </dgm:pt>
    <dgm:pt modelId="{AFFA5031-CDF7-4D90-84F4-4EABADA8CF83}" type="parTrans" cxnId="{F5FD5BC4-E958-479C-9D18-702B78868DE5}">
      <dgm:prSet/>
      <dgm:spPr/>
      <dgm:t>
        <a:bodyPr/>
        <a:lstStyle/>
        <a:p>
          <a:endParaRPr lang="en-US"/>
        </a:p>
      </dgm:t>
    </dgm:pt>
    <dgm:pt modelId="{B682CB2B-9464-486E-BB9C-2FBAE17B67D9}" type="sibTrans" cxnId="{F5FD5BC4-E958-479C-9D18-702B78868DE5}">
      <dgm:prSet/>
      <dgm:spPr/>
      <dgm:t>
        <a:bodyPr/>
        <a:lstStyle/>
        <a:p>
          <a:endParaRPr lang="en-US"/>
        </a:p>
      </dgm:t>
    </dgm:pt>
    <dgm:pt modelId="{B1B01011-C332-4EA3-A9AF-9393C39E333A}">
      <dgm:prSet/>
      <dgm:spPr/>
      <dgm:t>
        <a:bodyPr/>
        <a:lstStyle/>
        <a:p>
          <a:r>
            <a:rPr lang="en-US" dirty="0"/>
            <a:t>The “fake news” phrase has been used to discredit true news stories and political opponents</a:t>
          </a:r>
        </a:p>
      </dgm:t>
    </dgm:pt>
    <dgm:pt modelId="{F725DB2B-D357-42B2-9E63-8BAAA21CC399}" type="parTrans" cxnId="{A019EC32-9FCB-4EA1-86A2-5D81226956E1}">
      <dgm:prSet/>
      <dgm:spPr/>
      <dgm:t>
        <a:bodyPr/>
        <a:lstStyle/>
        <a:p>
          <a:endParaRPr lang="en-US"/>
        </a:p>
      </dgm:t>
    </dgm:pt>
    <dgm:pt modelId="{30F5E4E6-2A50-4257-9677-8C38F4829B82}" type="sibTrans" cxnId="{A019EC32-9FCB-4EA1-86A2-5D81226956E1}">
      <dgm:prSet/>
      <dgm:spPr/>
      <dgm:t>
        <a:bodyPr/>
        <a:lstStyle/>
        <a:p>
          <a:endParaRPr lang="en-US"/>
        </a:p>
      </dgm:t>
    </dgm:pt>
    <dgm:pt modelId="{25676D79-7F07-0645-87E3-5B0C1A2C283B}">
      <dgm:prSet/>
      <dgm:spPr/>
      <dgm:t>
        <a:bodyPr/>
        <a:lstStyle/>
        <a:p>
          <a:r>
            <a:rPr lang="en-US"/>
            <a:t>This term is used by both malicious actors and regular people</a:t>
          </a:r>
        </a:p>
      </dgm:t>
    </dgm:pt>
    <dgm:pt modelId="{3C097C1B-05BF-2449-BB9F-3A06B455F7F6}" type="parTrans" cxnId="{D7EDC017-1742-1049-A8E0-19D094A9905E}">
      <dgm:prSet/>
      <dgm:spPr/>
      <dgm:t>
        <a:bodyPr/>
        <a:lstStyle/>
        <a:p>
          <a:endParaRPr lang="en-US"/>
        </a:p>
      </dgm:t>
    </dgm:pt>
    <dgm:pt modelId="{12F20359-8CCC-A54E-8F20-FEBA44622E03}" type="sibTrans" cxnId="{D7EDC017-1742-1049-A8E0-19D094A9905E}">
      <dgm:prSet/>
      <dgm:spPr/>
      <dgm:t>
        <a:bodyPr/>
        <a:lstStyle/>
        <a:p>
          <a:endParaRPr lang="en-US"/>
        </a:p>
      </dgm:t>
    </dgm:pt>
    <dgm:pt modelId="{C7357A18-E788-4C8C-B3EA-1E22BCCED7F9}" type="pres">
      <dgm:prSet presAssocID="{CF7D5972-EDAF-41C4-AD7E-EBD6A2615E2E}" presName="root" presStyleCnt="0">
        <dgm:presLayoutVars>
          <dgm:dir/>
          <dgm:resizeHandles val="exact"/>
        </dgm:presLayoutVars>
      </dgm:prSet>
      <dgm:spPr/>
    </dgm:pt>
    <dgm:pt modelId="{77D1827B-6602-4CD7-A1F6-881265CCF5F1}" type="pres">
      <dgm:prSet presAssocID="{229A7C28-50DD-4BE9-85AD-228396CD986D}" presName="compNode" presStyleCnt="0"/>
      <dgm:spPr/>
    </dgm:pt>
    <dgm:pt modelId="{D0A963B7-0F9E-4D1D-A9FA-16DE6C0B53F0}" type="pres">
      <dgm:prSet presAssocID="{229A7C28-50DD-4BE9-85AD-228396CD986D}" presName="bgRect" presStyleLbl="bgShp" presStyleIdx="0" presStyleCnt="3"/>
      <dgm:spPr/>
    </dgm:pt>
    <dgm:pt modelId="{57B08DD8-3523-47A4-84A0-7B5D2CB4A79D}" type="pres">
      <dgm:prSet presAssocID="{229A7C28-50DD-4BE9-85AD-228396CD986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rt"/>
        </a:ext>
      </dgm:extLst>
    </dgm:pt>
    <dgm:pt modelId="{7BF8CA28-AF11-4434-B5DE-1C3853B73A30}" type="pres">
      <dgm:prSet presAssocID="{229A7C28-50DD-4BE9-85AD-228396CD986D}" presName="spaceRect" presStyleCnt="0"/>
      <dgm:spPr/>
    </dgm:pt>
    <dgm:pt modelId="{5115F992-3275-461C-B302-D415024BB7C3}" type="pres">
      <dgm:prSet presAssocID="{229A7C28-50DD-4BE9-85AD-228396CD986D}" presName="parTx" presStyleLbl="revTx" presStyleIdx="0" presStyleCnt="6">
        <dgm:presLayoutVars>
          <dgm:chMax val="0"/>
          <dgm:chPref val="0"/>
        </dgm:presLayoutVars>
      </dgm:prSet>
      <dgm:spPr/>
    </dgm:pt>
    <dgm:pt modelId="{2C95FD21-944D-4E66-8175-91E7C47B21D6}" type="pres">
      <dgm:prSet presAssocID="{229A7C28-50DD-4BE9-85AD-228396CD986D}" presName="desTx" presStyleLbl="revTx" presStyleIdx="1" presStyleCnt="6">
        <dgm:presLayoutVars/>
      </dgm:prSet>
      <dgm:spPr/>
    </dgm:pt>
    <dgm:pt modelId="{D16B3B4C-09C1-425D-B599-6BC7973C19CD}" type="pres">
      <dgm:prSet presAssocID="{FB7164D2-BE0D-4289-9A2D-A75521ACE026}" presName="sibTrans" presStyleCnt="0"/>
      <dgm:spPr/>
    </dgm:pt>
    <dgm:pt modelId="{48F35363-480D-4911-87FE-ADEF906A4933}" type="pres">
      <dgm:prSet presAssocID="{D4A5D0F7-BC62-4AAB-945F-B63E973EB2B8}" presName="compNode" presStyleCnt="0"/>
      <dgm:spPr/>
    </dgm:pt>
    <dgm:pt modelId="{DFC7C90A-03C1-413C-9C0E-FF40A245D697}" type="pres">
      <dgm:prSet presAssocID="{D4A5D0F7-BC62-4AAB-945F-B63E973EB2B8}" presName="bgRect" presStyleLbl="bgShp" presStyleIdx="1" presStyleCnt="3"/>
      <dgm:spPr/>
    </dgm:pt>
    <dgm:pt modelId="{ED63EE68-1004-4A6D-9C0D-8B2D35C6CD17}" type="pres">
      <dgm:prSet presAssocID="{D4A5D0F7-BC62-4AAB-945F-B63E973EB2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1CD7F9B7-A841-43EF-B08C-5F7274061589}" type="pres">
      <dgm:prSet presAssocID="{D4A5D0F7-BC62-4AAB-945F-B63E973EB2B8}" presName="spaceRect" presStyleCnt="0"/>
      <dgm:spPr/>
    </dgm:pt>
    <dgm:pt modelId="{59ADFB6F-535B-4C35-80D5-60D505814218}" type="pres">
      <dgm:prSet presAssocID="{D4A5D0F7-BC62-4AAB-945F-B63E973EB2B8}" presName="parTx" presStyleLbl="revTx" presStyleIdx="2" presStyleCnt="6">
        <dgm:presLayoutVars>
          <dgm:chMax val="0"/>
          <dgm:chPref val="0"/>
        </dgm:presLayoutVars>
      </dgm:prSet>
      <dgm:spPr/>
    </dgm:pt>
    <dgm:pt modelId="{51E6F754-6D30-4CF7-9E27-0FEF74F321F6}" type="pres">
      <dgm:prSet presAssocID="{D4A5D0F7-BC62-4AAB-945F-B63E973EB2B8}" presName="desTx" presStyleLbl="revTx" presStyleIdx="3" presStyleCnt="6">
        <dgm:presLayoutVars/>
      </dgm:prSet>
      <dgm:spPr/>
    </dgm:pt>
    <dgm:pt modelId="{C0E9EE30-22EC-43ED-B02E-E57C4012DDAD}" type="pres">
      <dgm:prSet presAssocID="{89DD45D1-22B4-49EE-BCE5-CBB226929CCA}" presName="sibTrans" presStyleCnt="0"/>
      <dgm:spPr/>
    </dgm:pt>
    <dgm:pt modelId="{C57229EC-36B5-425B-BB4A-A452DF96518C}" type="pres">
      <dgm:prSet presAssocID="{B1B01011-C332-4EA3-A9AF-9393C39E333A}" presName="compNode" presStyleCnt="0"/>
      <dgm:spPr/>
    </dgm:pt>
    <dgm:pt modelId="{A9A7BC4D-89C2-46D6-B718-70ECD3C849D7}" type="pres">
      <dgm:prSet presAssocID="{B1B01011-C332-4EA3-A9AF-9393C39E333A}" presName="bgRect" presStyleLbl="bgShp" presStyleIdx="2" presStyleCnt="3"/>
      <dgm:spPr/>
    </dgm:pt>
    <dgm:pt modelId="{B5F79142-3364-4CD1-B24D-1E1646336E20}" type="pres">
      <dgm:prSet presAssocID="{B1B01011-C332-4EA3-A9AF-9393C39E33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8F3A3AFE-CE64-4864-944A-8EEA38C0016B}" type="pres">
      <dgm:prSet presAssocID="{B1B01011-C332-4EA3-A9AF-9393C39E333A}" presName="spaceRect" presStyleCnt="0"/>
      <dgm:spPr/>
    </dgm:pt>
    <dgm:pt modelId="{0FBB4D56-FE7A-4AA3-9EF2-386F747C59EA}" type="pres">
      <dgm:prSet presAssocID="{B1B01011-C332-4EA3-A9AF-9393C39E333A}" presName="parTx" presStyleLbl="revTx" presStyleIdx="4" presStyleCnt="6">
        <dgm:presLayoutVars>
          <dgm:chMax val="0"/>
          <dgm:chPref val="0"/>
        </dgm:presLayoutVars>
      </dgm:prSet>
      <dgm:spPr/>
    </dgm:pt>
    <dgm:pt modelId="{F05893FF-BB8C-AC44-8649-A294FABC5AC8}" type="pres">
      <dgm:prSet presAssocID="{B1B01011-C332-4EA3-A9AF-9393C39E333A}" presName="desTx" presStyleLbl="revTx" presStyleIdx="5" presStyleCnt="6">
        <dgm:presLayoutVars/>
      </dgm:prSet>
      <dgm:spPr/>
    </dgm:pt>
  </dgm:ptLst>
  <dgm:cxnLst>
    <dgm:cxn modelId="{0FA10613-71DF-40FF-B7B5-A897F5BE42CB}" type="presOf" srcId="{75CE4A5D-8082-460A-89FC-6CB7D15E1486}" destId="{2C95FD21-944D-4E66-8175-91E7C47B21D6}" srcOrd="0" destOrd="0" presId="urn:microsoft.com/office/officeart/2018/2/layout/IconVerticalSolidList"/>
    <dgm:cxn modelId="{0896E014-083B-42C3-B2FB-1A924D93FE71}" srcId="{229A7C28-50DD-4BE9-85AD-228396CD986D}" destId="{75CE4A5D-8082-460A-89FC-6CB7D15E1486}" srcOrd="0" destOrd="0" parTransId="{2834C6BB-70DB-4004-B1D1-89BDA4A32667}" sibTransId="{D66B9161-A417-4E20-B370-D00836254775}"/>
    <dgm:cxn modelId="{D7EDC017-1742-1049-A8E0-19D094A9905E}" srcId="{B1B01011-C332-4EA3-A9AF-9393C39E333A}" destId="{25676D79-7F07-0645-87E3-5B0C1A2C283B}" srcOrd="0" destOrd="0" parTransId="{3C097C1B-05BF-2449-BB9F-3A06B455F7F6}" sibTransId="{12F20359-8CCC-A54E-8F20-FEBA44622E03}"/>
    <dgm:cxn modelId="{939C3724-1AC9-4C0F-9180-FB53DF1FC474}" srcId="{CF7D5972-EDAF-41C4-AD7E-EBD6A2615E2E}" destId="{D4A5D0F7-BC62-4AAB-945F-B63E973EB2B8}" srcOrd="1" destOrd="0" parTransId="{6CAB6340-155E-4C7F-9D43-77AB973AD348}" sibTransId="{89DD45D1-22B4-49EE-BCE5-CBB226929CCA}"/>
    <dgm:cxn modelId="{A019EC32-9FCB-4EA1-86A2-5D81226956E1}" srcId="{CF7D5972-EDAF-41C4-AD7E-EBD6A2615E2E}" destId="{B1B01011-C332-4EA3-A9AF-9393C39E333A}" srcOrd="2" destOrd="0" parTransId="{F725DB2B-D357-42B2-9E63-8BAAA21CC399}" sibTransId="{30F5E4E6-2A50-4257-9677-8C38F4829B82}"/>
    <dgm:cxn modelId="{2632883B-C20E-C14A-ADA6-95D2466AECE7}" type="presOf" srcId="{25676D79-7F07-0645-87E3-5B0C1A2C283B}" destId="{F05893FF-BB8C-AC44-8649-A294FABC5AC8}" srcOrd="0" destOrd="0" presId="urn:microsoft.com/office/officeart/2018/2/layout/IconVerticalSolidList"/>
    <dgm:cxn modelId="{57DCC45A-DCF1-4511-AD1F-CAF3693E83B0}" type="presOf" srcId="{D4A5D0F7-BC62-4AAB-945F-B63E973EB2B8}" destId="{59ADFB6F-535B-4C35-80D5-60D505814218}" srcOrd="0" destOrd="0" presId="urn:microsoft.com/office/officeart/2018/2/layout/IconVerticalSolidList"/>
    <dgm:cxn modelId="{96713464-4ADA-4860-8BDA-19FC4224FF71}" type="presOf" srcId="{229A7C28-50DD-4BE9-85AD-228396CD986D}" destId="{5115F992-3275-461C-B302-D415024BB7C3}" srcOrd="0" destOrd="0" presId="urn:microsoft.com/office/officeart/2018/2/layout/IconVerticalSolidList"/>
    <dgm:cxn modelId="{2BDE0FBD-554A-4A58-8898-1F2602DBC826}" srcId="{CF7D5972-EDAF-41C4-AD7E-EBD6A2615E2E}" destId="{229A7C28-50DD-4BE9-85AD-228396CD986D}" srcOrd="0" destOrd="0" parTransId="{E7F0696A-639F-4463-9AAE-3360204F4879}" sibTransId="{FB7164D2-BE0D-4289-9A2D-A75521ACE026}"/>
    <dgm:cxn modelId="{F5FD5BC4-E958-479C-9D18-702B78868DE5}" srcId="{D4A5D0F7-BC62-4AAB-945F-B63E973EB2B8}" destId="{B51FF6CA-0DAD-42B6-A07E-8FBE9744E102}" srcOrd="0" destOrd="0" parTransId="{AFFA5031-CDF7-4D90-84F4-4EABADA8CF83}" sibTransId="{B682CB2B-9464-486E-BB9C-2FBAE17B67D9}"/>
    <dgm:cxn modelId="{98A418D1-4582-4DA3-AF55-11A7E951B977}" type="presOf" srcId="{CF7D5972-EDAF-41C4-AD7E-EBD6A2615E2E}" destId="{C7357A18-E788-4C8C-B3EA-1E22BCCED7F9}" srcOrd="0" destOrd="0" presId="urn:microsoft.com/office/officeart/2018/2/layout/IconVerticalSolidList"/>
    <dgm:cxn modelId="{9313BFE6-B97C-44E1-9D33-8BE7B26BEC1D}" type="presOf" srcId="{B51FF6CA-0DAD-42B6-A07E-8FBE9744E102}" destId="{51E6F754-6D30-4CF7-9E27-0FEF74F321F6}" srcOrd="0" destOrd="0" presId="urn:microsoft.com/office/officeart/2018/2/layout/IconVerticalSolidList"/>
    <dgm:cxn modelId="{318E6BFB-B7F9-4714-9FF3-1D27C33CC558}" type="presOf" srcId="{B1B01011-C332-4EA3-A9AF-9393C39E333A}" destId="{0FBB4D56-FE7A-4AA3-9EF2-386F747C59EA}" srcOrd="0" destOrd="0" presId="urn:microsoft.com/office/officeart/2018/2/layout/IconVerticalSolidList"/>
    <dgm:cxn modelId="{684B78E5-E2F9-42B3-A34A-AB71561481B9}" type="presParOf" srcId="{C7357A18-E788-4C8C-B3EA-1E22BCCED7F9}" destId="{77D1827B-6602-4CD7-A1F6-881265CCF5F1}" srcOrd="0" destOrd="0" presId="urn:microsoft.com/office/officeart/2018/2/layout/IconVerticalSolidList"/>
    <dgm:cxn modelId="{5887C0BF-B6EA-4220-8078-F6227573309A}" type="presParOf" srcId="{77D1827B-6602-4CD7-A1F6-881265CCF5F1}" destId="{D0A963B7-0F9E-4D1D-A9FA-16DE6C0B53F0}" srcOrd="0" destOrd="0" presId="urn:microsoft.com/office/officeart/2018/2/layout/IconVerticalSolidList"/>
    <dgm:cxn modelId="{018215DE-42E8-492D-AA13-D5BD1D504D6F}" type="presParOf" srcId="{77D1827B-6602-4CD7-A1F6-881265CCF5F1}" destId="{57B08DD8-3523-47A4-84A0-7B5D2CB4A79D}" srcOrd="1" destOrd="0" presId="urn:microsoft.com/office/officeart/2018/2/layout/IconVerticalSolidList"/>
    <dgm:cxn modelId="{E77F0239-49B3-4694-BD79-A947EEC8CE1C}" type="presParOf" srcId="{77D1827B-6602-4CD7-A1F6-881265CCF5F1}" destId="{7BF8CA28-AF11-4434-B5DE-1C3853B73A30}" srcOrd="2" destOrd="0" presId="urn:microsoft.com/office/officeart/2018/2/layout/IconVerticalSolidList"/>
    <dgm:cxn modelId="{4B7DC670-2CA6-462E-9AA2-E557BD2F38D0}" type="presParOf" srcId="{77D1827B-6602-4CD7-A1F6-881265CCF5F1}" destId="{5115F992-3275-461C-B302-D415024BB7C3}" srcOrd="3" destOrd="0" presId="urn:microsoft.com/office/officeart/2018/2/layout/IconVerticalSolidList"/>
    <dgm:cxn modelId="{ECC05320-6948-4821-B2B2-7F36A6C6DE06}" type="presParOf" srcId="{77D1827B-6602-4CD7-A1F6-881265CCF5F1}" destId="{2C95FD21-944D-4E66-8175-91E7C47B21D6}" srcOrd="4" destOrd="0" presId="urn:microsoft.com/office/officeart/2018/2/layout/IconVerticalSolidList"/>
    <dgm:cxn modelId="{E25480F6-CA39-4EF4-967C-A6D5D591AD00}" type="presParOf" srcId="{C7357A18-E788-4C8C-B3EA-1E22BCCED7F9}" destId="{D16B3B4C-09C1-425D-B599-6BC7973C19CD}" srcOrd="1" destOrd="0" presId="urn:microsoft.com/office/officeart/2018/2/layout/IconVerticalSolidList"/>
    <dgm:cxn modelId="{DF66B4B9-FFDB-4C6A-B351-0B546AD861CD}" type="presParOf" srcId="{C7357A18-E788-4C8C-B3EA-1E22BCCED7F9}" destId="{48F35363-480D-4911-87FE-ADEF906A4933}" srcOrd="2" destOrd="0" presId="urn:microsoft.com/office/officeart/2018/2/layout/IconVerticalSolidList"/>
    <dgm:cxn modelId="{9F0D4B0B-B610-4D15-9622-9E71C99589A6}" type="presParOf" srcId="{48F35363-480D-4911-87FE-ADEF906A4933}" destId="{DFC7C90A-03C1-413C-9C0E-FF40A245D697}" srcOrd="0" destOrd="0" presId="urn:microsoft.com/office/officeart/2018/2/layout/IconVerticalSolidList"/>
    <dgm:cxn modelId="{3E58DA5C-A01A-4957-825B-C681E4BAE15C}" type="presParOf" srcId="{48F35363-480D-4911-87FE-ADEF906A4933}" destId="{ED63EE68-1004-4A6D-9C0D-8B2D35C6CD17}" srcOrd="1" destOrd="0" presId="urn:microsoft.com/office/officeart/2018/2/layout/IconVerticalSolidList"/>
    <dgm:cxn modelId="{DD0775D2-B3A7-46E9-BA74-B4FA0D69EE54}" type="presParOf" srcId="{48F35363-480D-4911-87FE-ADEF906A4933}" destId="{1CD7F9B7-A841-43EF-B08C-5F7274061589}" srcOrd="2" destOrd="0" presId="urn:microsoft.com/office/officeart/2018/2/layout/IconVerticalSolidList"/>
    <dgm:cxn modelId="{8034C135-5666-4A16-B513-01CB77BCF5F2}" type="presParOf" srcId="{48F35363-480D-4911-87FE-ADEF906A4933}" destId="{59ADFB6F-535B-4C35-80D5-60D505814218}" srcOrd="3" destOrd="0" presId="urn:microsoft.com/office/officeart/2018/2/layout/IconVerticalSolidList"/>
    <dgm:cxn modelId="{264D1D90-DC5F-4978-8AD5-C858CD7A3CFA}" type="presParOf" srcId="{48F35363-480D-4911-87FE-ADEF906A4933}" destId="{51E6F754-6D30-4CF7-9E27-0FEF74F321F6}" srcOrd="4" destOrd="0" presId="urn:microsoft.com/office/officeart/2018/2/layout/IconVerticalSolidList"/>
    <dgm:cxn modelId="{F77CAA06-A4C7-4DB8-8C81-E516F69D8CA4}" type="presParOf" srcId="{C7357A18-E788-4C8C-B3EA-1E22BCCED7F9}" destId="{C0E9EE30-22EC-43ED-B02E-E57C4012DDAD}" srcOrd="3" destOrd="0" presId="urn:microsoft.com/office/officeart/2018/2/layout/IconVerticalSolidList"/>
    <dgm:cxn modelId="{E8CE9CE5-53E7-485A-BF6E-416293FF67B7}" type="presParOf" srcId="{C7357A18-E788-4C8C-B3EA-1E22BCCED7F9}" destId="{C57229EC-36B5-425B-BB4A-A452DF96518C}" srcOrd="4" destOrd="0" presId="urn:microsoft.com/office/officeart/2018/2/layout/IconVerticalSolidList"/>
    <dgm:cxn modelId="{BC1FE8C0-6990-44E8-A358-F8158D8ABC7A}" type="presParOf" srcId="{C57229EC-36B5-425B-BB4A-A452DF96518C}" destId="{A9A7BC4D-89C2-46D6-B718-70ECD3C849D7}" srcOrd="0" destOrd="0" presId="urn:microsoft.com/office/officeart/2018/2/layout/IconVerticalSolidList"/>
    <dgm:cxn modelId="{E6014331-BE74-43A1-9E68-53A54AC1919F}" type="presParOf" srcId="{C57229EC-36B5-425B-BB4A-A452DF96518C}" destId="{B5F79142-3364-4CD1-B24D-1E1646336E20}" srcOrd="1" destOrd="0" presId="urn:microsoft.com/office/officeart/2018/2/layout/IconVerticalSolidList"/>
    <dgm:cxn modelId="{BA562D6A-8CF8-4FED-8424-7D095381B648}" type="presParOf" srcId="{C57229EC-36B5-425B-BB4A-A452DF96518C}" destId="{8F3A3AFE-CE64-4864-944A-8EEA38C0016B}" srcOrd="2" destOrd="0" presId="urn:microsoft.com/office/officeart/2018/2/layout/IconVerticalSolidList"/>
    <dgm:cxn modelId="{CA1438A8-1E63-4A64-B736-D9E39FDE0391}" type="presParOf" srcId="{C57229EC-36B5-425B-BB4A-A452DF96518C}" destId="{0FBB4D56-FE7A-4AA3-9EF2-386F747C59EA}" srcOrd="3" destOrd="0" presId="urn:microsoft.com/office/officeart/2018/2/layout/IconVerticalSolidList"/>
    <dgm:cxn modelId="{B974B16C-07A8-0D4E-9CD9-28A1F93FE693}" type="presParOf" srcId="{C57229EC-36B5-425B-BB4A-A452DF96518C}" destId="{F05893FF-BB8C-AC44-8649-A294FABC5AC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963B7-0F9E-4D1D-A9FA-16DE6C0B53F0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08DD8-3523-47A4-84A0-7B5D2CB4A79D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5F992-3275-461C-B302-D415024BB7C3}">
      <dsp:nvSpPr>
        <dsp:cNvPr id="0" name=""/>
        <dsp:cNvSpPr/>
      </dsp:nvSpPr>
      <dsp:spPr>
        <a:xfrm>
          <a:off x="1493203" y="552"/>
          <a:ext cx="3703320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election was held in October 2019 to elect members of Parliament</a:t>
          </a:r>
        </a:p>
      </dsp:txBody>
      <dsp:txXfrm>
        <a:off x="1493203" y="552"/>
        <a:ext cx="3703320" cy="1292816"/>
      </dsp:txXfrm>
    </dsp:sp>
    <dsp:sp modelId="{2C95FD21-944D-4E66-8175-91E7C47B21D6}">
      <dsp:nvSpPr>
        <dsp:cNvPr id="0" name=""/>
        <dsp:cNvSpPr/>
      </dsp:nvSpPr>
      <dsp:spPr>
        <a:xfrm>
          <a:off x="5196523" y="552"/>
          <a:ext cx="303307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was a referendum on Prime Minister Trudeau and his Liberal Party</a:t>
          </a:r>
        </a:p>
      </dsp:txBody>
      <dsp:txXfrm>
        <a:off x="5196523" y="552"/>
        <a:ext cx="3033076" cy="1292816"/>
      </dsp:txXfrm>
    </dsp:sp>
    <dsp:sp modelId="{DFC7C90A-03C1-413C-9C0E-FF40A245D697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3EE68-1004-4A6D-9C0D-8B2D35C6CD17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DFB6F-535B-4C35-80D5-60D505814218}">
      <dsp:nvSpPr>
        <dsp:cNvPr id="0" name=""/>
        <dsp:cNvSpPr/>
      </dsp:nvSpPr>
      <dsp:spPr>
        <a:xfrm>
          <a:off x="1493203" y="1616573"/>
          <a:ext cx="3703320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#</a:t>
          </a:r>
          <a:r>
            <a:rPr lang="en-US" sz="1800" kern="1200" dirty="0" err="1"/>
            <a:t>TrudeauMustGo</a:t>
          </a:r>
          <a:r>
            <a:rPr lang="en-US" sz="1800" kern="1200" dirty="0"/>
            <a:t> twitter movement was amplified by bots and often paired with #</a:t>
          </a:r>
          <a:r>
            <a:rPr lang="en-US" sz="1800" kern="1200" dirty="0" err="1"/>
            <a:t>NotABot</a:t>
          </a:r>
          <a:endParaRPr lang="en-US" sz="1800" kern="1200" dirty="0"/>
        </a:p>
      </dsp:txBody>
      <dsp:txXfrm>
        <a:off x="1493203" y="1616573"/>
        <a:ext cx="3703320" cy="1292816"/>
      </dsp:txXfrm>
    </dsp:sp>
    <dsp:sp modelId="{51E6F754-6D30-4CF7-9E27-0FEF74F321F6}">
      <dsp:nvSpPr>
        <dsp:cNvPr id="0" name=""/>
        <dsp:cNvSpPr/>
      </dsp:nvSpPr>
      <dsp:spPr>
        <a:xfrm>
          <a:off x="5196523" y="1616573"/>
          <a:ext cx="303307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Journalists suspected that #</a:t>
          </a:r>
          <a:r>
            <a:rPr lang="en-US" sz="1400" kern="1200" dirty="0" err="1"/>
            <a:t>NotABot</a:t>
          </a:r>
          <a:r>
            <a:rPr lang="en-US" sz="1400" kern="1200" dirty="0"/>
            <a:t> was used disingenuously</a:t>
          </a:r>
          <a:r>
            <a:rPr lang="en-US" sz="1400" kern="1200" baseline="30000" dirty="0"/>
            <a:t>1</a:t>
          </a:r>
        </a:p>
      </dsp:txBody>
      <dsp:txXfrm>
        <a:off x="5196523" y="1616573"/>
        <a:ext cx="3033076" cy="1292816"/>
      </dsp:txXfrm>
    </dsp:sp>
    <dsp:sp modelId="{A9A7BC4D-89C2-46D6-B718-70ECD3C849D7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79142-3364-4CD1-B24D-1E1646336E20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B4D56-FE7A-4AA3-9EF2-386F747C59EA}">
      <dsp:nvSpPr>
        <dsp:cNvPr id="0" name=""/>
        <dsp:cNvSpPr/>
      </dsp:nvSpPr>
      <dsp:spPr>
        <a:xfrm>
          <a:off x="1493203" y="3232593"/>
          <a:ext cx="3703320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“fake news” phrase has been used to discredit true news stories and political opponents</a:t>
          </a:r>
        </a:p>
      </dsp:txBody>
      <dsp:txXfrm>
        <a:off x="1493203" y="3232593"/>
        <a:ext cx="3703320" cy="1292816"/>
      </dsp:txXfrm>
    </dsp:sp>
    <dsp:sp modelId="{F05893FF-BB8C-AC44-8649-A294FABC5AC8}">
      <dsp:nvSpPr>
        <dsp:cNvPr id="0" name=""/>
        <dsp:cNvSpPr/>
      </dsp:nvSpPr>
      <dsp:spPr>
        <a:xfrm>
          <a:off x="5196523" y="3232593"/>
          <a:ext cx="303307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term is used by both malicious actors and regular people</a:t>
          </a:r>
        </a:p>
      </dsp:txBody>
      <dsp:txXfrm>
        <a:off x="5196523" y="3232593"/>
        <a:ext cx="3033076" cy="129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r>
              <a:rPr lang="en-US"/>
              <a:t>&lt;Your Name&gt;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98AED90-BA90-43E7-BBBB-6C91CEE1F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0663" name="Freeform 7"/>
          <p:cNvSpPr>
            <a:spLocks/>
          </p:cNvSpPr>
          <p:nvPr/>
        </p:nvSpPr>
        <p:spPr bwMode="auto">
          <a:xfrm>
            <a:off x="3175" y="8869363"/>
            <a:ext cx="7038975" cy="334962"/>
          </a:xfrm>
          <a:custGeom>
            <a:avLst/>
            <a:gdLst/>
            <a:ahLst/>
            <a:cxnLst>
              <a:cxn ang="0">
                <a:pos x="0" y="110"/>
              </a:cxn>
              <a:cxn ang="0">
                <a:pos x="97" y="112"/>
              </a:cxn>
              <a:cxn ang="0">
                <a:pos x="100" y="152"/>
              </a:cxn>
              <a:cxn ang="0">
                <a:pos x="131" y="152"/>
              </a:cxn>
              <a:cxn ang="0">
                <a:pos x="131" y="188"/>
              </a:cxn>
              <a:cxn ang="0">
                <a:pos x="186" y="186"/>
              </a:cxn>
              <a:cxn ang="0">
                <a:pos x="190" y="20"/>
              </a:cxn>
              <a:cxn ang="0">
                <a:pos x="276" y="20"/>
              </a:cxn>
              <a:cxn ang="0">
                <a:pos x="273" y="138"/>
              </a:cxn>
              <a:cxn ang="0">
                <a:pos x="337" y="137"/>
              </a:cxn>
              <a:cxn ang="0">
                <a:pos x="337" y="2"/>
              </a:cxn>
              <a:cxn ang="0">
                <a:pos x="399" y="0"/>
              </a:cxn>
              <a:cxn ang="0">
                <a:pos x="401" y="166"/>
              </a:cxn>
              <a:cxn ang="0">
                <a:pos x="420" y="161"/>
              </a:cxn>
              <a:cxn ang="0">
                <a:pos x="418" y="76"/>
              </a:cxn>
              <a:cxn ang="0">
                <a:pos x="503" y="76"/>
              </a:cxn>
              <a:cxn ang="0">
                <a:pos x="503" y="37"/>
              </a:cxn>
              <a:cxn ang="0">
                <a:pos x="591" y="42"/>
              </a:cxn>
              <a:cxn ang="0">
                <a:pos x="591" y="76"/>
              </a:cxn>
              <a:cxn ang="0">
                <a:pos x="614" y="76"/>
              </a:cxn>
              <a:cxn ang="0">
                <a:pos x="615" y="112"/>
              </a:cxn>
              <a:cxn ang="0">
                <a:pos x="4434" y="104"/>
              </a:cxn>
              <a:cxn ang="0">
                <a:pos x="4434" y="173"/>
              </a:cxn>
              <a:cxn ang="0">
                <a:pos x="615" y="161"/>
              </a:cxn>
              <a:cxn ang="0">
                <a:pos x="615" y="211"/>
              </a:cxn>
              <a:cxn ang="0">
                <a:pos x="31" y="211"/>
              </a:cxn>
              <a:cxn ang="0">
                <a:pos x="31" y="161"/>
              </a:cxn>
              <a:cxn ang="0">
                <a:pos x="0" y="157"/>
              </a:cxn>
              <a:cxn ang="0">
                <a:pos x="0" y="110"/>
              </a:cxn>
            </a:cxnLst>
            <a:rect l="0" t="0" r="r" b="b"/>
            <a:pathLst>
              <a:path w="4434" h="211">
                <a:moveTo>
                  <a:pt x="0" y="110"/>
                </a:moveTo>
                <a:lnTo>
                  <a:pt x="97" y="112"/>
                </a:lnTo>
                <a:lnTo>
                  <a:pt x="100" y="152"/>
                </a:lnTo>
                <a:lnTo>
                  <a:pt x="131" y="152"/>
                </a:lnTo>
                <a:lnTo>
                  <a:pt x="131" y="188"/>
                </a:lnTo>
                <a:lnTo>
                  <a:pt x="186" y="186"/>
                </a:lnTo>
                <a:lnTo>
                  <a:pt x="190" y="20"/>
                </a:lnTo>
                <a:lnTo>
                  <a:pt x="276" y="20"/>
                </a:lnTo>
                <a:lnTo>
                  <a:pt x="273" y="138"/>
                </a:lnTo>
                <a:lnTo>
                  <a:pt x="337" y="137"/>
                </a:lnTo>
                <a:lnTo>
                  <a:pt x="337" y="2"/>
                </a:lnTo>
                <a:lnTo>
                  <a:pt x="399" y="0"/>
                </a:lnTo>
                <a:lnTo>
                  <a:pt x="401" y="166"/>
                </a:lnTo>
                <a:lnTo>
                  <a:pt x="420" y="161"/>
                </a:lnTo>
                <a:lnTo>
                  <a:pt x="418" y="76"/>
                </a:lnTo>
                <a:lnTo>
                  <a:pt x="503" y="76"/>
                </a:lnTo>
                <a:lnTo>
                  <a:pt x="503" y="37"/>
                </a:lnTo>
                <a:lnTo>
                  <a:pt x="591" y="42"/>
                </a:lnTo>
                <a:lnTo>
                  <a:pt x="591" y="76"/>
                </a:lnTo>
                <a:lnTo>
                  <a:pt x="614" y="76"/>
                </a:lnTo>
                <a:lnTo>
                  <a:pt x="615" y="112"/>
                </a:lnTo>
                <a:lnTo>
                  <a:pt x="4434" y="104"/>
                </a:lnTo>
                <a:lnTo>
                  <a:pt x="4434" y="173"/>
                </a:lnTo>
                <a:lnTo>
                  <a:pt x="615" y="161"/>
                </a:lnTo>
                <a:lnTo>
                  <a:pt x="615" y="211"/>
                </a:lnTo>
                <a:lnTo>
                  <a:pt x="31" y="211"/>
                </a:lnTo>
                <a:lnTo>
                  <a:pt x="31" y="161"/>
                </a:lnTo>
                <a:lnTo>
                  <a:pt x="0" y="157"/>
                </a:lnTo>
                <a:lnTo>
                  <a:pt x="0" y="110"/>
                </a:lnTo>
                <a:close/>
              </a:path>
            </a:pathLst>
          </a:custGeom>
          <a:gradFill rotWithShape="1">
            <a:gsLst>
              <a:gs pos="0">
                <a:srgbClr val="2646A0"/>
              </a:gs>
              <a:gs pos="100000">
                <a:schemeClr val="bg1"/>
              </a:gs>
            </a:gsLst>
            <a:lin ang="0" scaled="1"/>
          </a:gradFill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42" name="WordArt 9"/>
          <p:cNvSpPr>
            <a:spLocks noChangeArrowheads="1" noChangeShapeType="1" noTextEdit="1"/>
          </p:cNvSpPr>
          <p:nvPr/>
        </p:nvSpPr>
        <p:spPr bwMode="auto">
          <a:xfrm rot="190062">
            <a:off x="166688" y="8515350"/>
            <a:ext cx="660400" cy="3429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4870"/>
              </a:avLst>
            </a:prstTxWarp>
          </a:bodyPr>
          <a:lstStyle/>
          <a:p>
            <a:r>
              <a:rPr lang="en-US" sz="2800" kern="10" spc="56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Impact"/>
              </a:rPr>
              <a:t>CASOS</a:t>
            </a:r>
          </a:p>
        </p:txBody>
      </p:sp>
      <p:sp>
        <p:nvSpPr>
          <p:cNvPr id="70666" name="Freeform 10"/>
          <p:cNvSpPr>
            <a:spLocks/>
          </p:cNvSpPr>
          <p:nvPr/>
        </p:nvSpPr>
        <p:spPr bwMode="auto">
          <a:xfrm>
            <a:off x="0" y="8948738"/>
            <a:ext cx="7042150" cy="358775"/>
          </a:xfrm>
          <a:custGeom>
            <a:avLst/>
            <a:gdLst/>
            <a:ahLst/>
            <a:cxnLst>
              <a:cxn ang="0">
                <a:pos x="0" y="102"/>
              </a:cxn>
              <a:cxn ang="0">
                <a:pos x="1" y="29"/>
              </a:cxn>
              <a:cxn ang="0">
                <a:pos x="66" y="26"/>
              </a:cxn>
              <a:cxn ang="0">
                <a:pos x="64" y="149"/>
              </a:cxn>
              <a:cxn ang="0">
                <a:pos x="143" y="149"/>
              </a:cxn>
              <a:cxn ang="0">
                <a:pos x="143" y="74"/>
              </a:cxn>
              <a:cxn ang="0">
                <a:pos x="225" y="74"/>
              </a:cxn>
              <a:cxn ang="0">
                <a:pos x="225" y="149"/>
              </a:cxn>
              <a:cxn ang="0">
                <a:pos x="254" y="149"/>
              </a:cxn>
              <a:cxn ang="0">
                <a:pos x="254" y="50"/>
              </a:cxn>
              <a:cxn ang="0">
                <a:pos x="420" y="50"/>
              </a:cxn>
              <a:cxn ang="0">
                <a:pos x="420" y="0"/>
              </a:cxn>
              <a:cxn ang="0">
                <a:pos x="468" y="2"/>
              </a:cxn>
              <a:cxn ang="0">
                <a:pos x="466" y="154"/>
              </a:cxn>
              <a:cxn ang="0">
                <a:pos x="482" y="154"/>
              </a:cxn>
              <a:cxn ang="0">
                <a:pos x="484" y="50"/>
              </a:cxn>
              <a:cxn ang="0">
                <a:pos x="531" y="50"/>
              </a:cxn>
              <a:cxn ang="0">
                <a:pos x="531" y="149"/>
              </a:cxn>
              <a:cxn ang="0">
                <a:pos x="559" y="149"/>
              </a:cxn>
              <a:cxn ang="0">
                <a:pos x="559" y="99"/>
              </a:cxn>
              <a:cxn ang="0">
                <a:pos x="4436" y="114"/>
              </a:cxn>
              <a:cxn ang="0">
                <a:pos x="4436" y="226"/>
              </a:cxn>
              <a:cxn ang="0">
                <a:pos x="0" y="214"/>
              </a:cxn>
              <a:cxn ang="0">
                <a:pos x="0" y="104"/>
              </a:cxn>
              <a:cxn ang="0">
                <a:pos x="0" y="102"/>
              </a:cxn>
            </a:cxnLst>
            <a:rect l="0" t="0" r="r" b="b"/>
            <a:pathLst>
              <a:path w="4436" h="226">
                <a:moveTo>
                  <a:pt x="0" y="102"/>
                </a:moveTo>
                <a:lnTo>
                  <a:pt x="1" y="29"/>
                </a:lnTo>
                <a:lnTo>
                  <a:pt x="66" y="26"/>
                </a:lnTo>
                <a:lnTo>
                  <a:pt x="64" y="149"/>
                </a:lnTo>
                <a:lnTo>
                  <a:pt x="143" y="149"/>
                </a:lnTo>
                <a:lnTo>
                  <a:pt x="143" y="74"/>
                </a:lnTo>
                <a:lnTo>
                  <a:pt x="225" y="74"/>
                </a:lnTo>
                <a:lnTo>
                  <a:pt x="225" y="149"/>
                </a:lnTo>
                <a:lnTo>
                  <a:pt x="254" y="149"/>
                </a:lnTo>
                <a:lnTo>
                  <a:pt x="254" y="50"/>
                </a:lnTo>
                <a:lnTo>
                  <a:pt x="420" y="50"/>
                </a:lnTo>
                <a:lnTo>
                  <a:pt x="420" y="0"/>
                </a:lnTo>
                <a:lnTo>
                  <a:pt x="468" y="2"/>
                </a:lnTo>
                <a:lnTo>
                  <a:pt x="466" y="154"/>
                </a:lnTo>
                <a:lnTo>
                  <a:pt x="482" y="154"/>
                </a:lnTo>
                <a:lnTo>
                  <a:pt x="484" y="50"/>
                </a:lnTo>
                <a:lnTo>
                  <a:pt x="531" y="50"/>
                </a:lnTo>
                <a:lnTo>
                  <a:pt x="531" y="149"/>
                </a:lnTo>
                <a:lnTo>
                  <a:pt x="559" y="149"/>
                </a:lnTo>
                <a:lnTo>
                  <a:pt x="559" y="99"/>
                </a:lnTo>
                <a:lnTo>
                  <a:pt x="4436" y="114"/>
                </a:lnTo>
                <a:lnTo>
                  <a:pt x="4436" y="226"/>
                </a:lnTo>
                <a:lnTo>
                  <a:pt x="0" y="214"/>
                </a:lnTo>
                <a:lnTo>
                  <a:pt x="0" y="104"/>
                </a:lnTo>
                <a:lnTo>
                  <a:pt x="0" y="102"/>
                </a:lnTo>
                <a:close/>
              </a:path>
            </a:pathLst>
          </a:custGeom>
          <a:gradFill rotWithShape="1">
            <a:gsLst>
              <a:gs pos="0">
                <a:srgbClr val="7499BE"/>
              </a:gs>
              <a:gs pos="100000">
                <a:schemeClr val="bg1"/>
              </a:gs>
            </a:gsLst>
            <a:lin ang="0" scaled="1"/>
          </a:gradFill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4344" name="Group 11"/>
          <p:cNvGrpSpPr>
            <a:grpSpLocks/>
          </p:cNvGrpSpPr>
          <p:nvPr/>
        </p:nvGrpSpPr>
        <p:grpSpPr bwMode="auto">
          <a:xfrm>
            <a:off x="34925" y="8791575"/>
            <a:ext cx="923925" cy="473075"/>
            <a:chOff x="2352" y="1584"/>
            <a:chExt cx="1056" cy="624"/>
          </a:xfrm>
        </p:grpSpPr>
        <p:sp>
          <p:nvSpPr>
            <p:cNvPr id="70668" name="Line 12"/>
            <p:cNvSpPr>
              <a:spLocks noChangeShapeType="1"/>
            </p:cNvSpPr>
            <p:nvPr userDrawn="1"/>
          </p:nvSpPr>
          <p:spPr bwMode="auto">
            <a:xfrm flipV="1">
              <a:off x="2592" y="1632"/>
              <a:ext cx="62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69" name="Line 13"/>
            <p:cNvSpPr>
              <a:spLocks noChangeShapeType="1"/>
            </p:cNvSpPr>
            <p:nvPr userDrawn="1"/>
          </p:nvSpPr>
          <p:spPr bwMode="auto">
            <a:xfrm flipH="1" flipV="1">
              <a:off x="2592" y="1728"/>
              <a:ext cx="28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70" name="Rectangle 14"/>
            <p:cNvSpPr>
              <a:spLocks noChangeArrowheads="1"/>
            </p:cNvSpPr>
            <p:nvPr userDrawn="1"/>
          </p:nvSpPr>
          <p:spPr bwMode="auto">
            <a:xfrm>
              <a:off x="2880" y="1825"/>
              <a:ext cx="240" cy="38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71" name="Oval 15"/>
            <p:cNvSpPr>
              <a:spLocks noChangeArrowheads="1"/>
            </p:cNvSpPr>
            <p:nvPr userDrawn="1"/>
          </p:nvSpPr>
          <p:spPr bwMode="auto">
            <a:xfrm>
              <a:off x="2352" y="1680"/>
              <a:ext cx="288" cy="28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72" name="Oval 16"/>
            <p:cNvSpPr>
              <a:spLocks noChangeArrowheads="1"/>
            </p:cNvSpPr>
            <p:nvPr userDrawn="1"/>
          </p:nvSpPr>
          <p:spPr bwMode="auto">
            <a:xfrm>
              <a:off x="3168" y="1584"/>
              <a:ext cx="240" cy="2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73" name="Oval 17"/>
            <p:cNvSpPr>
              <a:spLocks noChangeArrowheads="1"/>
            </p:cNvSpPr>
            <p:nvPr userDrawn="1"/>
          </p:nvSpPr>
          <p:spPr bwMode="auto">
            <a:xfrm>
              <a:off x="2399" y="1777"/>
              <a:ext cx="47" cy="46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74" name="Oval 18"/>
            <p:cNvSpPr>
              <a:spLocks noChangeArrowheads="1"/>
            </p:cNvSpPr>
            <p:nvPr userDrawn="1"/>
          </p:nvSpPr>
          <p:spPr bwMode="auto">
            <a:xfrm>
              <a:off x="2495" y="1873"/>
              <a:ext cx="47" cy="46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75" name="Oval 19"/>
            <p:cNvSpPr>
              <a:spLocks noChangeArrowheads="1"/>
            </p:cNvSpPr>
            <p:nvPr userDrawn="1"/>
          </p:nvSpPr>
          <p:spPr bwMode="auto">
            <a:xfrm>
              <a:off x="2495" y="1728"/>
              <a:ext cx="47" cy="46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76" name="Oval 20"/>
            <p:cNvSpPr>
              <a:spLocks noChangeArrowheads="1"/>
            </p:cNvSpPr>
            <p:nvPr userDrawn="1"/>
          </p:nvSpPr>
          <p:spPr bwMode="auto">
            <a:xfrm>
              <a:off x="3312" y="1632"/>
              <a:ext cx="47" cy="46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77" name="Oval 21"/>
            <p:cNvSpPr>
              <a:spLocks noChangeArrowheads="1"/>
            </p:cNvSpPr>
            <p:nvPr userDrawn="1"/>
          </p:nvSpPr>
          <p:spPr bwMode="auto">
            <a:xfrm>
              <a:off x="3216" y="1728"/>
              <a:ext cx="47" cy="46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4355" name="Group 22"/>
            <p:cNvGrpSpPr>
              <a:grpSpLocks/>
            </p:cNvGrpSpPr>
            <p:nvPr userDrawn="1"/>
          </p:nvGrpSpPr>
          <p:grpSpPr bwMode="auto">
            <a:xfrm>
              <a:off x="2904" y="1848"/>
              <a:ext cx="191" cy="336"/>
              <a:chOff x="2880" y="1872"/>
              <a:chExt cx="191" cy="336"/>
            </a:xfrm>
          </p:grpSpPr>
          <p:sp>
            <p:nvSpPr>
              <p:cNvPr id="70679" name="Oval 23"/>
              <p:cNvSpPr>
                <a:spLocks noChangeArrowheads="1"/>
              </p:cNvSpPr>
              <p:nvPr userDrawn="1"/>
            </p:nvSpPr>
            <p:spPr bwMode="auto">
              <a:xfrm>
                <a:off x="2976" y="1872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680" name="Oval 24"/>
              <p:cNvSpPr>
                <a:spLocks noChangeArrowheads="1"/>
              </p:cNvSpPr>
              <p:nvPr userDrawn="1"/>
            </p:nvSpPr>
            <p:spPr bwMode="auto">
              <a:xfrm>
                <a:off x="2927" y="1968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681" name="Oval 25"/>
              <p:cNvSpPr>
                <a:spLocks noChangeArrowheads="1"/>
              </p:cNvSpPr>
              <p:nvPr userDrawn="1"/>
            </p:nvSpPr>
            <p:spPr bwMode="auto">
              <a:xfrm>
                <a:off x="2880" y="2064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682" name="Oval 26"/>
              <p:cNvSpPr>
                <a:spLocks noChangeArrowheads="1"/>
              </p:cNvSpPr>
              <p:nvPr userDrawn="1"/>
            </p:nvSpPr>
            <p:spPr bwMode="auto">
              <a:xfrm>
                <a:off x="2927" y="2161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683" name="Oval 27"/>
              <p:cNvSpPr>
                <a:spLocks noChangeArrowheads="1"/>
              </p:cNvSpPr>
              <p:nvPr userDrawn="1"/>
            </p:nvSpPr>
            <p:spPr bwMode="auto">
              <a:xfrm>
                <a:off x="2976" y="2064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0684" name="Oval 28"/>
              <p:cNvSpPr>
                <a:spLocks noChangeArrowheads="1"/>
              </p:cNvSpPr>
              <p:nvPr userDrawn="1"/>
            </p:nvSpPr>
            <p:spPr bwMode="auto">
              <a:xfrm>
                <a:off x="3023" y="1968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cxnSp>
          <p:nvCxnSpPr>
            <p:cNvPr id="14356" name="AutoShape 29"/>
            <p:cNvCxnSpPr>
              <a:cxnSpLocks noChangeShapeType="1"/>
              <a:stCxn id="70673" idx="7"/>
              <a:endCxn id="70675" idx="2"/>
            </p:cNvCxnSpPr>
            <p:nvPr userDrawn="1"/>
          </p:nvCxnSpPr>
          <p:spPr bwMode="auto">
            <a:xfrm flipV="1">
              <a:off x="2440" y="1752"/>
              <a:ext cx="56" cy="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7" name="AutoShape 30"/>
            <p:cNvCxnSpPr>
              <a:cxnSpLocks noChangeShapeType="1"/>
              <a:stCxn id="70673" idx="5"/>
              <a:endCxn id="70674" idx="1"/>
            </p:cNvCxnSpPr>
            <p:nvPr userDrawn="1"/>
          </p:nvCxnSpPr>
          <p:spPr bwMode="auto">
            <a:xfrm>
              <a:off x="2440" y="1816"/>
              <a:ext cx="63" cy="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8" name="AutoShape 31"/>
            <p:cNvCxnSpPr>
              <a:cxnSpLocks noChangeShapeType="1"/>
              <a:stCxn id="70675" idx="4"/>
              <a:endCxn id="70674" idx="0"/>
            </p:cNvCxnSpPr>
            <p:nvPr userDrawn="1"/>
          </p:nvCxnSpPr>
          <p:spPr bwMode="auto">
            <a:xfrm>
              <a:off x="2520" y="1775"/>
              <a:ext cx="0" cy="9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688" name="Line 32"/>
            <p:cNvSpPr>
              <a:spLocks noChangeShapeType="1"/>
            </p:cNvSpPr>
            <p:nvPr userDrawn="1"/>
          </p:nvSpPr>
          <p:spPr bwMode="auto">
            <a:xfrm flipV="1">
              <a:off x="2927" y="1873"/>
              <a:ext cx="96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89" name="Line 33"/>
            <p:cNvSpPr>
              <a:spLocks noChangeShapeType="1"/>
            </p:cNvSpPr>
            <p:nvPr userDrawn="1"/>
          </p:nvSpPr>
          <p:spPr bwMode="auto">
            <a:xfrm>
              <a:off x="2927" y="2064"/>
              <a:ext cx="49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90" name="Line 34"/>
            <p:cNvSpPr>
              <a:spLocks noChangeShapeType="1"/>
            </p:cNvSpPr>
            <p:nvPr userDrawn="1"/>
          </p:nvSpPr>
          <p:spPr bwMode="auto">
            <a:xfrm>
              <a:off x="2976" y="1967"/>
              <a:ext cx="47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691" name="Line 35"/>
            <p:cNvSpPr>
              <a:spLocks noChangeShapeType="1"/>
            </p:cNvSpPr>
            <p:nvPr userDrawn="1"/>
          </p:nvSpPr>
          <p:spPr bwMode="auto">
            <a:xfrm>
              <a:off x="3023" y="1873"/>
              <a:ext cx="49" cy="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020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smtClean="0"/>
            </a:lvl1pPr>
          </a:lstStyle>
          <a:p>
            <a:pPr>
              <a:defRPr/>
            </a:pPr>
            <a:r>
              <a:rPr lang="en-US"/>
              <a:t>CASOS: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smtClean="0"/>
            </a:lvl1pPr>
          </a:lstStyle>
          <a:p>
            <a:pPr>
              <a:defRPr/>
            </a:pPr>
            <a:r>
              <a:rPr lang="en-US"/>
              <a:t>Name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D3A3C8C7-602C-4359-9485-6B0B03CE6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335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CASOS:</a:t>
            </a:r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Name</a:t>
            </a:r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75D2259-58F8-4145-A839-E3D1A3D82F90}" type="slidenum">
              <a:rPr lang="en-US"/>
              <a:pPr eaLnBrk="1" hangingPunct="1"/>
              <a:t>1</a:t>
            </a:fld>
            <a:endParaRPr lang="en-US"/>
          </a:p>
        </p:txBody>
      </p:sp>
      <p:sp>
        <p:nvSpPr>
          <p:cNvPr id="92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the caption be included?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CASOS: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3C8C7-602C-4359-9485-6B0B03CE623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32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 the caption be included?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CASOS: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3C8C7-602C-4359-9485-6B0B03CE623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66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thought the graph might be easier to understand than the statistics, but what is the best way to show or talk about the t-tests?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CASOS: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3C8C7-602C-4359-9485-6B0B03CE623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93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thought the graph might be easier to understand than the statistics, but what is the best way to show or talk about the t-tests?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CASOS: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3C8C7-602C-4359-9485-6B0B03CE623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73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CASOS: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3C8C7-602C-4359-9485-6B0B03CE623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15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CASOS: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3C8C7-602C-4359-9485-6B0B03CE623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63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CASOS: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3C8C7-602C-4359-9485-6B0B03CE623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6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slide is analogous to the abstract to outline the findings</a:t>
            </a:r>
            <a:endParaRPr lang="en-US" sz="1050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CASOS: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3C8C7-602C-4359-9485-6B0B03CE623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5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CASOS: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3C8C7-602C-4359-9485-6B0B03CE623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CASOS: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3C8C7-602C-4359-9485-6B0B03CE623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34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16,784,400 tweets written by 1,303,761 accounts using 137,419 hashtags. 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CASOS: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3C8C7-602C-4359-9485-6B0B03CE623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94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16,784,400 tweets written by 1,303,761 accounts using 137,419 hashtags. </a:t>
            </a: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CASOS: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3C8C7-602C-4359-9485-6B0B03CE623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95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CASOS: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3C8C7-602C-4359-9485-6B0B03CE623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82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think it might be nice to show an example tweet here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CASOS: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3C8C7-602C-4359-9485-6B0B03CE623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38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CASOS: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3C8C7-602C-4359-9485-6B0B03CE623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3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347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971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362200"/>
            <a:ext cx="2057400" cy="220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362200"/>
            <a:ext cx="6019800" cy="220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1311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78254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8304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254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8529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7801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3886200"/>
            <a:ext cx="41148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41148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572000" y="3886200"/>
            <a:ext cx="41148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600200"/>
            <a:ext cx="41148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575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4114800" cy="4572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572000" y="3886200"/>
            <a:ext cx="41148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600200"/>
            <a:ext cx="41148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1991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3886200"/>
            <a:ext cx="41148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41148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572000" y="1600200"/>
            <a:ext cx="4114800" cy="4572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199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80075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5943600" cy="4572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6400800" y="1600200"/>
            <a:ext cx="2286000" cy="1517904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6394882" y="3118104"/>
            <a:ext cx="2286000" cy="1517904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6394882" y="4663174"/>
            <a:ext cx="2286000" cy="1517904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5560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2744709" y="1600200"/>
            <a:ext cx="5943600" cy="4572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1600200"/>
            <a:ext cx="2286000" cy="1517904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463148" y="3130296"/>
            <a:ext cx="2280052" cy="1517904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458709" y="4648200"/>
            <a:ext cx="2286000" cy="1517904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900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ec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5486400" cy="27432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5"/>
          </p:nvPr>
        </p:nvSpPr>
        <p:spPr>
          <a:xfrm>
            <a:off x="1828800" y="2514600"/>
            <a:ext cx="5486400" cy="27432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16"/>
          </p:nvPr>
        </p:nvSpPr>
        <p:spPr>
          <a:xfrm>
            <a:off x="3200400" y="3423821"/>
            <a:ext cx="5486400" cy="27432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416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cc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83833" y="3429000"/>
            <a:ext cx="5486400" cy="27432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5"/>
          </p:nvPr>
        </p:nvSpPr>
        <p:spPr>
          <a:xfrm>
            <a:off x="1828800" y="2514600"/>
            <a:ext cx="5486400" cy="27432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16"/>
          </p:nvPr>
        </p:nvSpPr>
        <p:spPr>
          <a:xfrm>
            <a:off x="3200400" y="1600200"/>
            <a:ext cx="5486400" cy="27432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79546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3081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756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13702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60795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66674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40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78765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0148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27337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9178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84457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40457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3886200"/>
            <a:ext cx="41148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41148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572000" y="3886200"/>
            <a:ext cx="41148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600200"/>
            <a:ext cx="41148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79039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4114800" cy="4572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572000" y="3886200"/>
            <a:ext cx="41148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600200"/>
            <a:ext cx="41148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6231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a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3886200"/>
            <a:ext cx="41148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4114800" cy="2286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572000" y="1600200"/>
            <a:ext cx="4114800" cy="4572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07532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a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5943600" cy="4572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6400800" y="1600200"/>
            <a:ext cx="2286000" cy="1517904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6394882" y="3118104"/>
            <a:ext cx="2286000" cy="1517904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6394882" y="4663174"/>
            <a:ext cx="2286000" cy="1517904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68304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2744709" y="1600200"/>
            <a:ext cx="5943600" cy="45720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457200" y="1600200"/>
            <a:ext cx="2286000" cy="1517904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7"/>
          </p:nvPr>
        </p:nvSpPr>
        <p:spPr>
          <a:xfrm>
            <a:off x="463148" y="3130296"/>
            <a:ext cx="2280052" cy="1517904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458709" y="4648200"/>
            <a:ext cx="2286000" cy="1517904"/>
          </a:xfrm>
          <a:noFill/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17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7600"/>
            <a:ext cx="3238500" cy="91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657600"/>
            <a:ext cx="3238500" cy="91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75569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Dec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5486400" cy="27432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5"/>
          </p:nvPr>
        </p:nvSpPr>
        <p:spPr>
          <a:xfrm>
            <a:off x="1828800" y="2514600"/>
            <a:ext cx="5486400" cy="27432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16"/>
          </p:nvPr>
        </p:nvSpPr>
        <p:spPr>
          <a:xfrm>
            <a:off x="3200400" y="3423821"/>
            <a:ext cx="5486400" cy="27432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1697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cc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83833" y="3429000"/>
            <a:ext cx="5486400" cy="27432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5"/>
          </p:nvPr>
        </p:nvSpPr>
        <p:spPr>
          <a:xfrm>
            <a:off x="1828800" y="2514600"/>
            <a:ext cx="5486400" cy="27432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16"/>
          </p:nvPr>
        </p:nvSpPr>
        <p:spPr>
          <a:xfrm>
            <a:off x="3200400" y="1600200"/>
            <a:ext cx="5486400" cy="2743200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1406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11527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7471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93484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4744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31473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227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316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64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82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84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623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9" name="Freeform 53"/>
          <p:cNvSpPr>
            <a:spLocks/>
          </p:cNvSpPr>
          <p:nvPr userDrawn="1"/>
        </p:nvSpPr>
        <p:spPr bwMode="auto">
          <a:xfrm>
            <a:off x="1588" y="1295400"/>
            <a:ext cx="9163050" cy="647700"/>
          </a:xfrm>
          <a:custGeom>
            <a:avLst/>
            <a:gdLst/>
            <a:ahLst/>
            <a:cxnLst>
              <a:cxn ang="0">
                <a:pos x="0" y="216"/>
              </a:cxn>
              <a:cxn ang="0">
                <a:pos x="2520" y="216"/>
              </a:cxn>
              <a:cxn ang="0">
                <a:pos x="2522" y="294"/>
              </a:cxn>
              <a:cxn ang="0">
                <a:pos x="2574" y="294"/>
              </a:cxn>
              <a:cxn ang="0">
                <a:pos x="2574" y="363"/>
              </a:cxn>
              <a:cxn ang="0">
                <a:pos x="2670" y="360"/>
              </a:cxn>
              <a:cxn ang="0">
                <a:pos x="2676" y="39"/>
              </a:cxn>
              <a:cxn ang="0">
                <a:pos x="2826" y="39"/>
              </a:cxn>
              <a:cxn ang="0">
                <a:pos x="2820" y="267"/>
              </a:cxn>
              <a:cxn ang="0">
                <a:pos x="2931" y="264"/>
              </a:cxn>
              <a:cxn ang="0">
                <a:pos x="2931" y="3"/>
              </a:cxn>
              <a:cxn ang="0">
                <a:pos x="3039" y="0"/>
              </a:cxn>
              <a:cxn ang="0">
                <a:pos x="3042" y="321"/>
              </a:cxn>
              <a:cxn ang="0">
                <a:pos x="3075" y="312"/>
              </a:cxn>
              <a:cxn ang="0">
                <a:pos x="3071" y="147"/>
              </a:cxn>
              <a:cxn ang="0">
                <a:pos x="3218" y="147"/>
              </a:cxn>
              <a:cxn ang="0">
                <a:pos x="3219" y="72"/>
              </a:cxn>
              <a:cxn ang="0">
                <a:pos x="3371" y="81"/>
              </a:cxn>
              <a:cxn ang="0">
                <a:pos x="3370" y="146"/>
              </a:cxn>
              <a:cxn ang="0">
                <a:pos x="3410" y="147"/>
              </a:cxn>
              <a:cxn ang="0">
                <a:pos x="3411" y="216"/>
              </a:cxn>
              <a:cxn ang="0">
                <a:pos x="5772" y="216"/>
              </a:cxn>
              <a:cxn ang="0">
                <a:pos x="5769" y="312"/>
              </a:cxn>
              <a:cxn ang="0">
                <a:pos x="3411" y="312"/>
              </a:cxn>
              <a:cxn ang="0">
                <a:pos x="3411" y="408"/>
              </a:cxn>
              <a:cxn ang="0">
                <a:pos x="2403" y="408"/>
              </a:cxn>
              <a:cxn ang="0">
                <a:pos x="2403" y="312"/>
              </a:cxn>
              <a:cxn ang="0">
                <a:pos x="0" y="306"/>
              </a:cxn>
              <a:cxn ang="0">
                <a:pos x="0" y="216"/>
              </a:cxn>
            </a:cxnLst>
            <a:rect l="0" t="0" r="r" b="b"/>
            <a:pathLst>
              <a:path w="5772" h="408">
                <a:moveTo>
                  <a:pt x="0" y="216"/>
                </a:moveTo>
                <a:lnTo>
                  <a:pt x="2520" y="216"/>
                </a:lnTo>
                <a:lnTo>
                  <a:pt x="2522" y="294"/>
                </a:lnTo>
                <a:lnTo>
                  <a:pt x="2574" y="294"/>
                </a:lnTo>
                <a:lnTo>
                  <a:pt x="2574" y="363"/>
                </a:lnTo>
                <a:lnTo>
                  <a:pt x="2670" y="360"/>
                </a:lnTo>
                <a:lnTo>
                  <a:pt x="2676" y="39"/>
                </a:lnTo>
                <a:lnTo>
                  <a:pt x="2826" y="39"/>
                </a:lnTo>
                <a:lnTo>
                  <a:pt x="2820" y="267"/>
                </a:lnTo>
                <a:lnTo>
                  <a:pt x="2931" y="264"/>
                </a:lnTo>
                <a:lnTo>
                  <a:pt x="2931" y="3"/>
                </a:lnTo>
                <a:lnTo>
                  <a:pt x="3039" y="0"/>
                </a:lnTo>
                <a:lnTo>
                  <a:pt x="3042" y="321"/>
                </a:lnTo>
                <a:lnTo>
                  <a:pt x="3075" y="312"/>
                </a:lnTo>
                <a:lnTo>
                  <a:pt x="3071" y="147"/>
                </a:lnTo>
                <a:lnTo>
                  <a:pt x="3218" y="147"/>
                </a:lnTo>
                <a:lnTo>
                  <a:pt x="3219" y="72"/>
                </a:lnTo>
                <a:lnTo>
                  <a:pt x="3371" y="81"/>
                </a:lnTo>
                <a:lnTo>
                  <a:pt x="3370" y="146"/>
                </a:lnTo>
                <a:lnTo>
                  <a:pt x="3410" y="147"/>
                </a:lnTo>
                <a:lnTo>
                  <a:pt x="3411" y="216"/>
                </a:lnTo>
                <a:lnTo>
                  <a:pt x="5772" y="216"/>
                </a:lnTo>
                <a:lnTo>
                  <a:pt x="5769" y="312"/>
                </a:lnTo>
                <a:lnTo>
                  <a:pt x="3411" y="312"/>
                </a:lnTo>
                <a:lnTo>
                  <a:pt x="3411" y="408"/>
                </a:lnTo>
                <a:lnTo>
                  <a:pt x="2403" y="408"/>
                </a:lnTo>
                <a:lnTo>
                  <a:pt x="2403" y="312"/>
                </a:lnTo>
                <a:lnTo>
                  <a:pt x="0" y="306"/>
                </a:lnTo>
                <a:lnTo>
                  <a:pt x="0" y="21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rgbClr val="2646A0"/>
              </a:gs>
              <a:gs pos="100000">
                <a:schemeClr val="bg1"/>
              </a:gs>
            </a:gsLst>
            <a:lin ang="0" scaled="1"/>
          </a:gradFill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62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Talk Title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800600" y="6248400"/>
            <a:ext cx="434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>
              <a:defRPr/>
            </a:pPr>
            <a:r>
              <a:rPr lang="en-US" sz="1200" b="1"/>
              <a:t>Center for Computational Analysis of </a:t>
            </a:r>
          </a:p>
          <a:p>
            <a:pPr algn="r">
              <a:defRPr/>
            </a:pPr>
            <a:r>
              <a:rPr lang="en-US" sz="1200" b="1"/>
              <a:t>Social and Organizational Systems</a:t>
            </a:r>
          </a:p>
          <a:p>
            <a:pPr algn="r">
              <a:defRPr/>
            </a:pPr>
            <a:r>
              <a:rPr lang="en-US" sz="1200" b="1"/>
              <a:t>http://www.casos.cs.cmu.edu/</a:t>
            </a:r>
          </a:p>
        </p:txBody>
      </p:sp>
      <p:pic>
        <p:nvPicPr>
          <p:cNvPr id="1029" name="Picture 18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33800" y="6477000"/>
            <a:ext cx="20415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59" descr="ISR_blue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6477000"/>
            <a:ext cx="9906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WordArt 60"/>
          <p:cNvSpPr>
            <a:spLocks noChangeArrowheads="1" noChangeShapeType="1" noTextEdit="1"/>
          </p:cNvSpPr>
          <p:nvPr userDrawn="1"/>
        </p:nvSpPr>
        <p:spPr bwMode="auto">
          <a:xfrm rot="190062">
            <a:off x="4013200" y="609600"/>
            <a:ext cx="1143000" cy="6635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4870"/>
              </a:avLst>
            </a:prstTxWarp>
          </a:bodyPr>
          <a:lstStyle/>
          <a:p>
            <a:r>
              <a:rPr lang="en-US" sz="2800" kern="10" spc="56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Impact"/>
              </a:rPr>
              <a:t>CASOS</a:t>
            </a:r>
          </a:p>
        </p:txBody>
      </p:sp>
      <p:sp>
        <p:nvSpPr>
          <p:cNvPr id="14397" name="Freeform 61"/>
          <p:cNvSpPr>
            <a:spLocks/>
          </p:cNvSpPr>
          <p:nvPr userDrawn="1"/>
        </p:nvSpPr>
        <p:spPr bwMode="auto">
          <a:xfrm>
            <a:off x="-4763" y="1447800"/>
            <a:ext cx="9177338" cy="681038"/>
          </a:xfrm>
          <a:custGeom>
            <a:avLst/>
            <a:gdLst/>
            <a:ahLst/>
            <a:cxnLst>
              <a:cxn ang="0">
                <a:pos x="2349" y="198"/>
              </a:cxn>
              <a:cxn ang="0">
                <a:pos x="2351" y="56"/>
              </a:cxn>
              <a:cxn ang="0">
                <a:pos x="2463" y="51"/>
              </a:cxn>
              <a:cxn ang="0">
                <a:pos x="2460" y="288"/>
              </a:cxn>
              <a:cxn ang="0">
                <a:pos x="2595" y="288"/>
              </a:cxn>
              <a:cxn ang="0">
                <a:pos x="2595" y="144"/>
              </a:cxn>
              <a:cxn ang="0">
                <a:pos x="2739" y="144"/>
              </a:cxn>
              <a:cxn ang="0">
                <a:pos x="2739" y="288"/>
              </a:cxn>
              <a:cxn ang="0">
                <a:pos x="2787" y="288"/>
              </a:cxn>
              <a:cxn ang="0">
                <a:pos x="2787" y="96"/>
              </a:cxn>
              <a:cxn ang="0">
                <a:pos x="3075" y="96"/>
              </a:cxn>
              <a:cxn ang="0">
                <a:pos x="3075" y="0"/>
              </a:cxn>
              <a:cxn ang="0">
                <a:pos x="3159" y="3"/>
              </a:cxn>
              <a:cxn ang="0">
                <a:pos x="3156" y="297"/>
              </a:cxn>
              <a:cxn ang="0">
                <a:pos x="3183" y="297"/>
              </a:cxn>
              <a:cxn ang="0">
                <a:pos x="3186" y="96"/>
              </a:cxn>
              <a:cxn ang="0">
                <a:pos x="3267" y="96"/>
              </a:cxn>
              <a:cxn ang="0">
                <a:pos x="3267" y="288"/>
              </a:cxn>
              <a:cxn ang="0">
                <a:pos x="3315" y="288"/>
              </a:cxn>
              <a:cxn ang="0">
                <a:pos x="3315" y="192"/>
              </a:cxn>
              <a:cxn ang="0">
                <a:pos x="5781" y="192"/>
              </a:cxn>
              <a:cxn ang="0">
                <a:pos x="5775" y="429"/>
              </a:cxn>
              <a:cxn ang="0">
                <a:pos x="0" y="429"/>
              </a:cxn>
              <a:cxn ang="0">
                <a:pos x="3" y="198"/>
              </a:cxn>
              <a:cxn ang="0">
                <a:pos x="2349" y="198"/>
              </a:cxn>
            </a:cxnLst>
            <a:rect l="0" t="0" r="r" b="b"/>
            <a:pathLst>
              <a:path w="5781" h="429">
                <a:moveTo>
                  <a:pt x="2349" y="198"/>
                </a:moveTo>
                <a:lnTo>
                  <a:pt x="2351" y="56"/>
                </a:lnTo>
                <a:lnTo>
                  <a:pt x="2463" y="51"/>
                </a:lnTo>
                <a:lnTo>
                  <a:pt x="2460" y="288"/>
                </a:lnTo>
                <a:lnTo>
                  <a:pt x="2595" y="288"/>
                </a:lnTo>
                <a:lnTo>
                  <a:pt x="2595" y="144"/>
                </a:lnTo>
                <a:lnTo>
                  <a:pt x="2739" y="144"/>
                </a:lnTo>
                <a:lnTo>
                  <a:pt x="2739" y="288"/>
                </a:lnTo>
                <a:lnTo>
                  <a:pt x="2787" y="288"/>
                </a:lnTo>
                <a:lnTo>
                  <a:pt x="2787" y="96"/>
                </a:lnTo>
                <a:lnTo>
                  <a:pt x="3075" y="96"/>
                </a:lnTo>
                <a:lnTo>
                  <a:pt x="3075" y="0"/>
                </a:lnTo>
                <a:lnTo>
                  <a:pt x="3159" y="3"/>
                </a:lnTo>
                <a:lnTo>
                  <a:pt x="3156" y="297"/>
                </a:lnTo>
                <a:lnTo>
                  <a:pt x="3183" y="297"/>
                </a:lnTo>
                <a:lnTo>
                  <a:pt x="3186" y="96"/>
                </a:lnTo>
                <a:lnTo>
                  <a:pt x="3267" y="96"/>
                </a:lnTo>
                <a:lnTo>
                  <a:pt x="3267" y="288"/>
                </a:lnTo>
                <a:lnTo>
                  <a:pt x="3315" y="288"/>
                </a:lnTo>
                <a:lnTo>
                  <a:pt x="3315" y="192"/>
                </a:lnTo>
                <a:lnTo>
                  <a:pt x="5781" y="192"/>
                </a:lnTo>
                <a:lnTo>
                  <a:pt x="5775" y="429"/>
                </a:lnTo>
                <a:lnTo>
                  <a:pt x="0" y="429"/>
                </a:lnTo>
                <a:lnTo>
                  <a:pt x="3" y="198"/>
                </a:lnTo>
                <a:lnTo>
                  <a:pt x="2349" y="198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50000">
                <a:srgbClr val="7499BE"/>
              </a:gs>
              <a:gs pos="100000">
                <a:schemeClr val="bg1"/>
              </a:gs>
            </a:gsLst>
            <a:lin ang="0" scaled="1"/>
          </a:gradFill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033" name="Group 62"/>
          <p:cNvGrpSpPr>
            <a:grpSpLocks/>
          </p:cNvGrpSpPr>
          <p:nvPr userDrawn="1"/>
        </p:nvGrpSpPr>
        <p:grpSpPr bwMode="auto">
          <a:xfrm>
            <a:off x="3783013" y="1143000"/>
            <a:ext cx="1600200" cy="914400"/>
            <a:chOff x="2352" y="1584"/>
            <a:chExt cx="1056" cy="624"/>
          </a:xfrm>
        </p:grpSpPr>
        <p:sp>
          <p:nvSpPr>
            <p:cNvPr id="14399" name="Line 63"/>
            <p:cNvSpPr>
              <a:spLocks noChangeShapeType="1"/>
            </p:cNvSpPr>
            <p:nvPr userDrawn="1"/>
          </p:nvSpPr>
          <p:spPr bwMode="auto">
            <a:xfrm flipV="1">
              <a:off x="2592" y="1632"/>
              <a:ext cx="624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0" name="Line 64"/>
            <p:cNvSpPr>
              <a:spLocks noChangeShapeType="1"/>
            </p:cNvSpPr>
            <p:nvPr userDrawn="1"/>
          </p:nvSpPr>
          <p:spPr bwMode="auto">
            <a:xfrm flipH="1" flipV="1">
              <a:off x="2592" y="1728"/>
              <a:ext cx="28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1" name="Rectangle 65"/>
            <p:cNvSpPr>
              <a:spLocks noChangeArrowheads="1"/>
            </p:cNvSpPr>
            <p:nvPr userDrawn="1"/>
          </p:nvSpPr>
          <p:spPr bwMode="auto">
            <a:xfrm>
              <a:off x="2880" y="1825"/>
              <a:ext cx="240" cy="38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2" name="Oval 66"/>
            <p:cNvSpPr>
              <a:spLocks noChangeArrowheads="1"/>
            </p:cNvSpPr>
            <p:nvPr userDrawn="1"/>
          </p:nvSpPr>
          <p:spPr bwMode="auto">
            <a:xfrm>
              <a:off x="2352" y="1680"/>
              <a:ext cx="288" cy="28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3" name="Oval 67"/>
            <p:cNvSpPr>
              <a:spLocks noChangeArrowheads="1"/>
            </p:cNvSpPr>
            <p:nvPr userDrawn="1"/>
          </p:nvSpPr>
          <p:spPr bwMode="auto">
            <a:xfrm>
              <a:off x="3168" y="1584"/>
              <a:ext cx="240" cy="24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4" name="Oval 68"/>
            <p:cNvSpPr>
              <a:spLocks noChangeArrowheads="1"/>
            </p:cNvSpPr>
            <p:nvPr userDrawn="1"/>
          </p:nvSpPr>
          <p:spPr bwMode="auto">
            <a:xfrm>
              <a:off x="2400" y="1776"/>
              <a:ext cx="47" cy="4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5" name="Oval 69"/>
            <p:cNvSpPr>
              <a:spLocks noChangeArrowheads="1"/>
            </p:cNvSpPr>
            <p:nvPr userDrawn="1"/>
          </p:nvSpPr>
          <p:spPr bwMode="auto">
            <a:xfrm>
              <a:off x="2496" y="1872"/>
              <a:ext cx="47" cy="4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6" name="Oval 70"/>
            <p:cNvSpPr>
              <a:spLocks noChangeArrowheads="1"/>
            </p:cNvSpPr>
            <p:nvPr userDrawn="1"/>
          </p:nvSpPr>
          <p:spPr bwMode="auto">
            <a:xfrm>
              <a:off x="2496" y="1728"/>
              <a:ext cx="47" cy="4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7" name="Oval 71"/>
            <p:cNvSpPr>
              <a:spLocks noChangeArrowheads="1"/>
            </p:cNvSpPr>
            <p:nvPr userDrawn="1"/>
          </p:nvSpPr>
          <p:spPr bwMode="auto">
            <a:xfrm>
              <a:off x="3312" y="1632"/>
              <a:ext cx="47" cy="48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08" name="Oval 72"/>
            <p:cNvSpPr>
              <a:spLocks noChangeArrowheads="1"/>
            </p:cNvSpPr>
            <p:nvPr userDrawn="1"/>
          </p:nvSpPr>
          <p:spPr bwMode="auto">
            <a:xfrm>
              <a:off x="3216" y="1728"/>
              <a:ext cx="47" cy="4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45" name="Group 73"/>
            <p:cNvGrpSpPr>
              <a:grpSpLocks/>
            </p:cNvGrpSpPr>
            <p:nvPr userDrawn="1"/>
          </p:nvGrpSpPr>
          <p:grpSpPr bwMode="auto">
            <a:xfrm>
              <a:off x="2904" y="1848"/>
              <a:ext cx="191" cy="336"/>
              <a:chOff x="2880" y="1872"/>
              <a:chExt cx="191" cy="336"/>
            </a:xfrm>
          </p:grpSpPr>
          <p:sp>
            <p:nvSpPr>
              <p:cNvPr id="14410" name="Oval 74"/>
              <p:cNvSpPr>
                <a:spLocks noChangeArrowheads="1"/>
              </p:cNvSpPr>
              <p:nvPr userDrawn="1"/>
            </p:nvSpPr>
            <p:spPr bwMode="auto">
              <a:xfrm>
                <a:off x="2975" y="1872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411" name="Oval 75"/>
              <p:cNvSpPr>
                <a:spLocks noChangeArrowheads="1"/>
              </p:cNvSpPr>
              <p:nvPr userDrawn="1"/>
            </p:nvSpPr>
            <p:spPr bwMode="auto">
              <a:xfrm>
                <a:off x="2928" y="1969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412" name="Oval 76"/>
              <p:cNvSpPr>
                <a:spLocks noChangeArrowheads="1"/>
              </p:cNvSpPr>
              <p:nvPr userDrawn="1"/>
            </p:nvSpPr>
            <p:spPr bwMode="auto">
              <a:xfrm>
                <a:off x="2880" y="2064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413" name="Oval 77"/>
              <p:cNvSpPr>
                <a:spLocks noChangeArrowheads="1"/>
              </p:cNvSpPr>
              <p:nvPr userDrawn="1"/>
            </p:nvSpPr>
            <p:spPr bwMode="auto">
              <a:xfrm>
                <a:off x="2928" y="216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414" name="Oval 78"/>
              <p:cNvSpPr>
                <a:spLocks noChangeArrowheads="1"/>
              </p:cNvSpPr>
              <p:nvPr userDrawn="1"/>
            </p:nvSpPr>
            <p:spPr bwMode="auto">
              <a:xfrm>
                <a:off x="2975" y="2064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415" name="Oval 79"/>
              <p:cNvSpPr>
                <a:spLocks noChangeArrowheads="1"/>
              </p:cNvSpPr>
              <p:nvPr userDrawn="1"/>
            </p:nvSpPr>
            <p:spPr bwMode="auto">
              <a:xfrm>
                <a:off x="3024" y="1969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cxnSp>
          <p:nvCxnSpPr>
            <p:cNvPr id="1046" name="AutoShape 80"/>
            <p:cNvCxnSpPr>
              <a:cxnSpLocks noChangeShapeType="1"/>
              <a:stCxn id="14404" idx="7"/>
              <a:endCxn id="14406" idx="2"/>
            </p:cNvCxnSpPr>
            <p:nvPr userDrawn="1"/>
          </p:nvCxnSpPr>
          <p:spPr bwMode="auto">
            <a:xfrm flipV="1">
              <a:off x="2440" y="1752"/>
              <a:ext cx="56" cy="3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7" name="AutoShape 81"/>
            <p:cNvCxnSpPr>
              <a:cxnSpLocks noChangeShapeType="1"/>
              <a:stCxn id="14404" idx="5"/>
              <a:endCxn id="14405" idx="1"/>
            </p:cNvCxnSpPr>
            <p:nvPr userDrawn="1"/>
          </p:nvCxnSpPr>
          <p:spPr bwMode="auto">
            <a:xfrm>
              <a:off x="2440" y="1816"/>
              <a:ext cx="63" cy="6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8" name="AutoShape 82"/>
            <p:cNvCxnSpPr>
              <a:cxnSpLocks noChangeShapeType="1"/>
              <a:stCxn id="14406" idx="4"/>
              <a:endCxn id="14405" idx="0"/>
            </p:cNvCxnSpPr>
            <p:nvPr userDrawn="1"/>
          </p:nvCxnSpPr>
          <p:spPr bwMode="auto">
            <a:xfrm>
              <a:off x="2520" y="1775"/>
              <a:ext cx="0" cy="9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19" name="Line 83"/>
            <p:cNvSpPr>
              <a:spLocks noChangeShapeType="1"/>
            </p:cNvSpPr>
            <p:nvPr userDrawn="1"/>
          </p:nvSpPr>
          <p:spPr bwMode="auto">
            <a:xfrm flipV="1">
              <a:off x="2928" y="1872"/>
              <a:ext cx="95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20" name="Line 84"/>
            <p:cNvSpPr>
              <a:spLocks noChangeShapeType="1"/>
            </p:cNvSpPr>
            <p:nvPr userDrawn="1"/>
          </p:nvSpPr>
          <p:spPr bwMode="auto">
            <a:xfrm>
              <a:off x="2928" y="2064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21" name="Line 85"/>
            <p:cNvSpPr>
              <a:spLocks noChangeShapeType="1"/>
            </p:cNvSpPr>
            <p:nvPr userDrawn="1"/>
          </p:nvSpPr>
          <p:spPr bwMode="auto">
            <a:xfrm>
              <a:off x="2976" y="1968"/>
              <a:ext cx="47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22" name="Line 86"/>
            <p:cNvSpPr>
              <a:spLocks noChangeShapeType="1"/>
            </p:cNvSpPr>
            <p:nvPr userDrawn="1"/>
          </p:nvSpPr>
          <p:spPr bwMode="auto">
            <a:xfrm>
              <a:off x="3024" y="1872"/>
              <a:ext cx="48" cy="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34" name="Rectangle 89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7300" y="3657600"/>
            <a:ext cx="66294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Add Author’s Names</a:t>
            </a:r>
          </a:p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Clr>
          <a:srgbClr val="AB3913"/>
        </a:buClr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buClr>
          <a:srgbClr val="AB3913"/>
        </a:buClr>
        <a:defRPr>
          <a:solidFill>
            <a:schemeClr val="tx1"/>
          </a:solidFill>
          <a:latin typeface="+mn-lt"/>
        </a:defRPr>
      </a:lvl2pPr>
      <a:lvl3pPr marL="1085850" indent="-228600" algn="ctr" rtl="0" eaLnBrk="0" fontAlgn="base" hangingPunct="0">
        <a:spcBef>
          <a:spcPct val="20000"/>
        </a:spcBef>
        <a:spcAft>
          <a:spcPct val="0"/>
        </a:spcAft>
        <a:buClr>
          <a:srgbClr val="AB3913"/>
        </a:buClr>
        <a:defRPr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buClr>
          <a:srgbClr val="AB3913"/>
        </a:buClr>
        <a:defRPr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buClr>
          <a:srgbClr val="AB3913"/>
        </a:buClr>
        <a:defRPr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buClr>
          <a:srgbClr val="AB3913"/>
        </a:buClr>
        <a:defRPr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buClr>
          <a:srgbClr val="AB3913"/>
        </a:buClr>
        <a:defRPr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buClr>
          <a:srgbClr val="AB3913"/>
        </a:buClr>
        <a:defRPr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buClr>
          <a:srgbClr val="AB3913"/>
        </a:buClr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61"/>
          <p:cNvGrpSpPr>
            <a:grpSpLocks/>
          </p:cNvGrpSpPr>
          <p:nvPr userDrawn="1"/>
        </p:nvGrpSpPr>
        <p:grpSpPr bwMode="auto">
          <a:xfrm>
            <a:off x="0" y="6096000"/>
            <a:ext cx="9005888" cy="781050"/>
            <a:chOff x="0" y="3840"/>
            <a:chExt cx="5769" cy="492"/>
          </a:xfrm>
        </p:grpSpPr>
        <p:sp>
          <p:nvSpPr>
            <p:cNvPr id="17424" name="Freeform 16"/>
            <p:cNvSpPr>
              <a:spLocks/>
            </p:cNvSpPr>
            <p:nvPr userDrawn="1"/>
          </p:nvSpPr>
          <p:spPr bwMode="auto">
            <a:xfrm>
              <a:off x="2" y="4063"/>
              <a:ext cx="5767" cy="211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99" y="112"/>
                </a:cxn>
                <a:cxn ang="0">
                  <a:pos x="102" y="152"/>
                </a:cxn>
                <a:cxn ang="0">
                  <a:pos x="133" y="152"/>
                </a:cxn>
                <a:cxn ang="0">
                  <a:pos x="133" y="188"/>
                </a:cxn>
                <a:cxn ang="0">
                  <a:pos x="189" y="186"/>
                </a:cxn>
                <a:cxn ang="0">
                  <a:pos x="193" y="20"/>
                </a:cxn>
                <a:cxn ang="0">
                  <a:pos x="281" y="20"/>
                </a:cxn>
                <a:cxn ang="0">
                  <a:pos x="278" y="138"/>
                </a:cxn>
                <a:cxn ang="0">
                  <a:pos x="343" y="137"/>
                </a:cxn>
                <a:cxn ang="0">
                  <a:pos x="343" y="2"/>
                </a:cxn>
                <a:cxn ang="0">
                  <a:pos x="406" y="0"/>
                </a:cxn>
                <a:cxn ang="0">
                  <a:pos x="408" y="166"/>
                </a:cxn>
                <a:cxn ang="0">
                  <a:pos x="427" y="161"/>
                </a:cxn>
                <a:cxn ang="0">
                  <a:pos x="425" y="76"/>
                </a:cxn>
                <a:cxn ang="0">
                  <a:pos x="512" y="76"/>
                </a:cxn>
                <a:cxn ang="0">
                  <a:pos x="512" y="37"/>
                </a:cxn>
                <a:cxn ang="0">
                  <a:pos x="601" y="42"/>
                </a:cxn>
                <a:cxn ang="0">
                  <a:pos x="601" y="76"/>
                </a:cxn>
                <a:cxn ang="0">
                  <a:pos x="624" y="76"/>
                </a:cxn>
                <a:cxn ang="0">
                  <a:pos x="625" y="112"/>
                </a:cxn>
                <a:cxn ang="0">
                  <a:pos x="5767" y="110"/>
                </a:cxn>
                <a:cxn ang="0">
                  <a:pos x="5764" y="167"/>
                </a:cxn>
                <a:cxn ang="0">
                  <a:pos x="625" y="161"/>
                </a:cxn>
                <a:cxn ang="0">
                  <a:pos x="625" y="211"/>
                </a:cxn>
                <a:cxn ang="0">
                  <a:pos x="32" y="211"/>
                </a:cxn>
                <a:cxn ang="0">
                  <a:pos x="32" y="161"/>
                </a:cxn>
                <a:cxn ang="0">
                  <a:pos x="0" y="157"/>
                </a:cxn>
                <a:cxn ang="0">
                  <a:pos x="0" y="110"/>
                </a:cxn>
              </a:cxnLst>
              <a:rect l="0" t="0" r="r" b="b"/>
              <a:pathLst>
                <a:path w="5767" h="211">
                  <a:moveTo>
                    <a:pt x="0" y="110"/>
                  </a:moveTo>
                  <a:lnTo>
                    <a:pt x="99" y="112"/>
                  </a:lnTo>
                  <a:lnTo>
                    <a:pt x="102" y="152"/>
                  </a:lnTo>
                  <a:lnTo>
                    <a:pt x="133" y="152"/>
                  </a:lnTo>
                  <a:lnTo>
                    <a:pt x="133" y="188"/>
                  </a:lnTo>
                  <a:lnTo>
                    <a:pt x="189" y="186"/>
                  </a:lnTo>
                  <a:lnTo>
                    <a:pt x="193" y="20"/>
                  </a:lnTo>
                  <a:lnTo>
                    <a:pt x="281" y="20"/>
                  </a:lnTo>
                  <a:lnTo>
                    <a:pt x="278" y="138"/>
                  </a:lnTo>
                  <a:lnTo>
                    <a:pt x="343" y="137"/>
                  </a:lnTo>
                  <a:lnTo>
                    <a:pt x="343" y="2"/>
                  </a:lnTo>
                  <a:lnTo>
                    <a:pt x="406" y="0"/>
                  </a:lnTo>
                  <a:lnTo>
                    <a:pt x="408" y="166"/>
                  </a:lnTo>
                  <a:lnTo>
                    <a:pt x="427" y="161"/>
                  </a:lnTo>
                  <a:lnTo>
                    <a:pt x="425" y="76"/>
                  </a:lnTo>
                  <a:lnTo>
                    <a:pt x="512" y="76"/>
                  </a:lnTo>
                  <a:lnTo>
                    <a:pt x="512" y="37"/>
                  </a:lnTo>
                  <a:lnTo>
                    <a:pt x="601" y="42"/>
                  </a:lnTo>
                  <a:lnTo>
                    <a:pt x="601" y="76"/>
                  </a:lnTo>
                  <a:lnTo>
                    <a:pt x="624" y="76"/>
                  </a:lnTo>
                  <a:lnTo>
                    <a:pt x="625" y="112"/>
                  </a:lnTo>
                  <a:lnTo>
                    <a:pt x="5767" y="110"/>
                  </a:lnTo>
                  <a:lnTo>
                    <a:pt x="5764" y="167"/>
                  </a:lnTo>
                  <a:lnTo>
                    <a:pt x="625" y="161"/>
                  </a:lnTo>
                  <a:lnTo>
                    <a:pt x="625" y="211"/>
                  </a:lnTo>
                  <a:lnTo>
                    <a:pt x="32" y="211"/>
                  </a:lnTo>
                  <a:lnTo>
                    <a:pt x="32" y="161"/>
                  </a:lnTo>
                  <a:lnTo>
                    <a:pt x="0" y="157"/>
                  </a:lnTo>
                  <a:lnTo>
                    <a:pt x="0" y="110"/>
                  </a:lnTo>
                  <a:close/>
                </a:path>
              </a:pathLst>
            </a:custGeom>
            <a:gradFill rotWithShape="1">
              <a:gsLst>
                <a:gs pos="0">
                  <a:srgbClr val="2646A0"/>
                </a:gs>
                <a:gs pos="100000">
                  <a:schemeClr val="bg1"/>
                </a:gs>
              </a:gsLst>
              <a:lin ang="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60" name="Group 60"/>
            <p:cNvGrpSpPr>
              <a:grpSpLocks/>
            </p:cNvGrpSpPr>
            <p:nvPr userDrawn="1"/>
          </p:nvGrpSpPr>
          <p:grpSpPr bwMode="auto">
            <a:xfrm>
              <a:off x="0" y="3840"/>
              <a:ext cx="5768" cy="492"/>
              <a:chOff x="0" y="3840"/>
              <a:chExt cx="5768" cy="492"/>
            </a:xfrm>
          </p:grpSpPr>
          <p:sp>
            <p:nvSpPr>
              <p:cNvPr id="2061" name="WordArt 17"/>
              <p:cNvSpPr>
                <a:spLocks noChangeArrowheads="1" noChangeShapeType="1" noTextEdit="1"/>
              </p:cNvSpPr>
              <p:nvPr userDrawn="1"/>
            </p:nvSpPr>
            <p:spPr bwMode="auto">
              <a:xfrm rot="190062">
                <a:off x="107" y="3840"/>
                <a:ext cx="423" cy="216"/>
              </a:xfrm>
              <a:prstGeom prst="rect">
                <a:avLst/>
              </a:prstGeom>
            </p:spPr>
            <p:txBody>
              <a:bodyPr wrap="none" fromWordArt="1">
                <a:prstTxWarp prst="textSlantUp">
                  <a:avLst>
                    <a:gd name="adj" fmla="val 34870"/>
                  </a:avLst>
                </a:prstTxWarp>
              </a:bodyPr>
              <a:lstStyle/>
              <a:p>
                <a:r>
                  <a:rPr lang="en-US" sz="2800" kern="10" spc="56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Impact"/>
                  </a:rPr>
                  <a:t>CASOS</a:t>
                </a:r>
              </a:p>
            </p:txBody>
          </p:sp>
          <p:sp>
            <p:nvSpPr>
              <p:cNvPr id="17426" name="Freeform 18"/>
              <p:cNvSpPr>
                <a:spLocks/>
              </p:cNvSpPr>
              <p:nvPr userDrawn="1"/>
            </p:nvSpPr>
            <p:spPr bwMode="auto">
              <a:xfrm>
                <a:off x="0" y="4113"/>
                <a:ext cx="5768" cy="21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1" y="29"/>
                  </a:cxn>
                  <a:cxn ang="0">
                    <a:pos x="67" y="26"/>
                  </a:cxn>
                  <a:cxn ang="0">
                    <a:pos x="65" y="149"/>
                  </a:cxn>
                  <a:cxn ang="0">
                    <a:pos x="145" y="149"/>
                  </a:cxn>
                  <a:cxn ang="0">
                    <a:pos x="145" y="74"/>
                  </a:cxn>
                  <a:cxn ang="0">
                    <a:pos x="229" y="74"/>
                  </a:cxn>
                  <a:cxn ang="0">
                    <a:pos x="229" y="149"/>
                  </a:cxn>
                  <a:cxn ang="0">
                    <a:pos x="258" y="149"/>
                  </a:cxn>
                  <a:cxn ang="0">
                    <a:pos x="258" y="50"/>
                  </a:cxn>
                  <a:cxn ang="0">
                    <a:pos x="427" y="50"/>
                  </a:cxn>
                  <a:cxn ang="0">
                    <a:pos x="427" y="0"/>
                  </a:cxn>
                  <a:cxn ang="0">
                    <a:pos x="476" y="2"/>
                  </a:cxn>
                  <a:cxn ang="0">
                    <a:pos x="474" y="154"/>
                  </a:cxn>
                  <a:cxn ang="0">
                    <a:pos x="490" y="154"/>
                  </a:cxn>
                  <a:cxn ang="0">
                    <a:pos x="492" y="50"/>
                  </a:cxn>
                  <a:cxn ang="0">
                    <a:pos x="540" y="50"/>
                  </a:cxn>
                  <a:cxn ang="0">
                    <a:pos x="540" y="149"/>
                  </a:cxn>
                  <a:cxn ang="0">
                    <a:pos x="568" y="149"/>
                  </a:cxn>
                  <a:cxn ang="0">
                    <a:pos x="568" y="99"/>
                  </a:cxn>
                  <a:cxn ang="0">
                    <a:pos x="5768" y="120"/>
                  </a:cxn>
                  <a:cxn ang="0">
                    <a:pos x="5766" y="219"/>
                  </a:cxn>
                  <a:cxn ang="0">
                    <a:pos x="0" y="214"/>
                  </a:cxn>
                  <a:cxn ang="0">
                    <a:pos x="0" y="104"/>
                  </a:cxn>
                  <a:cxn ang="0">
                    <a:pos x="0" y="102"/>
                  </a:cxn>
                </a:cxnLst>
                <a:rect l="0" t="0" r="r" b="b"/>
                <a:pathLst>
                  <a:path w="5768" h="219">
                    <a:moveTo>
                      <a:pt x="0" y="102"/>
                    </a:moveTo>
                    <a:lnTo>
                      <a:pt x="1" y="29"/>
                    </a:lnTo>
                    <a:lnTo>
                      <a:pt x="67" y="26"/>
                    </a:lnTo>
                    <a:lnTo>
                      <a:pt x="65" y="149"/>
                    </a:lnTo>
                    <a:lnTo>
                      <a:pt x="145" y="149"/>
                    </a:lnTo>
                    <a:lnTo>
                      <a:pt x="145" y="74"/>
                    </a:lnTo>
                    <a:lnTo>
                      <a:pt x="229" y="74"/>
                    </a:lnTo>
                    <a:lnTo>
                      <a:pt x="229" y="149"/>
                    </a:lnTo>
                    <a:lnTo>
                      <a:pt x="258" y="149"/>
                    </a:lnTo>
                    <a:lnTo>
                      <a:pt x="258" y="50"/>
                    </a:lnTo>
                    <a:lnTo>
                      <a:pt x="427" y="50"/>
                    </a:lnTo>
                    <a:lnTo>
                      <a:pt x="427" y="0"/>
                    </a:lnTo>
                    <a:lnTo>
                      <a:pt x="476" y="2"/>
                    </a:lnTo>
                    <a:lnTo>
                      <a:pt x="474" y="154"/>
                    </a:lnTo>
                    <a:lnTo>
                      <a:pt x="490" y="154"/>
                    </a:lnTo>
                    <a:lnTo>
                      <a:pt x="492" y="50"/>
                    </a:lnTo>
                    <a:lnTo>
                      <a:pt x="540" y="50"/>
                    </a:lnTo>
                    <a:lnTo>
                      <a:pt x="540" y="149"/>
                    </a:lnTo>
                    <a:lnTo>
                      <a:pt x="568" y="149"/>
                    </a:lnTo>
                    <a:lnTo>
                      <a:pt x="568" y="99"/>
                    </a:lnTo>
                    <a:lnTo>
                      <a:pt x="5768" y="120"/>
                    </a:lnTo>
                    <a:lnTo>
                      <a:pt x="5766" y="219"/>
                    </a:lnTo>
                    <a:lnTo>
                      <a:pt x="0" y="214"/>
                    </a:lnTo>
                    <a:lnTo>
                      <a:pt x="0" y="104"/>
                    </a:lnTo>
                    <a:lnTo>
                      <a:pt x="0" y="10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99BE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2063" name="Group 19"/>
              <p:cNvGrpSpPr>
                <a:grpSpLocks/>
              </p:cNvGrpSpPr>
              <p:nvPr userDrawn="1"/>
            </p:nvGrpSpPr>
            <p:grpSpPr bwMode="auto">
              <a:xfrm>
                <a:off x="22" y="4014"/>
                <a:ext cx="592" cy="298"/>
                <a:chOff x="2352" y="1584"/>
                <a:chExt cx="1056" cy="624"/>
              </a:xfrm>
            </p:grpSpPr>
            <p:sp>
              <p:nvSpPr>
                <p:cNvPr id="17428" name="Line 20"/>
                <p:cNvSpPr>
                  <a:spLocks noChangeShapeType="1"/>
                </p:cNvSpPr>
                <p:nvPr userDrawn="1"/>
              </p:nvSpPr>
              <p:spPr bwMode="auto">
                <a:xfrm flipV="1">
                  <a:off x="2592" y="1632"/>
                  <a:ext cx="624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29" name="Line 21"/>
                <p:cNvSpPr>
                  <a:spLocks noChangeShapeType="1"/>
                </p:cNvSpPr>
                <p:nvPr userDrawn="1"/>
              </p:nvSpPr>
              <p:spPr bwMode="auto">
                <a:xfrm flipH="1" flipV="1">
                  <a:off x="2592" y="1728"/>
                  <a:ext cx="288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30" name="Rectangle 22"/>
                <p:cNvSpPr>
                  <a:spLocks noChangeArrowheads="1"/>
                </p:cNvSpPr>
                <p:nvPr userDrawn="1"/>
              </p:nvSpPr>
              <p:spPr bwMode="auto">
                <a:xfrm>
                  <a:off x="2881" y="1825"/>
                  <a:ext cx="239" cy="3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31" name="Oval 23"/>
                <p:cNvSpPr>
                  <a:spLocks noChangeArrowheads="1"/>
                </p:cNvSpPr>
                <p:nvPr userDrawn="1"/>
              </p:nvSpPr>
              <p:spPr bwMode="auto">
                <a:xfrm>
                  <a:off x="2353" y="1680"/>
                  <a:ext cx="288" cy="287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32" name="Oval 24"/>
                <p:cNvSpPr>
                  <a:spLocks noChangeArrowheads="1"/>
                </p:cNvSpPr>
                <p:nvPr userDrawn="1"/>
              </p:nvSpPr>
              <p:spPr bwMode="auto">
                <a:xfrm>
                  <a:off x="3169" y="1584"/>
                  <a:ext cx="239" cy="24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33" name="Oval 25"/>
                <p:cNvSpPr>
                  <a:spLocks noChangeArrowheads="1"/>
                </p:cNvSpPr>
                <p:nvPr userDrawn="1"/>
              </p:nvSpPr>
              <p:spPr bwMode="auto">
                <a:xfrm>
                  <a:off x="2400" y="1777"/>
                  <a:ext cx="47" cy="4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34" name="Oval 26"/>
                <p:cNvSpPr>
                  <a:spLocks noChangeArrowheads="1"/>
                </p:cNvSpPr>
                <p:nvPr userDrawn="1"/>
              </p:nvSpPr>
              <p:spPr bwMode="auto">
                <a:xfrm>
                  <a:off x="2496" y="1873"/>
                  <a:ext cx="47" cy="4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35" name="Oval 27"/>
                <p:cNvSpPr>
                  <a:spLocks noChangeArrowheads="1"/>
                </p:cNvSpPr>
                <p:nvPr userDrawn="1"/>
              </p:nvSpPr>
              <p:spPr bwMode="auto">
                <a:xfrm>
                  <a:off x="2496" y="1728"/>
                  <a:ext cx="47" cy="4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36" name="Oval 28"/>
                <p:cNvSpPr>
                  <a:spLocks noChangeArrowheads="1"/>
                </p:cNvSpPr>
                <p:nvPr userDrawn="1"/>
              </p:nvSpPr>
              <p:spPr bwMode="auto">
                <a:xfrm>
                  <a:off x="3312" y="1632"/>
                  <a:ext cx="47" cy="4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37" name="Oval 29"/>
                <p:cNvSpPr>
                  <a:spLocks noChangeArrowheads="1"/>
                </p:cNvSpPr>
                <p:nvPr userDrawn="1"/>
              </p:nvSpPr>
              <p:spPr bwMode="auto">
                <a:xfrm>
                  <a:off x="3216" y="1728"/>
                  <a:ext cx="47" cy="4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2074" name="Group 30"/>
                <p:cNvGrpSpPr>
                  <a:grpSpLocks/>
                </p:cNvGrpSpPr>
                <p:nvPr userDrawn="1"/>
              </p:nvGrpSpPr>
              <p:grpSpPr bwMode="auto">
                <a:xfrm>
                  <a:off x="2904" y="1848"/>
                  <a:ext cx="191" cy="336"/>
                  <a:chOff x="2880" y="1872"/>
                  <a:chExt cx="191" cy="336"/>
                </a:xfrm>
              </p:grpSpPr>
              <p:sp>
                <p:nvSpPr>
                  <p:cNvPr id="17439" name="Oval 31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976" y="1872"/>
                    <a:ext cx="47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7440" name="Oval 3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927" y="1968"/>
                    <a:ext cx="47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7441" name="Oval 3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880" y="2064"/>
                    <a:ext cx="47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7442" name="Oval 3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927" y="2161"/>
                    <a:ext cx="49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7443" name="Oval 3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976" y="2064"/>
                    <a:ext cx="47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17444" name="Oval 3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3023" y="1968"/>
                    <a:ext cx="47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  <p:cxnSp>
              <p:nvCxnSpPr>
                <p:cNvPr id="2075" name="AutoShape 37"/>
                <p:cNvCxnSpPr>
                  <a:cxnSpLocks noChangeShapeType="1"/>
                  <a:stCxn id="17433" idx="7"/>
                  <a:endCxn id="17435" idx="2"/>
                </p:cNvCxnSpPr>
                <p:nvPr userDrawn="1"/>
              </p:nvCxnSpPr>
              <p:spPr bwMode="auto">
                <a:xfrm flipV="1">
                  <a:off x="2440" y="1752"/>
                  <a:ext cx="56" cy="31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76" name="AutoShape 38"/>
                <p:cNvCxnSpPr>
                  <a:cxnSpLocks noChangeShapeType="1"/>
                  <a:stCxn id="17433" idx="5"/>
                  <a:endCxn id="17434" idx="1"/>
                </p:cNvCxnSpPr>
                <p:nvPr userDrawn="1"/>
              </p:nvCxnSpPr>
              <p:spPr bwMode="auto">
                <a:xfrm>
                  <a:off x="2440" y="1816"/>
                  <a:ext cx="63" cy="63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77" name="AutoShape 39"/>
                <p:cNvCxnSpPr>
                  <a:cxnSpLocks noChangeShapeType="1"/>
                  <a:stCxn id="17435" idx="4"/>
                  <a:endCxn id="17434" idx="0"/>
                </p:cNvCxnSpPr>
                <p:nvPr userDrawn="1"/>
              </p:nvCxnSpPr>
              <p:spPr bwMode="auto">
                <a:xfrm>
                  <a:off x="2520" y="1775"/>
                  <a:ext cx="0" cy="9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7448" name="Line 40"/>
                <p:cNvSpPr>
                  <a:spLocks noChangeShapeType="1"/>
                </p:cNvSpPr>
                <p:nvPr userDrawn="1"/>
              </p:nvSpPr>
              <p:spPr bwMode="auto">
                <a:xfrm flipV="1">
                  <a:off x="2928" y="1873"/>
                  <a:ext cx="96" cy="1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49" name="Line 41"/>
                <p:cNvSpPr>
                  <a:spLocks noChangeShapeType="1"/>
                </p:cNvSpPr>
                <p:nvPr userDrawn="1"/>
              </p:nvSpPr>
              <p:spPr bwMode="auto">
                <a:xfrm>
                  <a:off x="2928" y="2064"/>
                  <a:ext cx="49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50" name="Line 42"/>
                <p:cNvSpPr>
                  <a:spLocks noChangeShapeType="1"/>
                </p:cNvSpPr>
                <p:nvPr userDrawn="1"/>
              </p:nvSpPr>
              <p:spPr bwMode="auto">
                <a:xfrm>
                  <a:off x="2977" y="1967"/>
                  <a:ext cx="47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7451" name="Line 43"/>
                <p:cNvSpPr>
                  <a:spLocks noChangeShapeType="1"/>
                </p:cNvSpPr>
                <p:nvPr userDrawn="1"/>
              </p:nvSpPr>
              <p:spPr bwMode="auto">
                <a:xfrm>
                  <a:off x="3024" y="1873"/>
                  <a:ext cx="49" cy="9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Slide Title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53" name="Picture 8" descr="CMU_wordmark_red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74613"/>
            <a:ext cx="1447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9" descr="ISR_blu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277813"/>
            <a:ext cx="9112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3" name="Rectangle 15"/>
          <p:cNvSpPr>
            <a:spLocks noChangeArrowheads="1"/>
          </p:cNvSpPr>
          <p:nvPr userDrawn="1"/>
        </p:nvSpPr>
        <p:spPr bwMode="auto">
          <a:xfrm>
            <a:off x="0" y="1370013"/>
            <a:ext cx="9144000" cy="15398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7499BE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" name="TextBox 39"/>
          <p:cNvSpPr txBox="1"/>
          <p:nvPr userDrawn="1"/>
        </p:nvSpPr>
        <p:spPr>
          <a:xfrm>
            <a:off x="924075" y="6629400"/>
            <a:ext cx="1178529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fld id="{AEF85555-1981-4BF7-957C-5659FF8E7527}" type="datetime3">
              <a:rPr lang="en-US" sz="1200" b="1" smtClean="0">
                <a:latin typeface="+mn-lt"/>
              </a:rPr>
              <a:t>19 October 2020</a:t>
            </a:fld>
            <a:endParaRPr lang="en-US" sz="1200" b="1" dirty="0">
              <a:latin typeface="+mn-lt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625050" y="6629400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30A9598-750D-44B6-9499-7DFC56064B87}" type="slidenum">
              <a:rPr lang="en-US" sz="1200" b="1" smtClean="0">
                <a:latin typeface="+mn-lt"/>
              </a:rPr>
              <a:t>‹#›</a:t>
            </a:fld>
            <a:endParaRPr lang="en-US" sz="1200" b="1" dirty="0">
              <a:latin typeface="+mn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47707" y="6626199"/>
            <a:ext cx="50485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latin typeface="+mn-lt"/>
              </a:rPr>
              <a:t>Twitter-Canada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3" r:id="rId3"/>
    <p:sldLayoutId id="2147483665" r:id="rId4"/>
    <p:sldLayoutId id="2147483666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•"/>
        <a:defRPr sz="2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–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•"/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–"/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61"/>
          <p:cNvGrpSpPr>
            <a:grpSpLocks/>
          </p:cNvGrpSpPr>
          <p:nvPr userDrawn="1"/>
        </p:nvGrpSpPr>
        <p:grpSpPr bwMode="auto">
          <a:xfrm>
            <a:off x="0" y="6096000"/>
            <a:ext cx="9005888" cy="781050"/>
            <a:chOff x="0" y="3840"/>
            <a:chExt cx="5769" cy="492"/>
          </a:xfrm>
        </p:grpSpPr>
        <p:sp>
          <p:nvSpPr>
            <p:cNvPr id="17424" name="Freeform 16"/>
            <p:cNvSpPr>
              <a:spLocks/>
            </p:cNvSpPr>
            <p:nvPr userDrawn="1"/>
          </p:nvSpPr>
          <p:spPr bwMode="auto">
            <a:xfrm>
              <a:off x="2" y="4063"/>
              <a:ext cx="5767" cy="211"/>
            </a:xfrm>
            <a:custGeom>
              <a:avLst/>
              <a:gdLst/>
              <a:ahLst/>
              <a:cxnLst>
                <a:cxn ang="0">
                  <a:pos x="0" y="110"/>
                </a:cxn>
                <a:cxn ang="0">
                  <a:pos x="99" y="112"/>
                </a:cxn>
                <a:cxn ang="0">
                  <a:pos x="102" y="152"/>
                </a:cxn>
                <a:cxn ang="0">
                  <a:pos x="133" y="152"/>
                </a:cxn>
                <a:cxn ang="0">
                  <a:pos x="133" y="188"/>
                </a:cxn>
                <a:cxn ang="0">
                  <a:pos x="189" y="186"/>
                </a:cxn>
                <a:cxn ang="0">
                  <a:pos x="193" y="20"/>
                </a:cxn>
                <a:cxn ang="0">
                  <a:pos x="281" y="20"/>
                </a:cxn>
                <a:cxn ang="0">
                  <a:pos x="278" y="138"/>
                </a:cxn>
                <a:cxn ang="0">
                  <a:pos x="343" y="137"/>
                </a:cxn>
                <a:cxn ang="0">
                  <a:pos x="343" y="2"/>
                </a:cxn>
                <a:cxn ang="0">
                  <a:pos x="406" y="0"/>
                </a:cxn>
                <a:cxn ang="0">
                  <a:pos x="408" y="166"/>
                </a:cxn>
                <a:cxn ang="0">
                  <a:pos x="427" y="161"/>
                </a:cxn>
                <a:cxn ang="0">
                  <a:pos x="425" y="76"/>
                </a:cxn>
                <a:cxn ang="0">
                  <a:pos x="512" y="76"/>
                </a:cxn>
                <a:cxn ang="0">
                  <a:pos x="512" y="37"/>
                </a:cxn>
                <a:cxn ang="0">
                  <a:pos x="601" y="42"/>
                </a:cxn>
                <a:cxn ang="0">
                  <a:pos x="601" y="76"/>
                </a:cxn>
                <a:cxn ang="0">
                  <a:pos x="624" y="76"/>
                </a:cxn>
                <a:cxn ang="0">
                  <a:pos x="625" y="112"/>
                </a:cxn>
                <a:cxn ang="0">
                  <a:pos x="5767" y="110"/>
                </a:cxn>
                <a:cxn ang="0">
                  <a:pos x="5764" y="167"/>
                </a:cxn>
                <a:cxn ang="0">
                  <a:pos x="625" y="161"/>
                </a:cxn>
                <a:cxn ang="0">
                  <a:pos x="625" y="211"/>
                </a:cxn>
                <a:cxn ang="0">
                  <a:pos x="32" y="211"/>
                </a:cxn>
                <a:cxn ang="0">
                  <a:pos x="32" y="161"/>
                </a:cxn>
                <a:cxn ang="0">
                  <a:pos x="0" y="157"/>
                </a:cxn>
                <a:cxn ang="0">
                  <a:pos x="0" y="110"/>
                </a:cxn>
              </a:cxnLst>
              <a:rect l="0" t="0" r="r" b="b"/>
              <a:pathLst>
                <a:path w="5767" h="211">
                  <a:moveTo>
                    <a:pt x="0" y="110"/>
                  </a:moveTo>
                  <a:lnTo>
                    <a:pt x="99" y="112"/>
                  </a:lnTo>
                  <a:lnTo>
                    <a:pt x="102" y="152"/>
                  </a:lnTo>
                  <a:lnTo>
                    <a:pt x="133" y="152"/>
                  </a:lnTo>
                  <a:lnTo>
                    <a:pt x="133" y="188"/>
                  </a:lnTo>
                  <a:lnTo>
                    <a:pt x="189" y="186"/>
                  </a:lnTo>
                  <a:lnTo>
                    <a:pt x="193" y="20"/>
                  </a:lnTo>
                  <a:lnTo>
                    <a:pt x="281" y="20"/>
                  </a:lnTo>
                  <a:lnTo>
                    <a:pt x="278" y="138"/>
                  </a:lnTo>
                  <a:lnTo>
                    <a:pt x="343" y="137"/>
                  </a:lnTo>
                  <a:lnTo>
                    <a:pt x="343" y="2"/>
                  </a:lnTo>
                  <a:lnTo>
                    <a:pt x="406" y="0"/>
                  </a:lnTo>
                  <a:lnTo>
                    <a:pt x="408" y="166"/>
                  </a:lnTo>
                  <a:lnTo>
                    <a:pt x="427" y="161"/>
                  </a:lnTo>
                  <a:lnTo>
                    <a:pt x="425" y="76"/>
                  </a:lnTo>
                  <a:lnTo>
                    <a:pt x="512" y="76"/>
                  </a:lnTo>
                  <a:lnTo>
                    <a:pt x="512" y="37"/>
                  </a:lnTo>
                  <a:lnTo>
                    <a:pt x="601" y="42"/>
                  </a:lnTo>
                  <a:lnTo>
                    <a:pt x="601" y="76"/>
                  </a:lnTo>
                  <a:lnTo>
                    <a:pt x="624" y="76"/>
                  </a:lnTo>
                  <a:lnTo>
                    <a:pt x="625" y="112"/>
                  </a:lnTo>
                  <a:lnTo>
                    <a:pt x="5767" y="110"/>
                  </a:lnTo>
                  <a:lnTo>
                    <a:pt x="5764" y="167"/>
                  </a:lnTo>
                  <a:lnTo>
                    <a:pt x="625" y="161"/>
                  </a:lnTo>
                  <a:lnTo>
                    <a:pt x="625" y="211"/>
                  </a:lnTo>
                  <a:lnTo>
                    <a:pt x="32" y="211"/>
                  </a:lnTo>
                  <a:lnTo>
                    <a:pt x="32" y="161"/>
                  </a:lnTo>
                  <a:lnTo>
                    <a:pt x="0" y="157"/>
                  </a:lnTo>
                  <a:lnTo>
                    <a:pt x="0" y="110"/>
                  </a:lnTo>
                  <a:close/>
                </a:path>
              </a:pathLst>
            </a:custGeom>
            <a:gradFill rotWithShape="1">
              <a:gsLst>
                <a:gs pos="0">
                  <a:srgbClr val="2646A0"/>
                </a:gs>
                <a:gs pos="100000">
                  <a:schemeClr val="bg1"/>
                </a:gs>
              </a:gsLst>
              <a:lin ang="0" scaled="1"/>
            </a:gradFill>
            <a:ln w="19050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060" name="Group 60"/>
            <p:cNvGrpSpPr>
              <a:grpSpLocks/>
            </p:cNvGrpSpPr>
            <p:nvPr userDrawn="1"/>
          </p:nvGrpSpPr>
          <p:grpSpPr bwMode="auto">
            <a:xfrm>
              <a:off x="0" y="3840"/>
              <a:ext cx="5768" cy="492"/>
              <a:chOff x="0" y="3840"/>
              <a:chExt cx="5768" cy="492"/>
            </a:xfrm>
          </p:grpSpPr>
          <p:sp>
            <p:nvSpPr>
              <p:cNvPr id="2061" name="WordArt 17"/>
              <p:cNvSpPr>
                <a:spLocks noChangeArrowheads="1" noChangeShapeType="1" noTextEdit="1"/>
              </p:cNvSpPr>
              <p:nvPr userDrawn="1"/>
            </p:nvSpPr>
            <p:spPr bwMode="auto">
              <a:xfrm rot="190062">
                <a:off x="107" y="3840"/>
                <a:ext cx="423" cy="216"/>
              </a:xfrm>
              <a:prstGeom prst="rect">
                <a:avLst/>
              </a:prstGeom>
            </p:spPr>
            <p:txBody>
              <a:bodyPr wrap="none" fromWordArt="1">
                <a:prstTxWarp prst="textSlantUp">
                  <a:avLst>
                    <a:gd name="adj" fmla="val 34870"/>
                  </a:avLst>
                </a:prstTxWarp>
              </a:bodyPr>
              <a:lstStyle/>
              <a:p>
                <a:r>
                  <a:rPr lang="en-US" sz="2800" kern="10" spc="560"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Impact"/>
                  </a:rPr>
                  <a:t>CASOS</a:t>
                </a:r>
              </a:p>
            </p:txBody>
          </p:sp>
          <p:sp>
            <p:nvSpPr>
              <p:cNvPr id="17426" name="Freeform 18"/>
              <p:cNvSpPr>
                <a:spLocks/>
              </p:cNvSpPr>
              <p:nvPr userDrawn="1"/>
            </p:nvSpPr>
            <p:spPr bwMode="auto">
              <a:xfrm>
                <a:off x="0" y="4113"/>
                <a:ext cx="5768" cy="21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1" y="29"/>
                  </a:cxn>
                  <a:cxn ang="0">
                    <a:pos x="67" y="26"/>
                  </a:cxn>
                  <a:cxn ang="0">
                    <a:pos x="65" y="149"/>
                  </a:cxn>
                  <a:cxn ang="0">
                    <a:pos x="145" y="149"/>
                  </a:cxn>
                  <a:cxn ang="0">
                    <a:pos x="145" y="74"/>
                  </a:cxn>
                  <a:cxn ang="0">
                    <a:pos x="229" y="74"/>
                  </a:cxn>
                  <a:cxn ang="0">
                    <a:pos x="229" y="149"/>
                  </a:cxn>
                  <a:cxn ang="0">
                    <a:pos x="258" y="149"/>
                  </a:cxn>
                  <a:cxn ang="0">
                    <a:pos x="258" y="50"/>
                  </a:cxn>
                  <a:cxn ang="0">
                    <a:pos x="427" y="50"/>
                  </a:cxn>
                  <a:cxn ang="0">
                    <a:pos x="427" y="0"/>
                  </a:cxn>
                  <a:cxn ang="0">
                    <a:pos x="476" y="2"/>
                  </a:cxn>
                  <a:cxn ang="0">
                    <a:pos x="474" y="154"/>
                  </a:cxn>
                  <a:cxn ang="0">
                    <a:pos x="490" y="154"/>
                  </a:cxn>
                  <a:cxn ang="0">
                    <a:pos x="492" y="50"/>
                  </a:cxn>
                  <a:cxn ang="0">
                    <a:pos x="540" y="50"/>
                  </a:cxn>
                  <a:cxn ang="0">
                    <a:pos x="540" y="149"/>
                  </a:cxn>
                  <a:cxn ang="0">
                    <a:pos x="568" y="149"/>
                  </a:cxn>
                  <a:cxn ang="0">
                    <a:pos x="568" y="99"/>
                  </a:cxn>
                  <a:cxn ang="0">
                    <a:pos x="5768" y="120"/>
                  </a:cxn>
                  <a:cxn ang="0">
                    <a:pos x="5766" y="219"/>
                  </a:cxn>
                  <a:cxn ang="0">
                    <a:pos x="0" y="214"/>
                  </a:cxn>
                  <a:cxn ang="0">
                    <a:pos x="0" y="104"/>
                  </a:cxn>
                  <a:cxn ang="0">
                    <a:pos x="0" y="102"/>
                  </a:cxn>
                </a:cxnLst>
                <a:rect l="0" t="0" r="r" b="b"/>
                <a:pathLst>
                  <a:path w="5768" h="219">
                    <a:moveTo>
                      <a:pt x="0" y="102"/>
                    </a:moveTo>
                    <a:lnTo>
                      <a:pt x="1" y="29"/>
                    </a:lnTo>
                    <a:lnTo>
                      <a:pt x="67" y="26"/>
                    </a:lnTo>
                    <a:lnTo>
                      <a:pt x="65" y="149"/>
                    </a:lnTo>
                    <a:lnTo>
                      <a:pt x="145" y="149"/>
                    </a:lnTo>
                    <a:lnTo>
                      <a:pt x="145" y="74"/>
                    </a:lnTo>
                    <a:lnTo>
                      <a:pt x="229" y="74"/>
                    </a:lnTo>
                    <a:lnTo>
                      <a:pt x="229" y="149"/>
                    </a:lnTo>
                    <a:lnTo>
                      <a:pt x="258" y="149"/>
                    </a:lnTo>
                    <a:lnTo>
                      <a:pt x="258" y="50"/>
                    </a:lnTo>
                    <a:lnTo>
                      <a:pt x="427" y="50"/>
                    </a:lnTo>
                    <a:lnTo>
                      <a:pt x="427" y="0"/>
                    </a:lnTo>
                    <a:lnTo>
                      <a:pt x="476" y="2"/>
                    </a:lnTo>
                    <a:lnTo>
                      <a:pt x="474" y="154"/>
                    </a:lnTo>
                    <a:lnTo>
                      <a:pt x="490" y="154"/>
                    </a:lnTo>
                    <a:lnTo>
                      <a:pt x="492" y="50"/>
                    </a:lnTo>
                    <a:lnTo>
                      <a:pt x="540" y="50"/>
                    </a:lnTo>
                    <a:lnTo>
                      <a:pt x="540" y="149"/>
                    </a:lnTo>
                    <a:lnTo>
                      <a:pt x="568" y="149"/>
                    </a:lnTo>
                    <a:lnTo>
                      <a:pt x="568" y="99"/>
                    </a:lnTo>
                    <a:lnTo>
                      <a:pt x="5768" y="120"/>
                    </a:lnTo>
                    <a:lnTo>
                      <a:pt x="5766" y="219"/>
                    </a:lnTo>
                    <a:lnTo>
                      <a:pt x="0" y="214"/>
                    </a:lnTo>
                    <a:lnTo>
                      <a:pt x="0" y="104"/>
                    </a:lnTo>
                    <a:lnTo>
                      <a:pt x="0" y="10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499BE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063" name="Group 19"/>
              <p:cNvGrpSpPr>
                <a:grpSpLocks/>
              </p:cNvGrpSpPr>
              <p:nvPr userDrawn="1"/>
            </p:nvGrpSpPr>
            <p:grpSpPr bwMode="auto">
              <a:xfrm>
                <a:off x="22" y="4014"/>
                <a:ext cx="592" cy="298"/>
                <a:chOff x="2352" y="1584"/>
                <a:chExt cx="1056" cy="624"/>
              </a:xfrm>
            </p:grpSpPr>
            <p:sp>
              <p:nvSpPr>
                <p:cNvPr id="17428" name="Line 20"/>
                <p:cNvSpPr>
                  <a:spLocks noChangeShapeType="1"/>
                </p:cNvSpPr>
                <p:nvPr userDrawn="1"/>
              </p:nvSpPr>
              <p:spPr bwMode="auto">
                <a:xfrm flipV="1">
                  <a:off x="2592" y="1632"/>
                  <a:ext cx="624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29" name="Line 21"/>
                <p:cNvSpPr>
                  <a:spLocks noChangeShapeType="1"/>
                </p:cNvSpPr>
                <p:nvPr userDrawn="1"/>
              </p:nvSpPr>
              <p:spPr bwMode="auto">
                <a:xfrm flipH="1" flipV="1">
                  <a:off x="2592" y="1728"/>
                  <a:ext cx="288" cy="9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30" name="Rectangle 22"/>
                <p:cNvSpPr>
                  <a:spLocks noChangeArrowheads="1"/>
                </p:cNvSpPr>
                <p:nvPr userDrawn="1"/>
              </p:nvSpPr>
              <p:spPr bwMode="auto">
                <a:xfrm>
                  <a:off x="2881" y="1825"/>
                  <a:ext cx="239" cy="38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31" name="Oval 23"/>
                <p:cNvSpPr>
                  <a:spLocks noChangeArrowheads="1"/>
                </p:cNvSpPr>
                <p:nvPr userDrawn="1"/>
              </p:nvSpPr>
              <p:spPr bwMode="auto">
                <a:xfrm>
                  <a:off x="2353" y="1680"/>
                  <a:ext cx="288" cy="287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32" name="Oval 24"/>
                <p:cNvSpPr>
                  <a:spLocks noChangeArrowheads="1"/>
                </p:cNvSpPr>
                <p:nvPr userDrawn="1"/>
              </p:nvSpPr>
              <p:spPr bwMode="auto">
                <a:xfrm>
                  <a:off x="3169" y="1584"/>
                  <a:ext cx="239" cy="24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33" name="Oval 25"/>
                <p:cNvSpPr>
                  <a:spLocks noChangeArrowheads="1"/>
                </p:cNvSpPr>
                <p:nvPr userDrawn="1"/>
              </p:nvSpPr>
              <p:spPr bwMode="auto">
                <a:xfrm>
                  <a:off x="2400" y="1777"/>
                  <a:ext cx="47" cy="4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34" name="Oval 26"/>
                <p:cNvSpPr>
                  <a:spLocks noChangeArrowheads="1"/>
                </p:cNvSpPr>
                <p:nvPr userDrawn="1"/>
              </p:nvSpPr>
              <p:spPr bwMode="auto">
                <a:xfrm>
                  <a:off x="2496" y="1873"/>
                  <a:ext cx="47" cy="4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35" name="Oval 27"/>
                <p:cNvSpPr>
                  <a:spLocks noChangeArrowheads="1"/>
                </p:cNvSpPr>
                <p:nvPr userDrawn="1"/>
              </p:nvSpPr>
              <p:spPr bwMode="auto">
                <a:xfrm>
                  <a:off x="2496" y="1728"/>
                  <a:ext cx="47" cy="4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36" name="Oval 28"/>
                <p:cNvSpPr>
                  <a:spLocks noChangeArrowheads="1"/>
                </p:cNvSpPr>
                <p:nvPr userDrawn="1"/>
              </p:nvSpPr>
              <p:spPr bwMode="auto">
                <a:xfrm>
                  <a:off x="3312" y="1632"/>
                  <a:ext cx="47" cy="4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37" name="Oval 29"/>
                <p:cNvSpPr>
                  <a:spLocks noChangeArrowheads="1"/>
                </p:cNvSpPr>
                <p:nvPr userDrawn="1"/>
              </p:nvSpPr>
              <p:spPr bwMode="auto">
                <a:xfrm>
                  <a:off x="3216" y="1728"/>
                  <a:ext cx="47" cy="46"/>
                </a:xfrm>
                <a:prstGeom prst="ellipse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grpSp>
              <p:nvGrpSpPr>
                <p:cNvPr id="2074" name="Group 30"/>
                <p:cNvGrpSpPr>
                  <a:grpSpLocks/>
                </p:cNvGrpSpPr>
                <p:nvPr userDrawn="1"/>
              </p:nvGrpSpPr>
              <p:grpSpPr bwMode="auto">
                <a:xfrm>
                  <a:off x="2904" y="1848"/>
                  <a:ext cx="191" cy="336"/>
                  <a:chOff x="2880" y="1872"/>
                  <a:chExt cx="191" cy="336"/>
                </a:xfrm>
              </p:grpSpPr>
              <p:sp>
                <p:nvSpPr>
                  <p:cNvPr id="17439" name="Oval 31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976" y="1872"/>
                    <a:ext cx="47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7440" name="Oval 3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927" y="1968"/>
                    <a:ext cx="47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7441" name="Oval 3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880" y="2064"/>
                    <a:ext cx="47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7442" name="Oval 3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927" y="2161"/>
                    <a:ext cx="49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7443" name="Oval 3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2976" y="2064"/>
                    <a:ext cx="47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7444" name="Oval 3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3023" y="1968"/>
                    <a:ext cx="47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  <p:cxnSp>
              <p:nvCxnSpPr>
                <p:cNvPr id="2075" name="AutoShape 37"/>
                <p:cNvCxnSpPr>
                  <a:cxnSpLocks noChangeShapeType="1"/>
                  <a:stCxn id="17433" idx="7"/>
                  <a:endCxn id="17435" idx="2"/>
                </p:cNvCxnSpPr>
                <p:nvPr userDrawn="1"/>
              </p:nvCxnSpPr>
              <p:spPr bwMode="auto">
                <a:xfrm flipV="1">
                  <a:off x="2440" y="1752"/>
                  <a:ext cx="56" cy="31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76" name="AutoShape 38"/>
                <p:cNvCxnSpPr>
                  <a:cxnSpLocks noChangeShapeType="1"/>
                  <a:stCxn id="17433" idx="5"/>
                  <a:endCxn id="17434" idx="1"/>
                </p:cNvCxnSpPr>
                <p:nvPr userDrawn="1"/>
              </p:nvCxnSpPr>
              <p:spPr bwMode="auto">
                <a:xfrm>
                  <a:off x="2440" y="1816"/>
                  <a:ext cx="63" cy="63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77" name="AutoShape 39"/>
                <p:cNvCxnSpPr>
                  <a:cxnSpLocks noChangeShapeType="1"/>
                  <a:stCxn id="17435" idx="4"/>
                  <a:endCxn id="17434" idx="0"/>
                </p:cNvCxnSpPr>
                <p:nvPr userDrawn="1"/>
              </p:nvCxnSpPr>
              <p:spPr bwMode="auto">
                <a:xfrm>
                  <a:off x="2520" y="1775"/>
                  <a:ext cx="0" cy="9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7448" name="Line 40"/>
                <p:cNvSpPr>
                  <a:spLocks noChangeShapeType="1"/>
                </p:cNvSpPr>
                <p:nvPr userDrawn="1"/>
              </p:nvSpPr>
              <p:spPr bwMode="auto">
                <a:xfrm flipV="1">
                  <a:off x="2928" y="1873"/>
                  <a:ext cx="96" cy="19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49" name="Line 41"/>
                <p:cNvSpPr>
                  <a:spLocks noChangeShapeType="1"/>
                </p:cNvSpPr>
                <p:nvPr userDrawn="1"/>
              </p:nvSpPr>
              <p:spPr bwMode="auto">
                <a:xfrm>
                  <a:off x="2928" y="2064"/>
                  <a:ext cx="49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50" name="Line 42"/>
                <p:cNvSpPr>
                  <a:spLocks noChangeShapeType="1"/>
                </p:cNvSpPr>
                <p:nvPr userDrawn="1"/>
              </p:nvSpPr>
              <p:spPr bwMode="auto">
                <a:xfrm>
                  <a:off x="2977" y="1967"/>
                  <a:ext cx="47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51" name="Line 43"/>
                <p:cNvSpPr>
                  <a:spLocks noChangeShapeType="1"/>
                </p:cNvSpPr>
                <p:nvPr userDrawn="1"/>
              </p:nvSpPr>
              <p:spPr bwMode="auto">
                <a:xfrm>
                  <a:off x="3024" y="1873"/>
                  <a:ext cx="49" cy="9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Slide Title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53" name="Picture 8" descr="CMU_wordmark_red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74613"/>
            <a:ext cx="1447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9" descr="ISR_blu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277813"/>
            <a:ext cx="91122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/>
          <p:cNvSpPr txBox="1"/>
          <p:nvPr userDrawn="1"/>
        </p:nvSpPr>
        <p:spPr>
          <a:xfrm>
            <a:off x="924075" y="6629400"/>
            <a:ext cx="1178529" cy="276999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fld id="{AEF85555-1981-4BF7-957C-5659FF8E7527}" type="datetime3">
              <a:rPr lang="en-US" sz="1200" b="1" smtClean="0">
                <a:solidFill>
                  <a:prstClr val="black"/>
                </a:solidFill>
                <a:latin typeface="Tahoma"/>
              </a:rPr>
              <a:pPr/>
              <a:t>19 October 2020</a:t>
            </a:fld>
            <a:endParaRPr lang="en-US" sz="1200" b="1" dirty="0">
              <a:solidFill>
                <a:prstClr val="black"/>
              </a:solidFill>
              <a:latin typeface="Tahoma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625050" y="6629400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30A9598-750D-44B6-9499-7DFC56064B87}" type="slidenum">
              <a:rPr lang="en-US" sz="1200" b="1" smtClean="0">
                <a:solidFill>
                  <a:prstClr val="black"/>
                </a:solidFill>
                <a:latin typeface="Tahoma"/>
              </a:rPr>
              <a:pPr/>
              <a:t>‹#›</a:t>
            </a:fld>
            <a:endParaRPr lang="en-US" sz="1200" b="1" dirty="0">
              <a:solidFill>
                <a:prstClr val="black"/>
              </a:solidFill>
              <a:latin typeface="Tahoma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2047707" y="6626199"/>
            <a:ext cx="50485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Tahoma"/>
              </a:rPr>
              <a:t>Twitter-Canada</a:t>
            </a:r>
          </a:p>
        </p:txBody>
      </p:sp>
    </p:spTree>
    <p:extLst>
      <p:ext uri="{BB962C8B-B14F-4D97-AF65-F5344CB8AC3E}">
        <p14:creationId xmlns:p14="http://schemas.microsoft.com/office/powerpoint/2010/main" val="77271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2646A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•"/>
        <a:defRPr sz="24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–"/>
        <a:defRPr sz="20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•"/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–"/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E1623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king2@cs.cm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bellutt@cs.cmu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dbellutt@andrew.cmu.edu" TargetMode="External"/><Relationship Id="rId2" Type="http://schemas.openxmlformats.org/officeDocument/2006/relationships/hyperlink" Target="mailto:cking2@cs.cmu.edu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ctrTitle"/>
          </p:nvPr>
        </p:nvSpPr>
        <p:spPr>
          <a:xfrm>
            <a:off x="457200" y="2130425"/>
            <a:ext cx="8305800" cy="1984375"/>
          </a:xfrm>
        </p:spPr>
        <p:txBody>
          <a:bodyPr/>
          <a:lstStyle/>
          <a:p>
            <a:pPr eaLnBrk="1" hangingPunct="1"/>
            <a:r>
              <a:rPr lang="en-US" dirty="0"/>
              <a:t>Lying about Lying on Social Media: A Case Study of the 2019 Canadian Elections</a:t>
            </a:r>
          </a:p>
        </p:txBody>
      </p:sp>
      <p:sp>
        <p:nvSpPr>
          <p:cNvPr id="3075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1409700" y="4114800"/>
            <a:ext cx="6400800" cy="2133600"/>
          </a:xfrm>
        </p:spPr>
        <p:txBody>
          <a:bodyPr/>
          <a:lstStyle/>
          <a:p>
            <a:r>
              <a:rPr lang="en-US" sz="2000" b="1" dirty="0"/>
              <a:t>Catherine King, Daniele </a:t>
            </a:r>
            <a:r>
              <a:rPr lang="en-US" sz="2000" b="1" dirty="0" err="1"/>
              <a:t>Bellutta</a:t>
            </a:r>
            <a:r>
              <a:rPr lang="en-US" sz="2000" b="1" dirty="0"/>
              <a:t>, and </a:t>
            </a:r>
          </a:p>
          <a:p>
            <a:r>
              <a:rPr lang="en-US" sz="2000" b="1" dirty="0"/>
              <a:t>Kathleen M. Carley</a:t>
            </a:r>
            <a:endParaRPr lang="en-US" sz="2000" dirty="0"/>
          </a:p>
          <a:p>
            <a:pPr eaLnBrk="1" hangingPunct="1"/>
            <a:endParaRPr lang="en-US" sz="1800" dirty="0"/>
          </a:p>
          <a:p>
            <a:pPr eaLnBrk="1" hangingPunct="1"/>
            <a:r>
              <a:rPr lang="en-US" sz="1800" dirty="0">
                <a:hlinkClick r:id="rId3"/>
              </a:rPr>
              <a:t>cking2@cs.cmu.edu</a:t>
            </a:r>
            <a:r>
              <a:rPr lang="en-US" sz="1800" dirty="0"/>
              <a:t>, </a:t>
            </a:r>
            <a:r>
              <a:rPr lang="en-US" sz="1800" dirty="0">
                <a:hlinkClick r:id="rId4"/>
              </a:rPr>
              <a:t>dbellutt@cs.cmu.edu</a:t>
            </a:r>
            <a:r>
              <a:rPr lang="en-US" sz="1800" dirty="0"/>
              <a:t> </a:t>
            </a:r>
          </a:p>
          <a:p>
            <a:pPr eaLnBrk="1" hangingPunct="1"/>
            <a:r>
              <a:rPr lang="en-US" sz="1800" dirty="0"/>
              <a:t>October 19</a:t>
            </a:r>
            <a:r>
              <a:rPr lang="en-US" sz="1800" baseline="30000" dirty="0"/>
              <a:t>th,</a:t>
            </a:r>
            <a:r>
              <a:rPr lang="en-US" sz="1800" dirty="0"/>
              <a:t>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of both hashtags separate into two partisan groups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E1755-7DF4-394B-82EA-81584E4D1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6" y="1600200"/>
            <a:ext cx="7164388" cy="4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10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of both hashtags separate into two partisan groups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9A0EFD-59AB-6A41-8CED-C21C3C0FA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0" y="1570037"/>
            <a:ext cx="7892879" cy="44497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71E5D1-510B-0244-AC44-BCFB91C669B8}"/>
              </a:ext>
            </a:extLst>
          </p:cNvPr>
          <p:cNvSpPr/>
          <p:nvPr/>
        </p:nvSpPr>
        <p:spPr bwMode="auto">
          <a:xfrm>
            <a:off x="914400" y="2133600"/>
            <a:ext cx="7543800" cy="274637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B6F6F2-5250-F642-8F51-7D11D695D865}"/>
              </a:ext>
            </a:extLst>
          </p:cNvPr>
          <p:cNvSpPr/>
          <p:nvPr/>
        </p:nvSpPr>
        <p:spPr bwMode="auto">
          <a:xfrm>
            <a:off x="914400" y="3382963"/>
            <a:ext cx="7543800" cy="274637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5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of #</a:t>
            </a:r>
            <a:r>
              <a:rPr lang="en-US" dirty="0" err="1"/>
              <a:t>NotABot</a:t>
            </a:r>
            <a:r>
              <a:rPr lang="en-US" dirty="0"/>
              <a:t> are more likely to be bots than non-users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98C9E-1E37-2843-A1FA-18A0E6461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21" y="1607975"/>
            <a:ext cx="7732957" cy="453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53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of #</a:t>
            </a:r>
            <a:r>
              <a:rPr lang="en-US" dirty="0" err="1"/>
              <a:t>NotABot</a:t>
            </a:r>
            <a:r>
              <a:rPr lang="en-US" dirty="0"/>
              <a:t> are more likely to be bots than non-users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B9CCCA-B2E2-1D42-8173-515FB2122046}"/>
              </a:ext>
            </a:extLst>
          </p:cNvPr>
          <p:cNvSpPr/>
          <p:nvPr/>
        </p:nvSpPr>
        <p:spPr>
          <a:xfrm>
            <a:off x="4479635" y="3244334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2F37C-DB3E-2B4A-ABA7-79E503CDD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6" y="1771739"/>
            <a:ext cx="8726228" cy="272406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3BC7AC-3B8B-8446-8C8D-AB990A744205}"/>
              </a:ext>
            </a:extLst>
          </p:cNvPr>
          <p:cNvSpPr/>
          <p:nvPr/>
        </p:nvSpPr>
        <p:spPr bwMode="auto">
          <a:xfrm>
            <a:off x="4343400" y="2644304"/>
            <a:ext cx="838200" cy="838200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AEFA9B-7CD8-6D43-82B1-E96A3E1C72AF}"/>
              </a:ext>
            </a:extLst>
          </p:cNvPr>
          <p:cNvSpPr/>
          <p:nvPr/>
        </p:nvSpPr>
        <p:spPr bwMode="auto">
          <a:xfrm>
            <a:off x="7162800" y="2647352"/>
            <a:ext cx="990600" cy="835152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DC035F4-5D11-6F4C-A6AB-B73EF57B56C1}"/>
              </a:ext>
            </a:extLst>
          </p:cNvPr>
          <p:cNvSpPr txBox="1">
            <a:spLocks/>
          </p:cNvSpPr>
          <p:nvPr/>
        </p:nvSpPr>
        <p:spPr bwMode="auto">
          <a:xfrm>
            <a:off x="609600" y="4171861"/>
            <a:ext cx="8229600" cy="210670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E1623"/>
              </a:buClr>
              <a:buChar char="•"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E1623"/>
              </a:buClr>
              <a:buChar char="–"/>
              <a:defRPr sz="20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E1623"/>
              </a:buClr>
              <a:buChar char="•"/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E1623"/>
              </a:buClr>
              <a:buChar char="–"/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E1623"/>
              </a:buClr>
              <a:buChar char="»"/>
              <a:defRPr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E1623"/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E1623"/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E1623"/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E1623"/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sz="2000" kern="0" dirty="0"/>
          </a:p>
          <a:p>
            <a:r>
              <a:rPr lang="en-US" sz="2000" kern="0" dirty="0"/>
              <a:t>We ran a Mann-Whitney U Test to test if the distribution of two populations is the same, which was also highly significant</a:t>
            </a:r>
          </a:p>
          <a:p>
            <a:endParaRPr lang="en-US" sz="2000" kern="0" dirty="0"/>
          </a:p>
          <a:p>
            <a:pPr marL="0" indent="0">
              <a:buFontTx/>
              <a:buNone/>
            </a:pPr>
            <a:endParaRPr lang="en-US" sz="2000" kern="0" dirty="0"/>
          </a:p>
          <a:p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248388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sz="2000" dirty="0"/>
              <a:t>Large and established news agencies are the most targeted with accusations of spreading #</a:t>
            </a:r>
            <a:r>
              <a:rPr lang="en-US" sz="2000" dirty="0" err="1"/>
              <a:t>FakeNews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Accusations calling something “fake” are coming from both liberal and conservative leaning users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Using not-a-bot hashtag is not a reliable signal for indicating that one is not a bot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Both networks of hashtag users show a strong partisan divide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185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sz="2000" dirty="0"/>
              <a:t>The Twitter sample may not be representative of the entire Twitter conversation surrounding the election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method for determining fake news targets is a reasonable heuristic but may not catch all targets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Not-A-Bot analysis is based on probabilities rather than certainties that an account is a bot</a:t>
            </a:r>
          </a:p>
          <a:p>
            <a:endParaRPr lang="en-US" sz="2000" dirty="0"/>
          </a:p>
          <a:p>
            <a:r>
              <a:rPr lang="en-US" sz="2000" dirty="0"/>
              <a:t>These results may hold for other elections in similar countries, but circumstances or misinformation strategies may quickly evolve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8247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sz="2000" dirty="0"/>
              <a:t>Build on this set of hashtags to investigate how lying about lying continues to evolve over time or in different countries</a:t>
            </a:r>
          </a:p>
          <a:p>
            <a:endParaRPr lang="en-US" sz="2000" dirty="0"/>
          </a:p>
          <a:p>
            <a:r>
              <a:rPr lang="en-US" sz="2000" dirty="0"/>
              <a:t>Examine these hashtags in non-political contexts</a:t>
            </a:r>
          </a:p>
          <a:p>
            <a:endParaRPr lang="en-US" sz="2000" dirty="0"/>
          </a:p>
          <a:p>
            <a:r>
              <a:rPr lang="en-US" sz="2000" dirty="0"/>
              <a:t>Investigate how much of an impact these hashtags are having on human behavior </a:t>
            </a:r>
            <a:r>
              <a:rPr lang="en-US" sz="2000" dirty="0">
                <a:sym typeface="Wingdings" pitchFamily="2" charset="2"/>
              </a:rPr>
              <a:t> do other users believe them?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0048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AB8AA-F229-794D-8A98-284CA343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880E-7AE3-EE45-B74C-2F4ECDA0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Main Results:</a:t>
            </a:r>
          </a:p>
          <a:p>
            <a:r>
              <a:rPr lang="en-US" sz="2000" dirty="0"/>
              <a:t>Our work describes new tactics being used to influence elections</a:t>
            </a:r>
          </a:p>
          <a:p>
            <a:r>
              <a:rPr lang="en-US" sz="2000" dirty="0"/>
              <a:t>Mainstream news organizations are being labeled as “fake news” at higher rates than fake or satirical sites</a:t>
            </a:r>
          </a:p>
          <a:p>
            <a:r>
              <a:rPr lang="en-US" sz="2000" dirty="0"/>
              <a:t>A Twitter user claiming to not be a bot was more likely to actually be a bot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B040C9-AD6E-CA4F-96C0-8FD0DAAF72EF}"/>
              </a:ext>
            </a:extLst>
          </p:cNvPr>
          <p:cNvSpPr/>
          <p:nvPr/>
        </p:nvSpPr>
        <p:spPr>
          <a:xfrm>
            <a:off x="2286000" y="456530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Catherine King, Daniele </a:t>
            </a:r>
            <a:r>
              <a:rPr lang="en-US" b="1" dirty="0" err="1"/>
              <a:t>Bellutta</a:t>
            </a:r>
            <a:r>
              <a:rPr lang="en-US" b="1" dirty="0"/>
              <a:t>, and </a:t>
            </a:r>
          </a:p>
          <a:p>
            <a:r>
              <a:rPr lang="en-US" b="1" dirty="0"/>
              <a:t>Kathleen M. Carley</a:t>
            </a:r>
            <a:endParaRPr lang="en-US" dirty="0"/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>
                <a:hlinkClick r:id="rId2"/>
              </a:rPr>
              <a:t>cking2@cs.cmu.edu</a:t>
            </a:r>
            <a:r>
              <a:rPr lang="en-US" sz="1600" dirty="0"/>
              <a:t>, </a:t>
            </a:r>
            <a:r>
              <a:rPr lang="en-US" sz="1600" dirty="0">
                <a:hlinkClick r:id="rId3"/>
              </a:rPr>
              <a:t>dbellutt@cs.cmu.edu</a:t>
            </a:r>
            <a:endParaRPr lang="en-US" sz="1600" dirty="0"/>
          </a:p>
          <a:p>
            <a:pPr eaLnBrk="1" hangingPunct="1"/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0740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275F-1892-434E-9A1F-6B5576B2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7CBFA-3A8F-524B-9B21-6763C777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Orr, C.: A new wave of disinformation emerges with anti-Trudeau hashtag, https://</a:t>
            </a:r>
            <a:r>
              <a:rPr lang="en-US" sz="2000" dirty="0" err="1"/>
              <a:t>www.nationalobserver.com</a:t>
            </a:r>
            <a:r>
              <a:rPr lang="en-US" sz="2000" dirty="0"/>
              <a:t>/2019/07/25/analysis/new-wave-disinformation-emerges-</a:t>
            </a:r>
            <a:r>
              <a:rPr lang="en-US" sz="2000" dirty="0" err="1"/>
              <a:t>trudeaumustgo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Beskow</a:t>
            </a:r>
            <a:r>
              <a:rPr lang="en-US" sz="2000" dirty="0"/>
              <a:t>, D., Carley, K.: Bot-hunter: A tiered approach to </a:t>
            </a:r>
            <a:r>
              <a:rPr lang="en-US" sz="2000"/>
              <a:t>detecting characterizing automated </a:t>
            </a:r>
            <a:r>
              <a:rPr lang="en-US" sz="2000" dirty="0"/>
              <a:t>activity on twitter. In: International Conference on Social Computing, Behavioral-Cultural Modeling and Prediction and Behavior Representation in Modeling and Simulation (July 2018)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Huang, B., Carley, K.M.: Discover your social identity from what you tweet: a content based approach. Disinformation, Misinformation, and Fake News in Social Media-Emerging Research Challenges and Opportunities (2020)</a:t>
            </a:r>
          </a:p>
        </p:txBody>
      </p:sp>
    </p:spTree>
    <p:extLst>
      <p:ext uri="{BB962C8B-B14F-4D97-AF65-F5344CB8AC3E}">
        <p14:creationId xmlns:p14="http://schemas.microsoft.com/office/powerpoint/2010/main" val="412756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10600" cy="1143000"/>
          </a:xfrm>
        </p:spPr>
        <p:txBody>
          <a:bodyPr/>
          <a:lstStyle/>
          <a:p>
            <a:r>
              <a:rPr lang="en-US" dirty="0"/>
              <a:t>A new social media phenomenon is emerging on lying about lying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Users are lying about not being “bots” on Twitter</a:t>
            </a:r>
          </a:p>
          <a:p>
            <a:pPr lvl="1"/>
            <a:r>
              <a:rPr lang="en-US" sz="1600" dirty="0"/>
              <a:t>A higher proportion of those users are bots than the general population</a:t>
            </a:r>
          </a:p>
          <a:p>
            <a:pPr lvl="1"/>
            <a:r>
              <a:rPr lang="en-US" sz="1600" dirty="0"/>
              <a:t>These users amplify misinformation campaigns</a:t>
            </a:r>
          </a:p>
          <a:p>
            <a:endParaRPr lang="en-US" sz="2000" dirty="0"/>
          </a:p>
          <a:p>
            <a:r>
              <a:rPr lang="en-US" sz="2000" dirty="0"/>
              <a:t>Users are saying certain mainstream news sources, reporters, or individuals are #</a:t>
            </a:r>
            <a:r>
              <a:rPr lang="en-US" sz="2000" dirty="0" err="1"/>
              <a:t>FakeNews</a:t>
            </a:r>
            <a:r>
              <a:rPr lang="en-US" sz="2000" dirty="0"/>
              <a:t> more often than on actual fake news</a:t>
            </a:r>
          </a:p>
          <a:p>
            <a:endParaRPr lang="en-US" sz="2000" dirty="0"/>
          </a:p>
          <a:p>
            <a:r>
              <a:rPr lang="en-US" sz="2000" dirty="0"/>
              <a:t>This new defensive strategy shows how campaigns continue to evolve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653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3899" y="279887"/>
            <a:ext cx="7696200" cy="1143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Why should we care?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1441" y="1600200"/>
            <a:ext cx="7620001" cy="11430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There’s widespread concern since 2016 that foreign actors are trying to increase division and spread misinformation in democratic nations</a:t>
            </a:r>
          </a:p>
          <a:p>
            <a:pPr>
              <a:lnSpc>
                <a:spcPct val="90000"/>
              </a:lnSpc>
            </a:pPr>
            <a:endParaRPr lang="en-US" sz="1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8A626-87B7-F542-8CAE-3FB6EA1AB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1" y="2438400"/>
            <a:ext cx="6781800" cy="394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9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en-US"/>
              <a:t>2019 Canadian Federal Election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DE8FD687-8C07-406F-93C3-7CC05FFDD5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44663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866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 related to the election was collected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sz="2000" dirty="0"/>
              <a:t>Collected streaming tweets matching a set of search terms</a:t>
            </a:r>
          </a:p>
          <a:p>
            <a:pPr lvl="1"/>
            <a:r>
              <a:rPr lang="en-US" sz="1600" dirty="0"/>
              <a:t>July 2019 through November 2019</a:t>
            </a:r>
          </a:p>
          <a:p>
            <a:pPr lvl="1"/>
            <a:r>
              <a:rPr lang="en-US" sz="1600" dirty="0"/>
              <a:t>Yielded 16+ million tweets written by 1.3+ million users using over 137,000 hashtags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0E24EE-C2FB-7D41-BAAD-67A2F9C40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84025"/>
            <a:ext cx="8534400" cy="196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1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groups of hashtags were identified for further study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4CDC09-2B83-F84F-AF3B-1816C561A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2171700"/>
            <a:ext cx="9144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1143000"/>
          </a:xfrm>
        </p:spPr>
        <p:txBody>
          <a:bodyPr/>
          <a:lstStyle/>
          <a:p>
            <a:r>
              <a:rPr lang="en-US"/>
              <a:t>The data was augmented with bot identification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982B80-BDD5-1E4D-B648-C23C28B46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/>
          <a:lstStyle/>
          <a:p>
            <a:r>
              <a:rPr lang="en-US" sz="2000" dirty="0"/>
              <a:t>Tier 1 </a:t>
            </a:r>
            <a:r>
              <a:rPr lang="en-US" sz="2000" dirty="0" err="1"/>
              <a:t>BotHunter</a:t>
            </a:r>
            <a:r>
              <a:rPr lang="en-US" sz="2000" dirty="0"/>
              <a:t> algorithm developed by </a:t>
            </a:r>
            <a:r>
              <a:rPr lang="en-US" sz="2000" dirty="0" err="1"/>
              <a:t>Beskow</a:t>
            </a:r>
            <a:r>
              <a:rPr lang="en-US" sz="2000" dirty="0"/>
              <a:t> and Carley</a:t>
            </a:r>
            <a:r>
              <a:rPr lang="en-US" sz="2000" baseline="30000" dirty="0"/>
              <a:t>2</a:t>
            </a:r>
            <a:r>
              <a:rPr lang="en-US" sz="2000" dirty="0"/>
              <a:t> determines the probability that an account was run by a bot</a:t>
            </a:r>
          </a:p>
          <a:p>
            <a:r>
              <a:rPr lang="en-US" sz="2000" dirty="0"/>
              <a:t>The algorithm considers:</a:t>
            </a:r>
          </a:p>
          <a:p>
            <a:pPr lvl="1"/>
            <a:r>
              <a:rPr lang="en-US" sz="1600" dirty="0"/>
              <a:t>Screen name length</a:t>
            </a:r>
          </a:p>
          <a:p>
            <a:pPr lvl="1"/>
            <a:r>
              <a:rPr lang="en-US" sz="1600" dirty="0"/>
              <a:t>Number of tweets</a:t>
            </a:r>
          </a:p>
          <a:p>
            <a:pPr lvl="1"/>
            <a:r>
              <a:rPr lang="en-US" sz="1600" dirty="0"/>
              <a:t>Number of friends and followers</a:t>
            </a:r>
          </a:p>
          <a:p>
            <a:pPr lvl="1"/>
            <a:r>
              <a:rPr lang="en-US" sz="1600" dirty="0"/>
              <a:t>Content of a tweet</a:t>
            </a:r>
          </a:p>
          <a:p>
            <a:pPr lvl="1"/>
            <a:r>
              <a:rPr lang="en-US" sz="1600" dirty="0"/>
              <a:t>General timing of tweets</a:t>
            </a:r>
          </a:p>
          <a:p>
            <a:r>
              <a:rPr lang="en-US" sz="2000" dirty="0"/>
              <a:t>Organizational accounts were removed using a neural network classifier created by Huang and Carley</a:t>
            </a:r>
            <a:r>
              <a:rPr lang="en-US" sz="2000" baseline="30000" dirty="0"/>
              <a:t>3</a:t>
            </a:r>
          </a:p>
          <a:p>
            <a:endParaRPr lang="en-US" sz="2000" baseline="30000" dirty="0"/>
          </a:p>
          <a:p>
            <a:r>
              <a:rPr lang="en-US" sz="2000" dirty="0"/>
              <a:t>We use a probability threshold ranging from 0.6 to 0.8 throughout</a:t>
            </a:r>
          </a:p>
        </p:txBody>
      </p:sp>
    </p:spTree>
    <p:extLst>
      <p:ext uri="{BB962C8B-B14F-4D97-AF65-F5344CB8AC3E}">
        <p14:creationId xmlns:p14="http://schemas.microsoft.com/office/powerpoint/2010/main" val="411361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likely targets of the #</a:t>
            </a:r>
            <a:r>
              <a:rPr lang="en-US" dirty="0" err="1"/>
              <a:t>FakeNews</a:t>
            </a:r>
            <a:r>
              <a:rPr lang="en-US" dirty="0"/>
              <a:t> were determined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sz="2000" dirty="0"/>
              <a:t>For each tweet, the set of targets was the union of:</a:t>
            </a:r>
          </a:p>
          <a:p>
            <a:pPr lvl="1"/>
            <a:r>
              <a:rPr lang="en-US" sz="1600" dirty="0"/>
              <a:t>The users mentioned in the tweet</a:t>
            </a:r>
          </a:p>
          <a:p>
            <a:pPr lvl="1"/>
            <a:r>
              <a:rPr lang="en-US" sz="1600" dirty="0"/>
              <a:t>The author of the original tweet if the tweet is a reply</a:t>
            </a:r>
          </a:p>
          <a:p>
            <a:pPr lvl="1"/>
            <a:r>
              <a:rPr lang="en-US" sz="1600" dirty="0"/>
              <a:t>The websites linked to in the tweet (if they belong to a potential target)</a:t>
            </a:r>
          </a:p>
          <a:p>
            <a:pPr lvl="1"/>
            <a:r>
              <a:rPr lang="en-US" sz="1600" dirty="0"/>
              <a:t>The specific targets of fake-news hashtags (ex: #</a:t>
            </a:r>
            <a:r>
              <a:rPr lang="en-US" sz="1600" dirty="0" err="1"/>
              <a:t>fakenewscbc</a:t>
            </a:r>
            <a:r>
              <a:rPr lang="en-US" sz="1600" dirty="0"/>
              <a:t> is likely targeting the Canadian Broadcasting Corporation)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Potential targets included political organizations, news, politicians, and reporters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089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targeted are mainstream news agencies and politicians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0972B0-9B26-0242-8B68-1EDFD7495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1602581"/>
            <a:ext cx="72136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77093"/>
      </p:ext>
    </p:extLst>
  </p:cSld>
  <p:clrMapOvr>
    <a:masterClrMapping/>
  </p:clrMapOvr>
</p:sld>
</file>

<file path=ppt/theme/theme1.xml><?xml version="1.0" encoding="utf-8"?>
<a:theme xmlns:a="http://schemas.openxmlformats.org/drawingml/2006/main" name="CASOS Title Slid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rgbClr val="7499BE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SOS Default with Ban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rgbClr val="7499BE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ASOS Default without Bann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rgbClr val="7499BE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5610DE7082BC42870081046C36C099" ma:contentTypeVersion="0" ma:contentTypeDescription="Create a new document." ma:contentTypeScope="" ma:versionID="8644b65b9a67792f14bccf06eb615be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64CA17DC-E0FD-4B1A-974C-E159EE81E8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CAF028-3FF6-4471-93E4-164A342C4BC0}">
  <ds:schemaRefs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6FAB7EE-296F-466B-8AEF-74616B5D3A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1039</Words>
  <Application>Microsoft Macintosh PowerPoint</Application>
  <PresentationFormat>On-screen Show (4:3)</PresentationFormat>
  <Paragraphs>159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Impact</vt:lpstr>
      <vt:lpstr>Tahoma</vt:lpstr>
      <vt:lpstr>Verdana</vt:lpstr>
      <vt:lpstr>CASOS Title Slide </vt:lpstr>
      <vt:lpstr>CASOS Default with Banner</vt:lpstr>
      <vt:lpstr>CASOS Default without Banner</vt:lpstr>
      <vt:lpstr>Lying about Lying on Social Media: A Case Study of the 2019 Canadian Elections</vt:lpstr>
      <vt:lpstr>A new social media phenomenon is emerging on lying about lying</vt:lpstr>
      <vt:lpstr>Why should we care? </vt:lpstr>
      <vt:lpstr>2019 Canadian Federal Election</vt:lpstr>
      <vt:lpstr>Twitter data related to the election was collected</vt:lpstr>
      <vt:lpstr>Two groups of hashtags were identified for further study</vt:lpstr>
      <vt:lpstr>The data was augmented with bot identification</vt:lpstr>
      <vt:lpstr>The likely targets of the #FakeNews were determined</vt:lpstr>
      <vt:lpstr>The most targeted are mainstream news agencies and politicians</vt:lpstr>
      <vt:lpstr>Users of both hashtags separate into two partisan groups</vt:lpstr>
      <vt:lpstr>Users of both hashtags separate into two partisan groups</vt:lpstr>
      <vt:lpstr>Users of #NotABot are more likely to be bots than non-users</vt:lpstr>
      <vt:lpstr>Users of #NotABot are more likely to be bots than non-users</vt:lpstr>
      <vt:lpstr>Discussion</vt:lpstr>
      <vt:lpstr>Limitations</vt:lpstr>
      <vt:lpstr>Future Work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Lying about Lying on Social Media: A Case Study of the 2019 Canadian Elections</dc:title>
  <dc:creator>Catherine King</dc:creator>
  <cp:lastModifiedBy>Catherine King</cp:lastModifiedBy>
  <cp:revision>25</cp:revision>
  <dcterms:created xsi:type="dcterms:W3CDTF">2020-04-24T20:15:26Z</dcterms:created>
  <dcterms:modified xsi:type="dcterms:W3CDTF">2020-10-19T14:16:09Z</dcterms:modified>
</cp:coreProperties>
</file>