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F4859D-7827-4736-8D97-A153D7A71B95}">
  <a:tblStyle styleId="{C8F4859D-7827-4736-8D97-A153D7A71B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19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332c3477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332c3477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32c34779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332c34779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3320e82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3320e82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3320e82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3320e82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320e82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320e82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320e82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3320e82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3320e82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3320e82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320e82f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320e82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3320e82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3320e82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3320e82f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3320e82f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3320e82f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3320e82f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3320e8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3320e8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3320e82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3320e82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3320e82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3320e82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320e82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320e82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3320e82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3320e82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332c34779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332c34779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32c34779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32c34779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3320e82f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3320e82f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ds.climate.copernicus.eu/cdsapp#!/dataset/reanalysis-era5-single-levels?tab=overview" TargetMode="External"/><Relationship Id="rId4" Type="http://schemas.openxmlformats.org/officeDocument/2006/relationships/hyperlink" Target="https://www.ncdc.noaa.gov/stormevents/choosedates.jsp?statefips=18%2CINDIAN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Hail Risk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Praneetha Parupudi, Alden Jettpace, and Bobbie Cavna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695200" y="427450"/>
            <a:ext cx="2383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Year: 2021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591488" y="427450"/>
            <a:ext cx="2184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Year: 2022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250"/>
            <a:ext cx="3638867" cy="36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667" y="1296250"/>
            <a:ext cx="4529376" cy="369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36900" y="836625"/>
            <a:ext cx="85953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time-series convolution of 5-hours, with the different feature and </a:t>
            </a:r>
            <a:r>
              <a:rPr lang="en"/>
              <a:t>atmospheric</a:t>
            </a:r>
            <a:r>
              <a:rPr lang="en"/>
              <a:t> level combinations becoming 37*4 = 148-features for each cell in each time-period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Detects each hail event in each latitude-longitude range cell at a specific hour each day, 5-hour range of features from 2-hours previous to 2-hours after predicted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Input=&gt;Output: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Input: (t-2 [20*20*148], t-1 [20*20*148], t [20*20*148], t+1 [20*20*148], t+2 [20*20*148])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Output: (t [20*20*1])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Ie: (None, 5, 20, 20, 148) =&gt; (None, 20, 20, 1)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Total Instances: &gt; 100,000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0" y="572700"/>
            <a:ext cx="27972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Model: Convolution and Dense Network: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Used max pooling 3D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Epochs of Training (by Validation Tuning): 6-epochs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Label-Balancer: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Label-Loss {0:1, 1:5000}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00" y="1097850"/>
            <a:ext cx="6050325" cy="40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 Results: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{C8F4859D-7827-4736-8D97-A153D7A71B95}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 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25"/>
          <p:cNvGraphicFramePr/>
          <p:nvPr/>
        </p:nvGraphicFramePr>
        <p:xfrm>
          <a:off x="0" y="251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{C8F4859D-7827-4736-8D97-A153D7A71B95}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 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~0.00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50" y="1190825"/>
            <a:ext cx="3537300" cy="36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086" y="1134287"/>
            <a:ext cx="3447127" cy="374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695200" y="427450"/>
            <a:ext cx="2383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Year: 2021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591488" y="427450"/>
            <a:ext cx="2184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Year: 2022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3: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-82175" y="690125"/>
            <a:ext cx="34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Same as Method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architecture is on Convolutional 3d </a:t>
            </a:r>
            <a:r>
              <a:rPr lang="en"/>
              <a:t>architecture, using time-series convolution similar to a next-frame prediction model (like film)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Weight-Correction: {0:1, 1:5000}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450" y="747900"/>
            <a:ext cx="46741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3: Results:</a:t>
            </a:r>
            <a:endParaRPr/>
          </a:p>
        </p:txBody>
      </p:sp>
      <p:graphicFrame>
        <p:nvGraphicFramePr>
          <p:cNvPr id="165" name="Google Shape;165;p28"/>
          <p:cNvGraphicFramePr/>
          <p:nvPr/>
        </p:nvGraphicFramePr>
        <p:xfrm>
          <a:off x="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{C8F4859D-7827-4736-8D97-A153D7A71B95}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~1.00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6" name="Google Shape;166;p28"/>
          <p:cNvGraphicFramePr/>
          <p:nvPr/>
        </p:nvGraphicFramePr>
        <p:xfrm>
          <a:off x="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{C8F4859D-7827-4736-8D97-A153D7A71B95}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8650"/>
            <a:ext cx="3511274" cy="36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976" y="1378648"/>
            <a:ext cx="3324626" cy="36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730425" y="650575"/>
            <a:ext cx="2266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Year: 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5521625" y="603600"/>
            <a:ext cx="24897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Year: 2022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2-3 2021-2022 Prediction Maps (percentage-normalized)</a:t>
            </a:r>
            <a:endParaRPr sz="180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388" y="649162"/>
            <a:ext cx="2515374" cy="208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475" y="2810575"/>
            <a:ext cx="2573202" cy="208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76" y="572700"/>
            <a:ext cx="2515375" cy="219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75" y="2810575"/>
            <a:ext cx="2706032" cy="21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1975" y="618784"/>
            <a:ext cx="2573200" cy="214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0150" y="2716957"/>
            <a:ext cx="2573200" cy="217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Performance: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0" y="572700"/>
            <a:ext cx="8520600" cy="4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Models developed purey on features and not modified for domain knowledge is </a:t>
            </a:r>
            <a:r>
              <a:rPr lang="en"/>
              <a:t>imprecise</a:t>
            </a:r>
            <a:r>
              <a:rPr lang="en"/>
              <a:t>, has tendencies towards false-positives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Models lack granularity in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inclusion for convolution improved precision, but still very poor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Data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Improper Computing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for Improvement: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Resources + Feature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 Inputs to include entire country + longer time period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0" y="572700"/>
            <a:ext cx="8520600" cy="4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78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3780">
                <a:solidFill>
                  <a:srgbClr val="2D3B45"/>
                </a:solidFill>
                <a:highlight>
                  <a:schemeClr val="lt1"/>
                </a:highlight>
              </a:rPr>
              <a:t>Demonstrate how deep learning models, trained on weather data, can be used to improve estimates of regional hail risk relativities.</a:t>
            </a:r>
            <a:endParaRPr sz="3921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3921"/>
              <a:t>Compare and contrast results of models to existing FEMA hail-risk maps.</a:t>
            </a:r>
            <a:endParaRPr sz="39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1"/>
              <a:t>Start analysis with Indiana data and expand to other states if time permits.</a:t>
            </a:r>
            <a:endParaRPr sz="39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98"/>
              <a:t>Significance</a:t>
            </a:r>
            <a:endParaRPr sz="5298"/>
          </a:p>
          <a:p>
            <a:pPr indent="-3053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717"/>
              <a:t>Risk Management for natural disasters based on calculated risk of event.</a:t>
            </a:r>
            <a:endParaRPr sz="3717"/>
          </a:p>
          <a:p>
            <a:pPr indent="-3053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17">
                <a:solidFill>
                  <a:srgbClr val="2D3B45"/>
                </a:solidFill>
                <a:highlight>
                  <a:schemeClr val="lt1"/>
                </a:highlight>
              </a:rPr>
              <a:t>Modelling financial hail loss has lagged behind modelling for other catastrophic risk (ie. floods/tornadoes/hurricanes.)</a:t>
            </a:r>
            <a:endParaRPr sz="3717"/>
          </a:p>
          <a:p>
            <a:pPr indent="-3053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17"/>
              <a:t>Loss from a single hail storm can exceed $1-billion in damages.</a:t>
            </a:r>
            <a:endParaRPr sz="3717"/>
          </a:p>
          <a:p>
            <a:pPr indent="-3053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17"/>
              <a:t>Usual Risk Models are created based on </a:t>
            </a:r>
            <a:r>
              <a:rPr lang="en" sz="3717"/>
              <a:t>historical</a:t>
            </a:r>
            <a:r>
              <a:rPr lang="en" sz="3717"/>
              <a:t> reported frequency:</a:t>
            </a:r>
            <a:endParaRPr sz="3717"/>
          </a:p>
          <a:p>
            <a:pPr indent="-3053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17"/>
              <a:t>Problems with traditional models:</a:t>
            </a:r>
            <a:endParaRPr sz="3717"/>
          </a:p>
          <a:p>
            <a:pPr indent="-30740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818"/>
              <a:t>Hail is very in-frequenuent, potentially under-reported in rural areas.</a:t>
            </a:r>
            <a:endParaRPr sz="3818"/>
          </a:p>
          <a:p>
            <a:pPr indent="-30740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818"/>
              <a:t>Frequencies</a:t>
            </a:r>
            <a:r>
              <a:rPr lang="en" sz="3818"/>
              <a:t> could change as a result of global warming, and urban growth.</a:t>
            </a:r>
            <a:endParaRPr sz="381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0" y="272988"/>
            <a:ext cx="8113500" cy="45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2021-2022 Test Data Risk Maps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0" y="572700"/>
            <a:ext cx="8520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events in cells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600"/>
            <a:ext cx="3934826" cy="343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626" y="1554600"/>
            <a:ext cx="4233083" cy="34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0" y="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Data Sources: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-129175" y="474375"/>
            <a:ext cx="9209100" cy="4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ERA-5 Hourly Pressure Levels: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https://cds.climate.copernicus.eu/cdsapp#!/dataset/reanalysis-era5-single-levels?tab=overview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Atmospheric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Features at several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atmospheric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levels, at different days and locations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of 37-atmospheric levels and 4-selected features each: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V-Component Wind, U-Component Wind,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Temperature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Humidity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NOAA Storm Events Dataset (Hail):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https://www.ncdc.noaa.gov/stormevents/choosedates.jsp?statefips=18%2CINDIANA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National Oceanic and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Atmospheric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Administration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Records of Hail-Events at specific times and locations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Consisted of Latitude/Longitude of Indiana and little bit of surrounding countryside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Latitude-Range: 37N -&gt; 42N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Longitude-Range: 85W -&gt; 89W (or -85 -&gt; -89)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Dates: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2011-2020: Training/Validation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2021-2022: Testing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Label Imbalance: Hail Events very rare, non-hail events outnumbered hail events in conventional data by factor of 10,000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0" y="733500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“Skew T Log P” </a:t>
            </a:r>
            <a:r>
              <a:rPr lang="en"/>
              <a:t>Meteorology</a:t>
            </a:r>
            <a:r>
              <a:rPr lang="en"/>
              <a:t> Diagram</a:t>
            </a:r>
            <a:endParaRPr/>
          </a:p>
          <a:p>
            <a:pPr indent="-298450" lvl="0" marL="13716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Focuses on assumed </a:t>
            </a:r>
            <a:r>
              <a:rPr lang="en" sz="1100"/>
              <a:t>correlations between hail and</a:t>
            </a:r>
            <a:r>
              <a:rPr lang="en" sz="1100"/>
              <a:t> </a:t>
            </a:r>
            <a:r>
              <a:rPr lang="en" sz="1100"/>
              <a:t>4 features at each of 23 altitudes:</a:t>
            </a:r>
            <a:endParaRPr sz="1100"/>
          </a:p>
          <a:p>
            <a:pPr indent="-298450" lvl="1" marL="18288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Temperature, wind speed, vertical wind velocity, and dew point.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06850"/>
            <a:ext cx="5943600" cy="26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1: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689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Features are evaluated independently for each location.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Assumes that features are localized within latitude/longitude cells.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25" y="1914400"/>
            <a:ext cx="6101049" cy="2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1: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9831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LSTM Model</a:t>
            </a:r>
            <a:endParaRPr/>
          </a:p>
          <a:p>
            <a:pPr indent="-2949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Implemented similarly to a word embedding matrix within an LSTM model.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Input is reshaped to 24 hours x 23 altitudes x 4 features:  (24, 94).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24 steps are used, so that hail conditions that occur any time within the day will be detected.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Hourly steps also helped with class imbalance, since labels are assigned to a single day rather than each hour.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Keras Balanced Batch Generator used to mitigate class imbalance.</a:t>
            </a:r>
            <a:endParaRPr sz="1229"/>
          </a:p>
          <a:p>
            <a:pPr indent="-2949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29"/>
              <a:t>Training data was also limited to days where hail occurred somewhere in the state, to further limit the imbalance.</a:t>
            </a:r>
            <a:endParaRPr sz="122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275" y="1017525"/>
            <a:ext cx="4544400" cy="36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 Results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0" y="8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{C8F4859D-7827-4736-8D97-A153D7A71B95}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p21"/>
          <p:cNvGraphicFramePr/>
          <p:nvPr/>
        </p:nvGraphicFramePr>
        <p:xfrm>
          <a:off x="0" y="26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{C8F4859D-7827-4736-8D97-A153D7A71B95}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Year: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Class-0 (No 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Class-1 (Hail)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