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7"/>
  </p:notesMasterIdLst>
  <p:sldIdLst>
    <p:sldId id="256" r:id="rId2"/>
    <p:sldId id="1584" r:id="rId3"/>
    <p:sldId id="1580" r:id="rId4"/>
    <p:sldId id="269" r:id="rId5"/>
    <p:sldId id="302" r:id="rId6"/>
    <p:sldId id="303" r:id="rId7"/>
    <p:sldId id="1586" r:id="rId8"/>
    <p:sldId id="305" r:id="rId9"/>
    <p:sldId id="307" r:id="rId10"/>
    <p:sldId id="308" r:id="rId11"/>
    <p:sldId id="309" r:id="rId12"/>
    <p:sldId id="310" r:id="rId13"/>
    <p:sldId id="271" r:id="rId14"/>
    <p:sldId id="273" r:id="rId15"/>
    <p:sldId id="275" r:id="rId16"/>
    <p:sldId id="276" r:id="rId17"/>
    <p:sldId id="1583" r:id="rId18"/>
    <p:sldId id="1582" r:id="rId19"/>
    <p:sldId id="272" r:id="rId20"/>
    <p:sldId id="292" r:id="rId21"/>
    <p:sldId id="291" r:id="rId22"/>
    <p:sldId id="589" r:id="rId23"/>
    <p:sldId id="1571" r:id="rId24"/>
    <p:sldId id="322" r:id="rId25"/>
    <p:sldId id="588" r:id="rId26"/>
    <p:sldId id="330" r:id="rId27"/>
    <p:sldId id="1585" r:id="rId28"/>
    <p:sldId id="603" r:id="rId29"/>
    <p:sldId id="1572" r:id="rId30"/>
    <p:sldId id="314" r:id="rId31"/>
    <p:sldId id="599" r:id="rId32"/>
    <p:sldId id="600" r:id="rId33"/>
    <p:sldId id="312" r:id="rId34"/>
    <p:sldId id="293" r:id="rId35"/>
    <p:sldId id="1573" r:id="rId36"/>
    <p:sldId id="1574" r:id="rId37"/>
    <p:sldId id="331" r:id="rId38"/>
    <p:sldId id="332" r:id="rId39"/>
    <p:sldId id="721" r:id="rId40"/>
    <p:sldId id="722" r:id="rId41"/>
    <p:sldId id="1575" r:id="rId42"/>
    <p:sldId id="262" r:id="rId43"/>
    <p:sldId id="268" r:id="rId44"/>
    <p:sldId id="333" r:id="rId45"/>
    <p:sldId id="586" r:id="rId46"/>
    <p:sldId id="587" r:id="rId47"/>
    <p:sldId id="593" r:id="rId48"/>
    <p:sldId id="281" r:id="rId49"/>
    <p:sldId id="300" r:id="rId50"/>
    <p:sldId id="594" r:id="rId51"/>
    <p:sldId id="595" r:id="rId52"/>
    <p:sldId id="1570" r:id="rId53"/>
    <p:sldId id="320" r:id="rId54"/>
    <p:sldId id="1581" r:id="rId55"/>
    <p:sldId id="339" r:id="rId56"/>
    <p:sldId id="340" r:id="rId57"/>
    <p:sldId id="342" r:id="rId58"/>
    <p:sldId id="321" r:id="rId59"/>
    <p:sldId id="346" r:id="rId60"/>
    <p:sldId id="347" r:id="rId61"/>
    <p:sldId id="348" r:id="rId62"/>
    <p:sldId id="577" r:id="rId63"/>
    <p:sldId id="578" r:id="rId64"/>
    <p:sldId id="579" r:id="rId65"/>
    <p:sldId id="580" r:id="rId66"/>
    <p:sldId id="581" r:id="rId67"/>
    <p:sldId id="338" r:id="rId68"/>
    <p:sldId id="1577" r:id="rId69"/>
    <p:sldId id="556" r:id="rId70"/>
    <p:sldId id="564" r:id="rId71"/>
    <p:sldId id="565" r:id="rId72"/>
    <p:sldId id="566" r:id="rId73"/>
    <p:sldId id="567" r:id="rId74"/>
    <p:sldId id="1579" r:id="rId75"/>
    <p:sldId id="1578" r:id="rId7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00"/>
    <a:srgbClr val="FF6600"/>
    <a:srgbClr val="FF33CC"/>
    <a:srgbClr val="D60093"/>
    <a:srgbClr val="FF66FF"/>
    <a:srgbClr val="009900"/>
    <a:srgbClr val="0000FF"/>
    <a:srgbClr val="CC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5" autoAdjust="0"/>
    <p:restoredTop sz="97468" autoAdjust="0"/>
  </p:normalViewPr>
  <p:slideViewPr>
    <p:cSldViewPr>
      <p:cViewPr varScale="1">
        <p:scale>
          <a:sx n="114" d="100"/>
          <a:sy n="114" d="100"/>
        </p:scale>
        <p:origin x="87" y="6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9806-B708-491E-B0FE-47CD499ACF7D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907A-43D7-47D1-BB72-131B1A765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7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43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4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9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61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77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92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9021E-3B08-4672-A1F7-FF6C4592034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39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9021E-3B08-4672-A1F7-FF6C4592034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80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9021E-3B08-4672-A1F7-FF6C4592034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15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8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7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83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56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20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57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05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可以不用等待，用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("</a:t>
                </a:r>
                <a:r>
                  <a:rPr lang="en-US" altLang="zh-CN" sz="1200" i="0"/>
                  <a:t>BUSY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" ) ̅</a:t>
                </a:r>
                <a:r>
                  <a:rPr lang="zh-CN" altLang="en-US" dirty="0"/>
                  <a:t>上升沿产生中断，中断服务程序中保护现场、③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④、恢复现场、</a:t>
                </a:r>
                <a:r>
                  <a:rPr lang="en-US" altLang="zh-CN" dirty="0"/>
                  <a:t>IRET</a:t>
                </a:r>
                <a:r>
                  <a:rPr lang="zh-CN" altLang="en-US" dirty="0"/>
                  <a:t>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4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92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8A3F4-E7D7-4085-BD2D-4462748CFB47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811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8A3F4-E7D7-4085-BD2D-4462748CFB47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443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8A3F4-E7D7-4085-BD2D-4462748CFB47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594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正脉冲：加反相器。</a:t>
            </a:r>
            <a:endParaRPr lang="en-US" altLang="zh-CN" dirty="0"/>
          </a:p>
          <a:p>
            <a:r>
              <a:rPr lang="zh-CN" altLang="en-US" dirty="0"/>
              <a:t>计数器</a:t>
            </a:r>
            <a:r>
              <a:rPr lang="en-US" altLang="zh-CN" dirty="0"/>
              <a:t>2</a:t>
            </a:r>
            <a:r>
              <a:rPr lang="zh-CN" altLang="en-US" dirty="0"/>
              <a:t>：若时钟周期</a:t>
            </a:r>
            <a:r>
              <a:rPr lang="en-US" altLang="zh-CN" dirty="0"/>
              <a:t>20μs</a:t>
            </a:r>
            <a:r>
              <a:rPr lang="zh-CN" altLang="en-US" dirty="0"/>
              <a:t>，计数值＝</a:t>
            </a:r>
            <a:r>
              <a:rPr lang="en-US" altLang="zh-CN" dirty="0"/>
              <a:t>10s/20μs</a:t>
            </a:r>
            <a:r>
              <a:rPr lang="zh-CN" altLang="en-US" dirty="0"/>
              <a:t>＝</a:t>
            </a:r>
            <a:r>
              <a:rPr lang="en-US" altLang="zh-CN" dirty="0"/>
              <a:t>500000</a:t>
            </a:r>
            <a:r>
              <a:rPr lang="zh-CN" altLang="en-US" dirty="0"/>
              <a:t>，超过</a:t>
            </a:r>
            <a:r>
              <a:rPr lang="en-US" altLang="zh-CN" dirty="0"/>
              <a:t>65536</a:t>
            </a:r>
            <a:r>
              <a:rPr lang="zh-CN" altLang="en-US" dirty="0"/>
              <a:t>，无法实现。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8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00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3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1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b="1" i="0">
                    <a:latin typeface="Cambria Math" panose="02040503050406030204" pitchFamily="18" charset="0"/>
                  </a:rPr>
                  <a:t>𝐌</a:t>
                </a:r>
                <a:r>
                  <a:rPr lang="en-US" altLang="zh-CN" i="0">
                    <a:latin typeface="Cambria Math" panose="02040503050406030204" pitchFamily="18" charset="0"/>
                  </a:rPr>
                  <a:t>/(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𝑰𝑶) ̅</a:t>
                </a:r>
                <a:r>
                  <a:rPr lang="zh-CN" altLang="en-US" dirty="0"/>
                  <a:t> 和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𝐃𝐓/𝑹 ̅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7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NMI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内部中断不可屏蔽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3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4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判断运算结果是否为负。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求平均值：</a:t>
            </a:r>
            <a:endParaRPr lang="en-US" altLang="zh-CN" dirty="0"/>
          </a:p>
          <a:p>
            <a:r>
              <a:rPr lang="en-US" altLang="zh-CN" dirty="0"/>
              <a:t>mov dx , 0</a:t>
            </a:r>
          </a:p>
          <a:p>
            <a:r>
              <a:rPr lang="en-US" altLang="zh-CN" dirty="0"/>
              <a:t>mov bx , LENGTHOF </a:t>
            </a:r>
            <a:r>
              <a:rPr lang="en-US" altLang="zh-CN" dirty="0" err="1"/>
              <a:t>intarray</a:t>
            </a:r>
            <a:endParaRPr lang="en-US" altLang="zh-CN" dirty="0"/>
          </a:p>
          <a:p>
            <a:r>
              <a:rPr lang="en-US" altLang="zh-CN" dirty="0"/>
              <a:t>div bx   ; </a:t>
            </a:r>
            <a:r>
              <a:rPr lang="zh-CN" altLang="en-US" dirty="0"/>
              <a:t>商在</a:t>
            </a:r>
            <a:r>
              <a:rPr lang="en-US" altLang="zh-CN" dirty="0"/>
              <a:t>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2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0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2024年12月19日星期四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09:57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10D30A3D-6D62-44CD-911C-C387E8BBD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8" name="Text Box 22">
            <a:extLst>
              <a:ext uri="{FF2B5EF4-FFF2-40B4-BE49-F238E27FC236}">
                <a16:creationId xmlns:a16="http://schemas.microsoft.com/office/drawing/2014/main" id="{7700DDFF-3C58-49DA-BD5B-F180600F08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黑体"/>
                <a:ea typeface="黑体"/>
              </a:rPr>
              <a:t>计算机科学与技术学院</a:t>
            </a:r>
            <a:endParaRPr lang="en-US" altLang="zh-CN" dirty="0">
              <a:solidFill>
                <a:srgbClr val="000000"/>
              </a:solidFill>
              <a:latin typeface="黑体"/>
              <a:ea typeface="黑体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School of Computer Science and Technology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BADF6203-EA84-4A4D-9D5D-8A65A3462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4BF36804-99A3-4F53-87C5-16884F870F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D652D0F-23E3-41B8-B191-CB238865F9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40A32ED-C2A3-458F-A446-12B850F2C80F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93319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lvl1pPr>
            <a:lvl2pPr marL="717550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>
                <a:latin typeface="+mn-lt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717550" marR="0" lvl="1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第二级</a:t>
            </a:r>
          </a:p>
          <a:p>
            <a:pPr marL="1076325" marR="0" lvl="2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第三级</a:t>
            </a:r>
          </a:p>
          <a:p>
            <a:pPr marL="1435100" marR="0" lvl="3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第四级</a:t>
            </a:r>
          </a:p>
          <a:p>
            <a:pPr marL="1793875" marR="0" lvl="4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</a:rPr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8F44F4C-231F-4D32-9A8B-35DB3854F920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783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5AFAEFF-8A56-479C-9ABB-E83CC277E5B3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0790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74811BC-8EBA-4506-A659-B4A5B79523FF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6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372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B7EA2D08-4881-4FC0-AFBD-FC31AF58696D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0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7550" indent="-3571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6325" indent="-358775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35100" indent="-3587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793875" indent="-358775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0.png"/><Relationship Id="rId4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7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C39AB-5DB4-428C-86A2-34F0D4432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微机原理</a:t>
            </a:r>
            <a:r>
              <a:rPr lang="zh-CN" altLang="en-US" sz="6600" dirty="0">
                <a:solidFill>
                  <a:srgbClr val="CCFF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5400" dirty="0">
                <a:solidFill>
                  <a:srgbClr val="FFD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系统设计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CF1E7-BAAD-4D82-9DD3-0AA8F7F5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0516" y="4293096"/>
            <a:ext cx="2954655" cy="923330"/>
          </a:xfr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5400" b="0" dirty="0">
                <a:latin typeface="隶书" panose="02010509060101010101" pitchFamily="49" charset="-122"/>
                <a:ea typeface="隶书" panose="02010509060101010101" pitchFamily="49" charset="-122"/>
              </a:rPr>
              <a:t>期末复习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6D4B1B1-0B6E-4944-9BD0-617A5890C2DB}"/>
              </a:ext>
            </a:extLst>
          </p:cNvPr>
          <p:cNvSpPr txBox="1">
            <a:spLocks/>
          </p:cNvSpPr>
          <p:nvPr/>
        </p:nvSpPr>
        <p:spPr bwMode="auto">
          <a:xfrm>
            <a:off x="7030730" y="5373216"/>
            <a:ext cx="15183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600" b="1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zh-CN" sz="3200" b="0" kern="0"/>
              <a:t>2024.12</a:t>
            </a:r>
            <a:endParaRPr lang="zh-CN" altLang="en-US" sz="3200" b="0" kern="0" dirty="0"/>
          </a:p>
        </p:txBody>
      </p:sp>
    </p:spTree>
    <p:extLst>
      <p:ext uri="{BB962C8B-B14F-4D97-AF65-F5344CB8AC3E}">
        <p14:creationId xmlns:p14="http://schemas.microsoft.com/office/powerpoint/2010/main" val="26195510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252B5-84BF-4BE9-8289-FF737DEE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FF0066"/>
                </a:solidFill>
              </a:rPr>
              <a:t>一、使用寄存器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90691B-688A-4CB0-9876-81A073EF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661A1A-38C2-4C23-A89D-FE0904E0C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54599"/>
              </p:ext>
            </p:extLst>
          </p:nvPr>
        </p:nvGraphicFramePr>
        <p:xfrm>
          <a:off x="3571868" y="704838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effectLst/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AH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AL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BH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BL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75AAEE-6E46-4CED-A57B-70484EF9D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40247"/>
              </p:ext>
            </p:extLst>
          </p:nvPr>
        </p:nvGraphicFramePr>
        <p:xfrm>
          <a:off x="3571868" y="3926210"/>
          <a:ext cx="2571768" cy="692640"/>
        </p:xfrm>
        <a:graphic>
          <a:graphicData uri="http://schemas.openxmlformats.org/drawingml/2006/table">
            <a:tbl>
              <a:tblPr>
                <a:solidFill>
                  <a:srgbClr val="CCECFF"/>
                </a:solidFill>
                <a:effectLst/>
              </a:tblPr>
              <a:tblGrid>
                <a:gridCol w="125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IP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+mn-lt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FLAGS</a:t>
                      </a:r>
                      <a:r>
                        <a:rPr lang="en-US" altLang="zh-CN" sz="1800" b="1" baseline="-25000" dirty="0">
                          <a:solidFill>
                            <a:srgbClr val="D60093"/>
                          </a:solidFill>
                          <a:latin typeface="+mn-lt"/>
                        </a:rPr>
                        <a:t>H</a:t>
                      </a:r>
                      <a:endParaRPr lang="zh-CN" altLang="en-US" sz="1800" b="1" baseline="-25000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FLAGS</a:t>
                      </a:r>
                      <a:r>
                        <a:rPr lang="en-US" altLang="zh-CN" sz="1800" b="1" baseline="-25000" dirty="0">
                          <a:solidFill>
                            <a:srgbClr val="D60093"/>
                          </a:solidFill>
                          <a:latin typeface="+mn-lt"/>
                        </a:rPr>
                        <a:t>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C97111-57CD-49F9-BD73-34B244B7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7242"/>
              </p:ext>
            </p:extLst>
          </p:nvPr>
        </p:nvGraphicFramePr>
        <p:xfrm>
          <a:off x="3571868" y="2326616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effectLst/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09857C9-495E-473D-9FC9-76A0AC18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2408"/>
              </p:ext>
            </p:extLst>
          </p:nvPr>
        </p:nvGraphicFramePr>
        <p:xfrm>
          <a:off x="3571868" y="4820284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CCFF"/>
                </a:solidFill>
                <a:effectLst/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SS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ES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14">
            <a:extLst>
              <a:ext uri="{FF2B5EF4-FFF2-40B4-BE49-F238E27FC236}">
                <a16:creationId xmlns:a16="http://schemas.microsoft.com/office/drawing/2014/main" id="{885A21D2-854D-46E7-8640-D3C51B88CBC8}"/>
              </a:ext>
            </a:extLst>
          </p:cNvPr>
          <p:cNvSpPr txBox="1"/>
          <p:nvPr/>
        </p:nvSpPr>
        <p:spPr>
          <a:xfrm>
            <a:off x="6215074" y="69269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ccumulator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A331499A-25AE-4B5B-991A-32AF57EED0B5}"/>
              </a:ext>
            </a:extLst>
          </p:cNvPr>
          <p:cNvSpPr txBox="1"/>
          <p:nvPr/>
        </p:nvSpPr>
        <p:spPr>
          <a:xfrm>
            <a:off x="6215074" y="103312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ase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EB650A44-4B21-45DF-9FA1-6D320A7E337F}"/>
              </a:ext>
            </a:extLst>
          </p:cNvPr>
          <p:cNvSpPr txBox="1"/>
          <p:nvPr/>
        </p:nvSpPr>
        <p:spPr>
          <a:xfrm>
            <a:off x="6215074" y="13690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ount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22D2B8F6-B949-4B7F-963E-E02852DB2A96}"/>
              </a:ext>
            </a:extLst>
          </p:cNvPr>
          <p:cNvSpPr txBox="1"/>
          <p:nvPr/>
        </p:nvSpPr>
        <p:spPr>
          <a:xfrm>
            <a:off x="6215074" y="17262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ata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7FB4E682-685D-4A60-8E78-98783C584366}"/>
              </a:ext>
            </a:extLst>
          </p:cNvPr>
          <p:cNvSpPr txBox="1"/>
          <p:nvPr/>
        </p:nvSpPr>
        <p:spPr>
          <a:xfrm>
            <a:off x="6215074" y="23266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tack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E70EAD55-6744-4A05-8119-F9260D0D8B30}"/>
              </a:ext>
            </a:extLst>
          </p:cNvPr>
          <p:cNvSpPr txBox="1"/>
          <p:nvPr/>
        </p:nvSpPr>
        <p:spPr>
          <a:xfrm>
            <a:off x="6215074" y="2673203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ase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80EF4A4-8A1C-4DAC-9754-E3921650B6E4}"/>
              </a:ext>
            </a:extLst>
          </p:cNvPr>
          <p:cNvSpPr txBox="1"/>
          <p:nvPr/>
        </p:nvSpPr>
        <p:spPr>
          <a:xfrm>
            <a:off x="6215074" y="3001487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ource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ndex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422EEFAB-2050-4C24-9178-2E83D7820437}"/>
              </a:ext>
            </a:extLst>
          </p:cNvPr>
          <p:cNvSpPr txBox="1"/>
          <p:nvPr/>
        </p:nvSpPr>
        <p:spPr>
          <a:xfrm>
            <a:off x="6215074" y="336931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estination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ndex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6B1D1A49-A1D8-4AC7-A998-ED80B3C23553}"/>
              </a:ext>
            </a:extLst>
          </p:cNvPr>
          <p:cNvSpPr txBox="1"/>
          <p:nvPr/>
        </p:nvSpPr>
        <p:spPr>
          <a:xfrm>
            <a:off x="6215074" y="391954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nstruction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03C8AF8E-D0E2-4458-8F0B-A8FF0A6E104F}"/>
              </a:ext>
            </a:extLst>
          </p:cNvPr>
          <p:cNvSpPr txBox="1"/>
          <p:nvPr/>
        </p:nvSpPr>
        <p:spPr>
          <a:xfrm>
            <a:off x="6215074" y="4266105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Status Flag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5F086A26-5499-49CF-B52A-636441B41FED}"/>
              </a:ext>
            </a:extLst>
          </p:cNvPr>
          <p:cNvSpPr txBox="1"/>
          <p:nvPr/>
        </p:nvSpPr>
        <p:spPr>
          <a:xfrm>
            <a:off x="6215074" y="479807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ode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BB3D2EA9-D927-413E-8C2B-3C26CF115943}"/>
              </a:ext>
            </a:extLst>
          </p:cNvPr>
          <p:cNvSpPr txBox="1"/>
          <p:nvPr/>
        </p:nvSpPr>
        <p:spPr>
          <a:xfrm>
            <a:off x="6215074" y="5165893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ata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29C4FFE7-A0F1-49ED-A4FE-37EED96BA949}"/>
              </a:ext>
            </a:extLst>
          </p:cNvPr>
          <p:cNvSpPr txBox="1"/>
          <p:nvPr/>
        </p:nvSpPr>
        <p:spPr>
          <a:xfrm>
            <a:off x="6215074" y="551245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tack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id="{843B5B1F-86F4-4C7D-83F9-FBAF202258A3}"/>
              </a:ext>
            </a:extLst>
          </p:cNvPr>
          <p:cNvSpPr txBox="1"/>
          <p:nvPr/>
        </p:nvSpPr>
        <p:spPr>
          <a:xfrm>
            <a:off x="6215074" y="584837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xtra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0E5C72D3-CB85-4EC8-A54B-6C29DDF21BF7}"/>
              </a:ext>
            </a:extLst>
          </p:cNvPr>
          <p:cNvSpPr txBox="1"/>
          <p:nvPr/>
        </p:nvSpPr>
        <p:spPr>
          <a:xfrm>
            <a:off x="2786050" y="70483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AX</a:t>
            </a:r>
            <a:endParaRPr lang="zh-CN" alt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19660F79-F445-4E25-810A-586B788F7064}"/>
              </a:ext>
            </a:extLst>
          </p:cNvPr>
          <p:cNvSpPr txBox="1"/>
          <p:nvPr/>
        </p:nvSpPr>
        <p:spPr>
          <a:xfrm>
            <a:off x="2786050" y="105139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BX</a:t>
            </a:r>
            <a:endParaRPr lang="zh-CN" alt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9AFE1D03-DE78-43C0-BC89-4F41E8D0F814}"/>
              </a:ext>
            </a:extLst>
          </p:cNvPr>
          <p:cNvSpPr txBox="1"/>
          <p:nvPr/>
        </p:nvSpPr>
        <p:spPr>
          <a:xfrm>
            <a:off x="2786050" y="139795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CX</a:t>
            </a:r>
            <a:endParaRPr lang="zh-CN" alt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41BD5BDB-93DA-4A74-BFE8-FEF830658761}"/>
              </a:ext>
            </a:extLst>
          </p:cNvPr>
          <p:cNvSpPr txBox="1"/>
          <p:nvPr/>
        </p:nvSpPr>
        <p:spPr>
          <a:xfrm>
            <a:off x="2786050" y="175514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DX</a:t>
            </a:r>
            <a:endParaRPr lang="zh-CN" altLang="en-US" sz="1800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B3024FB-C860-4B8A-9284-3143EF337C2E}"/>
              </a:ext>
            </a:extLst>
          </p:cNvPr>
          <p:cNvCxnSpPr>
            <a:cxnSpLocks/>
          </p:cNvCxnSpPr>
          <p:nvPr/>
        </p:nvCxnSpPr>
        <p:spPr bwMode="auto">
          <a:xfrm flipH="1">
            <a:off x="866674" y="1226394"/>
            <a:ext cx="2207922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E855FA-07FF-4159-B9F8-1C4055793B0E}"/>
              </a:ext>
            </a:extLst>
          </p:cNvPr>
          <p:cNvCxnSpPr>
            <a:cxnSpLocks/>
          </p:cNvCxnSpPr>
          <p:nvPr/>
        </p:nvCxnSpPr>
        <p:spPr bwMode="auto">
          <a:xfrm>
            <a:off x="1259540" y="5336128"/>
            <a:ext cx="2312327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B5DB289-A4B7-42C5-AE53-53D926221327}"/>
              </a:ext>
            </a:extLst>
          </p:cNvPr>
          <p:cNvCxnSpPr>
            <a:cxnSpLocks/>
          </p:cNvCxnSpPr>
          <p:nvPr/>
        </p:nvCxnSpPr>
        <p:spPr bwMode="auto">
          <a:xfrm flipH="1">
            <a:off x="1763610" y="3179290"/>
            <a:ext cx="1808258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D818337-AF1E-472A-A93A-AC70867A4466}"/>
              </a:ext>
            </a:extLst>
          </p:cNvPr>
          <p:cNvSpPr/>
          <p:nvPr/>
        </p:nvSpPr>
        <p:spPr>
          <a:xfrm>
            <a:off x="2333624" y="3261177"/>
            <a:ext cx="360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访问数据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CF8EAE-FB74-4BA6-A3F1-0B17C30E0FBB}"/>
              </a:ext>
            </a:extLst>
          </p:cNvPr>
          <p:cNvCxnSpPr>
            <a:cxnSpLocks/>
          </p:cNvCxnSpPr>
          <p:nvPr/>
        </p:nvCxnSpPr>
        <p:spPr bwMode="auto">
          <a:xfrm>
            <a:off x="1259540" y="1397478"/>
            <a:ext cx="0" cy="3930855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C736A4E-F90C-4F53-86D6-A502A5177878}"/>
              </a:ext>
            </a:extLst>
          </p:cNvPr>
          <p:cNvCxnSpPr>
            <a:cxnSpLocks/>
          </p:cNvCxnSpPr>
          <p:nvPr/>
        </p:nvCxnSpPr>
        <p:spPr bwMode="auto">
          <a:xfrm flipH="1">
            <a:off x="866674" y="1397478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1083821-5F7E-4442-9EBC-6FA475B1AB1C}"/>
              </a:ext>
            </a:extLst>
          </p:cNvPr>
          <p:cNvCxnSpPr>
            <a:cxnSpLocks/>
          </p:cNvCxnSpPr>
          <p:nvPr/>
        </p:nvCxnSpPr>
        <p:spPr bwMode="auto">
          <a:xfrm>
            <a:off x="3021190" y="3711896"/>
            <a:ext cx="0" cy="1643386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E33C4D7-928D-4451-84EB-198C0D6CA28B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30" y="3711896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D2341746-D9AF-4381-B513-DC49EB84797D}"/>
              </a:ext>
            </a:extLst>
          </p:cNvPr>
          <p:cNvSpPr>
            <a:spLocks noChangeAspect="1"/>
          </p:cNvSpPr>
          <p:nvPr/>
        </p:nvSpPr>
        <p:spPr bwMode="auto">
          <a:xfrm>
            <a:off x="2966596" y="5282128"/>
            <a:ext cx="108000" cy="108000"/>
          </a:xfrm>
          <a:prstGeom prst="ellipse">
            <a:avLst/>
          </a:prstGeom>
          <a:solidFill>
            <a:srgbClr val="00CC00"/>
          </a:solidFill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54179E2-B67A-4C66-8F78-F2862089A346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30" y="3530714"/>
            <a:ext cx="944137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7B990CA-AB34-4618-9436-75A8466F2B59}"/>
              </a:ext>
            </a:extLst>
          </p:cNvPr>
          <p:cNvCxnSpPr>
            <a:cxnSpLocks/>
          </p:cNvCxnSpPr>
          <p:nvPr/>
        </p:nvCxnSpPr>
        <p:spPr bwMode="auto">
          <a:xfrm>
            <a:off x="2157070" y="3349188"/>
            <a:ext cx="0" cy="2006094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7368452-BED8-4BEA-98FD-46717B8ADC4A}"/>
              </a:ext>
            </a:extLst>
          </p:cNvPr>
          <p:cNvCxnSpPr>
            <a:cxnSpLocks/>
          </p:cNvCxnSpPr>
          <p:nvPr/>
        </p:nvCxnSpPr>
        <p:spPr bwMode="auto">
          <a:xfrm flipH="1">
            <a:off x="1763610" y="3349188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17002EA2-1E5D-4D14-A60D-6E9F6E083AB4}"/>
              </a:ext>
            </a:extLst>
          </p:cNvPr>
          <p:cNvSpPr>
            <a:spLocks noChangeAspect="1"/>
          </p:cNvSpPr>
          <p:nvPr/>
        </p:nvSpPr>
        <p:spPr bwMode="auto">
          <a:xfrm>
            <a:off x="2102476" y="5282128"/>
            <a:ext cx="108000" cy="108000"/>
          </a:xfrm>
          <a:prstGeom prst="ellipse">
            <a:avLst/>
          </a:prstGeom>
          <a:solidFill>
            <a:srgbClr val="00CC00"/>
          </a:solidFill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185C63-B3B1-4A1C-8E1B-16C84486D1AF}"/>
              </a:ext>
            </a:extLst>
          </p:cNvPr>
          <p:cNvSpPr/>
          <p:nvPr/>
        </p:nvSpPr>
        <p:spPr>
          <a:xfrm>
            <a:off x="1451708" y="2895349"/>
            <a:ext cx="360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访问数据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C4897F1-EDF0-4159-8D6B-B79423E11967}"/>
              </a:ext>
            </a:extLst>
          </p:cNvPr>
          <p:cNvSpPr/>
          <p:nvPr/>
        </p:nvSpPr>
        <p:spPr>
          <a:xfrm>
            <a:off x="540916" y="957806"/>
            <a:ext cx="360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访问数据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AB5E2D4-4253-4C20-BA89-1EDE0A5B9D9E}"/>
              </a:ext>
            </a:extLst>
          </p:cNvPr>
          <p:cNvSpPr/>
          <p:nvPr/>
        </p:nvSpPr>
        <p:spPr bwMode="auto">
          <a:xfrm>
            <a:off x="3614468" y="1087383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1A3A79-513E-45D5-9A74-320C6C7DC29D}"/>
              </a:ext>
            </a:extLst>
          </p:cNvPr>
          <p:cNvSpPr/>
          <p:nvPr/>
        </p:nvSpPr>
        <p:spPr bwMode="auto">
          <a:xfrm>
            <a:off x="3614468" y="3055201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936FD1-3151-49E9-B8CE-7597AE362C7D}"/>
              </a:ext>
            </a:extLst>
          </p:cNvPr>
          <p:cNvSpPr/>
          <p:nvPr/>
        </p:nvSpPr>
        <p:spPr bwMode="auto">
          <a:xfrm>
            <a:off x="3614468" y="3401942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DA126D2-BC95-4E9F-8044-F7BB94C1ABAB}"/>
              </a:ext>
            </a:extLst>
          </p:cNvPr>
          <p:cNvSpPr/>
          <p:nvPr/>
        </p:nvSpPr>
        <p:spPr bwMode="auto">
          <a:xfrm>
            <a:off x="3614468" y="5198936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E051E22-E2E3-48FC-B7D2-79837BCDF7AC}"/>
              </a:ext>
            </a:extLst>
          </p:cNvPr>
          <p:cNvCxnSpPr>
            <a:cxnSpLocks/>
          </p:cNvCxnSpPr>
          <p:nvPr/>
        </p:nvCxnSpPr>
        <p:spPr bwMode="auto">
          <a:xfrm>
            <a:off x="3275820" y="6039436"/>
            <a:ext cx="296047" cy="0"/>
          </a:xfrm>
          <a:prstGeom prst="straightConnector1">
            <a:avLst/>
          </a:prstGeom>
          <a:noFill/>
          <a:ln w="38100" cap="rnd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1353EA-EC17-41FE-8EBD-00186AD8B88D}"/>
              </a:ext>
            </a:extLst>
          </p:cNvPr>
          <p:cNvCxnSpPr>
            <a:cxnSpLocks/>
          </p:cNvCxnSpPr>
          <p:nvPr/>
        </p:nvCxnSpPr>
        <p:spPr bwMode="auto">
          <a:xfrm>
            <a:off x="3275820" y="5474981"/>
            <a:ext cx="0" cy="563923"/>
          </a:xfrm>
          <a:prstGeom prst="line">
            <a:avLst/>
          </a:prstGeom>
          <a:noFill/>
          <a:ln w="38100" cap="rnd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EA1FE8-C444-44DE-A185-2CDBC49B880A}"/>
              </a:ext>
            </a:extLst>
          </p:cNvPr>
          <p:cNvCxnSpPr>
            <a:cxnSpLocks/>
          </p:cNvCxnSpPr>
          <p:nvPr/>
        </p:nvCxnSpPr>
        <p:spPr bwMode="auto">
          <a:xfrm>
            <a:off x="1259540" y="5475561"/>
            <a:ext cx="2017392" cy="0"/>
          </a:xfrm>
          <a:prstGeom prst="straightConnector1">
            <a:avLst/>
          </a:prstGeom>
          <a:noFill/>
          <a:ln w="38100" cap="rnd" cmpd="sng" algn="ctr">
            <a:solidFill>
              <a:srgbClr val="33CC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5FD6D27-CB2C-4D3C-9EF9-F7065C87A946}"/>
              </a:ext>
            </a:extLst>
          </p:cNvPr>
          <p:cNvSpPr/>
          <p:nvPr/>
        </p:nvSpPr>
        <p:spPr>
          <a:xfrm>
            <a:off x="3129093" y="6180992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跨段访问数据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4E21D0F-8318-4D55-A7AB-7EF4936B02C2}"/>
              </a:ext>
            </a:extLst>
          </p:cNvPr>
          <p:cNvSpPr/>
          <p:nvPr/>
        </p:nvSpPr>
        <p:spPr bwMode="auto">
          <a:xfrm>
            <a:off x="3614830" y="5890408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779F2AB-EB76-46B0-AD57-E093DB5BEC91}"/>
              </a:ext>
            </a:extLst>
          </p:cNvPr>
          <p:cNvSpPr/>
          <p:nvPr/>
        </p:nvSpPr>
        <p:spPr>
          <a:xfrm>
            <a:off x="819346" y="806059"/>
            <a:ext cx="1736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AX,[BX]</a:t>
            </a:r>
            <a:endParaRPr lang="zh-CN" altLang="en-US" sz="2000" i="1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ED78ED0-74C5-4E24-8EF4-A05DE39B9FCA}"/>
              </a:ext>
            </a:extLst>
          </p:cNvPr>
          <p:cNvSpPr/>
          <p:nvPr/>
        </p:nvSpPr>
        <p:spPr>
          <a:xfrm>
            <a:off x="1755477" y="2454479"/>
            <a:ext cx="1736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AX,[SI]</a:t>
            </a:r>
          </a:p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AX,[DI]</a:t>
            </a:r>
            <a:endParaRPr lang="zh-CN" altLang="en-US" sz="2000" i="1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6F0DEBB-FB62-4BC4-8902-80528D7F8774}"/>
              </a:ext>
            </a:extLst>
          </p:cNvPr>
          <p:cNvSpPr/>
          <p:nvPr/>
        </p:nvSpPr>
        <p:spPr>
          <a:xfrm>
            <a:off x="1115520" y="5482375"/>
            <a:ext cx="21595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AX,ES:[BX]</a:t>
            </a:r>
          </a:p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AX,ES:[SI]</a:t>
            </a:r>
          </a:p>
          <a:p>
            <a:pPr algn="l">
              <a:spcBef>
                <a:spcPct val="0"/>
              </a:spcBef>
            </a:pPr>
            <a:r>
              <a:rPr lang="en-US" altLang="zh-CN" sz="2000" i="1" dirty="0">
                <a:solidFill>
                  <a:srgbClr val="FF6600"/>
                </a:solidFill>
                <a:latin typeface="Consolas" panose="020B0609020204030204" pitchFamily="49" charset="0"/>
              </a:rPr>
              <a:t>MOV AX,ES:[DI]</a:t>
            </a:r>
            <a:endParaRPr lang="zh-CN" altLang="en-US" sz="2000" i="1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761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A1686-DC25-4B59-A36D-F9991049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FF0066"/>
                </a:solidFill>
              </a:rPr>
              <a:t>一、使用寄存器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A3A21-3368-4A4C-80DA-80A40019C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90AADD-7EFB-4783-B8F1-29AA5C9A922D}"/>
              </a:ext>
            </a:extLst>
          </p:cNvPr>
          <p:cNvSpPr/>
          <p:nvPr/>
        </p:nvSpPr>
        <p:spPr>
          <a:xfrm>
            <a:off x="3607843" y="5559623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kern="0" dirty="0">
                <a:solidFill>
                  <a:srgbClr val="CC0099"/>
                </a:solidFill>
                <a:ea typeface="宋体"/>
              </a:rPr>
              <a:t>FLAGS / PSW</a:t>
            </a:r>
            <a:endParaRPr lang="zh-CN" altLang="en-US" sz="1800" b="0" dirty="0">
              <a:solidFill>
                <a:srgbClr val="CC0099"/>
              </a:solidFill>
              <a:latin typeface="Arial" charset="0"/>
            </a:endParaRPr>
          </a:p>
        </p:txBody>
      </p:sp>
      <p:graphicFrame>
        <p:nvGraphicFramePr>
          <p:cNvPr id="14" name="Group 51">
            <a:extLst>
              <a:ext uri="{FF2B5EF4-FFF2-40B4-BE49-F238E27FC236}">
                <a16:creationId xmlns:a16="http://schemas.microsoft.com/office/drawing/2014/main" id="{FAA1A15F-0200-4239-95B4-F2FAE0BDB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44096"/>
              </p:ext>
            </p:extLst>
          </p:nvPr>
        </p:nvGraphicFramePr>
        <p:xfrm>
          <a:off x="323850" y="4111875"/>
          <a:ext cx="8424863" cy="457200"/>
        </p:xfrm>
        <a:graphic>
          <a:graphicData uri="http://schemas.openxmlformats.org/drawingml/2006/table">
            <a:tbl>
              <a:tblPr/>
              <a:tblGrid>
                <a:gridCol w="52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118">
            <a:extLst>
              <a:ext uri="{FF2B5EF4-FFF2-40B4-BE49-F238E27FC236}">
                <a16:creationId xmlns:a16="http://schemas.microsoft.com/office/drawing/2014/main" id="{FB35E35F-4FA6-452E-AB67-6E587DF48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53588"/>
              </p:ext>
            </p:extLst>
          </p:nvPr>
        </p:nvGraphicFramePr>
        <p:xfrm>
          <a:off x="323850" y="4543935"/>
          <a:ext cx="8424863" cy="365760"/>
        </p:xfrm>
        <a:graphic>
          <a:graphicData uri="http://schemas.openxmlformats.org/drawingml/2006/table">
            <a:tbl>
              <a:tblPr/>
              <a:tblGrid>
                <a:gridCol w="52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3">
            <a:extLst>
              <a:ext uri="{FF2B5EF4-FFF2-40B4-BE49-F238E27FC236}">
                <a16:creationId xmlns:a16="http://schemas.microsoft.com/office/drawing/2014/main" id="{7CEE8E0E-C4E5-46DB-8C2D-002D2107F1F6}"/>
              </a:ext>
            </a:extLst>
          </p:cNvPr>
          <p:cNvSpPr txBox="1"/>
          <p:nvPr/>
        </p:nvSpPr>
        <p:spPr>
          <a:xfrm>
            <a:off x="251400" y="1412776"/>
            <a:ext cx="5904600" cy="830997"/>
          </a:xfrm>
          <a:prstGeom prst="rect">
            <a:avLst/>
          </a:prstGeom>
          <a:solidFill>
            <a:srgbClr val="D5FFFF"/>
          </a:solidFill>
          <a:ln w="285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STD	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设置方向标志（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DF=1,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地址自减）</a:t>
            </a:r>
          </a:p>
          <a:p>
            <a:pPr algn="l"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CLD	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清除方向标志（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DF=0,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地址自增）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BE78DD58-87C2-41B2-83D1-09720C68E0DB}"/>
              </a:ext>
            </a:extLst>
          </p:cNvPr>
          <p:cNvSpPr txBox="1"/>
          <p:nvPr/>
        </p:nvSpPr>
        <p:spPr>
          <a:xfrm>
            <a:off x="3455845" y="2445230"/>
            <a:ext cx="3528490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STI	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开中断（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IF=1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）</a:t>
            </a:r>
          </a:p>
          <a:p>
            <a:pPr algn="l"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CLI	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关中断（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IF=0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  <a:cs typeface="Courier New" pitchFamily="49" charset="0"/>
              </a:rPr>
              <a:t>）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08A8DF-6BE0-4EFB-A30E-BF9CB7B3C200}"/>
              </a:ext>
            </a:extLst>
          </p:cNvPr>
          <p:cNvCxnSpPr/>
          <p:nvPr/>
        </p:nvCxnSpPr>
        <p:spPr bwMode="auto">
          <a:xfrm flipV="1">
            <a:off x="3203700" y="2243773"/>
            <a:ext cx="0" cy="1868102"/>
          </a:xfrm>
          <a:prstGeom prst="straightConnector1">
            <a:avLst/>
          </a:prstGeom>
          <a:noFill/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CF9182-933C-404C-A1E7-7CDF2A47A875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0770" y="3276227"/>
            <a:ext cx="0" cy="835648"/>
          </a:xfrm>
          <a:prstGeom prst="straightConnector1">
            <a:avLst/>
          </a:prstGeom>
          <a:noFill/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ADC89C5-DB2F-497D-AC09-D1A6443925C2}"/>
              </a:ext>
            </a:extLst>
          </p:cNvPr>
          <p:cNvSpPr/>
          <p:nvPr/>
        </p:nvSpPr>
        <p:spPr bwMode="auto">
          <a:xfrm>
            <a:off x="8224911" y="4105905"/>
            <a:ext cx="523802" cy="45720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4F37A6-35B5-4374-B9E6-CAF464B55B5A}"/>
              </a:ext>
            </a:extLst>
          </p:cNvPr>
          <p:cNvSpPr/>
          <p:nvPr/>
        </p:nvSpPr>
        <p:spPr bwMode="auto">
          <a:xfrm>
            <a:off x="5066385" y="4105905"/>
            <a:ext cx="523802" cy="45720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1757B8-3F5E-47EA-99EE-BB5C925456A6}"/>
              </a:ext>
            </a:extLst>
          </p:cNvPr>
          <p:cNvSpPr/>
          <p:nvPr/>
        </p:nvSpPr>
        <p:spPr bwMode="auto">
          <a:xfrm>
            <a:off x="2427059" y="4105905"/>
            <a:ext cx="531845" cy="45720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569DC6-9257-4EE9-AAD6-ACB1ECCC8A60}"/>
              </a:ext>
            </a:extLst>
          </p:cNvPr>
          <p:cNvSpPr/>
          <p:nvPr/>
        </p:nvSpPr>
        <p:spPr bwMode="auto">
          <a:xfrm>
            <a:off x="3483927" y="4105905"/>
            <a:ext cx="531845" cy="457200"/>
          </a:xfrm>
          <a:prstGeom prst="rect">
            <a:avLst/>
          </a:prstGeom>
          <a:noFill/>
          <a:ln w="76200" cap="flat" cmpd="sng" algn="ctr">
            <a:solidFill>
              <a:srgbClr val="00B0F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429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82521-D8B7-4C0A-9BC2-F309DBC0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009900"/>
                </a:solidFill>
              </a:rPr>
              <a:t>二、常用指令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56DF6-D0FD-4E3E-9B33-BA9A27F7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579296" cy="1512168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zh-CN" altLang="en-US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双操作数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指令</a:t>
            </a:r>
            <a:r>
              <a:rPr lang="zh-CN" altLang="en-US" kern="1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格式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的规定：</a:t>
            </a:r>
            <a:endParaRPr lang="en-US" altLang="zh-CN" kern="12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457200" lvl="0" indent="-457200">
              <a:spcBef>
                <a:spcPts val="0"/>
              </a:spcBef>
              <a:buClr>
                <a:srgbClr val="00CC00"/>
              </a:buClr>
              <a:buSzTx/>
              <a:buFont typeface="Wingdings" panose="05000000000000000000" pitchFamily="2" charset="2"/>
              <a:buChar char="þ"/>
            </a:pP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两个操作数尺寸必须一致。（有例外，但不要求）</a:t>
            </a:r>
          </a:p>
          <a:p>
            <a:pPr marL="457200" lvl="0" indent="-457200">
              <a:spcBef>
                <a:spcPts val="0"/>
              </a:spcBef>
              <a:buClr>
                <a:srgbClr val="00CC00"/>
              </a:buClr>
              <a:buSzTx/>
              <a:buFont typeface="Wingdings" panose="05000000000000000000" pitchFamily="2" charset="2"/>
              <a:buChar char="þ"/>
            </a:pP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两个操作数不能同时为内存。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DEE60-E286-4582-B945-52AA86A82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A3689E2-4E48-483C-8996-72B789EED975}"/>
              </a:ext>
            </a:extLst>
          </p:cNvPr>
          <p:cNvSpPr txBox="1">
            <a:spLocks/>
          </p:cNvSpPr>
          <p:nvPr/>
        </p:nvSpPr>
        <p:spPr bwMode="auto">
          <a:xfrm>
            <a:off x="457200" y="3140968"/>
            <a:ext cx="85792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kern="1200" dirty="0">
                <a:solidFill>
                  <a:srgbClr val="D60093"/>
                </a:solidFill>
                <a:latin typeface="Times New Roman" pitchFamily="18" charset="0"/>
                <a:ea typeface="宋体" pitchFamily="2" charset="-122"/>
              </a:rPr>
              <a:t>标识符</a:t>
            </a:r>
            <a:r>
              <a:rPr lang="zh-CN" altLang="en-US" kern="1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格式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的规定：</a:t>
            </a:r>
            <a:endParaRPr lang="en-US" altLang="zh-CN" kern="12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457200" indent="-457200">
              <a:spcBef>
                <a:spcPts val="0"/>
              </a:spcBef>
              <a:buClr>
                <a:srgbClr val="00CC00"/>
              </a:buClr>
              <a:buSzTx/>
              <a:buFont typeface="Wingdings" pitchFamily="2" charset="2"/>
              <a:buChar char="þ"/>
            </a:pP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第一个字符必须是字母</a:t>
            </a:r>
            <a:r>
              <a:rPr lang="en-US" altLang="zh-CN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lang="en-US" altLang="zh-CN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lang="en-US" altLang="zh-CN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z)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、下划线</a:t>
            </a:r>
            <a:r>
              <a:rPr lang="en-US" altLang="zh-CN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 _ )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@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? 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或 </a:t>
            </a:r>
            <a:r>
              <a:rPr lang="en-US" altLang="zh-CN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$</a:t>
            </a:r>
            <a:r>
              <a:rPr lang="zh-CN" altLang="en-US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，后续字符可以是数字。</a:t>
            </a:r>
          </a:p>
          <a:p>
            <a:pPr marL="457200" indent="-457200">
              <a:spcBef>
                <a:spcPts val="0"/>
              </a:spcBef>
              <a:buClr>
                <a:srgbClr val="00CC00"/>
              </a:buClr>
              <a:buSzTx/>
              <a:buFont typeface="Wingdings" pitchFamily="2" charset="2"/>
              <a:buChar char="þ"/>
            </a:pPr>
            <a:r>
              <a:rPr lang="zh-CN" altLang="en-US" dirty="0">
                <a:latin typeface="Times New Roman" pitchFamily="18" charset="0"/>
              </a:rPr>
              <a:t>不能与</a:t>
            </a:r>
            <a:r>
              <a:rPr lang="zh-CN" altLang="en-US" dirty="0">
                <a:solidFill>
                  <a:srgbClr val="FF0066"/>
                </a:solidFill>
                <a:latin typeface="Times New Roman" pitchFamily="18" charset="0"/>
              </a:rPr>
              <a:t>保留字</a:t>
            </a:r>
            <a:r>
              <a:rPr lang="zh-CN" altLang="en-US" dirty="0">
                <a:latin typeface="Times New Roman" pitchFamily="18" charset="0"/>
              </a:rPr>
              <a:t>相同。</a:t>
            </a:r>
            <a:endParaRPr lang="zh-CN" altLang="en-US" kern="12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9182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998B-F7F0-45AE-A0CD-B41A9AF2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009900"/>
                </a:solidFill>
              </a:rPr>
              <a:t>二、常用指令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8BFEF-5D23-48B7-8AC9-E44C6410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07536"/>
            <a:ext cx="8579296" cy="6285043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数据传送：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MOV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LEA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；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PUSH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POP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（如何管理堆栈）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子程序、返回：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CALL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RET/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IRET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INT </a:t>
            </a:r>
            <a:r>
              <a:rPr kumimoji="0" lang="en-US" altLang="zh-CN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DOS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功能调用）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算术运算：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ADD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ADC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INC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SUB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SBB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DEC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NEG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b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      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MUL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/IMUL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DIV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/IDIV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CBW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逻辑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移位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运算：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AND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OR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NOT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XOR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SHL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SHR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循环跳转：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LOOP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JMP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比较测试：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CMP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TEST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条件转移指令（判断相等、大、小，满足条件则跳转）</a:t>
            </a:r>
          </a:p>
          <a:p>
            <a:pPr marL="717550" marR="0" lvl="1" indent="-357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基于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CPU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特定标志位的跳转指令</a:t>
            </a:r>
            <a:b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</a:b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JZ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/JE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JNZ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/JNE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JC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JNC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</a:p>
          <a:p>
            <a:pPr marL="717550" marR="0" lvl="1" indent="-357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基于无符号整数比较结果的跳转指令</a:t>
            </a:r>
            <a:b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</a:b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JA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JAE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JB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JBE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</a:p>
          <a:p>
            <a:pPr marL="717550" marR="0" lvl="1" indent="-357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基于有符号整数比较结果的跳转指令</a:t>
            </a:r>
            <a:b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</a:b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JG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JGE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JL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JLE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输入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输出：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OUT</a:t>
            </a:r>
          </a:p>
          <a:p>
            <a:pPr marL="717550" marR="0" lvl="1" indent="-357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超出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位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接口地址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必须用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DX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提供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寄存器间接寻址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717550" marR="0" lvl="1" indent="-357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必须用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AL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存放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位数据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，或者用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AX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存放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位数据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1EBC2-94EC-4E9C-B85D-4FAF595C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E9139-B5CC-4D12-98A0-1ECC3E0F52AF}"/>
              </a:ext>
            </a:extLst>
          </p:cNvPr>
          <p:cNvSpPr txBox="1"/>
          <p:nvPr/>
        </p:nvSpPr>
        <p:spPr bwMode="auto">
          <a:xfrm>
            <a:off x="5849588" y="2348880"/>
            <a:ext cx="304730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400" kern="0">
                <a:solidFill>
                  <a:srgbClr val="FF00FF"/>
                </a:solidFill>
                <a:latin typeface="Times New Roman"/>
                <a:ea typeface="宋体"/>
              </a:rPr>
              <a:t>ROL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</a:t>
            </a:r>
            <a:r>
              <a:rPr lang="en-US" altLang="zh-CN" sz="2400" kern="0">
                <a:solidFill>
                  <a:srgbClr val="FF00FF"/>
                </a:solidFill>
                <a:latin typeface="Times New Roman"/>
                <a:ea typeface="宋体"/>
              </a:rPr>
              <a:t>ROR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、</a:t>
            </a:r>
            <a:r>
              <a:rPr lang="en-US" altLang="zh-CN" sz="2400" kern="0">
                <a:solidFill>
                  <a:srgbClr val="FF00FF"/>
                </a:solidFill>
                <a:latin typeface="Times New Roman"/>
                <a:ea typeface="宋体"/>
              </a:rPr>
              <a:t>SAL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</a:t>
            </a:r>
            <a:r>
              <a:rPr lang="en-US" altLang="zh-CN" sz="2400" kern="0">
                <a:solidFill>
                  <a:srgbClr val="FF00FF"/>
                </a:solidFill>
                <a:latin typeface="Times New Roman"/>
                <a:ea typeface="宋体"/>
              </a:rPr>
              <a:t>SAR</a:t>
            </a:r>
            <a:endParaRPr lang="zh-CN" altLang="en-US" sz="2400" kern="0">
              <a:solidFill>
                <a:srgbClr val="FF00FF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852373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DEB0-F3DF-4F4D-BEB7-7910486C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9BAF0-E56E-4154-B458-EB73C87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33" y="73024"/>
            <a:ext cx="3034680" cy="52387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Jcond</a:t>
            </a:r>
            <a:r>
              <a:rPr lang="zh-CN" altLang="en-US" dirty="0"/>
              <a:t>类指令：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2E9A70-769F-4886-8BEF-83B9A8757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64704"/>
            <a:ext cx="8785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>
              <a:lnSpc>
                <a:spcPct val="90000"/>
              </a:lnSpc>
              <a:buNone/>
            </a:pPr>
            <a:r>
              <a:rPr lang="zh-CN" altLang="en-US" kern="0" dirty="0">
                <a:latin typeface="Times New Roman" pitchFamily="18" charset="0"/>
              </a:rPr>
              <a:t>基于 </a:t>
            </a:r>
            <a:r>
              <a:rPr lang="en-US" altLang="zh-CN" kern="0" dirty="0">
                <a:latin typeface="Times New Roman" pitchFamily="18" charset="0"/>
              </a:rPr>
              <a:t>CPU </a:t>
            </a:r>
            <a:r>
              <a:rPr lang="zh-CN" altLang="en-US" kern="0" dirty="0">
                <a:latin typeface="Times New Roman" pitchFamily="18" charset="0"/>
              </a:rPr>
              <a:t>特定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标志位</a:t>
            </a:r>
            <a:r>
              <a:rPr lang="zh-CN" altLang="en-US" kern="0" dirty="0">
                <a:latin typeface="Times New Roman" pitchFamily="18" charset="0"/>
              </a:rPr>
              <a:t>的跳转指令</a:t>
            </a:r>
          </a:p>
        </p:txBody>
      </p:sp>
      <p:graphicFrame>
        <p:nvGraphicFramePr>
          <p:cNvPr id="5" name="Group 88">
            <a:extLst>
              <a:ext uri="{FF2B5EF4-FFF2-40B4-BE49-F238E27FC236}">
                <a16:creationId xmlns:a16="http://schemas.microsoft.com/office/drawing/2014/main" id="{D401441B-BA1D-4196-978D-A870DE836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10758"/>
              </p:ext>
            </p:extLst>
          </p:nvPr>
        </p:nvGraphicFramePr>
        <p:xfrm>
          <a:off x="611188" y="1298104"/>
          <a:ext cx="8064500" cy="5029200"/>
        </p:xfrm>
        <a:graphic>
          <a:graphicData uri="http://schemas.openxmlformats.org/drawingml/2006/table">
            <a:tbl>
              <a:tblPr/>
              <a:tblGrid>
                <a:gridCol w="172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标志值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JZ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JE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为零则跳转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JNZ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JNE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不为零则跳转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如果设置进位标志则跳转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如果未设置进位标志则跳转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如果设置溢出标志则跳转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如果未设置溢出标志则跳转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如果设置符号标志则跳转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如果未设置符号标志则跳转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如果设置了奇偶标志则跳转（偶）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如果未设置奇偶标志则跳转（奇）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1ACB3-5F77-4021-BF19-9C0227098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220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DEB0-F3DF-4F4D-BEB7-7910486C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9BAF0-E56E-4154-B458-EB73C87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33" y="73024"/>
            <a:ext cx="3034680" cy="52387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Jcond</a:t>
            </a:r>
            <a:r>
              <a:rPr lang="zh-CN" altLang="en-US" dirty="0"/>
              <a:t>类指令：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7D2E073-7703-4FA0-8C1A-BF0B7DBE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0396"/>
            <a:ext cx="8785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>
                <a:latin typeface="Times New Roman" pitchFamily="18" charset="0"/>
              </a:rPr>
              <a:t>基于</a:t>
            </a:r>
            <a:r>
              <a:rPr lang="zh-CN" altLang="en-US" ker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无符号</a:t>
            </a:r>
            <a:r>
              <a:rPr lang="zh-CN" altLang="en-US" ker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整数</a:t>
            </a:r>
            <a:r>
              <a:rPr lang="zh-CN" altLang="en-US" kern="0">
                <a:latin typeface="Times New Roman" pitchFamily="18" charset="0"/>
              </a:rPr>
              <a:t>比较结果的跳转指令</a:t>
            </a:r>
            <a:endParaRPr lang="zh-CN" altLang="en-US" kern="0" dirty="0">
              <a:latin typeface="Times New Roman" pitchFamily="18" charset="0"/>
            </a:endParaRPr>
          </a:p>
        </p:txBody>
      </p:sp>
      <p:graphicFrame>
        <p:nvGraphicFramePr>
          <p:cNvPr id="11" name="Group 52">
            <a:extLst>
              <a:ext uri="{FF2B5EF4-FFF2-40B4-BE49-F238E27FC236}">
                <a16:creationId xmlns:a16="http://schemas.microsoft.com/office/drawing/2014/main" id="{E2BD4003-26E6-40D9-815A-7D436BCA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3260"/>
              </p:ext>
            </p:extLst>
          </p:nvPr>
        </p:nvGraphicFramePr>
        <p:xfrm>
          <a:off x="1981200" y="1992859"/>
          <a:ext cx="6767513" cy="4114800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 Box 48">
            <a:extLst>
              <a:ext uri="{FF2B5EF4-FFF2-40B4-BE49-F238E27FC236}">
                <a16:creationId xmlns:a16="http://schemas.microsoft.com/office/drawing/2014/main" id="{C5C39BF1-4D08-41B3-8A38-CC5BF6B84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1" y="692696"/>
            <a:ext cx="3312170" cy="46166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cmp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leftOp,rightOp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Rectangle 50">
            <a:extLst>
              <a:ext uri="{FF2B5EF4-FFF2-40B4-BE49-F238E27FC236}">
                <a16:creationId xmlns:a16="http://schemas.microsoft.com/office/drawing/2014/main" id="{235FD7EE-4919-421D-9DF8-00B3C832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6" y="5256325"/>
            <a:ext cx="1944688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bove</a:t>
            </a: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elow</a:t>
            </a: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qual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588108F-2D4F-4FE7-A51E-B09DBF27E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F0BE410-CCE4-4136-8C1E-305941C56FA7}"/>
              </a:ext>
            </a:extLst>
          </p:cNvPr>
          <p:cNvSpPr/>
          <p:nvPr/>
        </p:nvSpPr>
        <p:spPr bwMode="auto">
          <a:xfrm>
            <a:off x="1691680" y="4347720"/>
            <a:ext cx="216024" cy="791716"/>
          </a:xfrm>
          <a:prstGeom prst="leftBrace">
            <a:avLst>
              <a:gd name="adj1" fmla="val 30525"/>
              <a:gd name="adj2" fmla="val 50000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AA5C0093-FE62-4A76-9A13-579D36C8E839}"/>
              </a:ext>
            </a:extLst>
          </p:cNvPr>
          <p:cNvSpPr/>
          <p:nvPr/>
        </p:nvSpPr>
        <p:spPr bwMode="auto">
          <a:xfrm>
            <a:off x="1688712" y="3439114"/>
            <a:ext cx="216024" cy="791716"/>
          </a:xfrm>
          <a:prstGeom prst="leftBrace">
            <a:avLst>
              <a:gd name="adj1" fmla="val 30525"/>
              <a:gd name="adj2" fmla="val 50000"/>
            </a:avLst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986D66-2D36-4C12-BC0A-FCA6023EDE01}"/>
              </a:ext>
            </a:extLst>
          </p:cNvPr>
          <p:cNvSpPr/>
          <p:nvPr/>
        </p:nvSpPr>
        <p:spPr>
          <a:xfrm>
            <a:off x="1136156" y="451274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66"/>
                </a:solidFill>
              </a:rPr>
              <a:t>JC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A3DF84-3C80-445A-929C-F38331B4EFBE}"/>
              </a:ext>
            </a:extLst>
          </p:cNvPr>
          <p:cNvSpPr/>
          <p:nvPr/>
        </p:nvSpPr>
        <p:spPr>
          <a:xfrm>
            <a:off x="957224" y="3597651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66"/>
                </a:solidFill>
              </a:rPr>
              <a:t>JNC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75738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DEB0-F3DF-4F4D-BEB7-7910486C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9BAF0-E56E-4154-B458-EB73C87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33" y="73024"/>
            <a:ext cx="3034680" cy="52387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 err="1"/>
              <a:t>Jcond</a:t>
            </a:r>
            <a:r>
              <a:rPr lang="zh-CN" altLang="en-US" dirty="0"/>
              <a:t>类指令：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AEBF46-A549-4BE4-B84A-39BC5C5B4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62"/>
            <a:ext cx="8785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>
                <a:latin typeface="Times New Roman" pitchFamily="18" charset="0"/>
              </a:rPr>
              <a:t>基于</a:t>
            </a:r>
            <a:r>
              <a:rPr lang="zh-CN" altLang="en-US" ker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有符号</a:t>
            </a:r>
            <a:r>
              <a:rPr lang="zh-CN" altLang="en-US" ker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整数</a:t>
            </a:r>
            <a:r>
              <a:rPr lang="zh-CN" altLang="en-US" kern="0">
                <a:latin typeface="Times New Roman" pitchFamily="18" charset="0"/>
              </a:rPr>
              <a:t>比较结果的跳转指令</a:t>
            </a:r>
          </a:p>
        </p:txBody>
      </p:sp>
      <p:graphicFrame>
        <p:nvGraphicFramePr>
          <p:cNvPr id="5" name="Group 42">
            <a:extLst>
              <a:ext uri="{FF2B5EF4-FFF2-40B4-BE49-F238E27FC236}">
                <a16:creationId xmlns:a16="http://schemas.microsoft.com/office/drawing/2014/main" id="{329C88F3-49C8-4531-BA71-202E44546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90280"/>
              </p:ext>
            </p:extLst>
          </p:nvPr>
        </p:nvGraphicFramePr>
        <p:xfrm>
          <a:off x="1979613" y="1993925"/>
          <a:ext cx="6769100" cy="4114800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43">
            <a:extLst>
              <a:ext uri="{FF2B5EF4-FFF2-40B4-BE49-F238E27FC236}">
                <a16:creationId xmlns:a16="http://schemas.microsoft.com/office/drawing/2014/main" id="{EC66110A-C83A-4C17-8E5D-C403A0F0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" y="5257116"/>
            <a:ext cx="20891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G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reater</a:t>
            </a: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ess</a:t>
            </a:r>
          </a:p>
          <a:p>
            <a:pPr marL="355600" marR="0" lvl="0" indent="-35560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E: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qual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7E2ECBF-B222-4000-8C35-EB457714E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D6A3AF1C-96DF-4379-AC2F-08752B7C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1" y="692696"/>
            <a:ext cx="3312170" cy="46166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cmp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leftOp,rightOp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405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F2DE1-D1C9-401A-9CF9-ED6A90AC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</a:t>
            </a:r>
            <a:r>
              <a:rPr lang="en-US" altLang="zh-CN"/>
              <a:t>8086</a:t>
            </a:r>
            <a:r>
              <a:rPr lang="zh-CN" altLang="en-US"/>
              <a:t>汇编语言程序设计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E2271-E6B3-461B-B7BF-1770BA006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95846F-3F70-426E-BA9B-A22FA2A64B87}"/>
              </a:ext>
            </a:extLst>
          </p:cNvPr>
          <p:cNvSpPr txBox="1"/>
          <p:nvPr/>
        </p:nvSpPr>
        <p:spPr bwMode="auto">
          <a:xfrm>
            <a:off x="622658" y="601524"/>
            <a:ext cx="5083443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MS-DOS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功能调用（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INT 21h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96DB9FC-E522-4396-8CFA-2050D865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>
                <a:solidFill>
                  <a:srgbClr val="FF3300"/>
                </a:solidFill>
              </a:rPr>
              <a:t>INT 21h </a:t>
            </a:r>
            <a:r>
              <a:rPr lang="zh-CN" altLang="en-US">
                <a:solidFill>
                  <a:srgbClr val="FF3300"/>
                </a:solidFill>
              </a:rPr>
              <a:t>功能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  <a:endParaRPr lang="zh-CN" altLang="en-US">
              <a:solidFill>
                <a:srgbClr val="FF33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F84C68-34CC-40F7-BC30-03682FA42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7482"/>
              </p:ext>
            </p:extLst>
          </p:nvPr>
        </p:nvGraphicFramePr>
        <p:xfrm>
          <a:off x="467544" y="2060848"/>
          <a:ext cx="8136904" cy="365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从标准输出上显示一个字符，并将光标前进一个位置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接收参数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 =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DL = 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字符值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返回值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调用示例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mov ah,2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mov dl,'A'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int 21h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665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F2DE1-D1C9-401A-9CF9-ED6A90AC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</a:t>
            </a:r>
            <a:r>
              <a:rPr lang="en-US" altLang="zh-CN"/>
              <a:t>8086</a:t>
            </a:r>
            <a:r>
              <a:rPr lang="zh-CN" altLang="en-US"/>
              <a:t>汇编语言程序设计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E2271-E6B3-461B-B7BF-1770BA006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95846F-3F70-426E-BA9B-A22FA2A64B87}"/>
              </a:ext>
            </a:extLst>
          </p:cNvPr>
          <p:cNvSpPr txBox="1"/>
          <p:nvPr/>
        </p:nvSpPr>
        <p:spPr bwMode="auto">
          <a:xfrm>
            <a:off x="622658" y="601524"/>
            <a:ext cx="5083443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MS-DOS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功能调用（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INT 21h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F324FE3-DA44-40E9-96BF-773C2477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FF3300"/>
                </a:solidFill>
              </a:rPr>
              <a:t>INT 21h </a:t>
            </a:r>
            <a:r>
              <a:rPr lang="zh-CN" altLang="en-US" dirty="0">
                <a:solidFill>
                  <a:srgbClr val="FF3300"/>
                </a:solidFill>
              </a:rPr>
              <a:t>功能 </a:t>
            </a:r>
            <a:r>
              <a:rPr lang="en-US" altLang="zh-CN" dirty="0">
                <a:solidFill>
                  <a:srgbClr val="FF3300"/>
                </a:solidFill>
              </a:rPr>
              <a:t>9</a:t>
            </a:r>
            <a:endParaRPr lang="zh-CN" altLang="en-US" dirty="0">
              <a:solidFill>
                <a:srgbClr val="FF33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B113A9-D206-4349-98D6-203E916C7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30582"/>
              </p:ext>
            </p:extLst>
          </p:nvPr>
        </p:nvGraphicFramePr>
        <p:xfrm>
          <a:off x="467544" y="1628800"/>
          <a:ext cx="8352928" cy="491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在标准输出上显示以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结尾的字符串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3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接收参数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 = 9</a:t>
                      </a:r>
                    </a:p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DS:DX = 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字符串的段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偏移地址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返回值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调用示例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.data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string BYTE 'This is a String$'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.code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mov </a:t>
                      </a:r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dx,@data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Mov </a:t>
                      </a:r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ds,dx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mov ah,9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mov </a:t>
                      </a:r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dx,OFFSET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 string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int 21h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注意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字符串必须以美元符号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结尾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643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998B-F7F0-45AE-A0CD-B41A9AF2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445946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</a:t>
            </a:r>
            <a:r>
              <a:rPr lang="zh-CN" altLang="en-US" dirty="0">
                <a:solidFill>
                  <a:srgbClr val="FF6600"/>
                </a:solidFill>
              </a:rPr>
              <a:t>三、常用寻址方式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8BFEF-5D23-48B7-8AC9-E44C6410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579296" cy="608499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400" dirty="0">
                <a:latin typeface="Consolas" panose="020B0609020204030204" pitchFamily="49" charset="0"/>
              </a:rPr>
              <a:t>常用寻址方式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>
              <a:spcBef>
                <a:spcPts val="200"/>
              </a:spcBef>
            </a:pPr>
            <a:r>
              <a:rPr lang="zh-CN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立即</a:t>
            </a:r>
            <a:r>
              <a:rPr lang="zh-CN" altLang="en-US" sz="2400">
                <a:latin typeface="Consolas" panose="020B0609020204030204" pitchFamily="49" charset="0"/>
              </a:rPr>
              <a:t>寻址（只能是源操作数）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CX</a:t>
            </a:r>
            <a:r>
              <a:rPr lang="en-US" altLang="zh-CN" b="0">
                <a:latin typeface="Consolas" panose="020B0609020204030204" pitchFamily="49" charset="0"/>
              </a:rPr>
              <a:t>,100</a:t>
            </a:r>
            <a:endParaRPr lang="zh-CN" altLang="en-US" b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>
                <a:latin typeface="Consolas" panose="020B0609020204030204" pitchFamily="49" charset="0"/>
              </a:rPr>
              <a:t>MOV CX,9*8+28</a:t>
            </a:r>
            <a:endParaRPr lang="zh-CN" altLang="en-US" b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>
                <a:latin typeface="Consolas" panose="020B0609020204030204" pitchFamily="49" charset="0"/>
              </a:rPr>
              <a:t>COUNT</a:t>
            </a:r>
            <a:r>
              <a:rPr lang="en-US" altLang="zh-CN" b="0" dirty="0">
                <a:latin typeface="Consolas" panose="020B0609020204030204" pitchFamily="49" charset="0"/>
              </a:rPr>
              <a:t>=9*8+28</a:t>
            </a: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CX</a:t>
            </a:r>
            <a:r>
              <a:rPr lang="en-US" altLang="zh-CN" b="0">
                <a:latin typeface="Consolas" panose="020B0609020204030204" pitchFamily="49" charset="0"/>
              </a:rPr>
              <a:t>,COUNT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直接</a:t>
            </a:r>
            <a:r>
              <a:rPr lang="zh-CN" altLang="en-US" sz="2400" dirty="0">
                <a:latin typeface="Consolas" panose="020B0609020204030204" pitchFamily="49" charset="0"/>
              </a:rPr>
              <a:t>寻址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.DATA</a:t>
            </a: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VAR1 DW 600H</a:t>
            </a: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VAR2 DW 800H</a:t>
            </a: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.CODE</a:t>
            </a: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AX,VAR1    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或：</a:t>
            </a:r>
            <a:r>
              <a:rPr lang="en-US" altLang="zh-CN" b="0" dirty="0">
                <a:latin typeface="Consolas" panose="020B0609020204030204" pitchFamily="49" charset="0"/>
              </a:rPr>
              <a:t>MOV AX,[VAR1]   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（源操作数）</a:t>
            </a: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BX,VAR1+2  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或：</a:t>
            </a:r>
            <a:r>
              <a:rPr lang="en-US" altLang="zh-CN" b="0" dirty="0">
                <a:latin typeface="Consolas" panose="020B0609020204030204" pitchFamily="49" charset="0"/>
              </a:rPr>
              <a:t>MOV BX,[VAR1+2] 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（源操作数）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寄存器</a:t>
            </a:r>
            <a:r>
              <a:rPr lang="zh-CN" altLang="en-US" sz="2400" dirty="0">
                <a:latin typeface="Consolas" panose="020B0609020204030204" pitchFamily="49" charset="0"/>
              </a:rPr>
              <a:t>寻址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628650" lvl="2" indent="0">
              <a:spcBef>
                <a:spcPts val="20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AX,BX	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源、目的操作数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7E0F1-4D74-44A0-8C09-80811B74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14DEF-3F36-4640-97E0-088293E45116}"/>
              </a:ext>
            </a:extLst>
          </p:cNvPr>
          <p:cNvSpPr/>
          <p:nvPr/>
        </p:nvSpPr>
        <p:spPr bwMode="auto">
          <a:xfrm>
            <a:off x="1047565" y="1384917"/>
            <a:ext cx="2588331" cy="1540027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3A5AF5-58E4-472E-A851-8F1C450380BB}"/>
              </a:ext>
            </a:extLst>
          </p:cNvPr>
          <p:cNvSpPr/>
          <p:nvPr/>
        </p:nvSpPr>
        <p:spPr bwMode="auto">
          <a:xfrm>
            <a:off x="1047565" y="3338005"/>
            <a:ext cx="7856738" cy="2334826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DB85BE-0A3D-4CDA-9C66-91C9AE5359A2}"/>
              </a:ext>
            </a:extLst>
          </p:cNvPr>
          <p:cNvSpPr/>
          <p:nvPr/>
        </p:nvSpPr>
        <p:spPr bwMode="auto">
          <a:xfrm>
            <a:off x="1047565" y="6081203"/>
            <a:ext cx="6260739" cy="383433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DBA928-CEDA-4722-9B63-27C6EFE38999}"/>
              </a:ext>
            </a:extLst>
          </p:cNvPr>
          <p:cNvSpPr/>
          <p:nvPr/>
        </p:nvSpPr>
        <p:spPr>
          <a:xfrm>
            <a:off x="6900980" y="386104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</a:rPr>
              <a:t>MOV AX,[0]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D31846-221C-4845-A788-112910D528C9}"/>
              </a:ext>
            </a:extLst>
          </p:cNvPr>
          <p:cNvSpPr/>
          <p:nvPr/>
        </p:nvSpPr>
        <p:spPr>
          <a:xfrm>
            <a:off x="6900980" y="4293611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</a:rPr>
              <a:t>MOV AX,[2]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E41B5DE-1D03-41BE-8D7B-912E3060BA7E}"/>
              </a:ext>
            </a:extLst>
          </p:cNvPr>
          <p:cNvCxnSpPr/>
          <p:nvPr/>
        </p:nvCxnSpPr>
        <p:spPr bwMode="auto">
          <a:xfrm flipH="1">
            <a:off x="6900980" y="4755276"/>
            <a:ext cx="335316" cy="545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FC0E74-CE0E-4C69-B607-0A805C3833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553200" y="4261501"/>
            <a:ext cx="379496" cy="6178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9E1C50-E413-4110-9A83-177DD51334D4}"/>
              </a:ext>
            </a:extLst>
          </p:cNvPr>
          <p:cNvSpPr txBox="1"/>
          <p:nvPr/>
        </p:nvSpPr>
        <p:spPr bwMode="auto">
          <a:xfrm>
            <a:off x="3923928" y="1719394"/>
            <a:ext cx="4814138" cy="1200329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</a:rPr>
              <a:t>MOV AX,DATA   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</a:rPr>
              <a:t>;DATA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是段名字</a:t>
            </a:r>
            <a:endParaRPr lang="en-US" altLang="zh-CN" sz="2400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</a:rPr>
              <a:t>MOV AX,@DATA  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</a:rPr>
              <a:t>;DATA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是段名字</a:t>
            </a:r>
            <a:endParaRPr lang="en-US" altLang="zh-CN" sz="2400" b="0" dirty="0"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</a:rPr>
              <a:t>MOV SI,OFFSET VAR2 </a:t>
            </a:r>
            <a:r>
              <a:rPr lang="en-US" altLang="zh-CN" sz="2400" b="0" dirty="0">
                <a:solidFill>
                  <a:srgbClr val="0099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2400" dirty="0">
                <a:solidFill>
                  <a:srgbClr val="009900"/>
                </a:solidFill>
                <a:latin typeface="Consolas" panose="020B0609020204030204" pitchFamily="49" charset="0"/>
              </a:rPr>
              <a:t>变量名字</a:t>
            </a:r>
            <a:endParaRPr lang="en-US" altLang="zh-CN" sz="2400" dirty="0">
              <a:solidFill>
                <a:srgbClr val="0099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093710-D050-452A-BD0F-64D4D7930A4D}"/>
              </a:ext>
            </a:extLst>
          </p:cNvPr>
          <p:cNvSpPr/>
          <p:nvPr/>
        </p:nvSpPr>
        <p:spPr>
          <a:xfrm>
            <a:off x="3979097" y="336383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0" kern="0" dirty="0">
                <a:solidFill>
                  <a:srgbClr val="C00000"/>
                </a:solidFill>
                <a:latin typeface="Consolas" panose="020B0609020204030204" pitchFamily="49" charset="0"/>
                <a:ea typeface="宋体"/>
              </a:rPr>
              <a:t>MOV </a:t>
            </a:r>
            <a:r>
              <a:rPr lang="en-US" altLang="zh-CN" sz="2400" b="0" kern="0">
                <a:solidFill>
                  <a:srgbClr val="C00000"/>
                </a:solidFill>
                <a:latin typeface="Consolas" panose="020B0609020204030204" pitchFamily="49" charset="0"/>
                <a:ea typeface="宋体"/>
              </a:rPr>
              <a:t>AX,[1234H]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AF3280-9841-4F8C-BEA9-9FDAE1AD1DF6}"/>
              </a:ext>
            </a:extLst>
          </p:cNvPr>
          <p:cNvSpPr/>
          <p:nvPr/>
        </p:nvSpPr>
        <p:spPr>
          <a:xfrm>
            <a:off x="3979097" y="373650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0" kern="0">
                <a:solidFill>
                  <a:srgbClr val="C00000"/>
                </a:solidFill>
                <a:latin typeface="Consolas" panose="020B0609020204030204" pitchFamily="49" charset="0"/>
                <a:ea typeface="宋体"/>
              </a:rPr>
              <a:t>MOV [1234H],AX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E68D60-ED61-4AEA-9CF4-CB36EE154FAF}"/>
              </a:ext>
            </a:extLst>
          </p:cNvPr>
          <p:cNvSpPr txBox="1"/>
          <p:nvPr/>
        </p:nvSpPr>
        <p:spPr bwMode="auto">
          <a:xfrm>
            <a:off x="6636899" y="3383328"/>
            <a:ext cx="222553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默认段寄存器为</a:t>
            </a:r>
            <a:r>
              <a:rPr lang="en-US" altLang="zh-CN" sz="20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endParaRPr lang="zh-CN" altLang="en-US" sz="2000" i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8405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题型">
            <a:extLst>
              <a:ext uri="{FF2B5EF4-FFF2-40B4-BE49-F238E27FC236}">
                <a16:creationId xmlns:a16="http://schemas.microsoft.com/office/drawing/2014/main" id="{DBBEC102-FB26-463D-866C-735E0DE1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98" y="3284984"/>
            <a:ext cx="3857806" cy="3520601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4B9FF3-F2C3-486A-84B7-D40E7A70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816893"/>
            <a:ext cx="8229600" cy="523875"/>
          </a:xfrm>
        </p:spPr>
        <p:txBody>
          <a:bodyPr/>
          <a:lstStyle/>
          <a:p>
            <a:r>
              <a:rPr lang="zh-CN" altLang="en-US"/>
              <a:t>题型：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19F74-961A-410E-8E68-23D340CA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844824"/>
            <a:ext cx="8136582" cy="45365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单项选择题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简答题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8086</a:t>
            </a:r>
            <a:r>
              <a:rPr lang="zh-CN" altLang="en-US"/>
              <a:t>汇编语言程序分析题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分析设计题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90203-6192-4064-AA1A-196380B5A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6235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C76568C-EFD6-42AA-B2CC-7BC31BF8B3FA}"/>
              </a:ext>
            </a:extLst>
          </p:cNvPr>
          <p:cNvSpPr/>
          <p:nvPr/>
        </p:nvSpPr>
        <p:spPr bwMode="auto">
          <a:xfrm>
            <a:off x="831540" y="1916832"/>
            <a:ext cx="5746260" cy="1632148"/>
          </a:xfrm>
          <a:prstGeom prst="rect">
            <a:avLst/>
          </a:prstGeom>
          <a:solidFill>
            <a:srgbClr val="FFE1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14878DC-6C71-4624-B5C2-385182469AB9}"/>
              </a:ext>
            </a:extLst>
          </p:cNvPr>
          <p:cNvSpPr/>
          <p:nvPr/>
        </p:nvSpPr>
        <p:spPr bwMode="auto">
          <a:xfrm>
            <a:off x="830999" y="659110"/>
            <a:ext cx="8061481" cy="1890307"/>
          </a:xfrm>
          <a:custGeom>
            <a:avLst/>
            <a:gdLst>
              <a:gd name="connsiteX0" fmla="*/ 0 w 8061481"/>
              <a:gd name="connsiteY0" fmla="*/ 315735 h 1890307"/>
              <a:gd name="connsiteX1" fmla="*/ 3022030 w 8061481"/>
              <a:gd name="connsiteY1" fmla="*/ 315735 h 1890307"/>
              <a:gd name="connsiteX2" fmla="*/ 3022030 w 8061481"/>
              <a:gd name="connsiteY2" fmla="*/ 0 h 1890307"/>
              <a:gd name="connsiteX3" fmla="*/ 8061481 w 8061481"/>
              <a:gd name="connsiteY3" fmla="*/ 0 h 1890307"/>
              <a:gd name="connsiteX4" fmla="*/ 8061481 w 8061481"/>
              <a:gd name="connsiteY4" fmla="*/ 1890307 h 1890307"/>
              <a:gd name="connsiteX5" fmla="*/ 5748828 w 8061481"/>
              <a:gd name="connsiteY5" fmla="*/ 1890307 h 1890307"/>
              <a:gd name="connsiteX6" fmla="*/ 5748828 w 8061481"/>
              <a:gd name="connsiteY6" fmla="*/ 1258838 h 1890307"/>
              <a:gd name="connsiteX7" fmla="*/ 4100 w 8061481"/>
              <a:gd name="connsiteY7" fmla="*/ 1258838 h 1890307"/>
              <a:gd name="connsiteX8" fmla="*/ 0 w 8061481"/>
              <a:gd name="connsiteY8" fmla="*/ 315735 h 189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1481" h="1890307">
                <a:moveTo>
                  <a:pt x="0" y="315735"/>
                </a:moveTo>
                <a:lnTo>
                  <a:pt x="3022030" y="315735"/>
                </a:lnTo>
                <a:lnTo>
                  <a:pt x="3022030" y="0"/>
                </a:lnTo>
                <a:lnTo>
                  <a:pt x="8061481" y="0"/>
                </a:lnTo>
                <a:lnTo>
                  <a:pt x="8061481" y="1890307"/>
                </a:lnTo>
                <a:lnTo>
                  <a:pt x="5748828" y="1890307"/>
                </a:lnTo>
                <a:lnTo>
                  <a:pt x="5748828" y="1258838"/>
                </a:lnTo>
                <a:lnTo>
                  <a:pt x="4100" y="1258838"/>
                </a:lnTo>
                <a:cubicBezTo>
                  <a:pt x="2733" y="944470"/>
                  <a:pt x="1367" y="630103"/>
                  <a:pt x="0" y="315735"/>
                </a:cubicBezTo>
                <a:close/>
              </a:path>
            </a:pathLst>
          </a:custGeom>
          <a:solidFill>
            <a:srgbClr val="C1FF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9EF998B-F7F0-45AE-A0CD-B41A9AF2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445946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</a:t>
            </a:r>
            <a:r>
              <a:rPr lang="zh-CN" altLang="en-US" dirty="0">
                <a:solidFill>
                  <a:srgbClr val="FF6600"/>
                </a:solidFill>
              </a:rPr>
              <a:t>三、常用寻址方式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8BFEF-5D23-48B7-8AC9-E44C6410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6084990"/>
          </a:xfrm>
        </p:spPr>
        <p:txBody>
          <a:bodyPr/>
          <a:lstStyle/>
          <a:p>
            <a:r>
              <a:rPr lang="zh-CN" altLang="en-US" sz="2400" dirty="0">
                <a:latin typeface="Consolas" panose="020B0609020204030204" pitchFamily="49" charset="0"/>
              </a:rPr>
              <a:t>常用寻址方式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寄存器间接</a:t>
            </a:r>
            <a:r>
              <a:rPr lang="zh-CN" altLang="en-US" sz="2400" dirty="0">
                <a:latin typeface="Consolas" panose="020B0609020204030204" pitchFamily="49" charset="0"/>
              </a:rPr>
              <a:t>寻址：</a:t>
            </a:r>
            <a:r>
              <a:rPr lang="en-US" altLang="zh-CN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[BX]</a:t>
            </a:r>
            <a:r>
              <a:rPr lang="zh-CN" altLang="en-US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[SI]</a:t>
            </a:r>
            <a:r>
              <a:rPr lang="zh-CN" altLang="en-US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[DI]</a:t>
            </a:r>
            <a:r>
              <a:rPr lang="en-US" altLang="zh-CN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b="0" dirty="0"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DX</a:t>
            </a:r>
            <a:r>
              <a:rPr lang="en-US" altLang="zh-CN" sz="2400" b="0" dirty="0">
                <a:solidFill>
                  <a:srgbClr val="00FFFF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2400" b="0" dirty="0"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400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28650" lvl="2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AX,[BX]  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源操作数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寄存器相对</a:t>
            </a:r>
            <a:r>
              <a:rPr lang="zh-CN" altLang="en-US" sz="2400" dirty="0">
                <a:latin typeface="Consolas" panose="020B0609020204030204" pitchFamily="49" charset="0"/>
              </a:rPr>
              <a:t>寻址：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latin typeface="Consolas" panose="020B0609020204030204" pitchFamily="49" charset="0"/>
              </a:rPr>
              <a:t>TAB</a:t>
            </a:r>
            <a:r>
              <a:rPr lang="zh-CN" altLang="en-US" sz="2400" dirty="0">
                <a:latin typeface="Consolas" panose="020B0609020204030204" pitchFamily="49" charset="0"/>
              </a:rPr>
              <a:t>为数组首地址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[DI]</a:t>
            </a:r>
          </a:p>
          <a:p>
            <a:pPr lvl="2">
              <a:spcAft>
                <a:spcPts val="0"/>
              </a:spcAft>
            </a:pP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+BX]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+SI]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+DI]</a:t>
            </a:r>
          </a:p>
          <a:p>
            <a:pPr lvl="2">
              <a:spcAft>
                <a:spcPts val="1200"/>
              </a:spcAft>
            </a:pP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[BX+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[SI+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[DI+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.DATA</a:t>
            </a: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 err="1">
                <a:latin typeface="Consolas" panose="020B0609020204030204" pitchFamily="49" charset="0"/>
              </a:rPr>
              <a:t>MyDat</a:t>
            </a:r>
            <a:r>
              <a:rPr lang="en-US" altLang="zh-CN" b="0" dirty="0">
                <a:latin typeface="Consolas" panose="020B0609020204030204" pitchFamily="49" charset="0"/>
              </a:rPr>
              <a:t> DW 1234H</a:t>
            </a: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</a:rPr>
              <a:t>   DB "Hello World!"</a:t>
            </a: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.CODE</a:t>
            </a: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BX,6</a:t>
            </a: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AL,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  <a:r>
              <a:rPr lang="en-US" altLang="zh-CN" b="0" dirty="0">
                <a:latin typeface="Consolas" panose="020B0609020204030204" pitchFamily="49" charset="0"/>
              </a:rPr>
              <a:t>[BX]	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源操作数</a:t>
            </a: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BX,OFFSET </a:t>
            </a:r>
            <a:r>
              <a:rPr lang="en-US" altLang="zh-CN" b="0" dirty="0">
                <a:solidFill>
                  <a:srgbClr val="FF0066"/>
                </a:solidFill>
                <a:latin typeface="Consolas" panose="020B0609020204030204" pitchFamily="49" charset="0"/>
              </a:rPr>
              <a:t>TAB</a:t>
            </a:r>
          </a:p>
          <a:p>
            <a:pPr marL="628650" lvl="2" indent="0">
              <a:spcBef>
                <a:spcPts val="0"/>
              </a:spcBef>
              <a:buNone/>
            </a:pPr>
            <a:r>
              <a:rPr lang="en-US" altLang="zh-CN" b="0" dirty="0">
                <a:latin typeface="Consolas" panose="020B0609020204030204" pitchFamily="49" charset="0"/>
              </a:rPr>
              <a:t>MOV AL,[BX+6]	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源操作数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7E0F1-4D74-44A0-8C09-80811B74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1194F34-7ED1-4E26-946A-4B3DA1222F5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24128" y="2522513"/>
            <a:ext cx="936104" cy="2517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1A0407-0187-49C5-BB3A-3BC12FCBD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157156" y="2859087"/>
            <a:ext cx="503076" cy="9547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BC40F1F-2E2D-447A-9101-F8DBB91124DB}"/>
              </a:ext>
            </a:extLst>
          </p:cNvPr>
          <p:cNvSpPr/>
          <p:nvPr/>
        </p:nvSpPr>
        <p:spPr>
          <a:xfrm>
            <a:off x="6577800" y="260729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</a:rPr>
              <a:t>两种写法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C13CA0-419E-4F63-AAEB-5D7176B30BED}"/>
              </a:ext>
            </a:extLst>
          </p:cNvPr>
          <p:cNvSpPr/>
          <p:nvPr/>
        </p:nvSpPr>
        <p:spPr bwMode="auto">
          <a:xfrm>
            <a:off x="1047565" y="1420427"/>
            <a:ext cx="3740459" cy="399496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591F7E-1310-4F07-A75A-E116E02EBDAB}"/>
              </a:ext>
            </a:extLst>
          </p:cNvPr>
          <p:cNvSpPr/>
          <p:nvPr/>
        </p:nvSpPr>
        <p:spPr bwMode="auto">
          <a:xfrm>
            <a:off x="830999" y="3620910"/>
            <a:ext cx="6477305" cy="30846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00E3B0-E9F1-4B38-966C-F6FA29DC250D}"/>
              </a:ext>
            </a:extLst>
          </p:cNvPr>
          <p:cNvSpPr txBox="1"/>
          <p:nvPr/>
        </p:nvSpPr>
        <p:spPr bwMode="auto">
          <a:xfrm>
            <a:off x="3995936" y="665068"/>
            <a:ext cx="222713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访问主存数据：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254DF4-13D6-458D-9EC6-D04035489835}"/>
              </a:ext>
            </a:extLst>
          </p:cNvPr>
          <p:cNvSpPr txBox="1"/>
          <p:nvPr/>
        </p:nvSpPr>
        <p:spPr bwMode="auto">
          <a:xfrm>
            <a:off x="6848846" y="665068"/>
            <a:ext cx="161158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访问接口：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539A1E-055E-47B4-8CE8-3B157ADA13CC}"/>
              </a:ext>
            </a:extLst>
          </p:cNvPr>
          <p:cNvSpPr txBox="1"/>
          <p:nvPr/>
        </p:nvSpPr>
        <p:spPr bwMode="auto">
          <a:xfrm>
            <a:off x="6732240" y="1420315"/>
            <a:ext cx="1601968" cy="738664"/>
          </a:xfrm>
          <a:prstGeom prst="rect">
            <a:avLst/>
          </a:prstGeom>
          <a:noFill/>
          <a:ln w="28575" algn="ctr">
            <a:solidFill>
              <a:srgbClr val="00B0F0"/>
            </a:solidFill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  <a:ea typeface="+mn-ea"/>
              </a:rPr>
              <a:t>IN AL,DX</a:t>
            </a:r>
          </a:p>
          <a:p>
            <a:pPr algn="l">
              <a:spcBef>
                <a:spcPts val="0"/>
              </a:spcBef>
            </a:pPr>
            <a:r>
              <a:rPr lang="en-US" altLang="zh-CN" sz="2400" b="0" dirty="0">
                <a:latin typeface="Consolas" panose="020B0609020204030204" pitchFamily="49" charset="0"/>
                <a:ea typeface="+mn-ea"/>
              </a:rPr>
              <a:t>OUT DX,AL</a:t>
            </a:r>
            <a:endParaRPr lang="zh-CN" altLang="en-US" sz="2400" b="0" dirty="0"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4A4473-9C6E-467A-A72A-DE9C98C216F8}"/>
              </a:ext>
            </a:extLst>
          </p:cNvPr>
          <p:cNvSpPr txBox="1"/>
          <p:nvPr/>
        </p:nvSpPr>
        <p:spPr bwMode="auto">
          <a:xfrm>
            <a:off x="6588224" y="2156926"/>
            <a:ext cx="237621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8000"/>
                </a:solidFill>
                <a:latin typeface="+mn-lt"/>
                <a:ea typeface="+mn-ea"/>
              </a:rPr>
              <a:t>DX</a:t>
            </a:r>
            <a:r>
              <a:rPr lang="zh-CN" altLang="en-US" sz="2400" dirty="0">
                <a:solidFill>
                  <a:srgbClr val="008000"/>
                </a:solidFill>
                <a:latin typeface="+mn-lt"/>
                <a:ea typeface="+mn-ea"/>
              </a:rPr>
              <a:t>不加中括号</a:t>
            </a:r>
            <a:r>
              <a:rPr lang="en-US" altLang="zh-CN" sz="2400" dirty="0">
                <a:solidFill>
                  <a:srgbClr val="008000"/>
                </a:solidFill>
                <a:latin typeface="+mn-ea"/>
                <a:ea typeface="+mn-ea"/>
              </a:rPr>
              <a:t>)</a:t>
            </a:r>
            <a:endParaRPr lang="zh-CN" altLang="en-US" sz="24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84ED66-742F-4827-ADB7-0ECE165B7EDD}"/>
              </a:ext>
            </a:extLst>
          </p:cNvPr>
          <p:cNvSpPr txBox="1"/>
          <p:nvPr/>
        </p:nvSpPr>
        <p:spPr bwMode="auto">
          <a:xfrm>
            <a:off x="5004048" y="3661315"/>
            <a:ext cx="222553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默认段寄存器为</a:t>
            </a:r>
            <a:r>
              <a:rPr lang="en-US" altLang="zh-CN" sz="20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endParaRPr lang="zh-CN" altLang="en-US" sz="2000" i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9698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998B-F7F0-45AE-A0CD-B41A9AF2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445946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</a:t>
            </a:r>
            <a:r>
              <a:rPr lang="zh-CN" altLang="en-US" dirty="0">
                <a:solidFill>
                  <a:srgbClr val="FF6600"/>
                </a:solidFill>
              </a:rPr>
              <a:t>三、常用寻址方式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8BFEF-5D23-48B7-8AC9-E44C6410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6084990"/>
          </a:xfrm>
        </p:spPr>
        <p:txBody>
          <a:bodyPr/>
          <a:lstStyle/>
          <a:p>
            <a:r>
              <a:rPr lang="zh-CN" altLang="en-US" sz="2400" dirty="0">
                <a:latin typeface="Consolas" panose="020B0609020204030204" pitchFamily="49" charset="0"/>
              </a:rPr>
              <a:t>常用寻址方式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基址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变址</a:t>
            </a:r>
            <a:r>
              <a:rPr lang="zh-CN" altLang="en-US" sz="2400" dirty="0">
                <a:latin typeface="Consolas" panose="020B0609020204030204" pitchFamily="49" charset="0"/>
              </a:rPr>
              <a:t>寻址：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[BX][SI]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[BX][DI]</a:t>
            </a: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[BX+SI]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[BX+DI]</a:t>
            </a:r>
          </a:p>
          <a:p>
            <a:pPr marL="628650" lvl="2" indent="0">
              <a:buNone/>
            </a:pP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MOV AL,[BX+SI]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源操作数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628650" lvl="2" indent="0">
              <a:buNone/>
            </a:pP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MOV AL,[BX][SI]	</a:t>
            </a:r>
            <a:r>
              <a:rPr lang="en-US" altLang="zh-CN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zh-CN" altLang="en-US" b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源操作数</a:t>
            </a:r>
            <a:endParaRPr lang="en-US" altLang="zh-CN" b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基址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变址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相对</a:t>
            </a:r>
            <a:r>
              <a:rPr lang="zh-CN" altLang="en-US" sz="2400" dirty="0">
                <a:latin typeface="Consolas" panose="020B0609020204030204" pitchFamily="49" charset="0"/>
              </a:rPr>
              <a:t>寻址：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latin typeface="Consolas" panose="020B0609020204030204" pitchFamily="49" charset="0"/>
              </a:rPr>
              <a:t>TAB</a:t>
            </a:r>
            <a:r>
              <a:rPr lang="zh-CN" altLang="en-US" sz="2400" dirty="0">
                <a:latin typeface="Consolas" panose="020B0609020204030204" pitchFamily="49" charset="0"/>
              </a:rPr>
              <a:t>为数组首地址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TAB[BX][SI]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 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TAB[BX][DI]</a:t>
            </a: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TAB[BX+SI]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  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TAB[BX+DI]</a:t>
            </a:r>
          </a:p>
          <a:p>
            <a:pPr lvl="2"/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[TAB+BX+SI]</a:t>
            </a: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、 </a:t>
            </a:r>
            <a:r>
              <a:rPr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[TAB+BX+DI]</a:t>
            </a:r>
          </a:p>
          <a:p>
            <a:pPr lvl="2"/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[BX+TAB][SI]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[BX+TAB][DI]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[SI+TAB][BX]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[DI+TAB][BX]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PC</a:t>
            </a:r>
            <a:r>
              <a:rPr lang="zh-CN" altLang="en-US" sz="2400" dirty="0">
                <a:solidFill>
                  <a:srgbClr val="0000FF"/>
                </a:solidFill>
              </a:rPr>
              <a:t>相对</a:t>
            </a:r>
            <a:r>
              <a:rPr lang="zh-CN" altLang="en-US" sz="2400" dirty="0"/>
              <a:t>寻址：条件转移指令、</a:t>
            </a:r>
            <a:r>
              <a:rPr lang="en-US" altLang="zh-CN" sz="2400" dirty="0"/>
              <a:t>LOOP</a:t>
            </a:r>
            <a:r>
              <a:rPr lang="zh-CN" altLang="en-US" sz="2400" dirty="0"/>
              <a:t>指令。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>
                <a:latin typeface="Consolas" panose="020B0609020204030204" pitchFamily="49" charset="0"/>
              </a:rPr>
              <a:t>按地址直接访问内存：</a:t>
            </a:r>
            <a:r>
              <a:rPr lang="en-US" altLang="zh-CN" sz="2400" b="0" dirty="0">
                <a:latin typeface="Consolas" panose="020B0609020204030204" pitchFamily="49" charset="0"/>
              </a:rPr>
              <a:t>DS</a:t>
            </a:r>
            <a:r>
              <a:rPr lang="zh-CN" altLang="en-US" sz="2400" dirty="0">
                <a:latin typeface="Consolas" panose="020B0609020204030204" pitchFamily="49" charset="0"/>
              </a:rPr>
              <a:t>寄存器、</a:t>
            </a:r>
            <a:r>
              <a:rPr lang="en-US" altLang="zh-CN" sz="2400" b="0" dirty="0">
                <a:latin typeface="Consolas" panose="020B0609020204030204" pitchFamily="49" charset="0"/>
              </a:rPr>
              <a:t>SI/DI/BX</a:t>
            </a:r>
            <a:r>
              <a:rPr lang="zh-CN" altLang="en-US" sz="2400" dirty="0">
                <a:latin typeface="Consolas" panose="020B0609020204030204" pitchFamily="49" charset="0"/>
              </a:rPr>
              <a:t>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7E0F1-4D74-44A0-8C09-80811B74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134465-6208-4334-9EAA-E9ADFFFA8155}"/>
              </a:ext>
            </a:extLst>
          </p:cNvPr>
          <p:cNvCxnSpPr/>
          <p:nvPr/>
        </p:nvCxnSpPr>
        <p:spPr bwMode="auto">
          <a:xfrm flipH="1" flipV="1">
            <a:off x="4499992" y="1744290"/>
            <a:ext cx="792088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5E389-B7C7-4763-8151-B8AD7B8FA48F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2302" y="2030719"/>
            <a:ext cx="1149778" cy="901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E858B61-256C-45A0-9179-6D85A8B8B774}"/>
              </a:ext>
            </a:extLst>
          </p:cNvPr>
          <p:cNvSpPr/>
          <p:nvPr/>
        </p:nvSpPr>
        <p:spPr>
          <a:xfrm>
            <a:off x="5292080" y="171856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</a:rPr>
              <a:t>两种写法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ECA9C0D-3524-45F7-928B-D8EE408E3F4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96136" y="3972528"/>
            <a:ext cx="1584177" cy="5721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20D801-756C-42B6-9E73-7136E136B4C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24129" y="4324740"/>
            <a:ext cx="1591071" cy="2903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17AC69D-0E91-44F0-9EC2-65C8C49D8B26}"/>
              </a:ext>
            </a:extLst>
          </p:cNvPr>
          <p:cNvCxnSpPr>
            <a:cxnSpLocks/>
          </p:cNvCxnSpPr>
          <p:nvPr/>
        </p:nvCxnSpPr>
        <p:spPr bwMode="auto">
          <a:xfrm flipH="1">
            <a:off x="5868144" y="4689872"/>
            <a:ext cx="14684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223C0F9-67A2-46C9-9D31-B1054A794E4C}"/>
              </a:ext>
            </a:extLst>
          </p:cNvPr>
          <p:cNvSpPr/>
          <p:nvPr/>
        </p:nvSpPr>
        <p:spPr>
          <a:xfrm>
            <a:off x="7308037" y="444429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</a:rPr>
              <a:t>多种写法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7A40D7-95C0-4BFE-B8B7-4349A611C0F1}"/>
              </a:ext>
            </a:extLst>
          </p:cNvPr>
          <p:cNvSpPr/>
          <p:nvPr/>
        </p:nvSpPr>
        <p:spPr bwMode="auto">
          <a:xfrm>
            <a:off x="1011933" y="2325950"/>
            <a:ext cx="4784203" cy="834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C17D7E4-28B8-4C12-99B1-024C2CD1451C}"/>
              </a:ext>
            </a:extLst>
          </p:cNvPr>
          <p:cNvGrpSpPr/>
          <p:nvPr/>
        </p:nvGrpSpPr>
        <p:grpSpPr>
          <a:xfrm>
            <a:off x="6655716" y="3627192"/>
            <a:ext cx="2380780" cy="461665"/>
            <a:chOff x="6332393" y="3611354"/>
            <a:chExt cx="2380780" cy="4616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C8FCD80-A86F-4DE5-AE6E-B83C15F99E26}"/>
                </a:ext>
              </a:extLst>
            </p:cNvPr>
            <p:cNvSpPr/>
            <p:nvPr/>
          </p:nvSpPr>
          <p:spPr>
            <a:xfrm>
              <a:off x="6332393" y="3611354"/>
              <a:ext cx="23807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立即数</a:t>
              </a:r>
              <a:r>
                <a:rPr lang="en-US" altLang="zh-CN" sz="2400" b="0" dirty="0">
                  <a:latin typeface="Consolas" panose="020B0609020204030204" pitchFamily="49" charset="0"/>
                  <a:cs typeface="Courier New" panose="02070309020205020404" pitchFamily="49" charset="0"/>
                </a:rPr>
                <a:t>(</a:t>
              </a:r>
              <a:r>
                <a:rPr lang="zh-CN" altLang="en-US" sz="2400" dirty="0">
                  <a:latin typeface="Consolas" panose="020B0609020204030204" pitchFamily="49" charset="0"/>
                  <a:cs typeface="Courier New" panose="02070309020205020404" pitchFamily="49" charset="0"/>
                </a:rPr>
                <a:t>偏移量</a:t>
              </a:r>
              <a:r>
                <a:rPr lang="en-US" altLang="zh-CN" sz="2400" b="0" dirty="0">
                  <a:latin typeface="Consolas" panose="020B0609020204030204" pitchFamily="49" charset="0"/>
                  <a:cs typeface="Courier New" panose="02070309020205020404" pitchFamily="49" charset="0"/>
                </a:rPr>
                <a:t>)</a:t>
              </a:r>
              <a:endParaRPr lang="zh-CN" altLang="en-US" sz="2400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BCEB876-5E12-43D8-878F-586A1687D7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0800" y="4004011"/>
              <a:ext cx="2168157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FF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C59F82E-40AC-4537-8A90-44E95241575D}"/>
              </a:ext>
            </a:extLst>
          </p:cNvPr>
          <p:cNvSpPr/>
          <p:nvPr/>
        </p:nvSpPr>
        <p:spPr>
          <a:xfrm>
            <a:off x="4934629" y="741204"/>
            <a:ext cx="36343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CC0066"/>
                </a:solidFill>
                <a:latin typeface="+mj-ea"/>
                <a:ea typeface="+mj-ea"/>
                <a:cs typeface="Courier New" panose="02070309020205020404" pitchFamily="49" charset="0"/>
              </a:rPr>
              <a:t>基址</a:t>
            </a:r>
            <a:r>
              <a:rPr lang="zh-CN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寄存器只能是</a:t>
            </a:r>
            <a:r>
              <a:rPr lang="en-US" altLang="zh-CN" sz="2400" b="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BX</a:t>
            </a: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+mj-ea"/>
                <a:ea typeface="+mj-ea"/>
                <a:cs typeface="Courier New" panose="02070309020205020404" pitchFamily="49" charset="0"/>
              </a:rPr>
              <a:t>变址</a:t>
            </a:r>
            <a:r>
              <a:rPr lang="zh-CN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寄存器只能是</a:t>
            </a:r>
            <a:r>
              <a:rPr lang="en-US" altLang="zh-CN" sz="2400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SI</a:t>
            </a:r>
            <a:r>
              <a:rPr lang="zh-CN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或</a:t>
            </a:r>
            <a:r>
              <a:rPr lang="en-US" altLang="zh-CN" sz="2400" b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FA1C08-6E63-4710-8D3A-AAE26621B972}"/>
              </a:ext>
            </a:extLst>
          </p:cNvPr>
          <p:cNvCxnSpPr/>
          <p:nvPr/>
        </p:nvCxnSpPr>
        <p:spPr bwMode="auto">
          <a:xfrm flipH="1">
            <a:off x="3491880" y="1124744"/>
            <a:ext cx="1442749" cy="144016"/>
          </a:xfrm>
          <a:prstGeom prst="straightConnector1">
            <a:avLst/>
          </a:prstGeom>
          <a:noFill/>
          <a:ln w="76200" cap="flat" cmpd="sng" algn="ctr">
            <a:solidFill>
              <a:srgbClr val="0000FF">
                <a:alpha val="30196"/>
              </a:srgbClr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D7E60D3-F26E-417D-9D75-C7AD6FDCEC39}"/>
              </a:ext>
            </a:extLst>
          </p:cNvPr>
          <p:cNvSpPr/>
          <p:nvPr/>
        </p:nvSpPr>
        <p:spPr bwMode="auto">
          <a:xfrm>
            <a:off x="3995937" y="1613140"/>
            <a:ext cx="3103604" cy="1742535"/>
          </a:xfrm>
          <a:custGeom>
            <a:avLst/>
            <a:gdLst>
              <a:gd name="connsiteX0" fmla="*/ 2958861 w 2958861"/>
              <a:gd name="connsiteY0" fmla="*/ 0 h 1742535"/>
              <a:gd name="connsiteX1" fmla="*/ 2355012 w 2958861"/>
              <a:gd name="connsiteY1" fmla="*/ 1095554 h 1742535"/>
              <a:gd name="connsiteX2" fmla="*/ 0 w 2958861"/>
              <a:gd name="connsiteY2" fmla="*/ 1742535 h 174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861" h="1742535">
                <a:moveTo>
                  <a:pt x="2958861" y="0"/>
                </a:moveTo>
                <a:cubicBezTo>
                  <a:pt x="2903508" y="402566"/>
                  <a:pt x="2848155" y="805132"/>
                  <a:pt x="2355012" y="1095554"/>
                </a:cubicBezTo>
                <a:cubicBezTo>
                  <a:pt x="1861868" y="1385977"/>
                  <a:pt x="930934" y="1564256"/>
                  <a:pt x="0" y="1742535"/>
                </a:cubicBezTo>
              </a:path>
            </a:pathLst>
          </a:custGeom>
          <a:noFill/>
          <a:ln w="76200" cap="flat" cmpd="sng" algn="ctr">
            <a:solidFill>
              <a:srgbClr val="0000FF">
                <a:alpha val="30196"/>
              </a:srgbClr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86DD27B-50AC-478B-A5B4-56DD9CD7A41E}"/>
              </a:ext>
            </a:extLst>
          </p:cNvPr>
          <p:cNvSpPr/>
          <p:nvPr/>
        </p:nvSpPr>
        <p:spPr bwMode="auto">
          <a:xfrm>
            <a:off x="4934629" y="673750"/>
            <a:ext cx="3634328" cy="935286"/>
          </a:xfrm>
          <a:prstGeom prst="rect">
            <a:avLst/>
          </a:prstGeom>
          <a:noFill/>
          <a:ln w="76200" cap="flat" cmpd="sng" algn="ctr">
            <a:solidFill>
              <a:srgbClr val="0000FF">
                <a:alpha val="3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A024918-AEEC-4FA6-AED6-1FBC44E901B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03173" y="4830792"/>
            <a:ext cx="1381038" cy="686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6F0D494-5D30-45D0-9F77-47321CEDDB17}"/>
              </a:ext>
            </a:extLst>
          </p:cNvPr>
          <p:cNvCxnSpPr>
            <a:cxnSpLocks/>
          </p:cNvCxnSpPr>
          <p:nvPr/>
        </p:nvCxnSpPr>
        <p:spPr bwMode="auto">
          <a:xfrm flipH="1">
            <a:off x="5989691" y="4773402"/>
            <a:ext cx="1318346" cy="3196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BEA1BF0-0CC4-4AE2-B797-DC4438777F94}"/>
              </a:ext>
            </a:extLst>
          </p:cNvPr>
          <p:cNvCxnSpPr>
            <a:cxnSpLocks/>
          </p:cNvCxnSpPr>
          <p:nvPr/>
        </p:nvCxnSpPr>
        <p:spPr bwMode="auto">
          <a:xfrm>
            <a:off x="4546107" y="3591175"/>
            <a:ext cx="233014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FD323FD7-E3A9-4D3A-A1EE-D718C3D7C7E9}"/>
              </a:ext>
            </a:extLst>
          </p:cNvPr>
          <p:cNvSpPr/>
          <p:nvPr/>
        </p:nvSpPr>
        <p:spPr bwMode="auto">
          <a:xfrm>
            <a:off x="6021238" y="3597215"/>
            <a:ext cx="724619" cy="270624"/>
          </a:xfrm>
          <a:custGeom>
            <a:avLst/>
            <a:gdLst>
              <a:gd name="connsiteX0" fmla="*/ 0 w 776377"/>
              <a:gd name="connsiteY0" fmla="*/ 0 h 270624"/>
              <a:gd name="connsiteX1" fmla="*/ 198407 w 776377"/>
              <a:gd name="connsiteY1" fmla="*/ 232913 h 270624"/>
              <a:gd name="connsiteX2" fmla="*/ 776377 w 776377"/>
              <a:gd name="connsiteY2" fmla="*/ 267419 h 27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377" h="270624">
                <a:moveTo>
                  <a:pt x="0" y="0"/>
                </a:moveTo>
                <a:cubicBezTo>
                  <a:pt x="34505" y="94171"/>
                  <a:pt x="69011" y="188343"/>
                  <a:pt x="198407" y="232913"/>
                </a:cubicBezTo>
                <a:cubicBezTo>
                  <a:pt x="327803" y="277483"/>
                  <a:pt x="552090" y="272451"/>
                  <a:pt x="776377" y="267419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D85F18-A07E-47D1-8545-D96046D5FF09}"/>
              </a:ext>
            </a:extLst>
          </p:cNvPr>
          <p:cNvSpPr txBox="1"/>
          <p:nvPr/>
        </p:nvSpPr>
        <p:spPr bwMode="auto">
          <a:xfrm>
            <a:off x="7099541" y="1642279"/>
            <a:ext cx="1919363" cy="73866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默认段寄存器</a:t>
            </a:r>
            <a:endParaRPr lang="en-US" altLang="zh-CN" sz="2400" i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0"/>
              </a:spcBef>
            </a:pPr>
            <a:r>
              <a:rPr lang="zh-CN" altLang="en-US" sz="24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i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endParaRPr lang="zh-CN" altLang="en-US" sz="2400" i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7857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B7BC7-6407-4678-9D9F-796F6F5E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445946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</a:t>
            </a:r>
            <a:r>
              <a:rPr lang="zh-CN" altLang="en-US" dirty="0">
                <a:solidFill>
                  <a:srgbClr val="009900"/>
                </a:solidFill>
              </a:rPr>
              <a:t>四、过程的定义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82497-EB25-42D7-9A91-F46D1518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58" y="692696"/>
            <a:ext cx="8640638" cy="1008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过程用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PROC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ENDP</a:t>
            </a:r>
            <a:r>
              <a:rPr lang="zh-CN" altLang="en-US" dirty="0">
                <a:latin typeface="Times New Roman" pitchFamily="18" charset="0"/>
              </a:rPr>
              <a:t>伪指令来声明，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另外还必须给过程起一个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名字</a:t>
            </a:r>
            <a:r>
              <a:rPr lang="zh-CN" altLang="en-US" dirty="0">
                <a:latin typeface="Times New Roman" pitchFamily="18" charset="0"/>
              </a:rPr>
              <a:t>（一个有效的标识符）。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EA74E-95DF-4BEE-8534-7A7352A5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1D3FB38-FC4E-4B88-9406-A5C4B48F5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44824"/>
            <a:ext cx="3240360" cy="4154984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en-US" altLang="zh-CN" sz="2400" dirty="0">
                <a:solidFill>
                  <a:srgbClr val="0066FF"/>
                </a:solidFill>
                <a:latin typeface="Consolas" panose="020B0609020204030204" pitchFamily="49" charset="0"/>
              </a:rPr>
              <a:t>PROC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mov al,0Ah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call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HtoASC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mov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dl,al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mov ah,2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int 21h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FF00FF"/>
                </a:solidFill>
                <a:latin typeface="Consolas" panose="020B0609020204030204" pitchFamily="49" charset="0"/>
              </a:rPr>
              <a:t>     mov ax,4C00h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FF00FF"/>
                </a:solidFill>
                <a:latin typeface="Consolas" panose="020B0609020204030204" pitchFamily="49" charset="0"/>
              </a:rPr>
              <a:t>     int 21h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en-US" altLang="zh-CN" sz="2400" dirty="0">
                <a:solidFill>
                  <a:srgbClr val="0066FF"/>
                </a:solidFill>
                <a:latin typeface="Consolas" panose="020B0609020204030204" pitchFamily="49" charset="0"/>
              </a:rPr>
              <a:t>ENDP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E0E29A6-515F-4C93-AB95-DAFE6455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1844824"/>
            <a:ext cx="3527425" cy="3785652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HtoASC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Consolas" panose="020B0609020204030204" pitchFamily="49" charset="0"/>
              </a:rPr>
              <a:t>PROC</a:t>
            </a: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99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i="1">
                <a:solidFill>
                  <a:srgbClr val="009900"/>
                </a:solidFill>
                <a:latin typeface="Consolas" panose="020B0609020204030204" pitchFamily="49" charset="0"/>
              </a:rPr>
              <a:t>;push </a:t>
            </a:r>
            <a:r>
              <a:rPr lang="en-US" altLang="zh-CN" sz="1800" i="1">
                <a:solidFill>
                  <a:srgbClr val="009900"/>
                </a:solidFill>
                <a:latin typeface="Consolas" panose="020B0609020204030204" pitchFamily="49" charset="0"/>
              </a:rPr>
              <a:t>···</a:t>
            </a:r>
            <a:endParaRPr lang="en-US" altLang="zh-CN" sz="2400" i="1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and al,0Fh</a:t>
            </a: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cmp al,9</a:t>
            </a: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jbe IsDEC</a:t>
            </a: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add al,7</a:t>
            </a: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IsDEC: add al,30h</a:t>
            </a: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99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i="1">
                <a:solidFill>
                  <a:srgbClr val="009900"/>
                </a:solidFill>
                <a:latin typeface="Consolas" panose="020B0609020204030204" pitchFamily="49" charset="0"/>
              </a:rPr>
              <a:t>;pop </a:t>
            </a:r>
            <a:r>
              <a:rPr lang="en-US" altLang="zh-CN" sz="1800" i="1">
                <a:solidFill>
                  <a:srgbClr val="009900"/>
                </a:solidFill>
                <a:latin typeface="Consolas" panose="020B0609020204030204" pitchFamily="49" charset="0"/>
              </a:rPr>
              <a:t>···</a:t>
            </a:r>
            <a:endParaRPr lang="en-US" altLang="zh-CN" sz="2400" i="1" dirty="0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>
                <a:solidFill>
                  <a:srgbClr val="FF00FF"/>
                </a:solidFill>
                <a:latin typeface="Consolas" panose="020B0609020204030204" pitchFamily="49" charset="0"/>
              </a:rPr>
              <a:t>ret</a:t>
            </a:r>
            <a:endParaRPr lang="en-US" altLang="zh-CN" sz="2400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HtoASC</a:t>
            </a:r>
            <a:r>
              <a:rPr lang="en-US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Consolas" panose="020B0609020204030204" pitchFamily="49" charset="0"/>
              </a:rPr>
              <a:t>ENDP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99DA4B5-2DC3-40D4-9554-FAF1A3B02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6021288"/>
            <a:ext cx="18732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</a:rPr>
              <a:t>启动过程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955EBAC-96E8-4C5C-8CE9-C6D45187A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61248"/>
            <a:ext cx="3313113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</a:rPr>
              <a:t>创建除了启动过程之外的其它过程</a:t>
            </a:r>
          </a:p>
        </p:txBody>
      </p:sp>
      <p:sp>
        <p:nvSpPr>
          <p:cNvPr id="9" name="动作按钮: 获取信息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E6BEE31-D369-4F24-8DFD-803BC77855CA}"/>
              </a:ext>
            </a:extLst>
          </p:cNvPr>
          <p:cNvSpPr/>
          <p:nvPr/>
        </p:nvSpPr>
        <p:spPr bwMode="auto">
          <a:xfrm>
            <a:off x="8102353" y="3933056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375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F0F66-6290-4EA4-9F8E-E1CF6851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5" name="Group 1252">
            <a:extLst>
              <a:ext uri="{FF2B5EF4-FFF2-40B4-BE49-F238E27FC236}">
                <a16:creationId xmlns:a16="http://schemas.microsoft.com/office/drawing/2014/main" id="{42D64B14-507B-439C-A5AB-8D4117995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79462"/>
              </p:ext>
            </p:extLst>
          </p:nvPr>
        </p:nvGraphicFramePr>
        <p:xfrm>
          <a:off x="395288" y="274638"/>
          <a:ext cx="8353425" cy="640080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DLE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@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`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!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Times New Roman" pitchFamily="18" charset="0"/>
                        </a:rPr>
                        <a:t>"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ETX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#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EOT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DC4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ENQ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%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&amp;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BEL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ETB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CAN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EM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DF7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ESC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|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^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~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?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_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Freeform 1231">
            <a:extLst>
              <a:ext uri="{FF2B5EF4-FFF2-40B4-BE49-F238E27FC236}">
                <a16:creationId xmlns:a16="http://schemas.microsoft.com/office/drawing/2014/main" id="{73E82B83-016B-488B-9D65-0354E432323A}"/>
              </a:ext>
            </a:extLst>
          </p:cNvPr>
          <p:cNvSpPr>
            <a:spLocks/>
          </p:cNvSpPr>
          <p:nvPr/>
        </p:nvSpPr>
        <p:spPr bwMode="auto">
          <a:xfrm>
            <a:off x="871538" y="609600"/>
            <a:ext cx="1276350" cy="709613"/>
          </a:xfrm>
          <a:custGeom>
            <a:avLst/>
            <a:gdLst>
              <a:gd name="T0" fmla="*/ 0 w 771"/>
              <a:gd name="T1" fmla="*/ 0 h 363"/>
              <a:gd name="T2" fmla="*/ 181 w 771"/>
              <a:gd name="T3" fmla="*/ 182 h 363"/>
              <a:gd name="T4" fmla="*/ 589 w 771"/>
              <a:gd name="T5" fmla="*/ 227 h 363"/>
              <a:gd name="T6" fmla="*/ 771 w 771"/>
              <a:gd name="T7" fmla="*/ 363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363"/>
              <a:gd name="T14" fmla="*/ 771 w 77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363">
                <a:moveTo>
                  <a:pt x="0" y="0"/>
                </a:moveTo>
                <a:cubicBezTo>
                  <a:pt x="41" y="72"/>
                  <a:pt x="83" y="144"/>
                  <a:pt x="181" y="182"/>
                </a:cubicBezTo>
                <a:cubicBezTo>
                  <a:pt x="279" y="220"/>
                  <a:pt x="491" y="197"/>
                  <a:pt x="589" y="227"/>
                </a:cubicBezTo>
                <a:cubicBezTo>
                  <a:pt x="687" y="257"/>
                  <a:pt x="729" y="310"/>
                  <a:pt x="771" y="36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7" name="Text Box 1249">
            <a:extLst>
              <a:ext uri="{FF2B5EF4-FFF2-40B4-BE49-F238E27FC236}">
                <a16:creationId xmlns:a16="http://schemas.microsoft.com/office/drawing/2014/main" id="{D6480C05-8C09-4ABE-80FD-CFBAB8C95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176213"/>
            <a:ext cx="20351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7D"/>
                </a:solidFill>
                <a:cs typeface="Times New Roman" pitchFamily="18" charset="0"/>
              </a:rPr>
              <a:t>ASCII</a:t>
            </a:r>
            <a:r>
              <a:rPr lang="zh-CN" altLang="en-US" sz="2400">
                <a:solidFill>
                  <a:srgbClr val="00007D"/>
                </a:solidFill>
                <a:cs typeface="Times New Roman" pitchFamily="18" charset="0"/>
              </a:rPr>
              <a:t>编码表</a:t>
            </a:r>
          </a:p>
        </p:txBody>
      </p:sp>
      <p:sp>
        <p:nvSpPr>
          <p:cNvPr id="8" name="动作按钮: 上一张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2E465A3-13CB-449A-8A01-F144D9B42248}"/>
              </a:ext>
            </a:extLst>
          </p:cNvPr>
          <p:cNvSpPr/>
          <p:nvPr/>
        </p:nvSpPr>
        <p:spPr bwMode="auto">
          <a:xfrm>
            <a:off x="323528" y="620688"/>
            <a:ext cx="432048" cy="432048"/>
          </a:xfrm>
          <a:prstGeom prst="actionButtonRetur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3869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9371E-550E-40CE-B8A8-527EAD8E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-1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4FB35-6FFA-46B0-9911-7F98E992C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EFDA05-6201-42E2-8EC7-B2449F86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362950" cy="5184657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…………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.data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intarray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dw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100h,200h,300h,400h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.code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main PROC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ax,@data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</a:rPr>
              <a:t>     mov  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</a:rPr>
              <a:t>ds,ax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di,OFFSET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intarray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address of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intarray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cx,LENGTHOF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intarray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loop counter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mov  ax,0	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zero the accumulator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L1:  add  ax,[di]	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add an integer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add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di,TYPE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intarray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point to next integer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loop L1		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repeat until CX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main ENDP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END  main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C4009FF-574F-4D5E-82C5-FC6DBAD6B3C5}"/>
              </a:ext>
            </a:extLst>
          </p:cNvPr>
          <p:cNvSpPr txBox="1">
            <a:spLocks/>
          </p:cNvSpPr>
          <p:nvPr/>
        </p:nvSpPr>
        <p:spPr bwMode="auto">
          <a:xfrm>
            <a:off x="590550" y="602211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>
                <a:solidFill>
                  <a:srgbClr val="009900"/>
                </a:solidFill>
              </a:rPr>
              <a:t>数组求和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51C4C0-C9BF-4A5D-A072-0D7546C3EA6F}"/>
              </a:ext>
            </a:extLst>
          </p:cNvPr>
          <p:cNvSpPr/>
          <p:nvPr/>
        </p:nvSpPr>
        <p:spPr bwMode="auto">
          <a:xfrm>
            <a:off x="2339752" y="3717032"/>
            <a:ext cx="2399808" cy="261326"/>
          </a:xfrm>
          <a:prstGeom prst="rect">
            <a:avLst/>
          </a:pr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847B4A-8E93-47C1-A0BD-DA4EDB746E43}"/>
              </a:ext>
            </a:extLst>
          </p:cNvPr>
          <p:cNvSpPr txBox="1"/>
          <p:nvPr/>
        </p:nvSpPr>
        <p:spPr bwMode="auto">
          <a:xfrm>
            <a:off x="3320685" y="3655192"/>
            <a:ext cx="43794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4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5B5994-FB03-4C67-91AD-C002051424C0}"/>
              </a:ext>
            </a:extLst>
          </p:cNvPr>
          <p:cNvSpPr/>
          <p:nvPr/>
        </p:nvSpPr>
        <p:spPr bwMode="auto">
          <a:xfrm>
            <a:off x="2339752" y="4622097"/>
            <a:ext cx="1872208" cy="261326"/>
          </a:xfrm>
          <a:prstGeom prst="rect">
            <a:avLst/>
          </a:pr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CF5192-CF3C-4B5C-8BBE-26FD483A71A3}"/>
              </a:ext>
            </a:extLst>
          </p:cNvPr>
          <p:cNvSpPr txBox="1"/>
          <p:nvPr/>
        </p:nvSpPr>
        <p:spPr bwMode="auto">
          <a:xfrm>
            <a:off x="2771800" y="4578989"/>
            <a:ext cx="43794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2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45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9371E-550E-40CE-B8A8-527EAD8E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-2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4FB35-6FFA-46B0-9911-7F98E992C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EFDA05-6201-42E2-8EC7-B2449F86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362950" cy="5400600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…………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.data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source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db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"This is the source string",0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target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db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SIZEOF source DUP(0)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.code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main PROC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ax,@data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</a:rPr>
              <a:t>     mov  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</a:rPr>
              <a:t>ds,ax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mov  si,0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index register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cx,SIZEOF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source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loop counter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L1:  mov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al,source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[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si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]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get a character from source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mov  target[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si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],al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store it in the target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inc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si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	 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move to next character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loop L1  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; repeat for entire string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     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main ENDP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END  main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C4009FF-574F-4D5E-82C5-FC6DBAD6B3C5}"/>
              </a:ext>
            </a:extLst>
          </p:cNvPr>
          <p:cNvSpPr txBox="1">
            <a:spLocks/>
          </p:cNvSpPr>
          <p:nvPr/>
        </p:nvSpPr>
        <p:spPr bwMode="auto">
          <a:xfrm>
            <a:off x="590550" y="602211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>
                <a:solidFill>
                  <a:srgbClr val="009900"/>
                </a:solidFill>
              </a:rPr>
              <a:t>拷贝字符串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A4FD60-6F37-42B7-8A09-968FAB9FE8D8}"/>
              </a:ext>
            </a:extLst>
          </p:cNvPr>
          <p:cNvSpPr/>
          <p:nvPr/>
        </p:nvSpPr>
        <p:spPr bwMode="auto">
          <a:xfrm>
            <a:off x="2339752" y="4005064"/>
            <a:ext cx="1872208" cy="261326"/>
          </a:xfrm>
          <a:prstGeom prst="rect">
            <a:avLst/>
          </a:pr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0AE24E-EA64-4A03-BDF1-313641629213}"/>
              </a:ext>
            </a:extLst>
          </p:cNvPr>
          <p:cNvSpPr txBox="1"/>
          <p:nvPr/>
        </p:nvSpPr>
        <p:spPr bwMode="auto">
          <a:xfrm>
            <a:off x="2930248" y="3573650"/>
            <a:ext cx="69121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26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A41FA1-1E1A-4616-B626-D009B9C3FB4D}"/>
              </a:ext>
            </a:extLst>
          </p:cNvPr>
          <p:cNvSpPr/>
          <p:nvPr/>
        </p:nvSpPr>
        <p:spPr bwMode="auto">
          <a:xfrm>
            <a:off x="1917278" y="2183536"/>
            <a:ext cx="1872208" cy="261326"/>
          </a:xfrm>
          <a:prstGeom prst="rect">
            <a:avLst/>
          </a:pr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B5586E-1A38-418D-B6E4-77943FA3FF71}"/>
              </a:ext>
            </a:extLst>
          </p:cNvPr>
          <p:cNvSpPr txBox="1"/>
          <p:nvPr/>
        </p:nvSpPr>
        <p:spPr bwMode="auto">
          <a:xfrm>
            <a:off x="2483768" y="2250752"/>
            <a:ext cx="69121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+mn-cs"/>
              </a:rPr>
              <a:t>26</a:t>
            </a:r>
            <a:endParaRPr lang="zh-CN" altLang="en-US" sz="3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70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897C9-898F-49F7-B437-0C47E0F3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AF5C7-C55F-43BB-8B43-3A0BF3CE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0688"/>
            <a:ext cx="8928992" cy="18722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用汇编语言实现下面的</a:t>
            </a:r>
            <a:r>
              <a:rPr lang="zh-CN" altLang="en-US" dirty="0">
                <a:solidFill>
                  <a:srgbClr val="009900"/>
                </a:solidFill>
                <a:latin typeface="+mj-lt"/>
                <a:ea typeface="+mj-ea"/>
                <a:cs typeface="+mj-cs"/>
              </a:rPr>
              <a:t>表达式计算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da-DK" altLang="zh-CN" sz="2400" b="0" dirty="0">
                <a:solidFill>
                  <a:srgbClr val="6600FF"/>
                </a:solidFill>
                <a:latin typeface="Consolas" panose="020B0609020204030204" pitchFamily="49" charset="0"/>
              </a:rPr>
              <a:t>unsigned char</a:t>
            </a:r>
            <a:r>
              <a:rPr lang="da-DK" altLang="zh-CN" sz="2400" b="0" dirty="0">
                <a:latin typeface="Consolas" panose="020B0609020204030204" pitchFamily="49" charset="0"/>
              </a:rPr>
              <a:t> var1 = </a:t>
            </a:r>
            <a:r>
              <a:rPr lang="da-DK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3</a:t>
            </a:r>
            <a:r>
              <a:rPr lang="da-DK" altLang="zh-CN" sz="2400" b="0" dirty="0">
                <a:latin typeface="Consolas" panose="020B0609020204030204" pitchFamily="49" charset="0"/>
              </a:rPr>
              <a:t>, var2 = </a:t>
            </a:r>
            <a:r>
              <a:rPr lang="da-DK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37</a:t>
            </a:r>
            <a:r>
              <a:rPr lang="da-DK" altLang="zh-CN" sz="2400" b="0" dirty="0">
                <a:latin typeface="Consolas" panose="020B0609020204030204" pitchFamily="49" charset="0"/>
              </a:rPr>
              <a:t>, var3 = </a:t>
            </a:r>
            <a:r>
              <a:rPr lang="da-DK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8</a:t>
            </a:r>
            <a:r>
              <a:rPr lang="da-DK" altLang="zh-CN" sz="2400" b="0" dirty="0">
                <a:latin typeface="Consolas" panose="020B0609020204030204" pitchFamily="49" charset="0"/>
              </a:rPr>
              <a:t>;</a:t>
            </a:r>
            <a:endParaRPr lang="en-US" altLang="zh-CN" sz="24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66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CN" sz="2400" b="0" dirty="0">
                <a:latin typeface="Consolas" panose="020B0609020204030204" pitchFamily="49" charset="0"/>
              </a:rPr>
              <a:t> var4;</a:t>
            </a:r>
          </a:p>
          <a:p>
            <a:pPr marL="0" indent="0"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var4 = (</a:t>
            </a:r>
            <a:r>
              <a:rPr lang="en-US" altLang="zh-CN" sz="2400" b="0" dirty="0">
                <a:solidFill>
                  <a:srgbClr val="6600FF"/>
                </a:solidFill>
                <a:latin typeface="Consolas" panose="020B0609020204030204" pitchFamily="49" charset="0"/>
              </a:rPr>
              <a:t>unsigned short</a:t>
            </a:r>
            <a:r>
              <a:rPr lang="en-US" altLang="zh-CN" sz="2400" b="0" dirty="0">
                <a:latin typeface="Consolas" panose="020B0609020204030204" pitchFamily="49" charset="0"/>
              </a:rPr>
              <a:t>)((var1 </a:t>
            </a:r>
            <a:r>
              <a:rPr lang="en-US" altLang="zh-CN" sz="2400" dirty="0">
                <a:solidFill>
                  <a:schemeClr val="bg2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0" dirty="0">
                <a:latin typeface="Consolas" panose="020B0609020204030204" pitchFamily="49" charset="0"/>
              </a:rPr>
              <a:t>) </a:t>
            </a:r>
            <a:r>
              <a:rPr lang="en-US" altLang="zh-CN" sz="2400" dirty="0">
                <a:solidFill>
                  <a:schemeClr val="bg2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latin typeface="Consolas" panose="020B0609020204030204" pitchFamily="49" charset="0"/>
              </a:rPr>
              <a:t> (var2 </a:t>
            </a:r>
            <a:r>
              <a:rPr lang="en-US" altLang="zh-CN" sz="2400" dirty="0">
                <a:solidFill>
                  <a:schemeClr val="bg2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2400" b="0" dirty="0">
                <a:latin typeface="Consolas" panose="020B0609020204030204" pitchFamily="49" charset="0"/>
              </a:rPr>
              <a:t> var3));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27F239-9170-407B-BB9A-DBDB41CD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2278C01-1B48-443B-9488-410785987D84}"/>
              </a:ext>
            </a:extLst>
          </p:cNvPr>
          <p:cNvSpPr txBox="1">
            <a:spLocks/>
          </p:cNvSpPr>
          <p:nvPr/>
        </p:nvSpPr>
        <p:spPr bwMode="auto">
          <a:xfrm>
            <a:off x="1403648" y="2492896"/>
            <a:ext cx="2736304" cy="41406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.data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var1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var2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37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var3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8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var4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dw</a:t>
            </a:r>
            <a:r>
              <a:rPr lang="en-US" altLang="zh-CN" sz="2400" b="0" kern="0" dirty="0">
                <a:latin typeface="Consolas" panose="020B0609020204030204" pitchFamily="49" charset="0"/>
              </a:rPr>
              <a:t> ?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.code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ax,@data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ds,ax</a:t>
            </a:r>
            <a:endParaRPr lang="en-US" altLang="zh-CN" sz="2400" b="0" kern="0" dirty="0">
              <a:latin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1EEFB7-BFDB-43BF-B5BC-4C63A0A7EA79}"/>
              </a:ext>
            </a:extLst>
          </p:cNvPr>
          <p:cNvSpPr txBox="1">
            <a:spLocks/>
          </p:cNvSpPr>
          <p:nvPr/>
        </p:nvSpPr>
        <p:spPr bwMode="auto">
          <a:xfrm>
            <a:off x="5004048" y="2492896"/>
            <a:ext cx="2736304" cy="41406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al,5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0" kern="0" dirty="0" err="1">
                <a:latin typeface="Consolas" panose="020B0609020204030204" pitchFamily="49" charset="0"/>
              </a:rPr>
              <a:t>mul</a:t>
            </a:r>
            <a:r>
              <a:rPr lang="en-US" altLang="zh-CN" sz="2400" b="0" kern="0" dirty="0">
                <a:latin typeface="Consolas" panose="020B0609020204030204" pitchFamily="49" charset="0"/>
              </a:rPr>
              <a:t> var1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bx,ax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al,var2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ah,0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div var3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cx,0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cl,ah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add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bx,cx</a:t>
            </a:r>
            <a:endParaRPr lang="en-US" altLang="zh-CN" sz="2400" b="0" kern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mov var4,bx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C049B5F-FF2E-46F4-AE62-F553B0C78E54}"/>
              </a:ext>
            </a:extLst>
          </p:cNvPr>
          <p:cNvSpPr/>
          <p:nvPr/>
        </p:nvSpPr>
        <p:spPr bwMode="auto">
          <a:xfrm>
            <a:off x="2627784" y="2492896"/>
            <a:ext cx="2379058" cy="3985908"/>
          </a:xfrm>
          <a:custGeom>
            <a:avLst/>
            <a:gdLst>
              <a:gd name="connsiteX0" fmla="*/ 0 w 2379058"/>
              <a:gd name="connsiteY0" fmla="*/ 3483621 h 3787382"/>
              <a:gd name="connsiteX1" fmla="*/ 902262 w 2379058"/>
              <a:gd name="connsiteY1" fmla="*/ 3548358 h 3787382"/>
              <a:gd name="connsiteX2" fmla="*/ 1387784 w 2379058"/>
              <a:gd name="connsiteY2" fmla="*/ 853710 h 3787382"/>
              <a:gd name="connsiteX3" fmla="*/ 2379058 w 2379058"/>
              <a:gd name="connsiteY3" fmla="*/ 0 h 378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058" h="3787382">
                <a:moveTo>
                  <a:pt x="0" y="3483621"/>
                </a:moveTo>
                <a:cubicBezTo>
                  <a:pt x="335482" y="3735148"/>
                  <a:pt x="670965" y="3986676"/>
                  <a:pt x="902262" y="3548358"/>
                </a:cubicBezTo>
                <a:cubicBezTo>
                  <a:pt x="1133559" y="3110040"/>
                  <a:pt x="1141651" y="1445103"/>
                  <a:pt x="1387784" y="853710"/>
                </a:cubicBezTo>
                <a:cubicBezTo>
                  <a:pt x="1633917" y="262317"/>
                  <a:pt x="2379058" y="0"/>
                  <a:pt x="2379058" y="0"/>
                </a:cubicBezTo>
              </a:path>
            </a:pathLst>
          </a:cu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12228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897C9-898F-49F7-B437-0C47E0F3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AF5C7-C55F-43BB-8B43-3A0BF3CE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0689"/>
            <a:ext cx="8928992" cy="5238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求两个</a:t>
            </a:r>
            <a:r>
              <a:rPr lang="en-US" altLang="zh-CN" dirty="0"/>
              <a:t>8</a:t>
            </a:r>
            <a:r>
              <a:rPr lang="zh-CN" altLang="en-US" dirty="0"/>
              <a:t>位变量之和，结果用</a:t>
            </a:r>
            <a:r>
              <a:rPr lang="en-US" altLang="zh-CN" dirty="0"/>
              <a:t>16</a:t>
            </a:r>
            <a:r>
              <a:rPr lang="zh-CN" altLang="en-US" dirty="0"/>
              <a:t>位表示。</a:t>
            </a:r>
            <a:endParaRPr lang="en-US" altLang="zh-CN" sz="2400" b="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27F239-9170-407B-BB9A-DBDB41CD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2278C01-1B48-443B-9488-410785987D84}"/>
              </a:ext>
            </a:extLst>
          </p:cNvPr>
          <p:cNvSpPr txBox="1">
            <a:spLocks/>
          </p:cNvSpPr>
          <p:nvPr/>
        </p:nvSpPr>
        <p:spPr bwMode="auto">
          <a:xfrm>
            <a:off x="179512" y="1197039"/>
            <a:ext cx="4248472" cy="4464496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70C0"/>
                </a:solidFill>
                <a:latin typeface="Consolas" panose="020B0609020204030204" pitchFamily="49" charset="0"/>
              </a:rPr>
              <a:t>.data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var1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;C8h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var2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150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;96h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sum 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dw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chemeClr val="bg2"/>
                </a:solidFill>
                <a:latin typeface="Consolas" panose="020B0609020204030204" pitchFamily="49" charset="0"/>
              </a:rPr>
              <a:t>?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70C0"/>
                </a:solidFill>
                <a:latin typeface="Consolas" panose="020B0609020204030204" pitchFamily="49" charset="0"/>
              </a:rPr>
              <a:t>.code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2400" kern="0" dirty="0">
                <a:solidFill>
                  <a:srgbClr val="008000"/>
                </a:solidFill>
                <a:latin typeface="Consolas" panose="020B0609020204030204" pitchFamily="49" charset="0"/>
              </a:rPr>
              <a:t>解释为无符号数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2400" b="0" kern="0" dirty="0">
                <a:latin typeface="Consolas" panose="020B0609020204030204" pitchFamily="49" charset="0"/>
              </a:rPr>
              <a:t>,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al</a:t>
            </a:r>
            <a:r>
              <a:rPr lang="en-US" altLang="zh-CN" sz="2400" b="0" kern="0" dirty="0">
                <a:latin typeface="Consolas" panose="020B0609020204030204" pitchFamily="49" charset="0"/>
              </a:rPr>
              <a:t>,var1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al</a:t>
            </a:r>
            <a:r>
              <a:rPr lang="en-US" altLang="zh-CN" sz="2400" b="0" kern="0" dirty="0">
                <a:latin typeface="Consolas" panose="020B0609020204030204" pitchFamily="49" charset="0"/>
              </a:rPr>
              <a:t>,var2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adc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ah</a:t>
            </a:r>
            <a:r>
              <a:rPr lang="en-US" altLang="zh-CN" sz="2400" b="0" kern="0" dirty="0">
                <a:latin typeface="Consolas" panose="020B0609020204030204" pitchFamily="49" charset="0"/>
              </a:rPr>
              <a:t>,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sum,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;350(015Eh)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B82D5BF-DE7E-4C59-B824-E7A80F5510FE}"/>
              </a:ext>
            </a:extLst>
          </p:cNvPr>
          <p:cNvSpPr txBox="1">
            <a:spLocks/>
          </p:cNvSpPr>
          <p:nvPr/>
        </p:nvSpPr>
        <p:spPr bwMode="auto">
          <a:xfrm>
            <a:off x="4572000" y="1196752"/>
            <a:ext cx="4392488" cy="525658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70C0"/>
                </a:solidFill>
                <a:latin typeface="Consolas" panose="020B0609020204030204" pitchFamily="49" charset="0"/>
              </a:rPr>
              <a:t>.data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var1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;-56(C8h)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var2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FF6600"/>
                </a:solidFill>
                <a:latin typeface="Consolas" panose="020B0609020204030204" pitchFamily="49" charset="0"/>
              </a:rPr>
              <a:t>150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;-106(96h)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latin typeface="Consolas" panose="020B0609020204030204" pitchFamily="49" charset="0"/>
              </a:rPr>
              <a:t>sum </a:t>
            </a:r>
            <a:r>
              <a:rPr lang="en-US" altLang="zh-CN" sz="2400" b="0" kern="0" dirty="0" err="1">
                <a:solidFill>
                  <a:srgbClr val="0070C0"/>
                </a:solidFill>
                <a:latin typeface="Consolas" panose="020B0609020204030204" pitchFamily="49" charset="0"/>
              </a:rPr>
              <a:t>dw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chemeClr val="bg2"/>
                </a:solidFill>
                <a:latin typeface="Consolas" panose="020B0609020204030204" pitchFamily="49" charset="0"/>
              </a:rPr>
              <a:t>?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70C0"/>
                </a:solidFill>
                <a:latin typeface="Consolas" panose="020B0609020204030204" pitchFamily="49" charset="0"/>
              </a:rPr>
              <a:t>.code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2400" kern="0" dirty="0">
                <a:solidFill>
                  <a:srgbClr val="008000"/>
                </a:solidFill>
                <a:latin typeface="Consolas" panose="020B0609020204030204" pitchFamily="49" charset="0"/>
              </a:rPr>
              <a:t>解释为有符号数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al</a:t>
            </a:r>
            <a:r>
              <a:rPr lang="en-US" altLang="zh-CN" sz="2400" b="0" kern="0" dirty="0">
                <a:latin typeface="Consolas" panose="020B0609020204030204" pitchFamily="49" charset="0"/>
              </a:rPr>
              <a:t>,var1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cbw</a:t>
            </a:r>
            <a:endParaRPr lang="en-US" altLang="zh-CN" sz="2400" b="0" kern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bx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,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endParaRPr lang="en-US" altLang="zh-CN" sz="2400" b="0" kern="0" dirty="0">
              <a:solidFill>
                <a:srgbClr val="D6009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>
                <a:solidFill>
                  <a:srgbClr val="D60093"/>
                </a:solidFill>
                <a:latin typeface="Consolas" panose="020B0609020204030204" pitchFamily="49" charset="0"/>
              </a:rPr>
              <a:t>al</a:t>
            </a:r>
            <a:r>
              <a:rPr lang="en-US" altLang="zh-CN" sz="2400" b="0" kern="0" dirty="0">
                <a:latin typeface="Consolas" panose="020B0609020204030204" pitchFamily="49" charset="0"/>
              </a:rPr>
              <a:t>,var2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cbw</a:t>
            </a:r>
            <a:endParaRPr lang="en-US" altLang="zh-CN" sz="2400" b="0" kern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,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bx</a:t>
            </a:r>
            <a:endParaRPr lang="en-US" altLang="zh-CN" sz="2400" b="0" kern="0" dirty="0">
              <a:solidFill>
                <a:srgbClr val="D60093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zh-CN" sz="2400" b="0" kern="0" dirty="0">
                <a:latin typeface="Consolas" panose="020B0609020204030204" pitchFamily="49" charset="0"/>
              </a:rPr>
              <a:t> </a:t>
            </a:r>
            <a:r>
              <a:rPr lang="en-US" altLang="zh-CN" sz="2400" b="0" kern="0" dirty="0" err="1">
                <a:latin typeface="Consolas" panose="020B0609020204030204" pitchFamily="49" charset="0"/>
              </a:rPr>
              <a:t>sum,</a:t>
            </a:r>
            <a:r>
              <a:rPr lang="en-US" altLang="zh-CN" sz="2400" b="0" kern="0" dirty="0" err="1">
                <a:solidFill>
                  <a:srgbClr val="D60093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2400" b="0" kern="0" dirty="0">
                <a:latin typeface="Consolas" panose="020B0609020204030204" pitchFamily="49" charset="0"/>
              </a:rPr>
              <a:t>   </a:t>
            </a:r>
            <a:r>
              <a:rPr lang="en-US" altLang="zh-CN" sz="2400" b="0" kern="0" dirty="0">
                <a:solidFill>
                  <a:srgbClr val="008000"/>
                </a:solidFill>
                <a:latin typeface="Consolas" panose="020B0609020204030204" pitchFamily="49" charset="0"/>
              </a:rPr>
              <a:t>;-162(FF5Eh)</a:t>
            </a:r>
          </a:p>
        </p:txBody>
      </p:sp>
    </p:spTree>
    <p:extLst>
      <p:ext uri="{BB962C8B-B14F-4D97-AF65-F5344CB8AC3E}">
        <p14:creationId xmlns:p14="http://schemas.microsoft.com/office/powerpoint/2010/main" val="3587511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897C9-898F-49F7-B437-0C47E0F3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 </a:t>
            </a:r>
            <a:r>
              <a:rPr lang="zh-CN" altLang="en-US" dirty="0">
                <a:solidFill>
                  <a:srgbClr val="FF00FF"/>
                </a:solidFill>
              </a:rPr>
              <a:t>五、程序举例</a:t>
            </a:r>
            <a:r>
              <a:rPr lang="en-US" altLang="zh-CN" dirty="0">
                <a:solidFill>
                  <a:srgbClr val="FF00FF"/>
                </a:solidFill>
              </a:rPr>
              <a:t>-5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AF5C7-C55F-43BB-8B43-3A0BF3CE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0689"/>
            <a:ext cx="8928992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</a:rPr>
              <a:t>将 </a:t>
            </a:r>
            <a:r>
              <a:rPr lang="en-US" altLang="zh-CN" dirty="0">
                <a:latin typeface="Times New Roman" pitchFamily="18" charset="0"/>
              </a:rPr>
              <a:t>V1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V2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V3 </a:t>
            </a:r>
            <a:r>
              <a:rPr lang="zh-CN" altLang="en-US" dirty="0">
                <a:latin typeface="Times New Roman" pitchFamily="18" charset="0"/>
              </a:rPr>
              <a:t>三个变量中的最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大</a:t>
            </a:r>
            <a:r>
              <a:rPr lang="zh-CN" altLang="en-US" dirty="0">
                <a:latin typeface="Times New Roman" pitchFamily="18" charset="0"/>
              </a:rPr>
              <a:t>值送入</a:t>
            </a:r>
            <a:r>
              <a:rPr lang="en-US" altLang="zh-CN" dirty="0">
                <a:latin typeface="Times New Roman" pitchFamily="18" charset="0"/>
              </a:rPr>
              <a:t>AX</a:t>
            </a:r>
            <a:r>
              <a:rPr lang="zh-CN" altLang="en-US" dirty="0">
                <a:latin typeface="Times New Roman" pitchFamily="18" charset="0"/>
              </a:rPr>
              <a:t>寄存器。</a:t>
            </a:r>
            <a:endParaRPr lang="en-US" altLang="zh-CN" sz="2400" b="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27F239-9170-407B-BB9A-DBDB41CD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2278C01-1B48-443B-9488-410785987D84}"/>
              </a:ext>
            </a:extLst>
          </p:cNvPr>
          <p:cNvSpPr txBox="1">
            <a:spLocks/>
          </p:cNvSpPr>
          <p:nvPr/>
        </p:nvSpPr>
        <p:spPr bwMode="auto">
          <a:xfrm>
            <a:off x="611560" y="1340768"/>
            <a:ext cx="770485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.data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V1 WORD 23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V2 WORD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V3 WORD 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.code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   mov ax,V1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;assume V1 is largest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ax,V2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;if ax &gt;= V2 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jae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L1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;  jump to L1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   mov ax,V2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;else move V2 to 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L1: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cmp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ax,V3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;if ax &gt;= V3 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jae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L2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;  jump to L2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    mov ax,V3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;else move V3 to ax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L2: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……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C44B0D-20C6-429C-AB6E-9E261E72C50F}"/>
              </a:ext>
            </a:extLst>
          </p:cNvPr>
          <p:cNvSpPr/>
          <p:nvPr/>
        </p:nvSpPr>
        <p:spPr bwMode="auto">
          <a:xfrm>
            <a:off x="1331640" y="4013156"/>
            <a:ext cx="576064" cy="288032"/>
          </a:xfrm>
          <a:prstGeom prst="rect">
            <a:avLst/>
          </a:prstGeom>
          <a:noFill/>
          <a:ln w="76200" cap="flat" cmpd="sng" algn="ctr">
            <a:solidFill>
              <a:srgbClr val="FF66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D2DD7-6789-4FA8-85DF-0BC260215388}"/>
              </a:ext>
            </a:extLst>
          </p:cNvPr>
          <p:cNvSpPr/>
          <p:nvPr/>
        </p:nvSpPr>
        <p:spPr bwMode="auto">
          <a:xfrm>
            <a:off x="1331640" y="5105414"/>
            <a:ext cx="576064" cy="288032"/>
          </a:xfrm>
          <a:prstGeom prst="rect">
            <a:avLst/>
          </a:prstGeom>
          <a:noFill/>
          <a:ln w="76200" cap="flat" cmpd="sng" algn="ctr">
            <a:solidFill>
              <a:srgbClr val="FF66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9D3E12-FAE0-4C37-ABFD-188B32D1FA9D}"/>
              </a:ext>
            </a:extLst>
          </p:cNvPr>
          <p:cNvSpPr txBox="1"/>
          <p:nvPr/>
        </p:nvSpPr>
        <p:spPr bwMode="auto">
          <a:xfrm>
            <a:off x="735346" y="3949820"/>
            <a:ext cx="5824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jnc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A435B1-E461-419D-A54D-681E8519B54D}"/>
              </a:ext>
            </a:extLst>
          </p:cNvPr>
          <p:cNvSpPr txBox="1"/>
          <p:nvPr/>
        </p:nvSpPr>
        <p:spPr bwMode="auto">
          <a:xfrm>
            <a:off x="735346" y="5044534"/>
            <a:ext cx="5824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 pitchFamily="2" charset="-122"/>
                <a:cs typeface="+mn-cs"/>
              </a:rPr>
              <a:t>jnc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34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8283-3507-4139-B414-4EFBAC94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总线与驱动控制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23EC3-74E4-4061-B62B-0338B353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731742-E142-4086-A8AE-0D769E4815F2}"/>
              </a:ext>
            </a:extLst>
          </p:cNvPr>
          <p:cNvSpPr txBox="1"/>
          <p:nvPr/>
        </p:nvSpPr>
        <p:spPr>
          <a:xfrm>
            <a:off x="107254" y="1571397"/>
            <a:ext cx="8034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5CDD3F1E-8796-4EAC-8DC4-B60474408418}"/>
              </a:ext>
            </a:extLst>
          </p:cNvPr>
          <p:cNvSpPr/>
          <p:nvPr/>
        </p:nvSpPr>
        <p:spPr bwMode="auto">
          <a:xfrm>
            <a:off x="899364" y="916907"/>
            <a:ext cx="288040" cy="2232310"/>
          </a:xfrm>
          <a:prstGeom prst="leftBrace">
            <a:avLst>
              <a:gd name="adj1" fmla="val 35286"/>
              <a:gd name="adj2" fmla="val 40726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DF891E-85A8-4B54-A82F-CE8FE71D7030}"/>
              </a:ext>
            </a:extLst>
          </p:cNvPr>
          <p:cNvSpPr txBox="1"/>
          <p:nvPr/>
        </p:nvSpPr>
        <p:spPr>
          <a:xfrm>
            <a:off x="1115394" y="980660"/>
            <a:ext cx="766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片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内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总线：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连接芯片内部各功能部件</a:t>
            </a:r>
            <a:r>
              <a:rPr lang="zh-CN" altLang="en-US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距离短</a:t>
            </a:r>
            <a:r>
              <a:rPr lang="zh-CN" altLang="en-US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传输速率极高。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9B0A93-C9D0-4875-958A-F420E17A1446}"/>
              </a:ext>
            </a:extLst>
          </p:cNvPr>
          <p:cNvSpPr txBox="1"/>
          <p:nvPr/>
        </p:nvSpPr>
        <p:spPr>
          <a:xfrm>
            <a:off x="1115394" y="1743310"/>
            <a:ext cx="78069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algn="l">
              <a:spcBef>
                <a:spcPts val="300"/>
              </a:spcBef>
              <a:buClr>
                <a:srgbClr val="0099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系统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总线（</a:t>
            </a:r>
            <a:r>
              <a:rPr lang="zh-CN" altLang="en-US" sz="2400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内</a:t>
            </a:r>
            <a:r>
              <a:rPr lang="zh-CN" altLang="en-US" sz="2400" kern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总线）</a:t>
            </a:r>
            <a:r>
              <a:rPr lang="en-US" altLang="zh-CN" sz="2400" kern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: 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、主存、显卡等高速功能部件</a:t>
            </a:r>
            <a:r>
              <a:rPr lang="zh-CN" altLang="en-US" sz="2000" kern="100">
                <a:solidFill>
                  <a:srgbClr val="009900"/>
                </a:solidFill>
                <a:cs typeface="Times New Roman" panose="02020603050405020304" pitchFamily="18" charset="0"/>
              </a:rPr>
              <a:t>。</a:t>
            </a:r>
            <a:endParaRPr lang="zh-CN" altLang="en-US" kern="0" dirty="0">
              <a:solidFill>
                <a:srgbClr val="009900"/>
              </a:solidFill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18F26E-796E-43A3-8992-B46AAFF1F063}"/>
              </a:ext>
            </a:extLst>
          </p:cNvPr>
          <p:cNvSpPr txBox="1"/>
          <p:nvPr/>
        </p:nvSpPr>
        <p:spPr>
          <a:xfrm>
            <a:off x="1115394" y="2665493"/>
            <a:ext cx="8045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通信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总线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（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外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总线、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I/O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总线）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en-US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计算机、计算机</a:t>
            </a:r>
            <a:r>
              <a:rPr lang="en-US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2000" b="1" kern="100">
                <a:solidFill>
                  <a:srgbClr val="0099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外设</a:t>
            </a:r>
            <a:r>
              <a:rPr lang="zh-CN" altLang="en-US" sz="2000" kern="100">
                <a:solidFill>
                  <a:srgbClr val="009900"/>
                </a:solidFill>
                <a:cs typeface="Times New Roman" panose="02020603050405020304" pitchFamily="18" charset="0"/>
              </a:rPr>
              <a:t>。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31B255-80EA-4F79-AF8D-1ACCF66EECCF}"/>
              </a:ext>
            </a:extLst>
          </p:cNvPr>
          <p:cNvSpPr txBox="1"/>
          <p:nvPr/>
        </p:nvSpPr>
        <p:spPr>
          <a:xfrm>
            <a:off x="107254" y="3861060"/>
            <a:ext cx="8034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总线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CEC9E20-3814-478E-AB1B-0DEBAB6CE7CA}"/>
              </a:ext>
            </a:extLst>
          </p:cNvPr>
          <p:cNvSpPr/>
          <p:nvPr/>
        </p:nvSpPr>
        <p:spPr bwMode="auto">
          <a:xfrm>
            <a:off x="899364" y="3486353"/>
            <a:ext cx="288040" cy="1526867"/>
          </a:xfrm>
          <a:prstGeom prst="leftBrace">
            <a:avLst>
              <a:gd name="adj1" fmla="val 23307"/>
              <a:gd name="adj2" fmla="val 40726"/>
            </a:avLst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3379FB7-F5F3-4D3E-A0E4-668E81D4D161}"/>
              </a:ext>
            </a:extLst>
          </p:cNvPr>
          <p:cNvSpPr txBox="1">
            <a:spLocks/>
          </p:cNvSpPr>
          <p:nvPr/>
        </p:nvSpPr>
        <p:spPr bwMode="auto">
          <a:xfrm>
            <a:off x="1115394" y="3451147"/>
            <a:ext cx="7993110" cy="314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87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1755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632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43510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7938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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并行总线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计算机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内部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高速部件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近距离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连接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，高频率时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539750" marR="0" lvl="1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时钟偏移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539750" marR="0" lvl="1" indent="-2730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线间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串扰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串行总线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625475" marR="0" lvl="1" indent="-2667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无需考虑时钟偏移和串扰问题，</a:t>
            </a:r>
            <a:b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</a:b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故可通过提高频率来提高数据传输率。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625475" marR="0" lvl="1" indent="-2667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常用于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长距离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通信及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计算机网络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625475" marR="0" lvl="1" indent="-2667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在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短距离</a:t>
            </a:r>
            <a:r>
              <a:rPr kumimoji="0" lang="zh-CN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应用中性能也已超过并行总线。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82D731-006A-42FD-8000-DBD41E307F93}"/>
              </a:ext>
            </a:extLst>
          </p:cNvPr>
          <p:cNvSpPr txBox="1"/>
          <p:nvPr/>
        </p:nvSpPr>
        <p:spPr>
          <a:xfrm>
            <a:off x="5833961" y="4149100"/>
            <a:ext cx="29690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（按数据传输位数）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86B93F-83CA-4718-8ED2-AFFBADD2D6F3}"/>
              </a:ext>
            </a:extLst>
          </p:cNvPr>
          <p:cNvSpPr txBox="1"/>
          <p:nvPr/>
        </p:nvSpPr>
        <p:spPr>
          <a:xfrm>
            <a:off x="1095078" y="567752"/>
            <a:ext cx="32784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（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按位置、连接层次）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67662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D1242-F86D-4EB5-837B-273DBA4F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 </a:t>
            </a:r>
            <a:r>
              <a:rPr lang="en-US" altLang="zh-CN"/>
              <a:t>8086/8088 CPU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0E3F7-6E15-4386-B9E9-5049CF932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8127ECCE-D7B8-4B00-913D-5EB8AFDFA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73773"/>
              </p:ext>
            </p:extLst>
          </p:nvPr>
        </p:nvGraphicFramePr>
        <p:xfrm>
          <a:off x="279400" y="692696"/>
          <a:ext cx="8491538" cy="585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Visio" r:id="rId3" imgW="10139051" imgH="7073089" progId="Visio.Drawing.11">
                  <p:embed/>
                </p:oleObj>
              </mc:Choice>
              <mc:Fallback>
                <p:oleObj name="Visio" r:id="rId3" imgW="10139051" imgH="7073089" progId="Visio.Drawing.11">
                  <p:embed/>
                  <p:pic>
                    <p:nvPicPr>
                      <p:cNvPr id="70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692696"/>
                        <a:ext cx="8491538" cy="585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19645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8283-3507-4139-B414-4EFBAC94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总线与驱动控制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0D7F6-EFD6-444B-8D78-07AFCC38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610"/>
            <a:ext cx="8795320" cy="604875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/>
              <a:t>常见总线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系统总线（内总线）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FF0066"/>
                </a:solidFill>
              </a:rPr>
              <a:t>ISA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66"/>
                </a:solidFill>
              </a:rPr>
              <a:t>并行</a:t>
            </a:r>
            <a:r>
              <a:rPr lang="zh-CN" altLang="en-US" dirty="0"/>
              <a:t>，</a:t>
            </a:r>
            <a:r>
              <a:rPr lang="en-US" altLang="zh-CN" dirty="0"/>
              <a:t>8086/8088</a:t>
            </a:r>
            <a:r>
              <a:rPr lang="zh-CN" altLang="en-US" dirty="0"/>
              <a:t>系统总线</a:t>
            </a:r>
            <a:r>
              <a:rPr lang="zh-CN" altLang="en-US"/>
              <a:t>的延伸，支持多主控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FF0066"/>
                </a:solidFill>
              </a:rPr>
              <a:t>PCI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66"/>
                </a:solidFill>
              </a:rPr>
              <a:t>并行</a:t>
            </a:r>
            <a:r>
              <a:rPr lang="zh-CN" altLang="en-US" dirty="0"/>
              <a:t>，不依赖于具体的处理器，</a:t>
            </a:r>
            <a:r>
              <a:rPr lang="zh-CN" altLang="en-US"/>
              <a:t>支持</a:t>
            </a:r>
            <a:r>
              <a:rPr lang="en-US" altLang="zh-CN"/>
              <a:t>PnP</a:t>
            </a:r>
            <a:r>
              <a:rPr lang="zh-CN" altLang="en-US"/>
              <a:t>、多主控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PCIe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串行</a:t>
            </a:r>
            <a:r>
              <a:rPr lang="zh-CN" altLang="en-US" dirty="0"/>
              <a:t>，目前</a:t>
            </a:r>
            <a:r>
              <a:rPr lang="zh-CN" altLang="en-US"/>
              <a:t>的主流，支持</a:t>
            </a:r>
            <a:r>
              <a:rPr lang="en-US" altLang="zh-CN"/>
              <a:t>PnP</a:t>
            </a:r>
            <a:r>
              <a:rPr lang="zh-CN" altLang="en-US"/>
              <a:t>、多主控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通信总线（外总线、</a:t>
            </a:r>
            <a:r>
              <a:rPr lang="en-US" altLang="zh-CN" dirty="0"/>
              <a:t>I/O</a:t>
            </a:r>
            <a:r>
              <a:rPr lang="zh-CN" altLang="en-US" dirty="0"/>
              <a:t>总线）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RS232C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串行</a:t>
            </a:r>
            <a:endParaRPr lang="en-US" altLang="zh-CN" dirty="0">
              <a:solidFill>
                <a:srgbClr val="0000FF"/>
              </a:solidFill>
            </a:endParaRPr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USB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串行</a:t>
            </a:r>
            <a:r>
              <a:rPr lang="zh-CN" altLang="en-US" dirty="0"/>
              <a:t>，目前主流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FF0066"/>
                </a:solidFill>
              </a:rPr>
              <a:t>ATA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66"/>
                </a:solidFill>
              </a:rPr>
              <a:t>并行</a:t>
            </a:r>
            <a:r>
              <a:rPr lang="zh-CN" altLang="en-US" dirty="0"/>
              <a:t>，用来连接</a:t>
            </a:r>
            <a:r>
              <a:rPr lang="zh-CN" altLang="en-US"/>
              <a:t>机械硬盘、光驱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SATA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串行</a:t>
            </a:r>
            <a:r>
              <a:rPr lang="zh-CN" altLang="en-US" dirty="0"/>
              <a:t>，主要用来连接</a:t>
            </a:r>
            <a:r>
              <a:rPr lang="zh-CN" altLang="en-US"/>
              <a:t>机械硬盘、光驱</a:t>
            </a:r>
            <a:endParaRPr lang="en-US" altLang="zh-CN" dirty="0"/>
          </a:p>
          <a:p>
            <a:pPr>
              <a:spcBef>
                <a:spcPts val="200"/>
              </a:spcBef>
            </a:pPr>
            <a:r>
              <a:rPr lang="zh-CN" altLang="en-US" dirty="0"/>
              <a:t>防止总线竞争问题：三态控制，分时使用。</a:t>
            </a:r>
            <a:endParaRPr lang="en-US" altLang="zh-CN" dirty="0"/>
          </a:p>
          <a:p>
            <a:pPr>
              <a:spcBef>
                <a:spcPts val="200"/>
              </a:spcBef>
            </a:pPr>
            <a:r>
              <a:rPr lang="zh-CN" altLang="en-US" dirty="0"/>
              <a:t>解决总线负载问题：驱动器、缓冲器。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直流负载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交流负载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23EC3-74E4-4061-B62B-0338B353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195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8283-3507-4139-B414-4EFBAC94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总线与驱动控制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23EC3-74E4-4061-B62B-0338B353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DCC74C-FD9F-42BF-BCEE-E1714995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" y="548680"/>
            <a:ext cx="8435280" cy="523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>
                <a:latin typeface="Times New Roman" pitchFamily="18" charset="0"/>
              </a:rPr>
              <a:t>【P125</a:t>
            </a:r>
            <a:r>
              <a:rPr lang="zh-CN" altLang="en-US" sz="2400" b="1">
                <a:latin typeface="Times New Roman" pitchFamily="18" charset="0"/>
              </a:rPr>
              <a:t>，例</a:t>
            </a:r>
            <a:r>
              <a:rPr lang="en-US" altLang="zh-CN" sz="2400" b="1">
                <a:latin typeface="Times New Roman" pitchFamily="18" charset="0"/>
              </a:rPr>
              <a:t>4.1】</a:t>
            </a:r>
            <a:endParaRPr lang="zh-CN" altLang="en-US" sz="24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82793D9-7835-4526-9FF2-ED106CB2C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95412"/>
            <a:ext cx="8785225" cy="446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87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1755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632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43510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7938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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某门电路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IH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0.1mA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IL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0.2mA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in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5pF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OH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16mA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OL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22mA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0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</a:t>
            </a:r>
            <a:r>
              <a:rPr kumimoji="0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250pF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5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①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直流负载：高电平时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16mA / 0.1mA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160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                低电平时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22mA / 0.2mA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110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>
                <a:srgbClr val="0000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②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交流负载：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250pF / 5pF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＝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B311A1D3-C57C-4F11-B85A-CB589C15A566}"/>
              </a:ext>
            </a:extLst>
          </p:cNvPr>
          <p:cNvSpPr>
            <a:spLocks/>
          </p:cNvSpPr>
          <p:nvPr/>
        </p:nvSpPr>
        <p:spPr bwMode="auto">
          <a:xfrm>
            <a:off x="6300788" y="1844700"/>
            <a:ext cx="287337" cy="862012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86C16B4D-B248-459D-A56E-E6A088483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546" y="1664249"/>
            <a:ext cx="2537874" cy="1200329"/>
          </a:xfrm>
          <a:prstGeom prst="rect">
            <a:avLst/>
          </a:prstGeom>
          <a:noFill/>
          <a:ln w="38100" algn="ctr">
            <a:noFill/>
            <a:miter lim="800000"/>
            <a:headEnd type="none" w="med" len="lg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000000"/>
                </a:solidFill>
                <a:latin typeface="Arial" charset="0"/>
              </a:rPr>
              <a:t>驱动相同参数</a:t>
            </a:r>
            <a:br>
              <a:rPr lang="en-US" altLang="zh-CN" sz="2400">
                <a:solidFill>
                  <a:srgbClr val="000000"/>
                </a:solidFill>
                <a:latin typeface="Arial" charset="0"/>
              </a:rPr>
            </a:br>
            <a:r>
              <a:rPr lang="zh-CN" altLang="en-US" sz="2400">
                <a:solidFill>
                  <a:srgbClr val="000000"/>
                </a:solidFill>
                <a:latin typeface="Arial" charset="0"/>
              </a:rPr>
              <a:t>的负载，</a:t>
            </a:r>
            <a:br>
              <a:rPr lang="en-US" altLang="zh-CN" sz="2400">
                <a:solidFill>
                  <a:srgbClr val="000000"/>
                </a:solidFill>
                <a:latin typeface="Arial" charset="0"/>
              </a:rPr>
            </a:br>
            <a:r>
              <a:rPr lang="zh-CN" altLang="en-US" sz="2400">
                <a:solidFill>
                  <a:srgbClr val="000000"/>
                </a:solidFill>
                <a:latin typeface="Arial" charset="0"/>
              </a:rPr>
              <a:t>可驱动多少个门</a:t>
            </a:r>
            <a:r>
              <a:rPr lang="en-US" altLang="zh-CN" sz="2400">
                <a:solidFill>
                  <a:srgbClr val="000000"/>
                </a:solidFill>
                <a:latin typeface="Arial" charset="0"/>
              </a:rPr>
              <a:t>?</a:t>
            </a:r>
            <a:endParaRPr lang="zh-CN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258CA2A9-FF53-4976-92BD-7316EF92109B}"/>
              </a:ext>
            </a:extLst>
          </p:cNvPr>
          <p:cNvSpPr>
            <a:spLocks/>
          </p:cNvSpPr>
          <p:nvPr/>
        </p:nvSpPr>
        <p:spPr bwMode="auto">
          <a:xfrm>
            <a:off x="6588125" y="3571900"/>
            <a:ext cx="287338" cy="1081087"/>
          </a:xfrm>
          <a:prstGeom prst="rightBrace">
            <a:avLst>
              <a:gd name="adj1" fmla="val 31354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BB9A2B8A-E575-42FB-B20F-BEC7CAFF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860825"/>
            <a:ext cx="1081088" cy="457200"/>
          </a:xfrm>
          <a:prstGeom prst="rect">
            <a:avLst/>
          </a:prstGeom>
          <a:noFill/>
          <a:ln w="38100" algn="ctr">
            <a:noFill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个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270DF8BB-0EDA-4A49-9B85-8CEDF1BB5AA2}"/>
              </a:ext>
            </a:extLst>
          </p:cNvPr>
          <p:cNvSpPr>
            <a:spLocks/>
          </p:cNvSpPr>
          <p:nvPr/>
        </p:nvSpPr>
        <p:spPr bwMode="auto">
          <a:xfrm>
            <a:off x="7670800" y="3500462"/>
            <a:ext cx="430213" cy="2016125"/>
          </a:xfrm>
          <a:prstGeom prst="rightBrace">
            <a:avLst>
              <a:gd name="adj1" fmla="val 3905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59154E40-2F17-41F4-B3C6-4434B67FE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267225"/>
            <a:ext cx="830262" cy="457200"/>
          </a:xfrm>
          <a:prstGeom prst="rect">
            <a:avLst/>
          </a:prstGeom>
          <a:noFill/>
          <a:ln w="38100" algn="ctr">
            <a:noFill/>
            <a:miter lim="800000"/>
            <a:headEnd type="none" w="med" len="lg"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50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167488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675DD-1164-4852-8189-0ED5235D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存储器设计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593809-FA58-419B-86DA-7533D41BA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54C66574-22D3-467C-9B15-44E01F20B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085328"/>
            <a:ext cx="235032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008000"/>
                </a:solidFill>
                <a:ea typeface="黑体" pitchFamily="2" charset="-122"/>
              </a:rPr>
              <a:t>半导体</a:t>
            </a:r>
            <a:r>
              <a:rPr lang="zh-CN" altLang="en-US" sz="2400"/>
              <a:t>存储器：</a:t>
            </a:r>
            <a:endParaRPr lang="zh-CN" altLang="en-US" sz="2400" dirty="0"/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1D30A709-183D-4F99-8F08-42BAB311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21" y="1749508"/>
            <a:ext cx="2350323" cy="193899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/>
              <a:t>随机读写存储器</a:t>
            </a:r>
            <a:endParaRPr lang="en-US" altLang="zh-CN" sz="2400"/>
          </a:p>
          <a:p>
            <a:pPr algn="l">
              <a:spcBef>
                <a:spcPts val="0"/>
              </a:spcBef>
            </a:pPr>
            <a:r>
              <a:rPr lang="zh-CN" altLang="en-US" sz="2400"/>
              <a:t>（</a:t>
            </a:r>
            <a:r>
              <a:rPr lang="en-US" altLang="zh-CN" sz="2400" dirty="0">
                <a:solidFill>
                  <a:srgbClr val="0000FF"/>
                </a:solidFill>
              </a:rPr>
              <a:t>RAM</a:t>
            </a:r>
            <a:r>
              <a:rPr lang="zh-CN" altLang="en-US" sz="2400" dirty="0"/>
              <a:t>）</a:t>
            </a:r>
          </a:p>
          <a:p>
            <a:pPr algn="l">
              <a:spcBef>
                <a:spcPts val="0"/>
              </a:spcBef>
            </a:pPr>
            <a:endParaRPr lang="zh-CN" altLang="en-US" sz="2400" dirty="0"/>
          </a:p>
          <a:p>
            <a:pPr algn="l">
              <a:spcBef>
                <a:spcPts val="0"/>
              </a:spcBef>
            </a:pPr>
            <a:r>
              <a:rPr lang="zh-CN" altLang="en-US" sz="2400"/>
              <a:t>只读存储器</a:t>
            </a:r>
            <a:endParaRPr lang="en-US" altLang="zh-CN" sz="2400"/>
          </a:p>
          <a:p>
            <a:pPr algn="l">
              <a:spcBef>
                <a:spcPts val="0"/>
              </a:spcBef>
            </a:pPr>
            <a:r>
              <a:rPr lang="zh-CN" altLang="en-US" sz="2400"/>
              <a:t>（</a:t>
            </a:r>
            <a:r>
              <a:rPr lang="en-US" altLang="zh-CN" sz="2400" dirty="0">
                <a:solidFill>
                  <a:srgbClr val="0000FF"/>
                </a:solidFill>
              </a:rPr>
              <a:t>ROM</a:t>
            </a:r>
            <a:r>
              <a:rPr lang="zh-CN" altLang="en-US" sz="2400" dirty="0"/>
              <a:t>）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04E0CBA4-FFEE-4ED6-B564-7096DE763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983" y="1418444"/>
            <a:ext cx="4681667" cy="113024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静态</a:t>
            </a:r>
            <a:r>
              <a:rPr lang="en-US" altLang="zh-CN" sz="2400" dirty="0"/>
              <a:t>RAM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SRAM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/>
              <a:t>：双稳态元件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动态</a:t>
            </a:r>
            <a:r>
              <a:rPr lang="en-US" altLang="zh-CN" sz="2400" dirty="0"/>
              <a:t>RAM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</a:rPr>
              <a:t>DRAM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/>
              <a:t>：电容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8CB18266-CAB8-45E6-9BED-05DFE7C26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2841058"/>
            <a:ext cx="4392613" cy="2031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</a:pPr>
            <a:r>
              <a:rPr lang="zh-CN" altLang="en-US" sz="2400" dirty="0"/>
              <a:t>掩模工艺</a:t>
            </a:r>
            <a:r>
              <a:rPr lang="en-US" altLang="zh-CN" sz="2400" dirty="0"/>
              <a:t>ROM</a:t>
            </a:r>
          </a:p>
          <a:p>
            <a:pPr algn="l">
              <a:spcBef>
                <a:spcPts val="1200"/>
              </a:spcBef>
            </a:pPr>
            <a:r>
              <a:rPr lang="zh-CN" altLang="en-US" sz="2400" dirty="0"/>
              <a:t>可一次编程</a:t>
            </a:r>
            <a:r>
              <a:rPr lang="en-US" altLang="zh-CN" sz="2400" dirty="0"/>
              <a:t>ROM</a:t>
            </a:r>
            <a:r>
              <a:rPr lang="zh-CN" altLang="en-US" sz="2400" dirty="0"/>
              <a:t>：</a:t>
            </a:r>
            <a:r>
              <a:rPr lang="en-US" altLang="zh-CN" sz="2400" dirty="0"/>
              <a:t>PROM</a:t>
            </a:r>
            <a:endParaRPr lang="zh-CN" altLang="en-US" sz="2400" dirty="0"/>
          </a:p>
          <a:p>
            <a:pPr algn="l">
              <a:spcBef>
                <a:spcPts val="1200"/>
              </a:spcBef>
            </a:pPr>
            <a:r>
              <a:rPr lang="zh-CN" altLang="en-US" sz="2400" dirty="0"/>
              <a:t>可擦写的</a:t>
            </a:r>
            <a:r>
              <a:rPr lang="en-US" altLang="zh-CN" sz="2400" dirty="0"/>
              <a:t>PROM</a:t>
            </a:r>
            <a:r>
              <a:rPr lang="zh-CN" altLang="en-US" sz="2400" dirty="0"/>
              <a:t>：	</a:t>
            </a:r>
            <a:r>
              <a:rPr lang="en-US" altLang="zh-CN" sz="2400" dirty="0">
                <a:solidFill>
                  <a:srgbClr val="0000FF"/>
                </a:solidFill>
              </a:rPr>
              <a:t>EPROM</a:t>
            </a:r>
          </a:p>
          <a:p>
            <a:pPr algn="l">
              <a:spcBef>
                <a:spcPts val="1200"/>
              </a:spcBef>
            </a:pPr>
            <a:r>
              <a:rPr lang="zh-CN" altLang="en-US" sz="2400" dirty="0"/>
              <a:t>			</a:t>
            </a: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</a:rPr>
              <a:t>2</a:t>
            </a:r>
            <a:r>
              <a:rPr lang="en-US" altLang="zh-CN" sz="2400" dirty="0">
                <a:solidFill>
                  <a:srgbClr val="0000FF"/>
                </a:solidFill>
              </a:rPr>
              <a:t>PROM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E6A2865E-FDDA-4E92-8659-992BD4C02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168" y="2632802"/>
            <a:ext cx="290382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2400" dirty="0">
                <a:solidFill>
                  <a:srgbClr val="FF0066"/>
                </a:solidFill>
              </a:rPr>
              <a:t>SDR/DDR SDRAM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F9A2C65E-920A-4DDF-832E-D268C1491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907" y="4839543"/>
            <a:ext cx="1031227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2400" dirty="0">
                <a:solidFill>
                  <a:srgbClr val="FF0066"/>
                </a:solidFill>
              </a:rPr>
              <a:t>Flash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18356D-17F0-4A97-A928-FFACA9D56EFE}"/>
              </a:ext>
            </a:extLst>
          </p:cNvPr>
          <p:cNvCxnSpPr>
            <a:endCxn id="27" idx="1"/>
          </p:cNvCxnSpPr>
          <p:nvPr/>
        </p:nvCxnSpPr>
        <p:spPr bwMode="auto">
          <a:xfrm>
            <a:off x="5916168" y="2632802"/>
            <a:ext cx="0" cy="230833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F7FFF00-09E6-437A-BA58-2A198558CA03}"/>
              </a:ext>
            </a:extLst>
          </p:cNvPr>
          <p:cNvCxnSpPr>
            <a:stCxn id="27" idx="1"/>
          </p:cNvCxnSpPr>
          <p:nvPr/>
        </p:nvCxnSpPr>
        <p:spPr bwMode="auto">
          <a:xfrm flipV="1">
            <a:off x="5916168" y="2863634"/>
            <a:ext cx="247202" cy="1"/>
          </a:xfrm>
          <a:prstGeom prst="straightConnector1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1D1F111-7BAF-4158-85B8-4085F3D2AE6A}"/>
              </a:ext>
            </a:extLst>
          </p:cNvPr>
          <p:cNvCxnSpPr/>
          <p:nvPr/>
        </p:nvCxnSpPr>
        <p:spPr bwMode="auto">
          <a:xfrm>
            <a:off x="6138937" y="4851169"/>
            <a:ext cx="0" cy="230833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6341116-96C0-4D1D-82CF-5E5059A37BDB}"/>
              </a:ext>
            </a:extLst>
          </p:cNvPr>
          <p:cNvCxnSpPr/>
          <p:nvPr/>
        </p:nvCxnSpPr>
        <p:spPr bwMode="auto">
          <a:xfrm flipV="1">
            <a:off x="6138937" y="5082001"/>
            <a:ext cx="448529" cy="1"/>
          </a:xfrm>
          <a:prstGeom prst="straightConnector1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1" name="AutoShape 12">
            <a:extLst>
              <a:ext uri="{FF2B5EF4-FFF2-40B4-BE49-F238E27FC236}">
                <a16:creationId xmlns:a16="http://schemas.microsoft.com/office/drawing/2014/main" id="{493B0BB1-FE15-4062-B40B-51607AB347A0}"/>
              </a:ext>
            </a:extLst>
          </p:cNvPr>
          <p:cNvSpPr>
            <a:spLocks/>
          </p:cNvSpPr>
          <p:nvPr/>
        </p:nvSpPr>
        <p:spPr bwMode="auto">
          <a:xfrm>
            <a:off x="432369" y="1728422"/>
            <a:ext cx="324684" cy="1798513"/>
          </a:xfrm>
          <a:prstGeom prst="leftBrace">
            <a:avLst>
              <a:gd name="adj1" fmla="val 38138"/>
              <a:gd name="adj2" fmla="val 47029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CB1B7C5C-2291-42E0-86E2-C0D26402B450}"/>
              </a:ext>
            </a:extLst>
          </p:cNvPr>
          <p:cNvSpPr>
            <a:spLocks/>
          </p:cNvSpPr>
          <p:nvPr/>
        </p:nvSpPr>
        <p:spPr bwMode="auto">
          <a:xfrm>
            <a:off x="2976693" y="1571097"/>
            <a:ext cx="324683" cy="915560"/>
          </a:xfrm>
          <a:prstGeom prst="leftBrace">
            <a:avLst>
              <a:gd name="adj1" fmla="val 30576"/>
              <a:gd name="adj2" fmla="val 4745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25" name="AutoShape 18">
            <a:extLst>
              <a:ext uri="{FF2B5EF4-FFF2-40B4-BE49-F238E27FC236}">
                <a16:creationId xmlns:a16="http://schemas.microsoft.com/office/drawing/2014/main" id="{C88E8EA2-7BB7-4346-8E84-3D529B4BF003}"/>
              </a:ext>
            </a:extLst>
          </p:cNvPr>
          <p:cNvSpPr>
            <a:spLocks/>
          </p:cNvSpPr>
          <p:nvPr/>
        </p:nvSpPr>
        <p:spPr bwMode="auto">
          <a:xfrm>
            <a:off x="2383593" y="2863633"/>
            <a:ext cx="362266" cy="1460831"/>
          </a:xfrm>
          <a:prstGeom prst="leftBrace">
            <a:avLst>
              <a:gd name="adj1" fmla="val 43830"/>
              <a:gd name="adj2" fmla="val 15568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26" name="AutoShape 20">
            <a:extLst>
              <a:ext uri="{FF2B5EF4-FFF2-40B4-BE49-F238E27FC236}">
                <a16:creationId xmlns:a16="http://schemas.microsoft.com/office/drawing/2014/main" id="{7187FE35-43FD-4883-B3AD-CD2108985270}"/>
              </a:ext>
            </a:extLst>
          </p:cNvPr>
          <p:cNvSpPr>
            <a:spLocks/>
          </p:cNvSpPr>
          <p:nvPr/>
        </p:nvSpPr>
        <p:spPr bwMode="auto">
          <a:xfrm>
            <a:off x="5157590" y="3930519"/>
            <a:ext cx="362266" cy="864096"/>
          </a:xfrm>
          <a:prstGeom prst="leftBrace">
            <a:avLst>
              <a:gd name="adj1" fmla="val 25000"/>
              <a:gd name="adj2" fmla="val 26352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33" name="AutoShape 20">
            <a:extLst>
              <a:ext uri="{FF2B5EF4-FFF2-40B4-BE49-F238E27FC236}">
                <a16:creationId xmlns:a16="http://schemas.microsoft.com/office/drawing/2014/main" id="{F0E887E2-1839-4306-9D2C-4D861B58AFCA}"/>
              </a:ext>
            </a:extLst>
          </p:cNvPr>
          <p:cNvSpPr>
            <a:spLocks/>
          </p:cNvSpPr>
          <p:nvPr/>
        </p:nvSpPr>
        <p:spPr bwMode="auto">
          <a:xfrm>
            <a:off x="7412802" y="4872383"/>
            <a:ext cx="362266" cy="716849"/>
          </a:xfrm>
          <a:prstGeom prst="leftBrace">
            <a:avLst>
              <a:gd name="adj1" fmla="val 25000"/>
              <a:gd name="adj2" fmla="val 35653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square" anchor="ctr">
            <a:noAutofit/>
          </a:bodyPr>
          <a:lstStyle/>
          <a:p>
            <a:pPr>
              <a:spcBef>
                <a:spcPts val="0"/>
              </a:spcBef>
            </a:pPr>
            <a:endParaRPr lang="zh-CN" altLang="en-US" sz="2400"/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6A230405-5EAD-4E68-BB85-F884045B3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103" y="4815308"/>
            <a:ext cx="1075936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009900"/>
                </a:solidFill>
              </a:rPr>
              <a:t>NOR</a:t>
            </a:r>
          </a:p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009900"/>
                </a:solidFill>
              </a:rPr>
              <a:t>NAND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11F946E-69F1-491D-B98C-34C54423E941}"/>
              </a:ext>
            </a:extLst>
          </p:cNvPr>
          <p:cNvSpPr txBox="1"/>
          <p:nvPr/>
        </p:nvSpPr>
        <p:spPr bwMode="auto">
          <a:xfrm>
            <a:off x="487116" y="5752977"/>
            <a:ext cx="6066084" cy="461665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FF9933"/>
            </a:solidFill>
            <a:miter lim="800000"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/>
              <a:t>SRAM</a:t>
            </a:r>
            <a:r>
              <a:rPr lang="zh-CN" altLang="en-US" sz="2400" dirty="0"/>
              <a:t>、</a:t>
            </a:r>
            <a:r>
              <a:rPr lang="en-US" altLang="zh-CN" sz="2400"/>
              <a:t>DRAM</a:t>
            </a:r>
            <a:r>
              <a:rPr lang="zh-CN" altLang="en-US" sz="2400"/>
              <a:t>、</a:t>
            </a:r>
            <a:r>
              <a:rPr lang="en-US" altLang="zh-CN" sz="2400"/>
              <a:t>EPROM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PROM </a:t>
            </a:r>
            <a:r>
              <a:rPr lang="zh-CN" altLang="en-US" sz="2400" dirty="0"/>
              <a:t>特点</a:t>
            </a:r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89ED7B29-5F39-445B-B63F-5617E3A9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1002946"/>
            <a:ext cx="471339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i="1">
                <a:solidFill>
                  <a:srgbClr val="C00000"/>
                </a:solidFill>
              </a:rPr>
              <a:t>引脚：地址、数据、读、写、片选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98CD9CF-5907-4916-ABE9-1ADCFDAD9D9A}"/>
              </a:ext>
            </a:extLst>
          </p:cNvPr>
          <p:cNvSpPr/>
          <p:nvPr/>
        </p:nvSpPr>
        <p:spPr bwMode="auto">
          <a:xfrm>
            <a:off x="3301376" y="1577424"/>
            <a:ext cx="2614792" cy="369332"/>
          </a:xfrm>
          <a:prstGeom prst="rect">
            <a:avLst/>
          </a:prstGeom>
          <a:noFill/>
          <a:ln w="76200" cap="flat" cmpd="sng" algn="ctr">
            <a:solidFill>
              <a:srgbClr val="FF99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6E822CC-A2B3-4BA5-BE51-A8F10F28E23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992" y="1340768"/>
            <a:ext cx="0" cy="2303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D57F66-F592-4282-B984-CC22074C54C4}"/>
              </a:ext>
            </a:extLst>
          </p:cNvPr>
          <p:cNvCxnSpPr>
            <a:cxnSpLocks/>
          </p:cNvCxnSpPr>
          <p:nvPr/>
        </p:nvCxnSpPr>
        <p:spPr bwMode="auto">
          <a:xfrm>
            <a:off x="3498209" y="1363890"/>
            <a:ext cx="4563611" cy="0"/>
          </a:xfrm>
          <a:prstGeom prst="line">
            <a:avLst/>
          </a:prstGeom>
          <a:noFill/>
          <a:ln w="38100" cap="flat" cmpd="sng" algn="ctr">
            <a:solidFill>
              <a:srgbClr val="FF99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345831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AAC99-FEF9-4EFE-AF65-94DBCF06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3A5B1D-F09D-4C6E-8A04-90C52FF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20688"/>
                <a:ext cx="8362950" cy="5976664"/>
              </a:xfrm>
            </p:spPr>
            <p:txBody>
              <a:bodyPr/>
              <a:lstStyle/>
              <a:p>
                <a:pPr lvl="0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dirty="0"/>
                  <a:t>主存地址译码电路、</a:t>
                </a:r>
                <a:br>
                  <a:rPr lang="en-US" altLang="zh-CN" dirty="0"/>
                </a:br>
                <a:r>
                  <a:rPr lang="zh-CN" altLang="zh-CN" dirty="0"/>
                  <a:t>接口地址译码电路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的设计方法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dirty="0"/>
                  <a:t>实现形式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sz="2800" dirty="0">
                    <a:solidFill>
                      <a:srgbClr val="D60093"/>
                    </a:solidFill>
                  </a:rPr>
                  <a:t>逻辑门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sz="2800" dirty="0">
                    <a:solidFill>
                      <a:srgbClr val="D60093"/>
                    </a:solidFill>
                  </a:rPr>
                  <a:t>逻辑门</a:t>
                </a:r>
                <a:r>
                  <a:rPr lang="zh-CN" altLang="en-US" sz="2800" dirty="0">
                    <a:solidFill>
                      <a:srgbClr val="D60093"/>
                    </a:solidFill>
                  </a:rPr>
                  <a:t>＋</a:t>
                </a:r>
                <a:r>
                  <a:rPr lang="en-US" altLang="zh-CN" sz="2800" dirty="0">
                    <a:solidFill>
                      <a:srgbClr val="D60093"/>
                    </a:solidFill>
                  </a:rPr>
                  <a:t>74LS138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zh-CN" sz="2800" dirty="0"/>
                  <a:t>PROM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数字比较器</a:t>
                </a:r>
                <a:endParaRPr lang="zh-CN" altLang="zh-CN" sz="2800" dirty="0"/>
              </a:p>
              <a:p>
                <a:pPr lvl="1"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zh-CN" altLang="zh-CN" dirty="0"/>
                  <a:t>对于</a:t>
                </a:r>
                <a:r>
                  <a:rPr lang="en-US" altLang="zh-CN" dirty="0"/>
                  <a:t>8086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16</a:t>
                </a:r>
                <a:r>
                  <a:rPr lang="zh-CN" altLang="zh-CN" dirty="0"/>
                  <a:t>位总线，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加入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A0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＝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0 </a:t>
                </a:r>
                <a:r>
                  <a:rPr lang="zh-CN" altLang="zh-CN" sz="2800" dirty="0"/>
                  <a:t>条件，译码出来的为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偶地址</a:t>
                </a:r>
                <a:r>
                  <a:rPr lang="zh-CN" altLang="en-US" sz="2800" dirty="0"/>
                  <a:t>，</a:t>
                </a:r>
                <a:br>
                  <a:rPr lang="en-US" altLang="zh-CN" sz="2800" dirty="0"/>
                </a:br>
                <a:r>
                  <a:rPr lang="zh-CN" altLang="en-US" sz="2800" dirty="0"/>
                  <a:t>通过</a:t>
                </a:r>
                <a:r>
                  <a:rPr lang="en-US" altLang="zh-CN" sz="2800" dirty="0">
                    <a:solidFill>
                      <a:srgbClr val="FF0066"/>
                    </a:solidFill>
                  </a:rPr>
                  <a:t>D</a:t>
                </a:r>
                <a:r>
                  <a:rPr lang="en-US" altLang="zh-CN" sz="2800" baseline="-25000" dirty="0">
                    <a:solidFill>
                      <a:srgbClr val="FF0066"/>
                    </a:solidFill>
                  </a:rPr>
                  <a:t>0</a:t>
                </a:r>
                <a:r>
                  <a:rPr lang="zh-CN" altLang="en-US" sz="2800" dirty="0">
                    <a:solidFill>
                      <a:srgbClr val="FF0066"/>
                    </a:solidFill>
                  </a:rPr>
                  <a:t>～</a:t>
                </a:r>
                <a:r>
                  <a:rPr lang="en-US" altLang="zh-CN" sz="2800" dirty="0">
                    <a:solidFill>
                      <a:srgbClr val="FF0066"/>
                    </a:solidFill>
                  </a:rPr>
                  <a:t>D</a:t>
                </a:r>
                <a:r>
                  <a:rPr lang="en-US" altLang="zh-CN" sz="2800" baseline="-25000" dirty="0">
                    <a:solidFill>
                      <a:srgbClr val="FF0066"/>
                    </a:solidFill>
                  </a:rPr>
                  <a:t>7</a:t>
                </a:r>
                <a:r>
                  <a:rPr lang="zh-CN" altLang="en-US" sz="2800" dirty="0"/>
                  <a:t>传输数据；</a:t>
                </a:r>
                <a:endParaRPr lang="en-US" altLang="zh-CN" sz="2800" dirty="0"/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加入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srgbClr val="0000FF"/>
                            </a:solidFill>
                          </a:rPr>
                          <m:t>BHE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＝ 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0 </a:t>
                </a:r>
                <a:r>
                  <a:rPr lang="zh-CN" altLang="zh-CN" sz="2800" dirty="0"/>
                  <a:t>条件，译码出来的为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奇地址</a:t>
                </a:r>
                <a:r>
                  <a:rPr lang="zh-CN" altLang="en-US" sz="2800" dirty="0"/>
                  <a:t>，</a:t>
                </a:r>
                <a:br>
                  <a:rPr lang="en-US" altLang="zh-CN" sz="2800" dirty="0"/>
                </a:br>
                <a:r>
                  <a:rPr lang="zh-CN" altLang="en-US" sz="2800" dirty="0"/>
                  <a:t>通过</a:t>
                </a:r>
                <a:r>
                  <a:rPr lang="en-US" altLang="zh-CN" sz="2800" dirty="0">
                    <a:solidFill>
                      <a:srgbClr val="6600FF"/>
                    </a:solidFill>
                  </a:rPr>
                  <a:t>D</a:t>
                </a:r>
                <a:r>
                  <a:rPr lang="en-US" altLang="zh-CN" sz="2800" baseline="-25000" dirty="0">
                    <a:solidFill>
                      <a:srgbClr val="6600FF"/>
                    </a:solidFill>
                  </a:rPr>
                  <a:t>8</a:t>
                </a:r>
                <a:r>
                  <a:rPr lang="zh-CN" altLang="en-US" sz="2800" dirty="0">
                    <a:solidFill>
                      <a:srgbClr val="6600FF"/>
                    </a:solidFill>
                  </a:rPr>
                  <a:t>～</a:t>
                </a:r>
                <a:r>
                  <a:rPr lang="en-US" altLang="zh-CN" sz="2800" dirty="0">
                    <a:solidFill>
                      <a:srgbClr val="6600FF"/>
                    </a:solidFill>
                  </a:rPr>
                  <a:t>D</a:t>
                </a:r>
                <a:r>
                  <a:rPr lang="en-US" altLang="zh-CN" sz="2800" baseline="-25000" dirty="0">
                    <a:solidFill>
                      <a:srgbClr val="6600FF"/>
                    </a:solidFill>
                  </a:rPr>
                  <a:t>15</a:t>
                </a:r>
                <a:r>
                  <a:rPr lang="zh-CN" altLang="en-US" sz="2800" dirty="0"/>
                  <a:t>传输数据。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3A5B1D-F09D-4C6E-8A04-90C52FF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20688"/>
                <a:ext cx="8362950" cy="5976664"/>
              </a:xfrm>
              <a:blipFill>
                <a:blip r:embed="rId3"/>
                <a:stretch>
                  <a:fillRect l="-729" t="-1327" b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6837C-A517-471A-A20B-6484D657A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33</a:t>
            </a:fld>
            <a:endParaRPr lang="zh-CN" alt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268D9DB-680D-48DF-B8DA-275D8697F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50671"/>
              </p:ext>
            </p:extLst>
          </p:nvPr>
        </p:nvGraphicFramePr>
        <p:xfrm>
          <a:off x="5724128" y="1505133"/>
          <a:ext cx="3479785" cy="292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Visio" r:id="rId4" imgW="3479785" imgH="2921194" progId="Visio.Drawing.11">
                  <p:embed/>
                </p:oleObj>
              </mc:Choice>
              <mc:Fallback>
                <p:oleObj name="Visio" r:id="rId4" imgW="3479785" imgH="2921194" progId="Visio.Drawing.11">
                  <p:embed/>
                  <p:pic>
                    <p:nvPicPr>
                      <p:cNvPr id="962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505133"/>
                        <a:ext cx="3479785" cy="292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A5A8211-FA7A-46BC-8F76-50F0307A8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556792"/>
            <a:ext cx="1513332" cy="28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5462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397C9-7DE7-4757-ABD8-343D0C0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BBA2D-5734-47E2-90F2-3E57CE5C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76064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zh-CN" altLang="zh-CN" dirty="0"/>
              <a:t>给定</a:t>
            </a:r>
            <a:r>
              <a:rPr lang="en-US" altLang="zh-CN" dirty="0"/>
              <a:t>SRAM</a:t>
            </a:r>
            <a:r>
              <a:rPr lang="zh-CN" altLang="zh-CN" dirty="0"/>
              <a:t>芯片、给定地址范围，构成</a:t>
            </a:r>
            <a:r>
              <a:rPr lang="en-US" altLang="zh-CN" dirty="0"/>
              <a:t>8086</a:t>
            </a:r>
            <a:r>
              <a:rPr lang="zh-CN" altLang="zh-CN" dirty="0"/>
              <a:t>主存，利用</a:t>
            </a:r>
            <a:r>
              <a:rPr lang="en-US" altLang="zh-CN" dirty="0"/>
              <a:t>8086</a:t>
            </a:r>
            <a:r>
              <a:rPr lang="zh-CN" altLang="zh-CN" dirty="0"/>
              <a:t>汇编语言编写该地址范围的主存测试程序。</a:t>
            </a:r>
          </a:p>
          <a:p>
            <a:pPr lvl="1">
              <a:spcBef>
                <a:spcPts val="600"/>
              </a:spcBef>
            </a:pPr>
            <a:r>
              <a:rPr lang="zh-CN" altLang="zh-CN" dirty="0"/>
              <a:t>根据引脚，确定</a:t>
            </a:r>
            <a:r>
              <a:rPr lang="en-US" altLang="zh-CN" dirty="0"/>
              <a:t>SRAM</a:t>
            </a:r>
            <a:r>
              <a:rPr lang="zh-CN" altLang="zh-CN" dirty="0"/>
              <a:t>芯片的容量。</a:t>
            </a:r>
          </a:p>
          <a:p>
            <a:pPr lvl="1">
              <a:spcBef>
                <a:spcPts val="600"/>
              </a:spcBef>
            </a:pPr>
            <a:r>
              <a:rPr lang="zh-CN" altLang="zh-CN" dirty="0"/>
              <a:t>根据地址范围，确定需要的</a:t>
            </a:r>
            <a:r>
              <a:rPr lang="en-US" altLang="zh-CN" dirty="0"/>
              <a:t>SRAM</a:t>
            </a:r>
            <a:r>
              <a:rPr lang="zh-CN" altLang="zh-CN" dirty="0"/>
              <a:t>芯片个数。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SRAM</a:t>
            </a:r>
            <a:r>
              <a:rPr lang="zh-CN" altLang="zh-CN" dirty="0"/>
              <a:t>位扩展</a:t>
            </a:r>
            <a:r>
              <a:rPr lang="zh-CN" altLang="en-US" dirty="0"/>
              <a:t>＋</a:t>
            </a:r>
            <a:r>
              <a:rPr lang="zh-CN" altLang="zh-CN" dirty="0"/>
              <a:t>字扩展电路设计。</a:t>
            </a:r>
          </a:p>
          <a:p>
            <a:pPr lvl="1">
              <a:spcBef>
                <a:spcPts val="600"/>
              </a:spcBef>
            </a:pPr>
            <a:r>
              <a:rPr lang="zh-CN" altLang="zh-CN" dirty="0"/>
              <a:t>汇编语言编程：</a:t>
            </a:r>
          </a:p>
          <a:p>
            <a:pPr lvl="2">
              <a:spcBef>
                <a:spcPts val="600"/>
              </a:spcBef>
            </a:pPr>
            <a:r>
              <a:rPr lang="zh-CN" altLang="zh-CN" sz="2800" dirty="0"/>
              <a:t>对于</a:t>
            </a:r>
            <a:r>
              <a:rPr lang="en-US" altLang="zh-CN" sz="2800" dirty="0"/>
              <a:t>8086</a:t>
            </a:r>
            <a:r>
              <a:rPr lang="zh-CN" altLang="zh-CN" sz="2800" dirty="0"/>
              <a:t>系统，</a:t>
            </a:r>
            <a:br>
              <a:rPr lang="en-US" altLang="zh-CN" sz="2800" dirty="0"/>
            </a:br>
            <a:r>
              <a:rPr lang="zh-CN" altLang="zh-CN" sz="2800" dirty="0"/>
              <a:t>要掌握</a:t>
            </a:r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zh-CN" sz="2800" dirty="0">
                <a:solidFill>
                  <a:srgbClr val="FF0000"/>
                </a:solidFill>
              </a:rPr>
              <a:t>位主存读写</a:t>
            </a:r>
            <a:r>
              <a:rPr lang="zh-CN" altLang="zh-CN" sz="2800" dirty="0"/>
              <a:t>、</a:t>
            </a:r>
            <a:r>
              <a:rPr lang="en-US" altLang="zh-CN" sz="2800" dirty="0">
                <a:solidFill>
                  <a:srgbClr val="CC0066"/>
                </a:solidFill>
              </a:rPr>
              <a:t>8</a:t>
            </a:r>
            <a:r>
              <a:rPr lang="zh-CN" altLang="zh-CN" sz="2800" dirty="0">
                <a:solidFill>
                  <a:srgbClr val="CC0066"/>
                </a:solidFill>
              </a:rPr>
              <a:t>位主存读写</a:t>
            </a:r>
            <a:r>
              <a:rPr lang="zh-CN" altLang="zh-CN" sz="2800" dirty="0"/>
              <a:t>的方法。</a:t>
            </a:r>
          </a:p>
          <a:p>
            <a:pPr lvl="2">
              <a:spcBef>
                <a:spcPts val="600"/>
              </a:spcBef>
            </a:pPr>
            <a:r>
              <a:rPr lang="en-US" altLang="zh-CN" sz="2800" dirty="0"/>
              <a:t>LOOP</a:t>
            </a:r>
            <a:r>
              <a:rPr lang="zh-CN" altLang="zh-CN" sz="2800" dirty="0"/>
              <a:t>循环、条件判断</a:t>
            </a:r>
            <a:r>
              <a:rPr lang="en-US" altLang="zh-CN" sz="2800" dirty="0"/>
              <a:t>/</a:t>
            </a:r>
            <a:r>
              <a:rPr lang="zh-CN" altLang="zh-CN" sz="2800" dirty="0"/>
              <a:t>分支的实现。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C8D0B9-1CF4-40B7-A0A3-5BD8D11E5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3416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>
            <a:extLst>
              <a:ext uri="{FF2B5EF4-FFF2-40B4-BE49-F238E27FC236}">
                <a16:creationId xmlns:a16="http://schemas.microsoft.com/office/drawing/2014/main" id="{34DEBED8-21FB-4481-AB0A-60C33188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存储器设计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BA642-6081-4CD1-A350-8B864F861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6EA2B2-FF48-40B2-B565-CFD4BA144861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590362"/>
            <a:ext cx="8229600" cy="1228649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400" kern="0"/>
              <a:t>利用</a:t>
            </a:r>
            <a:r>
              <a:rPr lang="en-US" altLang="zh-CN" sz="2400" kern="0"/>
              <a:t>2732</a:t>
            </a:r>
            <a:r>
              <a:rPr lang="zh-CN" altLang="en-US" sz="2400" kern="0"/>
              <a:t>和</a:t>
            </a:r>
            <a:r>
              <a:rPr lang="en-US" altLang="zh-CN" sz="2400" kern="0"/>
              <a:t>6264</a:t>
            </a:r>
            <a:r>
              <a:rPr lang="zh-CN" altLang="en-US" sz="2400" kern="0"/>
              <a:t>构成从</a:t>
            </a:r>
            <a:r>
              <a:rPr lang="en-US" altLang="zh-CN" sz="2400" kern="0"/>
              <a:t>00000H</a:t>
            </a:r>
            <a:r>
              <a:rPr lang="zh-CN" altLang="en-US" sz="2400" kern="0"/>
              <a:t>～</a:t>
            </a:r>
            <a:r>
              <a:rPr lang="en-US" altLang="zh-CN" sz="2400" kern="0"/>
              <a:t>02FFFH</a:t>
            </a:r>
            <a:r>
              <a:rPr lang="zh-CN" altLang="en-US" sz="2400" kern="0"/>
              <a:t>的</a:t>
            </a:r>
            <a:r>
              <a:rPr lang="en-US" altLang="zh-CN" sz="2400" kern="0"/>
              <a:t>ROM</a:t>
            </a:r>
            <a:r>
              <a:rPr lang="zh-CN" altLang="en-US" sz="2400" kern="0"/>
              <a:t>存储区和从</a:t>
            </a:r>
            <a:r>
              <a:rPr lang="en-US" altLang="zh-CN" sz="2400" kern="0"/>
              <a:t>03000H</a:t>
            </a:r>
            <a:r>
              <a:rPr lang="zh-CN" altLang="en-US" sz="2400" kern="0"/>
              <a:t>～</a:t>
            </a:r>
            <a:r>
              <a:rPr lang="en-US" altLang="zh-CN" sz="2400" kern="0"/>
              <a:t>06FFFH</a:t>
            </a:r>
            <a:r>
              <a:rPr lang="zh-CN" altLang="en-US" sz="2400" kern="0"/>
              <a:t>的</a:t>
            </a:r>
            <a:r>
              <a:rPr lang="en-US" altLang="zh-CN" sz="2400" kern="0"/>
              <a:t>RAM</a:t>
            </a:r>
            <a:r>
              <a:rPr lang="zh-CN" altLang="en-US" sz="2400" kern="0"/>
              <a:t>存储区。画出与</a:t>
            </a:r>
            <a:r>
              <a:rPr lang="en-US" altLang="zh-CN" sz="2400" kern="0"/>
              <a:t>8088</a:t>
            </a:r>
            <a:r>
              <a:rPr lang="zh-CN" altLang="en-US" sz="2400" kern="0"/>
              <a:t>系统总线的连接图。（不考虑板内总线驱动）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41A669-1C56-43D4-88E6-F3C08B1AA40E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2028844"/>
            <a:ext cx="8507412" cy="1511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571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indent="-3587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52425" indent="-352425">
              <a:buFont typeface="Wingdings" pitchFamily="2" charset="2"/>
              <a:buNone/>
            </a:pPr>
            <a:r>
              <a:rPr lang="en-US" altLang="zh-CN" sz="2400" kern="0"/>
              <a:t>【</a:t>
            </a:r>
            <a:r>
              <a:rPr lang="zh-CN" altLang="en-US" sz="2400" kern="0"/>
              <a:t>分析</a:t>
            </a:r>
            <a:r>
              <a:rPr lang="en-US" altLang="zh-CN" sz="2400" kern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/>
              <a:t>ROM</a:t>
            </a:r>
            <a:r>
              <a:rPr lang="zh-CN" altLang="en-US" sz="2400" kern="0"/>
              <a:t>区：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/>
              <a:t>RAM</a:t>
            </a:r>
            <a:r>
              <a:rPr lang="zh-CN" altLang="en-US" sz="2400" kern="0"/>
              <a:t>区：</a:t>
            </a:r>
            <a:endParaRPr lang="zh-CN" altLang="en-US" sz="2400" kern="0" dirty="0"/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574E6D28-F729-48D3-A94E-EC48A78A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0698"/>
              </p:ext>
            </p:extLst>
          </p:nvPr>
        </p:nvGraphicFramePr>
        <p:xfrm>
          <a:off x="539440" y="3427432"/>
          <a:ext cx="7128990" cy="3169920"/>
        </p:xfrm>
        <a:graphic>
          <a:graphicData uri="http://schemas.openxmlformats.org/drawingml/2006/table">
            <a:tbl>
              <a:tblPr/>
              <a:tblGrid>
                <a:gridCol w="64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2247846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132304786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603469003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A19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A18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A15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A11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Ｘ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utoShape 87">
            <a:extLst>
              <a:ext uri="{FF2B5EF4-FFF2-40B4-BE49-F238E27FC236}">
                <a16:creationId xmlns:a16="http://schemas.microsoft.com/office/drawing/2014/main" id="{B1668EFC-CFB3-4AD0-9027-89A2E4B12BC0}"/>
              </a:ext>
            </a:extLst>
          </p:cNvPr>
          <p:cNvSpPr>
            <a:spLocks/>
          </p:cNvSpPr>
          <p:nvPr/>
        </p:nvSpPr>
        <p:spPr bwMode="auto">
          <a:xfrm>
            <a:off x="7705150" y="3808432"/>
            <a:ext cx="287337" cy="1152525"/>
          </a:xfrm>
          <a:prstGeom prst="rightBrace">
            <a:avLst>
              <a:gd name="adj1" fmla="val 3342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AutoShape 88">
            <a:extLst>
              <a:ext uri="{FF2B5EF4-FFF2-40B4-BE49-F238E27FC236}">
                <a16:creationId xmlns:a16="http://schemas.microsoft.com/office/drawing/2014/main" id="{C88C1273-B4D0-42A2-A803-777459EC71A9}"/>
              </a:ext>
            </a:extLst>
          </p:cNvPr>
          <p:cNvSpPr>
            <a:spLocks/>
          </p:cNvSpPr>
          <p:nvPr/>
        </p:nvSpPr>
        <p:spPr bwMode="auto">
          <a:xfrm>
            <a:off x="7705150" y="5105419"/>
            <a:ext cx="287337" cy="1439863"/>
          </a:xfrm>
          <a:prstGeom prst="rightBrace">
            <a:avLst>
              <a:gd name="adj1" fmla="val 37560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89">
            <a:extLst>
              <a:ext uri="{FF2B5EF4-FFF2-40B4-BE49-F238E27FC236}">
                <a16:creationId xmlns:a16="http://schemas.microsoft.com/office/drawing/2014/main" id="{C4E37FD7-DBB6-4CD3-A87A-C0A926DB2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113" y="3992581"/>
            <a:ext cx="936475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/>
              <a:t>3</a:t>
            </a:r>
            <a:r>
              <a:rPr lang="zh-CN" altLang="en-US" sz="2400"/>
              <a:t>片</a:t>
            </a:r>
            <a:endParaRPr lang="en-US" altLang="zh-CN" sz="2400"/>
          </a:p>
          <a:p>
            <a:pPr>
              <a:spcBef>
                <a:spcPts val="0"/>
              </a:spcBef>
            </a:pPr>
            <a:r>
              <a:rPr lang="en-US" altLang="zh-CN" sz="2400"/>
              <a:t>ROM</a:t>
            </a:r>
          </a:p>
        </p:txBody>
      </p:sp>
      <p:sp>
        <p:nvSpPr>
          <p:cNvPr id="11" name="Text Box 90">
            <a:extLst>
              <a:ext uri="{FF2B5EF4-FFF2-40B4-BE49-F238E27FC236}">
                <a16:creationId xmlns:a16="http://schemas.microsoft.com/office/drawing/2014/main" id="{845DC372-7F93-40BE-9BC6-97063568F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6142" y="5413394"/>
            <a:ext cx="920444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/>
              <a:t>2</a:t>
            </a:r>
            <a:r>
              <a:rPr lang="zh-CN" altLang="en-US" sz="2400"/>
              <a:t>片</a:t>
            </a:r>
            <a:endParaRPr lang="en-US" altLang="zh-CN" sz="2400"/>
          </a:p>
          <a:p>
            <a:pPr>
              <a:spcBef>
                <a:spcPts val="0"/>
              </a:spcBef>
            </a:pPr>
            <a:r>
              <a:rPr lang="en-US" altLang="zh-CN" sz="2400"/>
              <a:t>RAM</a:t>
            </a:r>
          </a:p>
        </p:txBody>
      </p:sp>
      <p:sp>
        <p:nvSpPr>
          <p:cNvPr id="12" name="Text Box 91">
            <a:extLst>
              <a:ext uri="{FF2B5EF4-FFF2-40B4-BE49-F238E27FC236}">
                <a16:creationId xmlns:a16="http://schemas.microsoft.com/office/drawing/2014/main" id="{0CDA1B62-1F16-47EC-B7C6-1516B474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1657369"/>
            <a:ext cx="46085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D60093"/>
                </a:solidFill>
              </a:rPr>
              <a:t>4K×8bit EPROM</a:t>
            </a:r>
            <a:r>
              <a:rPr lang="zh-CN" altLang="en-US" sz="2400">
                <a:solidFill>
                  <a:srgbClr val="D60093"/>
                </a:solidFill>
              </a:rPr>
              <a:t>，</a:t>
            </a:r>
            <a:r>
              <a:rPr lang="en-US" altLang="zh-CN" sz="2400">
                <a:solidFill>
                  <a:srgbClr val="D60093"/>
                </a:solidFill>
              </a:rPr>
              <a:t>A11</a:t>
            </a:r>
            <a:r>
              <a:rPr lang="zh-CN" altLang="en-US" sz="2400">
                <a:solidFill>
                  <a:srgbClr val="D60093"/>
                </a:solidFill>
              </a:rPr>
              <a:t>～</a:t>
            </a:r>
            <a:r>
              <a:rPr lang="en-US" altLang="zh-CN" sz="2400">
                <a:solidFill>
                  <a:srgbClr val="D60093"/>
                </a:solidFill>
              </a:rPr>
              <a:t>A0</a:t>
            </a:r>
          </a:p>
        </p:txBody>
      </p:sp>
      <p:sp>
        <p:nvSpPr>
          <p:cNvPr id="13" name="Text Box 92">
            <a:extLst>
              <a:ext uri="{FF2B5EF4-FFF2-40B4-BE49-F238E27FC236}">
                <a16:creationId xmlns:a16="http://schemas.microsoft.com/office/drawing/2014/main" id="{89482744-FC9D-4C7C-9E4C-D1D5D9AC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2016144"/>
            <a:ext cx="46085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8K×8bit SRAM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A12</a:t>
            </a:r>
            <a:r>
              <a:rPr lang="zh-CN" altLang="en-US" sz="2400">
                <a:solidFill>
                  <a:srgbClr val="FF3300"/>
                </a:solidFill>
              </a:rPr>
              <a:t>～</a:t>
            </a:r>
            <a:r>
              <a:rPr lang="en-US" altLang="zh-CN" sz="2400">
                <a:solidFill>
                  <a:srgbClr val="FF3300"/>
                </a:solidFill>
              </a:rPr>
              <a:t>A0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14943B-57B5-4304-B581-281856DF00C0}"/>
              </a:ext>
            </a:extLst>
          </p:cNvPr>
          <p:cNvSpPr txBox="1"/>
          <p:nvPr/>
        </p:nvSpPr>
        <p:spPr bwMode="auto">
          <a:xfrm>
            <a:off x="1752891" y="2432648"/>
            <a:ext cx="257474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02FFFH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00000H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+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E9DA30-48B3-4E23-A15C-1AE3A94378F3}"/>
              </a:ext>
            </a:extLst>
          </p:cNvPr>
          <p:cNvSpPr txBox="1"/>
          <p:nvPr/>
        </p:nvSpPr>
        <p:spPr bwMode="auto">
          <a:xfrm>
            <a:off x="1736403" y="2836237"/>
            <a:ext cx="257474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06FFFH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03000H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+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28CE0C-A7A1-4741-9126-B36F227C94AE}"/>
              </a:ext>
            </a:extLst>
          </p:cNvPr>
          <p:cNvSpPr txBox="1"/>
          <p:nvPr/>
        </p:nvSpPr>
        <p:spPr bwMode="auto">
          <a:xfrm>
            <a:off x="4196035" y="2432009"/>
            <a:ext cx="122341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3000H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D50129-406A-4D79-870C-4F2CF7234698}"/>
              </a:ext>
            </a:extLst>
          </p:cNvPr>
          <p:cNvSpPr txBox="1"/>
          <p:nvPr/>
        </p:nvSpPr>
        <p:spPr bwMode="auto">
          <a:xfrm>
            <a:off x="5300707" y="2432911"/>
            <a:ext cx="130195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3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×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4K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E0B8AA-35E8-4E7F-B882-345BF1D0763C}"/>
              </a:ext>
            </a:extLst>
          </p:cNvPr>
          <p:cNvSpPr txBox="1"/>
          <p:nvPr/>
        </p:nvSpPr>
        <p:spPr bwMode="auto">
          <a:xfrm>
            <a:off x="6483756" y="2436795"/>
            <a:ext cx="99257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12K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6844BC-9156-4CCC-BAEC-C3A64C9F4B84}"/>
              </a:ext>
            </a:extLst>
          </p:cNvPr>
          <p:cNvSpPr txBox="1"/>
          <p:nvPr/>
        </p:nvSpPr>
        <p:spPr bwMode="auto">
          <a:xfrm>
            <a:off x="7359942" y="2414758"/>
            <a:ext cx="134363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→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需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片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4562AD-5F19-455D-9069-6A54CE1CB603}"/>
              </a:ext>
            </a:extLst>
          </p:cNvPr>
          <p:cNvSpPr txBox="1"/>
          <p:nvPr/>
        </p:nvSpPr>
        <p:spPr bwMode="auto">
          <a:xfrm>
            <a:off x="4179902" y="2835991"/>
            <a:ext cx="122341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4000H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24F0E5-EF8C-4ECA-B5C8-782C890AFDBC}"/>
              </a:ext>
            </a:extLst>
          </p:cNvPr>
          <p:cNvSpPr txBox="1"/>
          <p:nvPr/>
        </p:nvSpPr>
        <p:spPr bwMode="auto">
          <a:xfrm>
            <a:off x="5285410" y="2836482"/>
            <a:ext cx="130195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4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×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4K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6D9125-08E4-47BC-94AF-1002D2BC2271}"/>
              </a:ext>
            </a:extLst>
          </p:cNvPr>
          <p:cNvSpPr txBox="1"/>
          <p:nvPr/>
        </p:nvSpPr>
        <p:spPr bwMode="auto">
          <a:xfrm>
            <a:off x="6467336" y="2841245"/>
            <a:ext cx="99257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=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16K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93EB08-836F-46EF-B4B7-C507F0FCFA60}"/>
              </a:ext>
            </a:extLst>
          </p:cNvPr>
          <p:cNvSpPr txBox="1"/>
          <p:nvPr/>
        </p:nvSpPr>
        <p:spPr bwMode="auto">
          <a:xfrm>
            <a:off x="7343251" y="2818529"/>
            <a:ext cx="134363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→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需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片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4FF64FD-B902-476C-828B-BD6AE5C4C013}"/>
              </a:ext>
            </a:extLst>
          </p:cNvPr>
          <p:cNvSpPr/>
          <p:nvPr/>
        </p:nvSpPr>
        <p:spPr bwMode="auto">
          <a:xfrm>
            <a:off x="5796170" y="3891423"/>
            <a:ext cx="1800250" cy="1069534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1F1E4FA-E849-40C2-99E1-E9F41868FCF1}"/>
              </a:ext>
            </a:extLst>
          </p:cNvPr>
          <p:cNvSpPr/>
          <p:nvPr/>
        </p:nvSpPr>
        <p:spPr bwMode="auto">
          <a:xfrm>
            <a:off x="5148080" y="5085478"/>
            <a:ext cx="2448340" cy="1459803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09C8F92-B140-4DF0-AF6E-A2B9D1B836BB}"/>
              </a:ext>
            </a:extLst>
          </p:cNvPr>
          <p:cNvCxnSpPr>
            <a:cxnSpLocks/>
          </p:cNvCxnSpPr>
          <p:nvPr/>
        </p:nvCxnSpPr>
        <p:spPr bwMode="auto">
          <a:xfrm>
            <a:off x="3951097" y="4164891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4F39292-97D3-4680-B46A-971AD8FB9A40}"/>
              </a:ext>
            </a:extLst>
          </p:cNvPr>
          <p:cNvCxnSpPr>
            <a:cxnSpLocks/>
          </p:cNvCxnSpPr>
          <p:nvPr/>
        </p:nvCxnSpPr>
        <p:spPr bwMode="auto">
          <a:xfrm>
            <a:off x="3951097" y="4554992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6D92B05-E306-4417-AEA4-4DD1C2EF6269}"/>
              </a:ext>
            </a:extLst>
          </p:cNvPr>
          <p:cNvCxnSpPr>
            <a:cxnSpLocks/>
          </p:cNvCxnSpPr>
          <p:nvPr/>
        </p:nvCxnSpPr>
        <p:spPr bwMode="auto">
          <a:xfrm>
            <a:off x="3951097" y="4940800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10E8DE3-CBA6-4305-9475-CE8AF0D7BFC5}"/>
              </a:ext>
            </a:extLst>
          </p:cNvPr>
          <p:cNvCxnSpPr>
            <a:cxnSpLocks/>
          </p:cNvCxnSpPr>
          <p:nvPr/>
        </p:nvCxnSpPr>
        <p:spPr bwMode="auto">
          <a:xfrm>
            <a:off x="3951097" y="5351395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B828C34-5172-4769-9918-C4CF7D99AF62}"/>
              </a:ext>
            </a:extLst>
          </p:cNvPr>
          <p:cNvCxnSpPr>
            <a:cxnSpLocks/>
          </p:cNvCxnSpPr>
          <p:nvPr/>
        </p:nvCxnSpPr>
        <p:spPr bwMode="auto">
          <a:xfrm>
            <a:off x="3951097" y="5741496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72F4D83-74D8-4743-80A8-B7A409A46686}"/>
              </a:ext>
            </a:extLst>
          </p:cNvPr>
          <p:cNvCxnSpPr>
            <a:cxnSpLocks/>
          </p:cNvCxnSpPr>
          <p:nvPr/>
        </p:nvCxnSpPr>
        <p:spPr bwMode="auto">
          <a:xfrm>
            <a:off x="3951097" y="6139212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00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394F8EC-903E-4996-A5FD-A66373DC232F}"/>
              </a:ext>
            </a:extLst>
          </p:cNvPr>
          <p:cNvCxnSpPr>
            <a:cxnSpLocks/>
          </p:cNvCxnSpPr>
          <p:nvPr/>
        </p:nvCxnSpPr>
        <p:spPr bwMode="auto">
          <a:xfrm>
            <a:off x="3951097" y="6536695"/>
            <a:ext cx="1557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00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3D7969F-E8CC-40D8-8D90-0AE3C66B44F3}"/>
              </a:ext>
            </a:extLst>
          </p:cNvPr>
          <p:cNvSpPr/>
          <p:nvPr/>
        </p:nvSpPr>
        <p:spPr bwMode="auto">
          <a:xfrm>
            <a:off x="1440070" y="967409"/>
            <a:ext cx="1378226" cy="932069"/>
          </a:xfrm>
          <a:custGeom>
            <a:avLst/>
            <a:gdLst>
              <a:gd name="connsiteX0" fmla="*/ 0 w 1378226"/>
              <a:gd name="connsiteY0" fmla="*/ 0 h 932069"/>
              <a:gd name="connsiteX1" fmla="*/ 242956 w 1378226"/>
              <a:gd name="connsiteY1" fmla="*/ 684695 h 932069"/>
              <a:gd name="connsiteX2" fmla="*/ 1378226 w 1378226"/>
              <a:gd name="connsiteY2" fmla="*/ 932069 h 9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226" h="932069">
                <a:moveTo>
                  <a:pt x="0" y="0"/>
                </a:moveTo>
                <a:cubicBezTo>
                  <a:pt x="6626" y="264675"/>
                  <a:pt x="13252" y="529350"/>
                  <a:pt x="242956" y="684695"/>
                </a:cubicBezTo>
                <a:cubicBezTo>
                  <a:pt x="472660" y="840040"/>
                  <a:pt x="925443" y="886054"/>
                  <a:pt x="1378226" y="932069"/>
                </a:cubicBezTo>
              </a:path>
            </a:pathLst>
          </a:custGeom>
          <a:noFill/>
          <a:ln w="28575" cap="flat" cmpd="sng">
            <a:solidFill>
              <a:srgbClr val="D6009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A02D3708-B02C-4C6C-9DDD-5C7F9747E61F}"/>
              </a:ext>
            </a:extLst>
          </p:cNvPr>
          <p:cNvSpPr/>
          <p:nvPr/>
        </p:nvSpPr>
        <p:spPr bwMode="auto">
          <a:xfrm>
            <a:off x="2425148" y="985078"/>
            <a:ext cx="418660" cy="1258957"/>
          </a:xfrm>
          <a:custGeom>
            <a:avLst/>
            <a:gdLst>
              <a:gd name="connsiteX0" fmla="*/ 0 w 662609"/>
              <a:gd name="connsiteY0" fmla="*/ 0 h 1236870"/>
              <a:gd name="connsiteX1" fmla="*/ 119270 w 662609"/>
              <a:gd name="connsiteY1" fmla="*/ 958574 h 1236870"/>
              <a:gd name="connsiteX2" fmla="*/ 662609 w 662609"/>
              <a:gd name="connsiteY2" fmla="*/ 1236870 h 123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609" h="1236870">
                <a:moveTo>
                  <a:pt x="0" y="0"/>
                </a:moveTo>
                <a:cubicBezTo>
                  <a:pt x="4417" y="376214"/>
                  <a:pt x="8835" y="752429"/>
                  <a:pt x="119270" y="958574"/>
                </a:cubicBezTo>
                <a:cubicBezTo>
                  <a:pt x="229705" y="1164719"/>
                  <a:pt x="446157" y="1200794"/>
                  <a:pt x="662609" y="123687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9132696-DEC3-44CE-89B1-B1A90867BD6A}"/>
              </a:ext>
            </a:extLst>
          </p:cNvPr>
          <p:cNvSpPr/>
          <p:nvPr/>
        </p:nvSpPr>
        <p:spPr>
          <a:xfrm>
            <a:off x="7882522" y="44449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例</a:t>
            </a:r>
            <a:r>
              <a:rPr lang="en-US" altLang="zh-CN" kern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69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38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E949FB-AC36-4631-AB7F-E1B98744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存储器设计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50853B-D5C7-430D-BC7F-2704BFD5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B4CFF24-E600-43E0-A547-E52C2C11B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906370"/>
              </p:ext>
            </p:extLst>
          </p:nvPr>
        </p:nvGraphicFramePr>
        <p:xfrm>
          <a:off x="684213" y="444326"/>
          <a:ext cx="7759700" cy="63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Visio" r:id="rId3" imgW="9256528" imgH="7598078" progId="Visio.Drawing.11">
                  <p:embed/>
                </p:oleObj>
              </mc:Choice>
              <mc:Fallback>
                <p:oleObj name="Visio" r:id="rId3" imgW="9256528" imgH="7598078" progId="Visio.Drawing.11">
                  <p:embed/>
                  <p:pic>
                    <p:nvPicPr>
                      <p:cNvPr id="9871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4326"/>
                        <a:ext cx="7759700" cy="636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A793E05-B938-4173-AB41-C6BB3732B20D}"/>
              </a:ext>
            </a:extLst>
          </p:cNvPr>
          <p:cNvSpPr/>
          <p:nvPr/>
        </p:nvSpPr>
        <p:spPr>
          <a:xfrm>
            <a:off x="1115616" y="5445224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例</a:t>
            </a:r>
            <a:r>
              <a:rPr lang="en-US" altLang="zh-CN" kern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8665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70EE-6207-433A-BFFC-7A675256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ABF1C-1ED8-45CB-B830-787E3A8DD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406648-D6AB-4AD1-9F31-833FC6C3089C}"/>
              </a:ext>
            </a:extLst>
          </p:cNvPr>
          <p:cNvSpPr/>
          <p:nvPr/>
        </p:nvSpPr>
        <p:spPr>
          <a:xfrm>
            <a:off x="7882522" y="44449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例</a:t>
            </a:r>
            <a:r>
              <a:rPr lang="en-US" altLang="zh-CN" kern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6D0664-8F45-4CC9-B677-92249A06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9047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现有容量为 </a:t>
            </a:r>
            <a:r>
              <a:rPr lang="en-US" altLang="zh-CN" dirty="0">
                <a:solidFill>
                  <a:srgbClr val="008000"/>
                </a:solidFill>
              </a:rPr>
              <a:t>8K×8bit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008000"/>
                </a:solidFill>
              </a:rPr>
              <a:t>4K×8bit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008000"/>
                </a:solidFill>
              </a:rPr>
              <a:t>SRAM </a:t>
            </a:r>
            <a:r>
              <a:rPr lang="zh-CN" altLang="en-US" dirty="0"/>
              <a:t>芯片。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>
                <a:solidFill>
                  <a:srgbClr val="D60093"/>
                </a:solidFill>
              </a:rPr>
              <a:t>8086</a:t>
            </a:r>
            <a:r>
              <a:rPr lang="zh-CN" altLang="en-US" dirty="0">
                <a:solidFill>
                  <a:srgbClr val="D60093"/>
                </a:solidFill>
              </a:rPr>
              <a:t>系统</a:t>
            </a:r>
            <a:r>
              <a:rPr lang="zh-CN" altLang="en-US" dirty="0"/>
              <a:t>中，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）利用这样的芯片构成地址范围为</a:t>
            </a:r>
            <a:r>
              <a:rPr lang="en-US" altLang="zh-CN" dirty="0">
                <a:solidFill>
                  <a:srgbClr val="C00000"/>
                </a:solidFill>
              </a:rPr>
              <a:t>C2000H</a:t>
            </a:r>
            <a:r>
              <a:rPr lang="zh-CN" altLang="en-US" dirty="0"/>
              <a:t>～</a:t>
            </a:r>
            <a:r>
              <a:rPr lang="en-US" altLang="zh-CN" dirty="0">
                <a:solidFill>
                  <a:srgbClr val="C00000"/>
                </a:solidFill>
              </a:rPr>
              <a:t>C7FFFH</a:t>
            </a:r>
            <a:r>
              <a:rPr lang="zh-CN" altLang="en-US" dirty="0"/>
              <a:t>的内存，画出</a:t>
            </a:r>
            <a:r>
              <a:rPr lang="zh-CN" altLang="en-US" dirty="0">
                <a:solidFill>
                  <a:srgbClr val="FF0000"/>
                </a:solidFill>
              </a:rPr>
              <a:t>最大模式</a:t>
            </a:r>
            <a:r>
              <a:rPr lang="zh-CN" altLang="en-US" dirty="0"/>
              <a:t>下包括</a:t>
            </a:r>
            <a:r>
              <a:rPr lang="zh-CN" altLang="en-US" dirty="0">
                <a:solidFill>
                  <a:srgbClr val="0000FF"/>
                </a:solidFill>
              </a:rPr>
              <a:t>总线驱动</a:t>
            </a:r>
            <a:r>
              <a:rPr lang="zh-CN" altLang="en-US" dirty="0"/>
              <a:t>在内的此芯片与系统总线的连接图（译码器件自行选择，尽量选择容量大的芯片）。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试编写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汇编语言程序，从地址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C2000H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开始，依次写入数据，直到地址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C7FFFH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。要求数据从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开始，每写入一个字节后数据加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，即写入数据依次为：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然后逐个单元读出比较，若有错，则在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中写入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，退出检测；若每个单元均对，则在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41984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70EE-6207-433A-BFFC-7A675256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ABF1C-1ED8-45CB-B830-787E3A8DD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406648-D6AB-4AD1-9F31-833FC6C3089C}"/>
              </a:ext>
            </a:extLst>
          </p:cNvPr>
          <p:cNvSpPr/>
          <p:nvPr/>
        </p:nvSpPr>
        <p:spPr>
          <a:xfrm>
            <a:off x="7882522" y="44449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例</a:t>
            </a:r>
            <a:r>
              <a:rPr lang="en-US" altLang="zh-CN" kern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945682F-12D4-4EB9-83C2-3D21EF83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8817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现有容量为 </a:t>
            </a: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dirty="0"/>
              <a:t>和 </a:t>
            </a: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8000"/>
                </a:solidFill>
              </a:rPr>
              <a:t>SRAM </a:t>
            </a:r>
            <a:r>
              <a:rPr lang="zh-CN" altLang="en-US" sz="2400" dirty="0"/>
              <a:t>芯片。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构成</a:t>
            </a:r>
            <a:r>
              <a:rPr lang="en-US" altLang="zh-CN" sz="2400" dirty="0">
                <a:solidFill>
                  <a:srgbClr val="D60093"/>
                </a:solidFill>
              </a:rPr>
              <a:t>8086</a:t>
            </a:r>
            <a:r>
              <a:rPr lang="zh-CN" altLang="en-US" sz="2400" dirty="0">
                <a:solidFill>
                  <a:srgbClr val="D60093"/>
                </a:solidFill>
              </a:rPr>
              <a:t>系统</a:t>
            </a:r>
            <a:r>
              <a:rPr lang="zh-CN" altLang="en-US" sz="2400" dirty="0"/>
              <a:t>内存，地址范围</a:t>
            </a:r>
            <a:r>
              <a:rPr lang="en-US" altLang="zh-CN" sz="2400" dirty="0">
                <a:solidFill>
                  <a:srgbClr val="C00000"/>
                </a:solidFill>
              </a:rPr>
              <a:t>C2000H</a:t>
            </a:r>
            <a:r>
              <a:rPr lang="zh-CN" altLang="en-US" sz="2400" dirty="0"/>
              <a:t>～</a:t>
            </a:r>
            <a:r>
              <a:rPr lang="en-US" altLang="zh-CN" sz="2400" dirty="0">
                <a:solidFill>
                  <a:srgbClr val="C00000"/>
                </a:solidFill>
              </a:rPr>
              <a:t>C7FFFH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5611232-E363-4631-8E8A-D52036420205}"/>
              </a:ext>
            </a:extLst>
          </p:cNvPr>
          <p:cNvSpPr txBox="1">
            <a:spLocks/>
          </p:cNvSpPr>
          <p:nvPr/>
        </p:nvSpPr>
        <p:spPr bwMode="auto">
          <a:xfrm>
            <a:off x="456209" y="3068960"/>
            <a:ext cx="8362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2400" kern="0" dirty="0"/>
              <a:t>内存地址分析：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C03B616-84C3-4A40-A7DD-950C32F8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03152"/>
              </p:ext>
            </p:extLst>
          </p:nvPr>
        </p:nvGraphicFramePr>
        <p:xfrm>
          <a:off x="539552" y="3435672"/>
          <a:ext cx="8208915" cy="272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+mn-lt"/>
                        </a:rPr>
                        <a:t>19</a:t>
                      </a:r>
                      <a:endParaRPr lang="zh-CN" altLang="en-US" sz="2400" b="1" baseline="-250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1381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99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～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圆角矩形 5">
            <a:extLst>
              <a:ext uri="{FF2B5EF4-FFF2-40B4-BE49-F238E27FC236}">
                <a16:creationId xmlns:a16="http://schemas.microsoft.com/office/drawing/2014/main" id="{46DD7818-E12D-4EF2-90EA-92B8E508625E}"/>
              </a:ext>
            </a:extLst>
          </p:cNvPr>
          <p:cNvSpPr/>
          <p:nvPr/>
        </p:nvSpPr>
        <p:spPr bwMode="auto">
          <a:xfrm>
            <a:off x="3851920" y="4011661"/>
            <a:ext cx="4320480" cy="1394233"/>
          </a:xfrm>
          <a:prstGeom prst="roundRect">
            <a:avLst>
              <a:gd name="adj" fmla="val 992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2E41802-9DDC-47EF-B2C9-645877C89525}"/>
              </a:ext>
            </a:extLst>
          </p:cNvPr>
          <p:cNvSpPr txBox="1">
            <a:spLocks/>
          </p:cNvSpPr>
          <p:nvPr/>
        </p:nvSpPr>
        <p:spPr bwMode="auto">
          <a:xfrm>
            <a:off x="456208" y="1430448"/>
            <a:ext cx="8508279" cy="172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C8000H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C2000H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6000H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24K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，则：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片；需要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片。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芯片地址线：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，数据线：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芯片地址线：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，数据线：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81">
            <a:extLst>
              <a:ext uri="{FF2B5EF4-FFF2-40B4-BE49-F238E27FC236}">
                <a16:creationId xmlns:a16="http://schemas.microsoft.com/office/drawing/2014/main" id="{6BFEA27F-0839-4BBC-B9A6-8B1A5B6F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6150577"/>
            <a:ext cx="288131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Times New Roman" pitchFamily="18" charset="0"/>
              </a:rPr>
              <a:t>可用</a:t>
            </a:r>
            <a:r>
              <a:rPr lang="en-US" altLang="zh-CN" sz="2400" b="1" dirty="0">
                <a:solidFill>
                  <a:srgbClr val="008000"/>
                </a:solidFill>
                <a:latin typeface="Times New Roman" pitchFamily="18" charset="0"/>
              </a:rPr>
              <a:t>3-8</a:t>
            </a:r>
            <a:r>
              <a:rPr lang="zh-CN" altLang="en-US" sz="2400" b="1" dirty="0">
                <a:solidFill>
                  <a:srgbClr val="008000"/>
                </a:solidFill>
                <a:latin typeface="Times New Roman" pitchFamily="18" charset="0"/>
              </a:rPr>
              <a:t>译码器实现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AE9563AB-21D6-4BF8-8FD3-AF307637121A}"/>
              </a:ext>
            </a:extLst>
          </p:cNvPr>
          <p:cNvSpPr/>
          <p:nvPr/>
        </p:nvSpPr>
        <p:spPr bwMode="auto">
          <a:xfrm>
            <a:off x="4355976" y="5478324"/>
            <a:ext cx="3816424" cy="679010"/>
          </a:xfrm>
          <a:prstGeom prst="roundRect">
            <a:avLst>
              <a:gd name="adj" fmla="val 1629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41D2E3-41C3-4365-9DBC-AA22C6AC83B6}"/>
              </a:ext>
            </a:extLst>
          </p:cNvPr>
          <p:cNvSpPr/>
          <p:nvPr/>
        </p:nvSpPr>
        <p:spPr bwMode="auto">
          <a:xfrm>
            <a:off x="2788467" y="4011662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1C6040-E1FA-44B7-97C4-5F0BE78910DF}"/>
              </a:ext>
            </a:extLst>
          </p:cNvPr>
          <p:cNvSpPr/>
          <p:nvPr/>
        </p:nvSpPr>
        <p:spPr bwMode="auto">
          <a:xfrm>
            <a:off x="2788466" y="4731816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76864A-99FE-4422-8661-FA8F8B71E8C7}"/>
              </a:ext>
            </a:extLst>
          </p:cNvPr>
          <p:cNvSpPr/>
          <p:nvPr/>
        </p:nvSpPr>
        <p:spPr bwMode="auto">
          <a:xfrm>
            <a:off x="2788466" y="5468727"/>
            <a:ext cx="1520983" cy="651850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430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矩形 437"/>
          <p:cNvSpPr/>
          <p:nvPr/>
        </p:nvSpPr>
        <p:spPr bwMode="auto">
          <a:xfrm>
            <a:off x="5124649" y="121723"/>
            <a:ext cx="3838054" cy="6632760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704668" y="4594531"/>
            <a:ext cx="4306267" cy="2159951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AutoShape 316"/>
          <p:cNvSpPr>
            <a:spLocks noChangeArrowheads="1"/>
          </p:cNvSpPr>
          <p:nvPr/>
        </p:nvSpPr>
        <p:spPr bwMode="auto">
          <a:xfrm flipH="1">
            <a:off x="6580133" y="578194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2" name="Rectangle 305"/>
          <p:cNvSpPr>
            <a:spLocks noChangeArrowheads="1"/>
          </p:cNvSpPr>
          <p:nvPr/>
        </p:nvSpPr>
        <p:spPr bwMode="auto">
          <a:xfrm>
            <a:off x="7669051" y="285577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" name="Text Box 306"/>
          <p:cNvSpPr txBox="1">
            <a:spLocks noChangeArrowheads="1"/>
          </p:cNvSpPr>
          <p:nvPr/>
        </p:nvSpPr>
        <p:spPr bwMode="auto">
          <a:xfrm>
            <a:off x="7597614" y="21682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4" name="Text Box 307"/>
          <p:cNvSpPr txBox="1">
            <a:spLocks noChangeArrowheads="1"/>
          </p:cNvSpPr>
          <p:nvPr/>
        </p:nvSpPr>
        <p:spPr bwMode="auto">
          <a:xfrm>
            <a:off x="7597614" y="43961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27F5DE7-4BB5-493A-86B0-4C6F63A01FA9}"/>
              </a:ext>
            </a:extLst>
          </p:cNvPr>
          <p:cNvGrpSpPr/>
          <p:nvPr/>
        </p:nvGrpSpPr>
        <p:grpSpPr>
          <a:xfrm>
            <a:off x="7630756" y="1382152"/>
            <a:ext cx="576263" cy="366713"/>
            <a:chOff x="7630756" y="1382152"/>
            <a:chExt cx="576263" cy="366713"/>
          </a:xfrm>
        </p:grpSpPr>
        <p:sp>
          <p:nvSpPr>
            <p:cNvPr id="16" name="Text Box 311"/>
            <p:cNvSpPr txBox="1">
              <a:spLocks noChangeArrowheads="1"/>
            </p:cNvSpPr>
            <p:nvPr/>
          </p:nvSpPr>
          <p:spPr bwMode="auto">
            <a:xfrm>
              <a:off x="7630756" y="1382152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313"/>
            <p:cNvSpPr>
              <a:spLocks noChangeShapeType="1"/>
            </p:cNvSpPr>
            <p:nvPr/>
          </p:nvSpPr>
          <p:spPr bwMode="auto">
            <a:xfrm>
              <a:off x="7724586" y="1457609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A731F6-35D9-4DBC-9993-66526E752689}"/>
              </a:ext>
            </a:extLst>
          </p:cNvPr>
          <p:cNvGrpSpPr/>
          <p:nvPr/>
        </p:nvGrpSpPr>
        <p:grpSpPr>
          <a:xfrm>
            <a:off x="7619130" y="1019239"/>
            <a:ext cx="649288" cy="366713"/>
            <a:chOff x="7619130" y="1019239"/>
            <a:chExt cx="649288" cy="366713"/>
          </a:xfrm>
        </p:grpSpPr>
        <p:sp>
          <p:nvSpPr>
            <p:cNvPr id="15" name="Text Box 308"/>
            <p:cNvSpPr txBox="1">
              <a:spLocks noChangeArrowheads="1"/>
            </p:cNvSpPr>
            <p:nvPr/>
          </p:nvSpPr>
          <p:spPr bwMode="auto">
            <a:xfrm>
              <a:off x="7619130" y="1019239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314"/>
            <p:cNvSpPr>
              <a:spLocks noChangeShapeType="1"/>
            </p:cNvSpPr>
            <p:nvPr/>
          </p:nvSpPr>
          <p:spPr bwMode="auto">
            <a:xfrm>
              <a:off x="7712792" y="1095439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6F2FCD-B9B7-486E-A5F5-33D1DD5A5617}"/>
              </a:ext>
            </a:extLst>
          </p:cNvPr>
          <p:cNvGrpSpPr/>
          <p:nvPr/>
        </p:nvGrpSpPr>
        <p:grpSpPr>
          <a:xfrm>
            <a:off x="7635714" y="755005"/>
            <a:ext cx="649288" cy="366713"/>
            <a:chOff x="7635714" y="755005"/>
            <a:chExt cx="649288" cy="366713"/>
          </a:xfrm>
        </p:grpSpPr>
        <p:sp>
          <p:nvSpPr>
            <p:cNvPr id="19" name="Text Box 318"/>
            <p:cNvSpPr txBox="1">
              <a:spLocks noChangeArrowheads="1"/>
            </p:cNvSpPr>
            <p:nvPr/>
          </p:nvSpPr>
          <p:spPr bwMode="auto">
            <a:xfrm>
              <a:off x="7635714" y="755005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319"/>
            <p:cNvSpPr>
              <a:spLocks noChangeShapeType="1"/>
            </p:cNvSpPr>
            <p:nvPr/>
          </p:nvSpPr>
          <p:spPr bwMode="auto">
            <a:xfrm>
              <a:off x="7738901" y="831205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8" name="左右箭头 7"/>
          <p:cNvSpPr/>
          <p:nvPr/>
        </p:nvSpPr>
        <p:spPr bwMode="auto">
          <a:xfrm>
            <a:off x="6546917" y="328418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Line 309"/>
          <p:cNvSpPr>
            <a:spLocks noChangeShapeType="1"/>
          </p:cNvSpPr>
          <p:nvPr/>
        </p:nvSpPr>
        <p:spPr bwMode="auto">
          <a:xfrm flipV="1">
            <a:off x="6491331" y="927782"/>
            <a:ext cx="11777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Line 309"/>
          <p:cNvSpPr>
            <a:spLocks noChangeShapeType="1"/>
          </p:cNvSpPr>
          <p:nvPr/>
        </p:nvSpPr>
        <p:spPr bwMode="auto">
          <a:xfrm flipV="1">
            <a:off x="6546917" y="1195152"/>
            <a:ext cx="112213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" name="Line 309"/>
          <p:cNvSpPr>
            <a:spLocks noChangeShapeType="1"/>
          </p:cNvSpPr>
          <p:nvPr/>
        </p:nvSpPr>
        <p:spPr bwMode="auto">
          <a:xfrm flipV="1">
            <a:off x="6968219" y="1567197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8" name="Text Box 20"/>
          <p:cNvSpPr txBox="1">
            <a:spLocks noChangeArrowheads="1"/>
          </p:cNvSpPr>
          <p:nvPr/>
        </p:nvSpPr>
        <p:spPr bwMode="auto">
          <a:xfrm>
            <a:off x="5483218" y="188640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0" name="Text Box 409"/>
          <p:cNvSpPr txBox="1">
            <a:spLocks noChangeArrowheads="1"/>
          </p:cNvSpPr>
          <p:nvPr/>
        </p:nvSpPr>
        <p:spPr bwMode="auto">
          <a:xfrm>
            <a:off x="5483218" y="39912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D599FC7-065F-4F1F-BA06-49D6CBE1DB1D}"/>
              </a:ext>
            </a:extLst>
          </p:cNvPr>
          <p:cNvGrpSpPr/>
          <p:nvPr/>
        </p:nvGrpSpPr>
        <p:grpSpPr>
          <a:xfrm>
            <a:off x="5509833" y="733331"/>
            <a:ext cx="1037428" cy="369332"/>
            <a:chOff x="5509833" y="733331"/>
            <a:chExt cx="1037428" cy="369332"/>
          </a:xfrm>
        </p:grpSpPr>
        <p:sp>
          <p:nvSpPr>
            <p:cNvPr id="203" name="Text Box 412"/>
            <p:cNvSpPr txBox="1">
              <a:spLocks noChangeArrowheads="1"/>
            </p:cNvSpPr>
            <p:nvPr/>
          </p:nvSpPr>
          <p:spPr bwMode="auto">
            <a:xfrm>
              <a:off x="5509833" y="733331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413"/>
            <p:cNvSpPr>
              <a:spLocks noChangeShapeType="1"/>
            </p:cNvSpPr>
            <p:nvPr/>
          </p:nvSpPr>
          <p:spPr bwMode="auto">
            <a:xfrm>
              <a:off x="5617428" y="801593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C016E-1C77-49B3-97A6-1B9494747109}"/>
              </a:ext>
            </a:extLst>
          </p:cNvPr>
          <p:cNvGrpSpPr/>
          <p:nvPr/>
        </p:nvGrpSpPr>
        <p:grpSpPr>
          <a:xfrm>
            <a:off x="5499065" y="1023781"/>
            <a:ext cx="1146656" cy="369332"/>
            <a:chOff x="5499065" y="1023781"/>
            <a:chExt cx="1146656" cy="369332"/>
          </a:xfrm>
        </p:grpSpPr>
        <p:sp>
          <p:nvSpPr>
            <p:cNvPr id="206" name="Text Box 412"/>
            <p:cNvSpPr txBox="1">
              <a:spLocks noChangeArrowheads="1"/>
            </p:cNvSpPr>
            <p:nvPr/>
          </p:nvSpPr>
          <p:spPr bwMode="auto">
            <a:xfrm>
              <a:off x="5499065" y="1023781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413"/>
            <p:cNvSpPr>
              <a:spLocks noChangeShapeType="1"/>
            </p:cNvSpPr>
            <p:nvPr/>
          </p:nvSpPr>
          <p:spPr bwMode="auto">
            <a:xfrm>
              <a:off x="5606660" y="1092043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32" name="圆角矩形 231"/>
          <p:cNvSpPr/>
          <p:nvPr/>
        </p:nvSpPr>
        <p:spPr bwMode="auto">
          <a:xfrm>
            <a:off x="7481108" y="216828"/>
            <a:ext cx="1243604" cy="3178765"/>
          </a:xfrm>
          <a:prstGeom prst="roundRect">
            <a:avLst>
              <a:gd name="adj" fmla="val 8671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2" name="Text Box 409"/>
          <p:cNvSpPr txBox="1">
            <a:spLocks noChangeArrowheads="1"/>
          </p:cNvSpPr>
          <p:nvPr/>
        </p:nvSpPr>
        <p:spPr bwMode="auto">
          <a:xfrm>
            <a:off x="5846678" y="126519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3" name="AutoShape 316"/>
          <p:cNvSpPr>
            <a:spLocks noChangeArrowheads="1"/>
          </p:cNvSpPr>
          <p:nvPr/>
        </p:nvSpPr>
        <p:spPr bwMode="auto">
          <a:xfrm flipH="1">
            <a:off x="6580133" y="2584756"/>
            <a:ext cx="108891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4" name="Rectangle 305"/>
          <p:cNvSpPr>
            <a:spLocks noChangeArrowheads="1"/>
          </p:cNvSpPr>
          <p:nvPr/>
        </p:nvSpPr>
        <p:spPr bwMode="auto">
          <a:xfrm>
            <a:off x="7669051" y="1885093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5" name="Text Box 306"/>
          <p:cNvSpPr txBox="1">
            <a:spLocks noChangeArrowheads="1"/>
          </p:cNvSpPr>
          <p:nvPr/>
        </p:nvSpPr>
        <p:spPr bwMode="auto">
          <a:xfrm>
            <a:off x="7597614" y="222339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46" name="Text Box 307"/>
          <p:cNvSpPr txBox="1">
            <a:spLocks noChangeArrowheads="1"/>
          </p:cNvSpPr>
          <p:nvPr/>
        </p:nvSpPr>
        <p:spPr bwMode="auto">
          <a:xfrm>
            <a:off x="7597614" y="244618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85A80F6-6D11-41D9-B8F7-52D377CCFFF3}"/>
              </a:ext>
            </a:extLst>
          </p:cNvPr>
          <p:cNvGrpSpPr/>
          <p:nvPr/>
        </p:nvGrpSpPr>
        <p:grpSpPr>
          <a:xfrm>
            <a:off x="7630756" y="1886208"/>
            <a:ext cx="576263" cy="366713"/>
            <a:chOff x="7630756" y="1886208"/>
            <a:chExt cx="576263" cy="366713"/>
          </a:xfrm>
        </p:grpSpPr>
        <p:sp>
          <p:nvSpPr>
            <p:cNvPr id="248" name="Text Box 311"/>
            <p:cNvSpPr txBox="1">
              <a:spLocks noChangeArrowheads="1"/>
            </p:cNvSpPr>
            <p:nvPr/>
          </p:nvSpPr>
          <p:spPr bwMode="auto">
            <a:xfrm>
              <a:off x="7630756" y="1886208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Line 313"/>
            <p:cNvSpPr>
              <a:spLocks noChangeShapeType="1"/>
            </p:cNvSpPr>
            <p:nvPr/>
          </p:nvSpPr>
          <p:spPr bwMode="auto">
            <a:xfrm>
              <a:off x="7724586" y="1961665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0EDB0B-19E6-4260-8442-E2541749B2F1}"/>
              </a:ext>
            </a:extLst>
          </p:cNvPr>
          <p:cNvGrpSpPr/>
          <p:nvPr/>
        </p:nvGrpSpPr>
        <p:grpSpPr>
          <a:xfrm>
            <a:off x="7619130" y="3025801"/>
            <a:ext cx="649288" cy="366713"/>
            <a:chOff x="7619130" y="3025801"/>
            <a:chExt cx="649288" cy="366713"/>
          </a:xfrm>
        </p:grpSpPr>
        <p:sp>
          <p:nvSpPr>
            <p:cNvPr id="247" name="Text Box 308"/>
            <p:cNvSpPr txBox="1">
              <a:spLocks noChangeArrowheads="1"/>
            </p:cNvSpPr>
            <p:nvPr/>
          </p:nvSpPr>
          <p:spPr bwMode="auto">
            <a:xfrm>
              <a:off x="7619130" y="3025801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Line 314"/>
            <p:cNvSpPr>
              <a:spLocks noChangeShapeType="1"/>
            </p:cNvSpPr>
            <p:nvPr/>
          </p:nvSpPr>
          <p:spPr bwMode="auto">
            <a:xfrm>
              <a:off x="7712792" y="3102001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24795C5-B48F-4F94-9E5A-1D7889705148}"/>
              </a:ext>
            </a:extLst>
          </p:cNvPr>
          <p:cNvGrpSpPr/>
          <p:nvPr/>
        </p:nvGrpSpPr>
        <p:grpSpPr>
          <a:xfrm>
            <a:off x="7635714" y="2761567"/>
            <a:ext cx="649288" cy="366713"/>
            <a:chOff x="7635714" y="2761567"/>
            <a:chExt cx="649288" cy="366713"/>
          </a:xfrm>
        </p:grpSpPr>
        <p:sp>
          <p:nvSpPr>
            <p:cNvPr id="251" name="Text Box 318"/>
            <p:cNvSpPr txBox="1">
              <a:spLocks noChangeArrowheads="1"/>
            </p:cNvSpPr>
            <p:nvPr/>
          </p:nvSpPr>
          <p:spPr bwMode="auto">
            <a:xfrm>
              <a:off x="7635714" y="2761567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Line 319"/>
            <p:cNvSpPr>
              <a:spLocks noChangeShapeType="1"/>
            </p:cNvSpPr>
            <p:nvPr/>
          </p:nvSpPr>
          <p:spPr bwMode="auto">
            <a:xfrm>
              <a:off x="7738901" y="2837767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53" name="左右箭头 252"/>
          <p:cNvSpPr/>
          <p:nvPr/>
        </p:nvSpPr>
        <p:spPr bwMode="auto">
          <a:xfrm>
            <a:off x="6546917" y="233498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4" name="Line 309"/>
          <p:cNvSpPr>
            <a:spLocks noChangeShapeType="1"/>
          </p:cNvSpPr>
          <p:nvPr/>
        </p:nvSpPr>
        <p:spPr bwMode="auto">
          <a:xfrm flipV="1">
            <a:off x="6491330" y="2934344"/>
            <a:ext cx="11777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5" name="Line 309"/>
          <p:cNvSpPr>
            <a:spLocks noChangeShapeType="1"/>
          </p:cNvSpPr>
          <p:nvPr/>
        </p:nvSpPr>
        <p:spPr bwMode="auto">
          <a:xfrm flipV="1">
            <a:off x="6546917" y="3201714"/>
            <a:ext cx="11221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6" name="Line 309"/>
          <p:cNvSpPr>
            <a:spLocks noChangeShapeType="1"/>
          </p:cNvSpPr>
          <p:nvPr/>
        </p:nvSpPr>
        <p:spPr bwMode="auto">
          <a:xfrm flipV="1">
            <a:off x="6968219" y="2071253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7" name="Text Box 20"/>
          <p:cNvSpPr txBox="1">
            <a:spLocks noChangeArrowheads="1"/>
          </p:cNvSpPr>
          <p:nvPr/>
        </p:nvSpPr>
        <p:spPr bwMode="auto">
          <a:xfrm>
            <a:off x="5483217" y="2195202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58" name="Text Box 409"/>
          <p:cNvSpPr txBox="1">
            <a:spLocks noChangeArrowheads="1"/>
          </p:cNvSpPr>
          <p:nvPr/>
        </p:nvSpPr>
        <p:spPr bwMode="auto">
          <a:xfrm>
            <a:off x="5483218" y="2405684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B5DE2D4-04A2-4F13-9677-BA7FCE898E2B}"/>
              </a:ext>
            </a:extLst>
          </p:cNvPr>
          <p:cNvGrpSpPr/>
          <p:nvPr/>
        </p:nvGrpSpPr>
        <p:grpSpPr>
          <a:xfrm>
            <a:off x="5509833" y="2739893"/>
            <a:ext cx="1037428" cy="369332"/>
            <a:chOff x="5509833" y="2739893"/>
            <a:chExt cx="1037428" cy="369332"/>
          </a:xfrm>
        </p:grpSpPr>
        <p:sp>
          <p:nvSpPr>
            <p:cNvPr id="259" name="Text Box 412"/>
            <p:cNvSpPr txBox="1">
              <a:spLocks noChangeArrowheads="1"/>
            </p:cNvSpPr>
            <p:nvPr/>
          </p:nvSpPr>
          <p:spPr bwMode="auto">
            <a:xfrm>
              <a:off x="5509833" y="2739893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Line 413"/>
            <p:cNvSpPr>
              <a:spLocks noChangeShapeType="1"/>
            </p:cNvSpPr>
            <p:nvPr/>
          </p:nvSpPr>
          <p:spPr bwMode="auto">
            <a:xfrm>
              <a:off x="5617428" y="2808155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A7D9FD-77B0-4F61-8284-CEBF808E9C59}"/>
              </a:ext>
            </a:extLst>
          </p:cNvPr>
          <p:cNvGrpSpPr/>
          <p:nvPr/>
        </p:nvGrpSpPr>
        <p:grpSpPr>
          <a:xfrm>
            <a:off x="5499065" y="3030343"/>
            <a:ext cx="1146656" cy="369332"/>
            <a:chOff x="5499065" y="3030343"/>
            <a:chExt cx="1146656" cy="369332"/>
          </a:xfrm>
        </p:grpSpPr>
        <p:sp>
          <p:nvSpPr>
            <p:cNvPr id="261" name="Text Box 412"/>
            <p:cNvSpPr txBox="1">
              <a:spLocks noChangeArrowheads="1"/>
            </p:cNvSpPr>
            <p:nvPr/>
          </p:nvSpPr>
          <p:spPr bwMode="auto">
            <a:xfrm>
              <a:off x="5499065" y="3030343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Line 413"/>
            <p:cNvSpPr>
              <a:spLocks noChangeShapeType="1"/>
            </p:cNvSpPr>
            <p:nvPr/>
          </p:nvSpPr>
          <p:spPr bwMode="auto">
            <a:xfrm>
              <a:off x="5606660" y="3098605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40395C5-24A9-4F5F-878D-332C550D7FFF}"/>
              </a:ext>
            </a:extLst>
          </p:cNvPr>
          <p:cNvGrpSpPr/>
          <p:nvPr/>
        </p:nvGrpSpPr>
        <p:grpSpPr>
          <a:xfrm>
            <a:off x="5620128" y="1983475"/>
            <a:ext cx="806188" cy="369332"/>
            <a:chOff x="5620128" y="1983475"/>
            <a:chExt cx="806188" cy="369332"/>
          </a:xfrm>
        </p:grpSpPr>
        <p:sp>
          <p:nvSpPr>
            <p:cNvPr id="266" name="Text Box 409"/>
            <p:cNvSpPr txBox="1">
              <a:spLocks noChangeArrowheads="1"/>
            </p:cNvSpPr>
            <p:nvPr/>
          </p:nvSpPr>
          <p:spPr bwMode="auto">
            <a:xfrm>
              <a:off x="5620128" y="1983475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Line 413"/>
            <p:cNvSpPr>
              <a:spLocks noChangeShapeType="1"/>
            </p:cNvSpPr>
            <p:nvPr/>
          </p:nvSpPr>
          <p:spPr bwMode="auto">
            <a:xfrm>
              <a:off x="5729338" y="2057594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F74ABB2-2DDF-4D14-9E03-A6EC6C0B9230}"/>
              </a:ext>
            </a:extLst>
          </p:cNvPr>
          <p:cNvGrpSpPr/>
          <p:nvPr/>
        </p:nvGrpSpPr>
        <p:grpSpPr>
          <a:xfrm>
            <a:off x="5499065" y="1380179"/>
            <a:ext cx="1470211" cy="887031"/>
            <a:chOff x="5499065" y="1380179"/>
            <a:chExt cx="1470211" cy="887031"/>
          </a:xfrm>
        </p:grpSpPr>
        <p:sp>
          <p:nvSpPr>
            <p:cNvPr id="269" name="Line 503"/>
            <p:cNvSpPr>
              <a:spLocks noChangeShapeType="1"/>
            </p:cNvSpPr>
            <p:nvPr/>
          </p:nvSpPr>
          <p:spPr bwMode="auto">
            <a:xfrm>
              <a:off x="5499065" y="1819655"/>
              <a:ext cx="9367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36" name="Rectangle 499"/>
            <p:cNvSpPr>
              <a:spLocks noChangeArrowheads="1"/>
            </p:cNvSpPr>
            <p:nvPr/>
          </p:nvSpPr>
          <p:spPr bwMode="auto">
            <a:xfrm>
              <a:off x="6608913" y="1380179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37" name="Line 502"/>
            <p:cNvSpPr>
              <a:spLocks noChangeShapeType="1"/>
            </p:cNvSpPr>
            <p:nvPr/>
          </p:nvSpPr>
          <p:spPr bwMode="auto">
            <a:xfrm>
              <a:off x="6306334" y="1466048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38" name="Line 503"/>
            <p:cNvSpPr>
              <a:spLocks noChangeShapeType="1"/>
            </p:cNvSpPr>
            <p:nvPr/>
          </p:nvSpPr>
          <p:spPr bwMode="auto">
            <a:xfrm>
              <a:off x="6446317" y="1683080"/>
              <a:ext cx="161010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63" name="Rectangle 499"/>
            <p:cNvSpPr>
              <a:spLocks noChangeArrowheads="1"/>
            </p:cNvSpPr>
            <p:nvPr/>
          </p:nvSpPr>
          <p:spPr bwMode="auto">
            <a:xfrm>
              <a:off x="6608913" y="1884235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64" name="Line 502"/>
            <p:cNvSpPr>
              <a:spLocks noChangeShapeType="1"/>
            </p:cNvSpPr>
            <p:nvPr/>
          </p:nvSpPr>
          <p:spPr bwMode="auto">
            <a:xfrm>
              <a:off x="6439818" y="1970104"/>
              <a:ext cx="16750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65" name="Line 503"/>
            <p:cNvSpPr>
              <a:spLocks noChangeShapeType="1"/>
            </p:cNvSpPr>
            <p:nvPr/>
          </p:nvSpPr>
          <p:spPr bwMode="auto">
            <a:xfrm>
              <a:off x="6306334" y="2187136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68" name="Line 503"/>
            <p:cNvSpPr>
              <a:spLocks noChangeShapeType="1"/>
            </p:cNvSpPr>
            <p:nvPr/>
          </p:nvSpPr>
          <p:spPr bwMode="auto">
            <a:xfrm flipH="1">
              <a:off x="6439818" y="1683080"/>
              <a:ext cx="0" cy="2870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72" name="Oval 516"/>
            <p:cNvSpPr>
              <a:spLocks noChangeAspect="1" noChangeArrowheads="1"/>
            </p:cNvSpPr>
            <p:nvPr/>
          </p:nvSpPr>
          <p:spPr bwMode="auto">
            <a:xfrm>
              <a:off x="6406166" y="1784736"/>
              <a:ext cx="65521" cy="65521"/>
            </a:xfrm>
            <a:prstGeom prst="ellipse">
              <a:avLst/>
            </a:prstGeom>
            <a:solidFill>
              <a:srgbClr val="000000"/>
            </a:solidFill>
            <a:ln w="28575" algn="ctr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87" name="Text Box 20"/>
          <p:cNvSpPr txBox="1">
            <a:spLocks noChangeArrowheads="1"/>
          </p:cNvSpPr>
          <p:nvPr/>
        </p:nvSpPr>
        <p:spPr bwMode="auto">
          <a:xfrm>
            <a:off x="5485676" y="3419338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88" name="Text Box 409"/>
          <p:cNvSpPr txBox="1">
            <a:spLocks noChangeArrowheads="1"/>
          </p:cNvSpPr>
          <p:nvPr/>
        </p:nvSpPr>
        <p:spPr bwMode="auto">
          <a:xfrm>
            <a:off x="5485676" y="362982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284A70-4F33-4E36-BE51-72796389C223}"/>
              </a:ext>
            </a:extLst>
          </p:cNvPr>
          <p:cNvGrpSpPr/>
          <p:nvPr/>
        </p:nvGrpSpPr>
        <p:grpSpPr>
          <a:xfrm>
            <a:off x="5512291" y="3964029"/>
            <a:ext cx="1037428" cy="369332"/>
            <a:chOff x="5512291" y="3964029"/>
            <a:chExt cx="1037428" cy="369332"/>
          </a:xfrm>
        </p:grpSpPr>
        <p:sp>
          <p:nvSpPr>
            <p:cNvPr id="289" name="Text Box 412"/>
            <p:cNvSpPr txBox="1">
              <a:spLocks noChangeArrowheads="1"/>
            </p:cNvSpPr>
            <p:nvPr/>
          </p:nvSpPr>
          <p:spPr bwMode="auto">
            <a:xfrm>
              <a:off x="5512291" y="3964029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413"/>
            <p:cNvSpPr>
              <a:spLocks noChangeShapeType="1"/>
            </p:cNvSpPr>
            <p:nvPr/>
          </p:nvSpPr>
          <p:spPr bwMode="auto">
            <a:xfrm>
              <a:off x="5619886" y="4032291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B60DB8A-5EAD-4D4E-ACCD-00661B419DD7}"/>
              </a:ext>
            </a:extLst>
          </p:cNvPr>
          <p:cNvGrpSpPr/>
          <p:nvPr/>
        </p:nvGrpSpPr>
        <p:grpSpPr>
          <a:xfrm>
            <a:off x="5501523" y="4254479"/>
            <a:ext cx="1146656" cy="369332"/>
            <a:chOff x="5501523" y="4254479"/>
            <a:chExt cx="1146656" cy="369332"/>
          </a:xfrm>
        </p:grpSpPr>
        <p:sp>
          <p:nvSpPr>
            <p:cNvPr id="291" name="Text Box 412"/>
            <p:cNvSpPr txBox="1">
              <a:spLocks noChangeArrowheads="1"/>
            </p:cNvSpPr>
            <p:nvPr/>
          </p:nvSpPr>
          <p:spPr bwMode="auto">
            <a:xfrm>
              <a:off x="5501523" y="4254479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Line 413"/>
            <p:cNvSpPr>
              <a:spLocks noChangeShapeType="1"/>
            </p:cNvSpPr>
            <p:nvPr/>
          </p:nvSpPr>
          <p:spPr bwMode="auto">
            <a:xfrm>
              <a:off x="5609118" y="4322741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93" name="圆角矩形 292"/>
          <p:cNvSpPr/>
          <p:nvPr/>
        </p:nvSpPr>
        <p:spPr bwMode="auto">
          <a:xfrm>
            <a:off x="7486152" y="3471094"/>
            <a:ext cx="1238559" cy="3188498"/>
          </a:xfrm>
          <a:prstGeom prst="roundRect">
            <a:avLst>
              <a:gd name="adj" fmla="val 920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7" name="Text Box 409"/>
          <p:cNvSpPr txBox="1">
            <a:spLocks noChangeArrowheads="1"/>
          </p:cNvSpPr>
          <p:nvPr/>
        </p:nvSpPr>
        <p:spPr bwMode="auto">
          <a:xfrm>
            <a:off x="5849136" y="4495893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12" name="Text Box 20"/>
          <p:cNvSpPr txBox="1">
            <a:spLocks noChangeArrowheads="1"/>
          </p:cNvSpPr>
          <p:nvPr/>
        </p:nvSpPr>
        <p:spPr bwMode="auto">
          <a:xfrm>
            <a:off x="5485675" y="5425900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13" name="Text Box 409"/>
          <p:cNvSpPr txBox="1">
            <a:spLocks noChangeArrowheads="1"/>
          </p:cNvSpPr>
          <p:nvPr/>
        </p:nvSpPr>
        <p:spPr bwMode="auto">
          <a:xfrm>
            <a:off x="5485676" y="563638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D5DF89C-D635-4FC8-8336-2541556081D3}"/>
              </a:ext>
            </a:extLst>
          </p:cNvPr>
          <p:cNvGrpSpPr/>
          <p:nvPr/>
        </p:nvGrpSpPr>
        <p:grpSpPr>
          <a:xfrm>
            <a:off x="5512291" y="5970591"/>
            <a:ext cx="1037428" cy="369332"/>
            <a:chOff x="5512291" y="5970591"/>
            <a:chExt cx="1037428" cy="369332"/>
          </a:xfrm>
        </p:grpSpPr>
        <p:sp>
          <p:nvSpPr>
            <p:cNvPr id="314" name="Text Box 412"/>
            <p:cNvSpPr txBox="1">
              <a:spLocks noChangeArrowheads="1"/>
            </p:cNvSpPr>
            <p:nvPr/>
          </p:nvSpPr>
          <p:spPr bwMode="auto">
            <a:xfrm>
              <a:off x="5512291" y="5970591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Line 413"/>
            <p:cNvSpPr>
              <a:spLocks noChangeShapeType="1"/>
            </p:cNvSpPr>
            <p:nvPr/>
          </p:nvSpPr>
          <p:spPr bwMode="auto">
            <a:xfrm>
              <a:off x="5619886" y="6038853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CFA51B8-9071-47FF-BF2C-6C99175954B5}"/>
              </a:ext>
            </a:extLst>
          </p:cNvPr>
          <p:cNvGrpSpPr/>
          <p:nvPr/>
        </p:nvGrpSpPr>
        <p:grpSpPr>
          <a:xfrm>
            <a:off x="5501523" y="6261041"/>
            <a:ext cx="1146656" cy="369332"/>
            <a:chOff x="5501523" y="6261041"/>
            <a:chExt cx="1146656" cy="369332"/>
          </a:xfrm>
        </p:grpSpPr>
        <p:sp>
          <p:nvSpPr>
            <p:cNvPr id="316" name="Text Box 412"/>
            <p:cNvSpPr txBox="1">
              <a:spLocks noChangeArrowheads="1"/>
            </p:cNvSpPr>
            <p:nvPr/>
          </p:nvSpPr>
          <p:spPr bwMode="auto">
            <a:xfrm>
              <a:off x="5501523" y="6261041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Line 413"/>
            <p:cNvSpPr>
              <a:spLocks noChangeShapeType="1"/>
            </p:cNvSpPr>
            <p:nvPr/>
          </p:nvSpPr>
          <p:spPr bwMode="auto">
            <a:xfrm>
              <a:off x="5609118" y="6329303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2586" y="5214173"/>
            <a:ext cx="806188" cy="369332"/>
            <a:chOff x="6005635" y="5214173"/>
            <a:chExt cx="806188" cy="369332"/>
          </a:xfrm>
        </p:grpSpPr>
        <p:sp>
          <p:nvSpPr>
            <p:cNvPr id="321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171C60C-54DC-4A99-B89A-48B1F261FDDE}"/>
              </a:ext>
            </a:extLst>
          </p:cNvPr>
          <p:cNvGrpSpPr/>
          <p:nvPr/>
        </p:nvGrpSpPr>
        <p:grpSpPr>
          <a:xfrm>
            <a:off x="5501523" y="4610877"/>
            <a:ext cx="1470211" cy="887031"/>
            <a:chOff x="5501523" y="4610877"/>
            <a:chExt cx="1470211" cy="887031"/>
          </a:xfrm>
        </p:grpSpPr>
        <p:sp>
          <p:nvSpPr>
            <p:cNvPr id="294" name="Rectangle 499"/>
            <p:cNvSpPr>
              <a:spLocks noChangeArrowheads="1"/>
            </p:cNvSpPr>
            <p:nvPr/>
          </p:nvSpPr>
          <p:spPr bwMode="auto">
            <a:xfrm>
              <a:off x="6611371" y="4610877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95" name="Line 502"/>
            <p:cNvSpPr>
              <a:spLocks noChangeShapeType="1"/>
            </p:cNvSpPr>
            <p:nvPr/>
          </p:nvSpPr>
          <p:spPr bwMode="auto">
            <a:xfrm>
              <a:off x="6308792" y="4696746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96" name="Line 503"/>
            <p:cNvSpPr>
              <a:spLocks noChangeShapeType="1"/>
            </p:cNvSpPr>
            <p:nvPr/>
          </p:nvSpPr>
          <p:spPr bwMode="auto">
            <a:xfrm>
              <a:off x="6448775" y="4913778"/>
              <a:ext cx="161010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18" name="Rectangle 499"/>
            <p:cNvSpPr>
              <a:spLocks noChangeArrowheads="1"/>
            </p:cNvSpPr>
            <p:nvPr/>
          </p:nvSpPr>
          <p:spPr bwMode="auto">
            <a:xfrm>
              <a:off x="6611371" y="5114933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19" name="Line 502"/>
            <p:cNvSpPr>
              <a:spLocks noChangeShapeType="1"/>
            </p:cNvSpPr>
            <p:nvPr/>
          </p:nvSpPr>
          <p:spPr bwMode="auto">
            <a:xfrm>
              <a:off x="6442276" y="5200802"/>
              <a:ext cx="16750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20" name="Line 503"/>
            <p:cNvSpPr>
              <a:spLocks noChangeShapeType="1"/>
            </p:cNvSpPr>
            <p:nvPr/>
          </p:nvSpPr>
          <p:spPr bwMode="auto">
            <a:xfrm>
              <a:off x="6308792" y="5417834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23" name="Line 503"/>
            <p:cNvSpPr>
              <a:spLocks noChangeShapeType="1"/>
            </p:cNvSpPr>
            <p:nvPr/>
          </p:nvSpPr>
          <p:spPr bwMode="auto">
            <a:xfrm flipH="1">
              <a:off x="6442276" y="4913778"/>
              <a:ext cx="0" cy="2870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24" name="Line 503"/>
            <p:cNvSpPr>
              <a:spLocks noChangeShapeType="1"/>
            </p:cNvSpPr>
            <p:nvPr/>
          </p:nvSpPr>
          <p:spPr bwMode="auto">
            <a:xfrm>
              <a:off x="5501523" y="5050353"/>
              <a:ext cx="9367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27" name="Oval 516"/>
            <p:cNvSpPr>
              <a:spLocks noChangeAspect="1" noChangeArrowheads="1"/>
            </p:cNvSpPr>
            <p:nvPr/>
          </p:nvSpPr>
          <p:spPr bwMode="auto">
            <a:xfrm>
              <a:off x="6408624" y="5015434"/>
              <a:ext cx="65521" cy="65521"/>
            </a:xfrm>
            <a:prstGeom prst="ellipse">
              <a:avLst/>
            </a:prstGeom>
            <a:solidFill>
              <a:srgbClr val="000000"/>
            </a:solidFill>
            <a:ln w="28575" algn="ctr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90" name="Rectangle 499"/>
          <p:cNvSpPr>
            <a:spLocks noChangeArrowheads="1"/>
          </p:cNvSpPr>
          <p:nvPr/>
        </p:nvSpPr>
        <p:spPr bwMode="auto">
          <a:xfrm>
            <a:off x="2137298" y="4656443"/>
            <a:ext cx="363674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1" name="Line 500"/>
          <p:cNvSpPr>
            <a:spLocks noChangeShapeType="1"/>
          </p:cNvSpPr>
          <p:nvPr/>
        </p:nvSpPr>
        <p:spPr bwMode="auto">
          <a:xfrm>
            <a:off x="2500972" y="4855499"/>
            <a:ext cx="4086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2" name="Line 502"/>
          <p:cNvSpPr>
            <a:spLocks noChangeShapeType="1"/>
          </p:cNvSpPr>
          <p:nvPr/>
        </p:nvSpPr>
        <p:spPr bwMode="auto">
          <a:xfrm>
            <a:off x="1368177" y="4728450"/>
            <a:ext cx="76713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3" name="Line 503"/>
          <p:cNvSpPr>
            <a:spLocks noChangeShapeType="1"/>
          </p:cNvSpPr>
          <p:nvPr/>
        </p:nvSpPr>
        <p:spPr bwMode="auto">
          <a:xfrm>
            <a:off x="1361145" y="4908262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4" name="Line 503"/>
          <p:cNvSpPr>
            <a:spLocks noChangeShapeType="1"/>
          </p:cNvSpPr>
          <p:nvPr/>
        </p:nvSpPr>
        <p:spPr bwMode="auto">
          <a:xfrm>
            <a:off x="2500973" y="5254224"/>
            <a:ext cx="40867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5" name="Rectangle 499"/>
          <p:cNvSpPr>
            <a:spLocks noChangeArrowheads="1"/>
          </p:cNvSpPr>
          <p:nvPr/>
        </p:nvSpPr>
        <p:spPr bwMode="auto">
          <a:xfrm>
            <a:off x="2137297" y="5517046"/>
            <a:ext cx="371833" cy="414801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6" name="Line 500"/>
          <p:cNvSpPr>
            <a:spLocks noChangeShapeType="1"/>
          </p:cNvSpPr>
          <p:nvPr/>
        </p:nvSpPr>
        <p:spPr bwMode="auto">
          <a:xfrm>
            <a:off x="2509130" y="5709677"/>
            <a:ext cx="40052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7" name="Line 502"/>
          <p:cNvSpPr>
            <a:spLocks noChangeShapeType="1"/>
          </p:cNvSpPr>
          <p:nvPr/>
        </p:nvSpPr>
        <p:spPr bwMode="auto">
          <a:xfrm>
            <a:off x="1777106" y="5590484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8" name="Line 503"/>
          <p:cNvSpPr>
            <a:spLocks noChangeShapeType="1"/>
          </p:cNvSpPr>
          <p:nvPr/>
        </p:nvSpPr>
        <p:spPr bwMode="auto">
          <a:xfrm>
            <a:off x="1777106" y="584634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9" name="Line 503"/>
          <p:cNvSpPr>
            <a:spLocks noChangeShapeType="1"/>
          </p:cNvSpPr>
          <p:nvPr/>
        </p:nvSpPr>
        <p:spPr bwMode="auto">
          <a:xfrm>
            <a:off x="1368178" y="6098922"/>
            <a:ext cx="154147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0" name="Line 503"/>
          <p:cNvSpPr>
            <a:spLocks noChangeShapeType="1"/>
          </p:cNvSpPr>
          <p:nvPr/>
        </p:nvSpPr>
        <p:spPr bwMode="auto">
          <a:xfrm>
            <a:off x="1368178" y="631494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1" name="Line 503"/>
          <p:cNvSpPr>
            <a:spLocks noChangeShapeType="1"/>
          </p:cNvSpPr>
          <p:nvPr/>
        </p:nvSpPr>
        <p:spPr bwMode="auto">
          <a:xfrm>
            <a:off x="1368178" y="653959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2" name="Text Box 409"/>
          <p:cNvSpPr txBox="1">
            <a:spLocks noChangeArrowheads="1"/>
          </p:cNvSpPr>
          <p:nvPr/>
        </p:nvSpPr>
        <p:spPr bwMode="auto">
          <a:xfrm>
            <a:off x="904825" y="451242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19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3" name="Text Box 409"/>
          <p:cNvSpPr txBox="1">
            <a:spLocks noChangeArrowheads="1"/>
          </p:cNvSpPr>
          <p:nvPr/>
        </p:nvSpPr>
        <p:spPr bwMode="auto">
          <a:xfrm>
            <a:off x="904825" y="46939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18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4" name="Text Box 409"/>
          <p:cNvSpPr txBox="1">
            <a:spLocks noChangeArrowheads="1"/>
          </p:cNvSpPr>
          <p:nvPr/>
        </p:nvSpPr>
        <p:spPr bwMode="auto">
          <a:xfrm>
            <a:off x="904825" y="494594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17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758039" y="5405840"/>
            <a:ext cx="1182493" cy="369332"/>
            <a:chOff x="3195869" y="2795844"/>
            <a:chExt cx="1182493" cy="369332"/>
          </a:xfrm>
        </p:grpSpPr>
        <p:sp>
          <p:nvSpPr>
            <p:cNvPr id="406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55576" y="5658457"/>
            <a:ext cx="1182493" cy="369332"/>
            <a:chOff x="3486325" y="3290696"/>
            <a:chExt cx="1182493" cy="369332"/>
          </a:xfrm>
        </p:grpSpPr>
        <p:sp>
          <p:nvSpPr>
            <p:cNvPr id="409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411" name="Text Box 409"/>
          <p:cNvSpPr txBox="1">
            <a:spLocks noChangeArrowheads="1"/>
          </p:cNvSpPr>
          <p:nvPr/>
        </p:nvSpPr>
        <p:spPr bwMode="auto">
          <a:xfrm>
            <a:off x="904825" y="58656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2" name="Text Box 409"/>
          <p:cNvSpPr txBox="1">
            <a:spLocks noChangeArrowheads="1"/>
          </p:cNvSpPr>
          <p:nvPr/>
        </p:nvSpPr>
        <p:spPr bwMode="auto">
          <a:xfrm>
            <a:off x="904825" y="609016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14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3" name="Text Box 409"/>
          <p:cNvSpPr txBox="1">
            <a:spLocks noChangeArrowheads="1"/>
          </p:cNvSpPr>
          <p:nvPr/>
        </p:nvSpPr>
        <p:spPr bwMode="auto">
          <a:xfrm>
            <a:off x="904825" y="632493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’</a:t>
            </a:r>
          </a:p>
        </p:txBody>
      </p:sp>
      <p:sp>
        <p:nvSpPr>
          <p:cNvPr id="414" name="Rectangle 305"/>
          <p:cNvSpPr>
            <a:spLocks noChangeArrowheads="1"/>
          </p:cNvSpPr>
          <p:nvPr/>
        </p:nvSpPr>
        <p:spPr bwMode="auto">
          <a:xfrm>
            <a:off x="2909651" y="4707895"/>
            <a:ext cx="895592" cy="1986370"/>
          </a:xfrm>
          <a:prstGeom prst="rect">
            <a:avLst/>
          </a:prstGeom>
          <a:solidFill>
            <a:srgbClr val="FFEB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15" name="Text Box 409"/>
          <p:cNvSpPr txBox="1">
            <a:spLocks noChangeArrowheads="1"/>
          </p:cNvSpPr>
          <p:nvPr/>
        </p:nvSpPr>
        <p:spPr bwMode="auto">
          <a:xfrm>
            <a:off x="2878562" y="467566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8561" y="5082500"/>
            <a:ext cx="679534" cy="369332"/>
            <a:chOff x="4030595" y="5221553"/>
            <a:chExt cx="679534" cy="369332"/>
          </a:xfrm>
        </p:grpSpPr>
        <p:sp>
          <p:nvSpPr>
            <p:cNvPr id="416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417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2880564" y="5529410"/>
            <a:ext cx="679534" cy="369332"/>
            <a:chOff x="4030595" y="5221553"/>
            <a:chExt cx="679534" cy="369332"/>
          </a:xfrm>
        </p:grpSpPr>
        <p:sp>
          <p:nvSpPr>
            <p:cNvPr id="419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420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924347" y="588572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/>
              <a:t>C</a:t>
            </a:r>
          </a:p>
        </p:txBody>
      </p:sp>
      <p:sp>
        <p:nvSpPr>
          <p:cNvPr id="421" name="矩形 420"/>
          <p:cNvSpPr/>
          <p:nvPr/>
        </p:nvSpPr>
        <p:spPr>
          <a:xfrm>
            <a:off x="2924347" y="61248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B</a:t>
            </a:r>
            <a:endParaRPr lang="zh-CN" altLang="en-US" sz="1800" b="1" dirty="0"/>
          </a:p>
        </p:txBody>
      </p:sp>
      <p:sp>
        <p:nvSpPr>
          <p:cNvPr id="422" name="矩形 421"/>
          <p:cNvSpPr/>
          <p:nvPr/>
        </p:nvSpPr>
        <p:spPr>
          <a:xfrm>
            <a:off x="2924347" y="63472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A</a:t>
            </a:r>
            <a:endParaRPr lang="zh-CN" altLang="en-US" sz="1800" b="1" dirty="0"/>
          </a:p>
        </p:txBody>
      </p:sp>
      <p:sp>
        <p:nvSpPr>
          <p:cNvPr id="423" name="Text Box 409"/>
          <p:cNvSpPr txBox="1">
            <a:spLocks noChangeArrowheads="1"/>
          </p:cNvSpPr>
          <p:nvPr/>
        </p:nvSpPr>
        <p:spPr bwMode="auto">
          <a:xfrm>
            <a:off x="3430643" y="4869160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4" name="Line 413"/>
          <p:cNvSpPr>
            <a:spLocks noChangeShapeType="1"/>
          </p:cNvSpPr>
          <p:nvPr/>
        </p:nvSpPr>
        <p:spPr bwMode="auto">
          <a:xfrm>
            <a:off x="3519926" y="4946375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5" name="Text Box 409"/>
          <p:cNvSpPr txBox="1">
            <a:spLocks noChangeArrowheads="1"/>
          </p:cNvSpPr>
          <p:nvPr/>
        </p:nvSpPr>
        <p:spPr bwMode="auto">
          <a:xfrm>
            <a:off x="3439714" y="515719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2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6" name="Line 413"/>
          <p:cNvSpPr>
            <a:spLocks noChangeShapeType="1"/>
          </p:cNvSpPr>
          <p:nvPr/>
        </p:nvSpPr>
        <p:spPr bwMode="auto">
          <a:xfrm>
            <a:off x="3528997" y="523440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8" name="Line 309"/>
          <p:cNvSpPr>
            <a:spLocks noChangeShapeType="1"/>
          </p:cNvSpPr>
          <p:nvPr/>
        </p:nvSpPr>
        <p:spPr bwMode="auto">
          <a:xfrm flipV="1">
            <a:off x="3805243" y="5697755"/>
            <a:ext cx="647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3" name="Text Box 315"/>
          <p:cNvSpPr txBox="1">
            <a:spLocks noChangeArrowheads="1"/>
          </p:cNvSpPr>
          <p:nvPr/>
        </p:nvSpPr>
        <p:spPr bwMode="auto">
          <a:xfrm>
            <a:off x="3812293" y="5979310"/>
            <a:ext cx="931913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74LS138</a:t>
            </a:r>
          </a:p>
        </p:txBody>
      </p:sp>
      <p:sp>
        <p:nvSpPr>
          <p:cNvPr id="439" name="Text Box 519"/>
          <p:cNvSpPr txBox="1">
            <a:spLocks noChangeArrowheads="1"/>
          </p:cNvSpPr>
          <p:nvPr/>
        </p:nvSpPr>
        <p:spPr bwMode="auto">
          <a:xfrm>
            <a:off x="4266381" y="6346123"/>
            <a:ext cx="69146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译码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4" name="Text Box 409">
            <a:extLst>
              <a:ext uri="{FF2B5EF4-FFF2-40B4-BE49-F238E27FC236}">
                <a16:creationId xmlns:a16="http://schemas.microsoft.com/office/drawing/2014/main" id="{10667555-4BF5-4392-B7DF-8CE59FD6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54" y="512568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16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8" name="Line 503">
            <a:extLst>
              <a:ext uri="{FF2B5EF4-FFF2-40B4-BE49-F238E27FC236}">
                <a16:creationId xmlns:a16="http://schemas.microsoft.com/office/drawing/2014/main" id="{7EBD38B2-8294-448F-8323-E816F1021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1145" y="5173968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79" name="Line 503">
            <a:extLst>
              <a:ext uri="{FF2B5EF4-FFF2-40B4-BE49-F238E27FC236}">
                <a16:creationId xmlns:a16="http://schemas.microsoft.com/office/drawing/2014/main" id="{190F7C07-841F-40CF-8DBF-D3F09BB1C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1145" y="5341043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4" name="Rectangle 499">
            <a:extLst>
              <a:ext uri="{FF2B5EF4-FFF2-40B4-BE49-F238E27FC236}">
                <a16:creationId xmlns:a16="http://schemas.microsoft.com/office/drawing/2014/main" id="{4B65D067-A23B-431C-B7C9-234E766D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296" y="5081102"/>
            <a:ext cx="365210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宋体"/>
              </a:rPr>
              <a:t>≥</a:t>
            </a:r>
            <a:r>
              <a:rPr lang="en-US" altLang="zh-CN" sz="1600" b="1" kern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5" name="Text Box 409">
            <a:extLst>
              <a:ext uri="{FF2B5EF4-FFF2-40B4-BE49-F238E27FC236}">
                <a16:creationId xmlns:a16="http://schemas.microsoft.com/office/drawing/2014/main" id="{8B914ED2-7E7C-4632-805F-69D12BF4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171" y="551723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3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6" name="Line 413">
            <a:extLst>
              <a:ext uri="{FF2B5EF4-FFF2-40B4-BE49-F238E27FC236}">
                <a16:creationId xmlns:a16="http://schemas.microsoft.com/office/drawing/2014/main" id="{13CAD93F-E059-497D-A0A9-196161DA3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454" y="559444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7" name="Line 502">
            <a:extLst>
              <a:ext uri="{FF2B5EF4-FFF2-40B4-BE49-F238E27FC236}">
                <a16:creationId xmlns:a16="http://schemas.microsoft.com/office/drawing/2014/main" id="{EC57F680-9ED3-4B65-B2A1-BBF53619E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891" y="5074443"/>
            <a:ext cx="128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8" name="Line 502">
            <a:extLst>
              <a:ext uri="{FF2B5EF4-FFF2-40B4-BE49-F238E27FC236}">
                <a16:creationId xmlns:a16="http://schemas.microsoft.com/office/drawing/2014/main" id="{679DD4B5-03C4-4221-9414-BA7C630A7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891" y="5336492"/>
            <a:ext cx="128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9" name="Rectangle 499">
            <a:extLst>
              <a:ext uri="{FF2B5EF4-FFF2-40B4-BE49-F238E27FC236}">
                <a16:creationId xmlns:a16="http://schemas.microsoft.com/office/drawing/2014/main" id="{0E3593B1-7B1F-4302-A710-52F6CA9E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787" y="4990344"/>
            <a:ext cx="289182" cy="435556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450" name="Line 309">
            <a:extLst>
              <a:ext uri="{FF2B5EF4-FFF2-40B4-BE49-F238E27FC236}">
                <a16:creationId xmlns:a16="http://schemas.microsoft.com/office/drawing/2014/main" id="{46D7E405-7691-4365-BFB5-65EBE8456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7969" y="5209855"/>
            <a:ext cx="22434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51" name="Text Box 409">
            <a:extLst>
              <a:ext uri="{FF2B5EF4-FFF2-40B4-BE49-F238E27FC236}">
                <a16:creationId xmlns:a16="http://schemas.microsoft.com/office/drawing/2014/main" id="{436720D3-4817-4501-8F89-16346E6A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135" y="5010302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2" name="Text Box 409">
            <a:extLst>
              <a:ext uri="{FF2B5EF4-FFF2-40B4-BE49-F238E27FC236}">
                <a16:creationId xmlns:a16="http://schemas.microsoft.com/office/drawing/2014/main" id="{34703D94-0448-4D34-A866-B36E99F5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566" y="5499401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3" name="Text Box 409">
            <a:extLst>
              <a:ext uri="{FF2B5EF4-FFF2-40B4-BE49-F238E27FC236}">
                <a16:creationId xmlns:a16="http://schemas.microsoft.com/office/drawing/2014/main" id="{B8603213-C912-44A6-B46B-C17C5772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308" y="4756986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4" name="Text Box 409">
            <a:extLst>
              <a:ext uri="{FF2B5EF4-FFF2-40B4-BE49-F238E27FC236}">
                <a16:creationId xmlns:a16="http://schemas.microsoft.com/office/drawing/2014/main" id="{A550A2E8-4BAC-4465-955C-A80051AE7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780" y="1524008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4D3514-2A94-4A31-9F33-CE0B2B64013F}"/>
              </a:ext>
            </a:extLst>
          </p:cNvPr>
          <p:cNvSpPr/>
          <p:nvPr/>
        </p:nvSpPr>
        <p:spPr>
          <a:xfrm>
            <a:off x="8110481" y="1160569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CF3FAA42-B7C4-4762-A808-16F335C265B9}"/>
              </a:ext>
            </a:extLst>
          </p:cNvPr>
          <p:cNvSpPr/>
          <p:nvPr/>
        </p:nvSpPr>
        <p:spPr>
          <a:xfrm>
            <a:off x="8110481" y="2763238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8716F01-55F3-4CC6-8DF0-4B8AEB298B63}"/>
              </a:ext>
            </a:extLst>
          </p:cNvPr>
          <p:cNvGrpSpPr/>
          <p:nvPr/>
        </p:nvGrpSpPr>
        <p:grpSpPr>
          <a:xfrm>
            <a:off x="6493788" y="3447527"/>
            <a:ext cx="2479996" cy="1593310"/>
            <a:chOff x="6493788" y="3447527"/>
            <a:chExt cx="2479996" cy="1593310"/>
          </a:xfrm>
        </p:grpSpPr>
        <p:sp>
          <p:nvSpPr>
            <p:cNvPr id="273" name="AutoShape 316"/>
            <p:cNvSpPr>
              <a:spLocks noChangeArrowheads="1"/>
            </p:cNvSpPr>
            <p:nvPr/>
          </p:nvSpPr>
          <p:spPr bwMode="auto">
            <a:xfrm flipH="1">
              <a:off x="6582591" y="3808892"/>
              <a:ext cx="1086457" cy="133032"/>
            </a:xfrm>
            <a:prstGeom prst="leftArrow">
              <a:avLst>
                <a:gd name="adj1" fmla="val 35296"/>
                <a:gd name="adj2" fmla="val 97049"/>
              </a:avLst>
            </a:prstGeom>
            <a:solidFill>
              <a:srgbClr val="0066FF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74" name="Rectangle 305"/>
            <p:cNvSpPr>
              <a:spLocks noChangeArrowheads="1"/>
            </p:cNvSpPr>
            <p:nvPr/>
          </p:nvSpPr>
          <p:spPr bwMode="auto">
            <a:xfrm>
              <a:off x="7671509" y="3516275"/>
              <a:ext cx="936625" cy="1462237"/>
            </a:xfrm>
            <a:prstGeom prst="rect">
              <a:avLst/>
            </a:prstGeom>
            <a:solidFill>
              <a:srgbClr val="CCFF99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75" name="Text Box 306"/>
            <p:cNvSpPr txBox="1">
              <a:spLocks noChangeArrowheads="1"/>
            </p:cNvSpPr>
            <p:nvPr/>
          </p:nvSpPr>
          <p:spPr bwMode="auto">
            <a:xfrm>
              <a:off x="7600072" y="3447527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276" name="Text Box 307"/>
            <p:cNvSpPr txBox="1">
              <a:spLocks noChangeArrowheads="1"/>
            </p:cNvSpPr>
            <p:nvPr/>
          </p:nvSpPr>
          <p:spPr bwMode="auto">
            <a:xfrm>
              <a:off x="7600072" y="3670316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277" name="Text Box 308"/>
            <p:cNvSpPr txBox="1">
              <a:spLocks noChangeArrowheads="1"/>
            </p:cNvSpPr>
            <p:nvPr/>
          </p:nvSpPr>
          <p:spPr bwMode="auto">
            <a:xfrm>
              <a:off x="7621588" y="4249937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Text Box 311"/>
            <p:cNvSpPr txBox="1">
              <a:spLocks noChangeArrowheads="1"/>
            </p:cNvSpPr>
            <p:nvPr/>
          </p:nvSpPr>
          <p:spPr bwMode="auto">
            <a:xfrm>
              <a:off x="7633214" y="4612850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Line 313"/>
            <p:cNvSpPr>
              <a:spLocks noChangeShapeType="1"/>
            </p:cNvSpPr>
            <p:nvPr/>
          </p:nvSpPr>
          <p:spPr bwMode="auto">
            <a:xfrm>
              <a:off x="7727044" y="4688307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0" name="Line 314"/>
            <p:cNvSpPr>
              <a:spLocks noChangeShapeType="1"/>
            </p:cNvSpPr>
            <p:nvPr/>
          </p:nvSpPr>
          <p:spPr bwMode="auto">
            <a:xfrm>
              <a:off x="7715250" y="4326137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1" name="Text Box 318"/>
            <p:cNvSpPr txBox="1">
              <a:spLocks noChangeArrowheads="1"/>
            </p:cNvSpPr>
            <p:nvPr/>
          </p:nvSpPr>
          <p:spPr bwMode="auto">
            <a:xfrm>
              <a:off x="7638172" y="3985703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Line 319"/>
            <p:cNvSpPr>
              <a:spLocks noChangeShapeType="1"/>
            </p:cNvSpPr>
            <p:nvPr/>
          </p:nvSpPr>
          <p:spPr bwMode="auto">
            <a:xfrm>
              <a:off x="7741359" y="4061903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3" name="左右箭头 282"/>
            <p:cNvSpPr/>
            <p:nvPr/>
          </p:nvSpPr>
          <p:spPr bwMode="auto">
            <a:xfrm>
              <a:off x="6549375" y="3559116"/>
              <a:ext cx="1119674" cy="152870"/>
            </a:xfrm>
            <a:prstGeom prst="leftRightArrow">
              <a:avLst>
                <a:gd name="adj1" fmla="val 35797"/>
                <a:gd name="adj2" fmla="val 76037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4" name="Line 309"/>
            <p:cNvSpPr>
              <a:spLocks noChangeShapeType="1"/>
            </p:cNvSpPr>
            <p:nvPr/>
          </p:nvSpPr>
          <p:spPr bwMode="auto">
            <a:xfrm flipV="1">
              <a:off x="6493788" y="4158480"/>
              <a:ext cx="11752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5" name="Line 309"/>
            <p:cNvSpPr>
              <a:spLocks noChangeShapeType="1"/>
            </p:cNvSpPr>
            <p:nvPr/>
          </p:nvSpPr>
          <p:spPr bwMode="auto">
            <a:xfrm flipV="1">
              <a:off x="6549375" y="4425850"/>
              <a:ext cx="1119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6" name="Line 309"/>
            <p:cNvSpPr>
              <a:spLocks noChangeShapeType="1"/>
            </p:cNvSpPr>
            <p:nvPr/>
          </p:nvSpPr>
          <p:spPr bwMode="auto">
            <a:xfrm flipV="1">
              <a:off x="6970677" y="4797895"/>
              <a:ext cx="6983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ker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14B2F5A2-E1A0-4CA5-BC4B-DF02234E5E2C}"/>
                </a:ext>
              </a:extLst>
            </p:cNvPr>
            <p:cNvSpPr/>
            <p:nvPr/>
          </p:nvSpPr>
          <p:spPr>
            <a:xfrm>
              <a:off x="8109445" y="4394506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6600"/>
                  </a:solidFill>
                </a:rPr>
                <a:t>4KB</a:t>
              </a:r>
            </a:p>
            <a:p>
              <a:r>
                <a:rPr lang="en-US" altLang="zh-CN" sz="1800" b="1" dirty="0">
                  <a:solidFill>
                    <a:srgbClr val="006600"/>
                  </a:solidFill>
                </a:rPr>
                <a:t>SRAM</a:t>
              </a:r>
              <a:endParaRPr lang="zh-CN" altLang="en-US" sz="1800" b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28F7937-CF89-489E-94FE-B533F57FE2CD}"/>
              </a:ext>
            </a:extLst>
          </p:cNvPr>
          <p:cNvGrpSpPr/>
          <p:nvPr/>
        </p:nvGrpSpPr>
        <p:grpSpPr>
          <a:xfrm>
            <a:off x="6493788" y="5115791"/>
            <a:ext cx="2479996" cy="1526410"/>
            <a:chOff x="6493788" y="5115791"/>
            <a:chExt cx="2479996" cy="1526410"/>
          </a:xfrm>
        </p:grpSpPr>
        <p:sp>
          <p:nvSpPr>
            <p:cNvPr id="328" name="Rectangle 305"/>
            <p:cNvSpPr>
              <a:spLocks noChangeArrowheads="1"/>
            </p:cNvSpPr>
            <p:nvPr/>
          </p:nvSpPr>
          <p:spPr bwMode="auto">
            <a:xfrm>
              <a:off x="7671509" y="5115791"/>
              <a:ext cx="936625" cy="146223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98" name="AutoShape 316"/>
            <p:cNvSpPr>
              <a:spLocks noChangeArrowheads="1"/>
            </p:cNvSpPr>
            <p:nvPr/>
          </p:nvSpPr>
          <p:spPr bwMode="auto">
            <a:xfrm flipH="1">
              <a:off x="6582591" y="5815454"/>
              <a:ext cx="1086455" cy="133032"/>
            </a:xfrm>
            <a:prstGeom prst="leftArrow">
              <a:avLst>
                <a:gd name="adj1" fmla="val 35296"/>
                <a:gd name="adj2" fmla="val 97049"/>
              </a:avLst>
            </a:prstGeom>
            <a:solidFill>
              <a:srgbClr val="0066FF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0" name="Text Box 306"/>
            <p:cNvSpPr txBox="1">
              <a:spLocks noChangeArrowheads="1"/>
            </p:cNvSpPr>
            <p:nvPr/>
          </p:nvSpPr>
          <p:spPr bwMode="auto">
            <a:xfrm>
              <a:off x="7600072" y="5454089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301" name="Text Box 307"/>
            <p:cNvSpPr txBox="1">
              <a:spLocks noChangeArrowheads="1"/>
            </p:cNvSpPr>
            <p:nvPr/>
          </p:nvSpPr>
          <p:spPr bwMode="auto">
            <a:xfrm>
              <a:off x="7600072" y="5676878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02" name="Text Box 308"/>
            <p:cNvSpPr txBox="1">
              <a:spLocks noChangeArrowheads="1"/>
            </p:cNvSpPr>
            <p:nvPr/>
          </p:nvSpPr>
          <p:spPr bwMode="auto">
            <a:xfrm>
              <a:off x="7621588" y="6256499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Text Box 311"/>
            <p:cNvSpPr txBox="1">
              <a:spLocks noChangeArrowheads="1"/>
            </p:cNvSpPr>
            <p:nvPr/>
          </p:nvSpPr>
          <p:spPr bwMode="auto">
            <a:xfrm>
              <a:off x="7633214" y="5116906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Line 313"/>
            <p:cNvSpPr>
              <a:spLocks noChangeShapeType="1"/>
            </p:cNvSpPr>
            <p:nvPr/>
          </p:nvSpPr>
          <p:spPr bwMode="auto">
            <a:xfrm>
              <a:off x="7727044" y="5192363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5" name="Line 314"/>
            <p:cNvSpPr>
              <a:spLocks noChangeShapeType="1"/>
            </p:cNvSpPr>
            <p:nvPr/>
          </p:nvSpPr>
          <p:spPr bwMode="auto">
            <a:xfrm>
              <a:off x="7715250" y="6332699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6" name="Text Box 318"/>
            <p:cNvSpPr txBox="1">
              <a:spLocks noChangeArrowheads="1"/>
            </p:cNvSpPr>
            <p:nvPr/>
          </p:nvSpPr>
          <p:spPr bwMode="auto">
            <a:xfrm>
              <a:off x="7638172" y="5992265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Line 319"/>
            <p:cNvSpPr>
              <a:spLocks noChangeShapeType="1"/>
            </p:cNvSpPr>
            <p:nvPr/>
          </p:nvSpPr>
          <p:spPr bwMode="auto">
            <a:xfrm>
              <a:off x="7741359" y="6068465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8" name="左右箭头 307"/>
            <p:cNvSpPr/>
            <p:nvPr/>
          </p:nvSpPr>
          <p:spPr bwMode="auto">
            <a:xfrm>
              <a:off x="6549375" y="5565678"/>
              <a:ext cx="1119672" cy="152870"/>
            </a:xfrm>
            <a:prstGeom prst="leftRightArrow">
              <a:avLst>
                <a:gd name="adj1" fmla="val 35797"/>
                <a:gd name="adj2" fmla="val 76037"/>
              </a:avLst>
            </a:prstGeom>
            <a:solidFill>
              <a:srgbClr val="FF66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9" name="Line 309"/>
            <p:cNvSpPr>
              <a:spLocks noChangeShapeType="1"/>
            </p:cNvSpPr>
            <p:nvPr/>
          </p:nvSpPr>
          <p:spPr bwMode="auto">
            <a:xfrm flipV="1">
              <a:off x="6493788" y="6165042"/>
              <a:ext cx="117525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10" name="Line 309"/>
            <p:cNvSpPr>
              <a:spLocks noChangeShapeType="1"/>
            </p:cNvSpPr>
            <p:nvPr/>
          </p:nvSpPr>
          <p:spPr bwMode="auto">
            <a:xfrm flipV="1">
              <a:off x="6549375" y="6432412"/>
              <a:ext cx="11196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11" name="Line 309"/>
            <p:cNvSpPr>
              <a:spLocks noChangeShapeType="1"/>
            </p:cNvSpPr>
            <p:nvPr/>
          </p:nvSpPr>
          <p:spPr bwMode="auto">
            <a:xfrm flipV="1">
              <a:off x="6970677" y="5301951"/>
              <a:ext cx="6983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ker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99F7B328-53A8-4228-BFDC-AC8E731B43A3}"/>
                </a:ext>
              </a:extLst>
            </p:cNvPr>
            <p:cNvSpPr/>
            <p:nvPr/>
          </p:nvSpPr>
          <p:spPr>
            <a:xfrm>
              <a:off x="8109445" y="5995870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6600"/>
                  </a:solidFill>
                </a:rPr>
                <a:t>4KB</a:t>
              </a:r>
            </a:p>
            <a:p>
              <a:r>
                <a:rPr lang="en-US" altLang="zh-CN" sz="1800" b="1" dirty="0">
                  <a:solidFill>
                    <a:srgbClr val="006600"/>
                  </a:solidFill>
                </a:rPr>
                <a:t>SRAM</a:t>
              </a:r>
              <a:endParaRPr lang="zh-CN" altLang="en-US" sz="1800" b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458" name="Text Box 315">
            <a:extLst>
              <a:ext uri="{FF2B5EF4-FFF2-40B4-BE49-F238E27FC236}">
                <a16:creationId xmlns:a16="http://schemas.microsoft.com/office/drawing/2014/main" id="{A75FF812-5632-4106-A02D-B85FAE8EC12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8854" y="556485"/>
            <a:ext cx="105521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SRAM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A91756-BABC-4EE9-A855-0322EAD29659}"/>
              </a:ext>
            </a:extLst>
          </p:cNvPr>
          <p:cNvCxnSpPr>
            <a:cxnSpLocks/>
          </p:cNvCxnSpPr>
          <p:nvPr/>
        </p:nvCxnSpPr>
        <p:spPr bwMode="auto">
          <a:xfrm>
            <a:off x="3830562" y="5693032"/>
            <a:ext cx="1600983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53E2A14-569F-4D0C-9019-58056FA9B8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36120" y="5063278"/>
            <a:ext cx="0" cy="629754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7211C1-A8C6-46DC-81CD-F867956DC256}"/>
              </a:ext>
            </a:extLst>
          </p:cNvPr>
          <p:cNvCxnSpPr>
            <a:cxnSpLocks/>
          </p:cNvCxnSpPr>
          <p:nvPr/>
        </p:nvCxnSpPr>
        <p:spPr bwMode="auto">
          <a:xfrm>
            <a:off x="5436120" y="5053102"/>
            <a:ext cx="99972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84CC9472-5C4E-42F3-A10C-BDAE0B39BCC7}"/>
              </a:ext>
            </a:extLst>
          </p:cNvPr>
          <p:cNvCxnSpPr>
            <a:cxnSpLocks/>
          </p:cNvCxnSpPr>
          <p:nvPr/>
        </p:nvCxnSpPr>
        <p:spPr bwMode="auto">
          <a:xfrm>
            <a:off x="5220090" y="1819703"/>
            <a:ext cx="121575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A5850502-27E9-4F93-A309-A01124EAC2B3}"/>
              </a:ext>
            </a:extLst>
          </p:cNvPr>
          <p:cNvCxnSpPr>
            <a:cxnSpLocks/>
          </p:cNvCxnSpPr>
          <p:nvPr/>
        </p:nvCxnSpPr>
        <p:spPr bwMode="auto">
          <a:xfrm>
            <a:off x="4253948" y="5208122"/>
            <a:ext cx="96614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840A99A8-6248-4D18-A158-F87E593C6D81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0090" y="1828929"/>
            <a:ext cx="0" cy="3379193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1" name="表格 430">
            <a:extLst>
              <a:ext uri="{FF2B5EF4-FFF2-40B4-BE49-F238E27FC236}">
                <a16:creationId xmlns:a16="http://schemas.microsoft.com/office/drawing/2014/main" id="{00FFF05D-EFD9-409D-9B2D-95EFA301E784}"/>
              </a:ext>
            </a:extLst>
          </p:cNvPr>
          <p:cNvGraphicFramePr>
            <a:graphicFrameLocks noGrp="1"/>
          </p:cNvGraphicFramePr>
          <p:nvPr/>
        </p:nvGraphicFramePr>
        <p:xfrm>
          <a:off x="323410" y="1988800"/>
          <a:ext cx="4577925" cy="2169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6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0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baseline="-25000" dirty="0">
                          <a:latin typeface="+mn-lt"/>
                        </a:rPr>
                        <a:t>19</a:t>
                      </a:r>
                      <a:endParaRPr lang="zh-CN" altLang="en-US" sz="2000" b="1" baseline="-25000" dirty="0">
                        <a:latin typeface="+mn-lt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en-US" altLang="zh-CN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+mn-lt"/>
                        </a:rPr>
                        <a:t>A</a:t>
                      </a:r>
                      <a:r>
                        <a:rPr lang="en-US" altLang="zh-CN" sz="2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1381022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995374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lt"/>
                        </a:rPr>
                        <a:t>～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2" name="矩形 431">
            <a:extLst>
              <a:ext uri="{FF2B5EF4-FFF2-40B4-BE49-F238E27FC236}">
                <a16:creationId xmlns:a16="http://schemas.microsoft.com/office/drawing/2014/main" id="{C6062E0B-1E40-4CC3-BC32-C679120095D5}"/>
              </a:ext>
            </a:extLst>
          </p:cNvPr>
          <p:cNvSpPr/>
          <p:nvPr/>
        </p:nvSpPr>
        <p:spPr bwMode="auto">
          <a:xfrm>
            <a:off x="2025096" y="2376944"/>
            <a:ext cx="1175591" cy="531144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4F20315E-2F3E-402A-BD5B-D221109F1D65}"/>
              </a:ext>
            </a:extLst>
          </p:cNvPr>
          <p:cNvSpPr/>
          <p:nvPr/>
        </p:nvSpPr>
        <p:spPr bwMode="auto">
          <a:xfrm>
            <a:off x="2025096" y="2985666"/>
            <a:ext cx="1175591" cy="531144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4FDDC812-CBFF-45CF-BBC2-74D63DFB3B00}"/>
              </a:ext>
            </a:extLst>
          </p:cNvPr>
          <p:cNvSpPr/>
          <p:nvPr/>
        </p:nvSpPr>
        <p:spPr bwMode="auto">
          <a:xfrm>
            <a:off x="2025096" y="3594388"/>
            <a:ext cx="1175591" cy="531144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3" name="圆角矩形 5">
            <a:extLst>
              <a:ext uri="{FF2B5EF4-FFF2-40B4-BE49-F238E27FC236}">
                <a16:creationId xmlns:a16="http://schemas.microsoft.com/office/drawing/2014/main" id="{39B5AF0C-3D26-43E8-84DC-2ADEE7EA398C}"/>
              </a:ext>
            </a:extLst>
          </p:cNvPr>
          <p:cNvSpPr/>
          <p:nvPr/>
        </p:nvSpPr>
        <p:spPr bwMode="auto">
          <a:xfrm>
            <a:off x="2856717" y="2364204"/>
            <a:ext cx="1626073" cy="1169967"/>
          </a:xfrm>
          <a:prstGeom prst="roundRect">
            <a:avLst>
              <a:gd name="adj" fmla="val 9920"/>
            </a:avLst>
          </a:prstGeom>
          <a:noFill/>
          <a:ln w="28575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4" name="圆角矩形 5">
            <a:extLst>
              <a:ext uri="{FF2B5EF4-FFF2-40B4-BE49-F238E27FC236}">
                <a16:creationId xmlns:a16="http://schemas.microsoft.com/office/drawing/2014/main" id="{016668C1-8463-4637-9107-135325FBFF96}"/>
              </a:ext>
            </a:extLst>
          </p:cNvPr>
          <p:cNvSpPr/>
          <p:nvPr/>
        </p:nvSpPr>
        <p:spPr bwMode="auto">
          <a:xfrm>
            <a:off x="3270537" y="3587943"/>
            <a:ext cx="1212253" cy="564673"/>
          </a:xfrm>
          <a:prstGeom prst="roundRect">
            <a:avLst>
              <a:gd name="adj" fmla="val 15003"/>
            </a:avLst>
          </a:prstGeom>
          <a:noFill/>
          <a:ln w="28575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2116301D-9A1F-469C-BB9D-5AB422317EBB}"/>
              </a:ext>
            </a:extLst>
          </p:cNvPr>
          <p:cNvSpPr txBox="1"/>
          <p:nvPr/>
        </p:nvSpPr>
        <p:spPr bwMode="auto">
          <a:xfrm>
            <a:off x="380712" y="304141"/>
            <a:ext cx="4296369" cy="156966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8K×8bit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片；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4K×8bit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片。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构成</a:t>
            </a:r>
            <a:r>
              <a:rPr lang="en-US" altLang="zh-CN" sz="2400" dirty="0">
                <a:solidFill>
                  <a:srgbClr val="D60093"/>
                </a:solidFill>
              </a:rPr>
              <a:t>8086</a:t>
            </a:r>
            <a:r>
              <a:rPr lang="zh-CN" altLang="en-US" sz="2400" dirty="0">
                <a:solidFill>
                  <a:srgbClr val="D60093"/>
                </a:solidFill>
              </a:rPr>
              <a:t>系统</a:t>
            </a:r>
            <a:r>
              <a:rPr lang="zh-CN" altLang="en-US" sz="2400" dirty="0"/>
              <a:t>内存，</a:t>
            </a:r>
            <a:endParaRPr lang="en-US" altLang="zh-CN" sz="2400" dirty="0"/>
          </a:p>
          <a:p>
            <a:pPr marL="0" indent="0" algn="l">
              <a:spcBef>
                <a:spcPts val="0"/>
              </a:spcBef>
              <a:buNone/>
            </a:pPr>
            <a:r>
              <a:rPr lang="zh-CN" altLang="en-US" sz="2400" dirty="0"/>
              <a:t>地址范围</a:t>
            </a:r>
            <a:r>
              <a:rPr lang="en-US" altLang="zh-CN" sz="2400" dirty="0">
                <a:solidFill>
                  <a:srgbClr val="C00000"/>
                </a:solidFill>
              </a:rPr>
              <a:t>C2000H</a:t>
            </a:r>
            <a:r>
              <a:rPr lang="zh-CN" altLang="en-US" sz="2400" dirty="0"/>
              <a:t>～</a:t>
            </a:r>
            <a:r>
              <a:rPr lang="en-US" altLang="zh-CN" sz="2400" dirty="0">
                <a:solidFill>
                  <a:srgbClr val="C00000"/>
                </a:solidFill>
              </a:rPr>
              <a:t>C7FFFH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49121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E7433-C6A4-4299-85BD-BC081A54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265D3-CEC5-4B4F-8D80-693B9B85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362950" cy="511264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66"/>
                </a:solidFill>
              </a:rPr>
              <a:t>8086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0000FF"/>
                </a:solidFill>
              </a:rPr>
              <a:t>8088 </a:t>
            </a:r>
            <a:r>
              <a:rPr lang="zh-CN" altLang="en-US" dirty="0"/>
              <a:t>最大模式下 系统总线信号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/>
              <a:t>访问内存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分段、分体</a:t>
            </a:r>
            <a:r>
              <a:rPr lang="en-US" altLang="zh-CN">
                <a:latin typeface="+mn-ea"/>
              </a:rPr>
              <a:t>)</a:t>
            </a:r>
            <a:r>
              <a:rPr lang="zh-CN" altLang="en-US"/>
              <a:t>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FF0066"/>
                </a:solidFill>
                <a:ea typeface="+mn-ea"/>
              </a:rPr>
              <a:t>8086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：</a:t>
            </a:r>
            <a:r>
              <a:rPr lang="en-US" altLang="zh-CN" dirty="0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FF0066"/>
                </a:solidFill>
                <a:ea typeface="+mn-ea"/>
              </a:rPr>
              <a:t>0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7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 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、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0 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；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8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15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 、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BHE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；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1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  <a:ea typeface="+mn-ea"/>
              </a:rPr>
              <a:t>19 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。</a:t>
            </a:r>
            <a:br>
              <a:rPr lang="en-US" altLang="zh-CN" baseline="-25000" dirty="0">
                <a:solidFill>
                  <a:srgbClr val="FF0066"/>
                </a:solidFill>
                <a:ea typeface="+mn-ea"/>
              </a:rPr>
            </a:br>
            <a:r>
              <a:rPr lang="en-US" altLang="zh-CN" dirty="0">
                <a:solidFill>
                  <a:srgbClr val="0000FF"/>
                </a:solidFill>
                <a:ea typeface="+mn-ea"/>
              </a:rPr>
              <a:t>8088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：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7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；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0</a:t>
            </a:r>
            <a:r>
              <a:rPr lang="zh-CN" altLang="en-US">
                <a:solidFill>
                  <a:srgbClr val="0000FF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0000FF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ea typeface="+mn-ea"/>
              </a:rPr>
              <a:t>19 </a:t>
            </a:r>
            <a:r>
              <a:rPr lang="zh-CN" altLang="en-US">
                <a:solidFill>
                  <a:srgbClr val="0000FF"/>
                </a:solidFill>
                <a:ea typeface="+mn-ea"/>
              </a:rPr>
              <a:t>。</a:t>
            </a:r>
            <a:endParaRPr lang="en-US" altLang="zh-CN" dirty="0">
              <a:solidFill>
                <a:srgbClr val="0000FF"/>
              </a:solidFill>
              <a:ea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+mn-ea"/>
              </a:rPr>
              <a:t>MEMR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MEMW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访问接口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不分段</a:t>
            </a:r>
            <a:r>
              <a:rPr lang="en-US" altLang="zh-CN">
                <a:latin typeface="+mn-ea"/>
              </a:rPr>
              <a:t>) </a:t>
            </a:r>
            <a:r>
              <a:rPr lang="zh-CN" altLang="en-US"/>
              <a:t>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>
                <a:solidFill>
                  <a:srgbClr val="FF0066"/>
                </a:solidFill>
                <a:ea typeface="+mn-ea"/>
              </a:rPr>
              <a:t>8086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：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0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7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 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、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0 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；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8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D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15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 、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BHE</a:t>
            </a:r>
            <a:r>
              <a:rPr lang="zh-CN" altLang="en-US">
                <a:solidFill>
                  <a:srgbClr val="FF0066"/>
                </a:solidFill>
                <a:ea typeface="+mn-ea"/>
              </a:rPr>
              <a:t>；</a:t>
            </a:r>
            <a:r>
              <a:rPr lang="en-US" altLang="zh-CN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>
                <a:solidFill>
                  <a:srgbClr val="FF0066"/>
                </a:solidFill>
                <a:ea typeface="+mn-ea"/>
              </a:rPr>
              <a:t>1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FF0066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FF0066"/>
                </a:solidFill>
                <a:ea typeface="+mn-ea"/>
              </a:rPr>
              <a:t>15 </a:t>
            </a:r>
            <a:r>
              <a:rPr lang="zh-CN" altLang="en-US" dirty="0">
                <a:solidFill>
                  <a:srgbClr val="FF0066"/>
                </a:solidFill>
                <a:ea typeface="+mn-ea"/>
              </a:rPr>
              <a:t>。</a:t>
            </a:r>
            <a:br>
              <a:rPr lang="en-US" altLang="zh-CN" baseline="-25000" dirty="0">
                <a:solidFill>
                  <a:srgbClr val="FF0066"/>
                </a:solidFill>
                <a:ea typeface="+mn-ea"/>
              </a:rPr>
            </a:br>
            <a:r>
              <a:rPr lang="en-US" altLang="zh-CN" dirty="0">
                <a:solidFill>
                  <a:srgbClr val="0000FF"/>
                </a:solidFill>
                <a:ea typeface="+mn-ea"/>
              </a:rPr>
              <a:t>8088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：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D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7 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；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～</a:t>
            </a:r>
            <a:r>
              <a:rPr lang="en-US" altLang="zh-CN" dirty="0">
                <a:solidFill>
                  <a:srgbClr val="0000FF"/>
                </a:solidFill>
                <a:ea typeface="+mn-ea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ea typeface="+mn-ea"/>
              </a:rPr>
              <a:t>15 </a:t>
            </a:r>
            <a:r>
              <a:rPr lang="zh-CN" altLang="en-US" dirty="0">
                <a:solidFill>
                  <a:srgbClr val="0000FF"/>
                </a:solidFill>
                <a:ea typeface="+mn-ea"/>
              </a:rPr>
              <a:t>。</a:t>
            </a:r>
            <a:endParaRPr lang="en-US" altLang="zh-CN" dirty="0">
              <a:solidFill>
                <a:srgbClr val="0000FF"/>
              </a:solidFill>
              <a:ea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+mn-ea"/>
              </a:rPr>
              <a:t>IOR</a:t>
            </a:r>
            <a:r>
              <a:rPr lang="zh-CN" altLang="en-US" dirty="0">
                <a:ea typeface="+mn-ea"/>
              </a:rPr>
              <a:t>、</a:t>
            </a:r>
            <a:r>
              <a:rPr lang="en-US" altLang="zh-CN" dirty="0">
                <a:ea typeface="+mn-ea"/>
              </a:rPr>
              <a:t>IOW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ea typeface="+mn-ea"/>
              </a:rPr>
              <a:t>接口地址译码电路需要加</a:t>
            </a:r>
            <a:r>
              <a:rPr lang="zh-CN" altLang="en-US" dirty="0">
                <a:solidFill>
                  <a:srgbClr val="CC0066"/>
                </a:solidFill>
                <a:ea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AEN</a:t>
            </a:r>
            <a:r>
              <a:rPr lang="zh-CN" altLang="en-US" dirty="0">
                <a:solidFill>
                  <a:srgbClr val="C00000"/>
                </a:solidFill>
                <a:ea typeface="+mn-ea"/>
              </a:rPr>
              <a:t>＝</a:t>
            </a:r>
            <a:r>
              <a:rPr lang="en-US" altLang="zh-CN" dirty="0">
                <a:solidFill>
                  <a:srgbClr val="C00000"/>
                </a:solidFill>
                <a:ea typeface="+mn-ea"/>
              </a:rPr>
              <a:t>0 </a:t>
            </a:r>
            <a:r>
              <a:rPr lang="zh-CN" altLang="en-US" dirty="0">
                <a:ea typeface="+mn-ea"/>
              </a:rPr>
              <a:t>的条件。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6A1E13F-9E22-40BF-8D5D-6B8096CC518D}"/>
              </a:ext>
            </a:extLst>
          </p:cNvPr>
          <p:cNvCxnSpPr>
            <a:cxnSpLocks/>
          </p:cNvCxnSpPr>
          <p:nvPr/>
        </p:nvCxnSpPr>
        <p:spPr bwMode="auto">
          <a:xfrm>
            <a:off x="6000194" y="2484096"/>
            <a:ext cx="6145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4A93BB6-0E61-4465-83F7-B08ABED7B9C8}"/>
              </a:ext>
            </a:extLst>
          </p:cNvPr>
          <p:cNvCxnSpPr>
            <a:cxnSpLocks/>
          </p:cNvCxnSpPr>
          <p:nvPr/>
        </p:nvCxnSpPr>
        <p:spPr bwMode="auto">
          <a:xfrm>
            <a:off x="1664002" y="3392582"/>
            <a:ext cx="94498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84A8AA0-CF06-4EC2-AD15-6AFBB8C3C8A0}"/>
              </a:ext>
            </a:extLst>
          </p:cNvPr>
          <p:cNvCxnSpPr>
            <a:cxnSpLocks/>
          </p:cNvCxnSpPr>
          <p:nvPr/>
        </p:nvCxnSpPr>
        <p:spPr bwMode="auto">
          <a:xfrm>
            <a:off x="2950284" y="3392582"/>
            <a:ext cx="10623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6EA47C4-9205-4CC5-A18F-6180C38FF011}"/>
              </a:ext>
            </a:extLst>
          </p:cNvPr>
          <p:cNvCxnSpPr>
            <a:cxnSpLocks/>
          </p:cNvCxnSpPr>
          <p:nvPr/>
        </p:nvCxnSpPr>
        <p:spPr bwMode="auto">
          <a:xfrm>
            <a:off x="5976824" y="4428312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A65F3E-81CB-40A5-AD41-853104C4E742}"/>
              </a:ext>
            </a:extLst>
          </p:cNvPr>
          <p:cNvCxnSpPr>
            <a:cxnSpLocks/>
          </p:cNvCxnSpPr>
          <p:nvPr/>
        </p:nvCxnSpPr>
        <p:spPr bwMode="auto">
          <a:xfrm>
            <a:off x="1636384" y="5345676"/>
            <a:ext cx="5760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16F400-956D-4705-8757-FFAE91215E5C}"/>
              </a:ext>
            </a:extLst>
          </p:cNvPr>
          <p:cNvCxnSpPr>
            <a:cxnSpLocks/>
          </p:cNvCxnSpPr>
          <p:nvPr/>
        </p:nvCxnSpPr>
        <p:spPr bwMode="auto">
          <a:xfrm>
            <a:off x="2528098" y="5345676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3BFF84F9-0F42-4159-985D-38F6822F2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2E06D8-2536-469D-9C14-856DF075A7D3}"/>
              </a:ext>
            </a:extLst>
          </p:cNvPr>
          <p:cNvSpPr/>
          <p:nvPr/>
        </p:nvSpPr>
        <p:spPr bwMode="auto">
          <a:xfrm>
            <a:off x="2482038" y="2411117"/>
            <a:ext cx="1793997" cy="45689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CCC3CE-C39B-43C1-B5BB-003E5A76F765}"/>
              </a:ext>
            </a:extLst>
          </p:cNvPr>
          <p:cNvSpPr/>
          <p:nvPr/>
        </p:nvSpPr>
        <p:spPr bwMode="auto">
          <a:xfrm>
            <a:off x="4490429" y="2411117"/>
            <a:ext cx="2241811" cy="45689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274FEB-0B74-4036-910D-42D82FDA7F3E}"/>
              </a:ext>
            </a:extLst>
          </p:cNvPr>
          <p:cNvSpPr/>
          <p:nvPr/>
        </p:nvSpPr>
        <p:spPr bwMode="auto">
          <a:xfrm>
            <a:off x="2482038" y="4347338"/>
            <a:ext cx="1793997" cy="45689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063D52-27FC-450C-996A-8F650CB7A5E7}"/>
              </a:ext>
            </a:extLst>
          </p:cNvPr>
          <p:cNvSpPr/>
          <p:nvPr/>
        </p:nvSpPr>
        <p:spPr bwMode="auto">
          <a:xfrm>
            <a:off x="4490429" y="4347338"/>
            <a:ext cx="2241811" cy="45689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6DB99709-31E1-42D4-ABFB-2E390A16BC3B}"/>
              </a:ext>
            </a:extLst>
          </p:cNvPr>
          <p:cNvSpPr/>
          <p:nvPr/>
        </p:nvSpPr>
        <p:spPr bwMode="auto">
          <a:xfrm>
            <a:off x="682160" y="1988918"/>
            <a:ext cx="289440" cy="2419667"/>
          </a:xfrm>
          <a:prstGeom prst="leftBrace">
            <a:avLst>
              <a:gd name="adj1" fmla="val 41664"/>
              <a:gd name="adj2" fmla="val 50000"/>
            </a:avLst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5885CF-5C9D-4300-9996-8C4BC4EB8E41}"/>
              </a:ext>
            </a:extLst>
          </p:cNvPr>
          <p:cNvSpPr txBox="1"/>
          <p:nvPr/>
        </p:nvSpPr>
        <p:spPr bwMode="auto">
          <a:xfrm>
            <a:off x="238992" y="2460087"/>
            <a:ext cx="461739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独立编址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96949B-970A-40C3-9EDF-CD82491AF15D}"/>
              </a:ext>
            </a:extLst>
          </p:cNvPr>
          <p:cNvSpPr txBox="1"/>
          <p:nvPr/>
        </p:nvSpPr>
        <p:spPr bwMode="auto">
          <a:xfrm>
            <a:off x="5724128" y="3125982"/>
            <a:ext cx="171097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可寻址</a:t>
            </a:r>
            <a:r>
              <a:rPr lang="en-US" altLang="zh-CN" sz="24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endParaRPr lang="zh-CN" altLang="en-US" sz="24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0F3B3C-E862-433B-BBC1-9FB6C2D84573}"/>
              </a:ext>
            </a:extLst>
          </p:cNvPr>
          <p:cNvSpPr txBox="1"/>
          <p:nvPr/>
        </p:nvSpPr>
        <p:spPr bwMode="auto">
          <a:xfrm>
            <a:off x="5833472" y="5164350"/>
            <a:ext cx="179753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可寻址</a:t>
            </a:r>
            <a:r>
              <a:rPr lang="en-US" altLang="zh-CN" sz="24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64KB</a:t>
            </a:r>
            <a:endParaRPr lang="zh-CN" altLang="en-US" sz="24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43B3D8-DE41-4674-90A2-958FF6CE069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8065" y="3207917"/>
            <a:ext cx="576063" cy="771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210F79-2BD9-48D1-A6FF-EFC372490CED}"/>
              </a:ext>
            </a:extLst>
          </p:cNvPr>
          <p:cNvCxnSpPr>
            <a:cxnSpLocks/>
          </p:cNvCxnSpPr>
          <p:nvPr/>
        </p:nvCxnSpPr>
        <p:spPr bwMode="auto">
          <a:xfrm flipV="1">
            <a:off x="6732239" y="2868007"/>
            <a:ext cx="360041" cy="2420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54616B1-DC76-4216-8E37-C832D6F856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35272" y="5164352"/>
            <a:ext cx="794270" cy="136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D10164-A3FE-443B-98CE-6DFA8CB39A94}"/>
              </a:ext>
            </a:extLst>
          </p:cNvPr>
          <p:cNvCxnSpPr>
            <a:cxnSpLocks/>
          </p:cNvCxnSpPr>
          <p:nvPr/>
        </p:nvCxnSpPr>
        <p:spPr bwMode="auto">
          <a:xfrm flipV="1">
            <a:off x="6624896" y="4742208"/>
            <a:ext cx="467383" cy="3911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B8C9CC-49FA-4E34-B8CC-67A44D0405BD}"/>
              </a:ext>
            </a:extLst>
          </p:cNvPr>
          <p:cNvSpPr txBox="1"/>
          <p:nvPr/>
        </p:nvSpPr>
        <p:spPr bwMode="auto">
          <a:xfrm>
            <a:off x="379856" y="919151"/>
            <a:ext cx="131182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>
                <a:solidFill>
                  <a:srgbClr val="FF6600"/>
                </a:solidFill>
                <a:latin typeface="+mn-lt"/>
              </a:rPr>
              <a:t>16</a:t>
            </a:r>
            <a:r>
              <a:rPr lang="zh-CN" altLang="en-US" sz="2400">
                <a:solidFill>
                  <a:srgbClr val="FF6600"/>
                </a:solidFill>
                <a:latin typeface="+mn-lt"/>
              </a:rPr>
              <a:t>位总线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9ECF63-4ACE-4F67-A940-7AA1B7DA056B}"/>
              </a:ext>
            </a:extLst>
          </p:cNvPr>
          <p:cNvSpPr txBox="1"/>
          <p:nvPr/>
        </p:nvSpPr>
        <p:spPr bwMode="auto">
          <a:xfrm>
            <a:off x="1547664" y="620688"/>
            <a:ext cx="115473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>
                <a:solidFill>
                  <a:srgbClr val="0070C0"/>
                </a:solidFill>
                <a:latin typeface="+mn-lt"/>
              </a:rPr>
              <a:t>8</a:t>
            </a:r>
            <a:r>
              <a:rPr lang="zh-CN" altLang="en-US" sz="2400">
                <a:solidFill>
                  <a:srgbClr val="0070C0"/>
                </a:solidFill>
                <a:latin typeface="+mn-lt"/>
              </a:rPr>
              <a:t>位总线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2816D3-4626-4A61-B57D-FD1B85C50306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4485" y="990020"/>
            <a:ext cx="0" cy="44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735D7E-AB4F-4ED0-98F7-81BC692EC0F3}"/>
              </a:ext>
            </a:extLst>
          </p:cNvPr>
          <p:cNvCxnSpPr>
            <a:cxnSpLocks/>
          </p:cNvCxnSpPr>
          <p:nvPr/>
        </p:nvCxnSpPr>
        <p:spPr bwMode="auto">
          <a:xfrm flipV="1">
            <a:off x="1259632" y="1268756"/>
            <a:ext cx="0" cy="169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F6C961A-B2BA-4CD3-ADFA-60C8B062AAD6}"/>
              </a:ext>
            </a:extLst>
          </p:cNvPr>
          <p:cNvSpPr/>
          <p:nvPr/>
        </p:nvSpPr>
        <p:spPr bwMode="auto">
          <a:xfrm>
            <a:off x="826881" y="1387884"/>
            <a:ext cx="1655158" cy="369332"/>
          </a:xfrm>
          <a:prstGeom prst="rect">
            <a:avLst/>
          </a:prstGeom>
          <a:noFill/>
          <a:ln w="76200" cap="flat" cmpd="sng" algn="ctr">
            <a:solidFill>
              <a:srgbClr val="FF99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9E8D65-A0C6-4648-9ED5-C082D1B1F197}"/>
              </a:ext>
            </a:extLst>
          </p:cNvPr>
          <p:cNvCxnSpPr>
            <a:cxnSpLocks/>
          </p:cNvCxnSpPr>
          <p:nvPr/>
        </p:nvCxnSpPr>
        <p:spPr bwMode="auto">
          <a:xfrm flipV="1">
            <a:off x="2482038" y="1052736"/>
            <a:ext cx="721810" cy="3351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72BF56-C367-48AF-AA2F-69341E494838}"/>
              </a:ext>
            </a:extLst>
          </p:cNvPr>
          <p:cNvSpPr txBox="1"/>
          <p:nvPr/>
        </p:nvSpPr>
        <p:spPr bwMode="auto">
          <a:xfrm>
            <a:off x="4811224" y="548680"/>
            <a:ext cx="2857120" cy="73866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C00000"/>
                </a:solidFill>
                <a:latin typeface="+mn-lt"/>
              </a:rPr>
              <a:t>16</a:t>
            </a:r>
            <a:r>
              <a:rPr lang="zh-CN" altLang="en-US" sz="2400">
                <a:solidFill>
                  <a:srgbClr val="C00000"/>
                </a:solidFill>
                <a:latin typeface="+mn-lt"/>
              </a:rPr>
              <a:t>位</a:t>
            </a:r>
            <a:r>
              <a:rPr lang="en-US" altLang="zh-CN" sz="2400">
                <a:solidFill>
                  <a:srgbClr val="C00000"/>
                </a:solidFill>
                <a:latin typeface="+mn-lt"/>
              </a:rPr>
              <a:t>CPU</a:t>
            </a:r>
          </a:p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C00000"/>
                </a:solidFill>
                <a:latin typeface="+mn-lt"/>
              </a:rPr>
              <a:t>最小模式、最大模式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F2AB49-06EC-4719-A0FD-622B7BD3449C}"/>
              </a:ext>
            </a:extLst>
          </p:cNvPr>
          <p:cNvSpPr txBox="1"/>
          <p:nvPr/>
        </p:nvSpPr>
        <p:spPr bwMode="auto">
          <a:xfrm>
            <a:off x="3203848" y="836712"/>
            <a:ext cx="161960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C00000"/>
                </a:solidFill>
                <a:latin typeface="+mn-lt"/>
              </a:rPr>
              <a:t>二者都是：</a:t>
            </a: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0A91D576-27CD-4BC8-8BE6-4AF331B29BBD}"/>
              </a:ext>
            </a:extLst>
          </p:cNvPr>
          <p:cNvSpPr/>
          <p:nvPr/>
        </p:nvSpPr>
        <p:spPr bwMode="auto">
          <a:xfrm>
            <a:off x="4626668" y="532701"/>
            <a:ext cx="289440" cy="763398"/>
          </a:xfrm>
          <a:prstGeom prst="leftBrace">
            <a:avLst>
              <a:gd name="adj1" fmla="val 21375"/>
              <a:gd name="adj2" fmla="val 65691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69796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矩形 437"/>
          <p:cNvSpPr/>
          <p:nvPr/>
        </p:nvSpPr>
        <p:spPr bwMode="auto">
          <a:xfrm>
            <a:off x="5124649" y="121723"/>
            <a:ext cx="3838054" cy="6632760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704668" y="4594531"/>
            <a:ext cx="4306267" cy="2159951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AutoShape 316"/>
          <p:cNvSpPr>
            <a:spLocks noChangeArrowheads="1"/>
          </p:cNvSpPr>
          <p:nvPr/>
        </p:nvSpPr>
        <p:spPr bwMode="auto">
          <a:xfrm flipH="1">
            <a:off x="6580133" y="578194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2" name="Rectangle 305"/>
          <p:cNvSpPr>
            <a:spLocks noChangeArrowheads="1"/>
          </p:cNvSpPr>
          <p:nvPr/>
        </p:nvSpPr>
        <p:spPr bwMode="auto">
          <a:xfrm>
            <a:off x="7669051" y="285577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" name="Text Box 306"/>
          <p:cNvSpPr txBox="1">
            <a:spLocks noChangeArrowheads="1"/>
          </p:cNvSpPr>
          <p:nvPr/>
        </p:nvSpPr>
        <p:spPr bwMode="auto">
          <a:xfrm>
            <a:off x="7597614" y="21682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4" name="Text Box 307"/>
          <p:cNvSpPr txBox="1">
            <a:spLocks noChangeArrowheads="1"/>
          </p:cNvSpPr>
          <p:nvPr/>
        </p:nvSpPr>
        <p:spPr bwMode="auto">
          <a:xfrm>
            <a:off x="7597614" y="43961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27F5DE7-4BB5-493A-86B0-4C6F63A01FA9}"/>
              </a:ext>
            </a:extLst>
          </p:cNvPr>
          <p:cNvGrpSpPr/>
          <p:nvPr/>
        </p:nvGrpSpPr>
        <p:grpSpPr>
          <a:xfrm>
            <a:off x="7630756" y="1382152"/>
            <a:ext cx="576263" cy="366713"/>
            <a:chOff x="7630756" y="1382152"/>
            <a:chExt cx="576263" cy="366713"/>
          </a:xfrm>
        </p:grpSpPr>
        <p:sp>
          <p:nvSpPr>
            <p:cNvPr id="16" name="Text Box 311"/>
            <p:cNvSpPr txBox="1">
              <a:spLocks noChangeArrowheads="1"/>
            </p:cNvSpPr>
            <p:nvPr/>
          </p:nvSpPr>
          <p:spPr bwMode="auto">
            <a:xfrm>
              <a:off x="7630756" y="1382152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313"/>
            <p:cNvSpPr>
              <a:spLocks noChangeShapeType="1"/>
            </p:cNvSpPr>
            <p:nvPr/>
          </p:nvSpPr>
          <p:spPr bwMode="auto">
            <a:xfrm>
              <a:off x="7724586" y="1457609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A731F6-35D9-4DBC-9993-66526E752689}"/>
              </a:ext>
            </a:extLst>
          </p:cNvPr>
          <p:cNvGrpSpPr/>
          <p:nvPr/>
        </p:nvGrpSpPr>
        <p:grpSpPr>
          <a:xfrm>
            <a:off x="7619130" y="1019239"/>
            <a:ext cx="649288" cy="366713"/>
            <a:chOff x="7619130" y="1019239"/>
            <a:chExt cx="649288" cy="366713"/>
          </a:xfrm>
        </p:grpSpPr>
        <p:sp>
          <p:nvSpPr>
            <p:cNvPr id="15" name="Text Box 308"/>
            <p:cNvSpPr txBox="1">
              <a:spLocks noChangeArrowheads="1"/>
            </p:cNvSpPr>
            <p:nvPr/>
          </p:nvSpPr>
          <p:spPr bwMode="auto">
            <a:xfrm>
              <a:off x="7619130" y="1019239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314"/>
            <p:cNvSpPr>
              <a:spLocks noChangeShapeType="1"/>
            </p:cNvSpPr>
            <p:nvPr/>
          </p:nvSpPr>
          <p:spPr bwMode="auto">
            <a:xfrm>
              <a:off x="7712792" y="1095439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6F2FCD-B9B7-486E-A5F5-33D1DD5A5617}"/>
              </a:ext>
            </a:extLst>
          </p:cNvPr>
          <p:cNvGrpSpPr/>
          <p:nvPr/>
        </p:nvGrpSpPr>
        <p:grpSpPr>
          <a:xfrm>
            <a:off x="7635714" y="755005"/>
            <a:ext cx="649288" cy="366713"/>
            <a:chOff x="7635714" y="755005"/>
            <a:chExt cx="649288" cy="366713"/>
          </a:xfrm>
        </p:grpSpPr>
        <p:sp>
          <p:nvSpPr>
            <p:cNvPr id="19" name="Text Box 318"/>
            <p:cNvSpPr txBox="1">
              <a:spLocks noChangeArrowheads="1"/>
            </p:cNvSpPr>
            <p:nvPr/>
          </p:nvSpPr>
          <p:spPr bwMode="auto">
            <a:xfrm>
              <a:off x="7635714" y="755005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319"/>
            <p:cNvSpPr>
              <a:spLocks noChangeShapeType="1"/>
            </p:cNvSpPr>
            <p:nvPr/>
          </p:nvSpPr>
          <p:spPr bwMode="auto">
            <a:xfrm>
              <a:off x="7738901" y="831205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8" name="左右箭头 7"/>
          <p:cNvSpPr/>
          <p:nvPr/>
        </p:nvSpPr>
        <p:spPr bwMode="auto">
          <a:xfrm>
            <a:off x="6546917" y="328418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Line 309"/>
          <p:cNvSpPr>
            <a:spLocks noChangeShapeType="1"/>
          </p:cNvSpPr>
          <p:nvPr/>
        </p:nvSpPr>
        <p:spPr bwMode="auto">
          <a:xfrm flipV="1">
            <a:off x="6491331" y="927782"/>
            <a:ext cx="11777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Line 309"/>
          <p:cNvSpPr>
            <a:spLocks noChangeShapeType="1"/>
          </p:cNvSpPr>
          <p:nvPr/>
        </p:nvSpPr>
        <p:spPr bwMode="auto">
          <a:xfrm flipV="1">
            <a:off x="6546917" y="1195152"/>
            <a:ext cx="112213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" name="Line 309"/>
          <p:cNvSpPr>
            <a:spLocks noChangeShapeType="1"/>
          </p:cNvSpPr>
          <p:nvPr/>
        </p:nvSpPr>
        <p:spPr bwMode="auto">
          <a:xfrm flipV="1">
            <a:off x="6968219" y="1567197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8" name="Text Box 20"/>
          <p:cNvSpPr txBox="1">
            <a:spLocks noChangeArrowheads="1"/>
          </p:cNvSpPr>
          <p:nvPr/>
        </p:nvSpPr>
        <p:spPr bwMode="auto">
          <a:xfrm>
            <a:off x="5483218" y="188640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0" name="Text Box 409"/>
          <p:cNvSpPr txBox="1">
            <a:spLocks noChangeArrowheads="1"/>
          </p:cNvSpPr>
          <p:nvPr/>
        </p:nvSpPr>
        <p:spPr bwMode="auto">
          <a:xfrm>
            <a:off x="5483218" y="39912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D599FC7-065F-4F1F-BA06-49D6CBE1DB1D}"/>
              </a:ext>
            </a:extLst>
          </p:cNvPr>
          <p:cNvGrpSpPr/>
          <p:nvPr/>
        </p:nvGrpSpPr>
        <p:grpSpPr>
          <a:xfrm>
            <a:off x="5509833" y="733331"/>
            <a:ext cx="1037428" cy="369332"/>
            <a:chOff x="5509833" y="733331"/>
            <a:chExt cx="1037428" cy="369332"/>
          </a:xfrm>
        </p:grpSpPr>
        <p:sp>
          <p:nvSpPr>
            <p:cNvPr id="203" name="Text Box 412"/>
            <p:cNvSpPr txBox="1">
              <a:spLocks noChangeArrowheads="1"/>
            </p:cNvSpPr>
            <p:nvPr/>
          </p:nvSpPr>
          <p:spPr bwMode="auto">
            <a:xfrm>
              <a:off x="5509833" y="733331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413"/>
            <p:cNvSpPr>
              <a:spLocks noChangeShapeType="1"/>
            </p:cNvSpPr>
            <p:nvPr/>
          </p:nvSpPr>
          <p:spPr bwMode="auto">
            <a:xfrm>
              <a:off x="5617428" y="801593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C016E-1C77-49B3-97A6-1B9494747109}"/>
              </a:ext>
            </a:extLst>
          </p:cNvPr>
          <p:cNvGrpSpPr/>
          <p:nvPr/>
        </p:nvGrpSpPr>
        <p:grpSpPr>
          <a:xfrm>
            <a:off x="5499065" y="1023781"/>
            <a:ext cx="1146656" cy="369332"/>
            <a:chOff x="5499065" y="1023781"/>
            <a:chExt cx="1146656" cy="369332"/>
          </a:xfrm>
        </p:grpSpPr>
        <p:sp>
          <p:nvSpPr>
            <p:cNvPr id="206" name="Text Box 412"/>
            <p:cNvSpPr txBox="1">
              <a:spLocks noChangeArrowheads="1"/>
            </p:cNvSpPr>
            <p:nvPr/>
          </p:nvSpPr>
          <p:spPr bwMode="auto">
            <a:xfrm>
              <a:off x="5499065" y="1023781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413"/>
            <p:cNvSpPr>
              <a:spLocks noChangeShapeType="1"/>
            </p:cNvSpPr>
            <p:nvPr/>
          </p:nvSpPr>
          <p:spPr bwMode="auto">
            <a:xfrm>
              <a:off x="5606660" y="1092043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32" name="圆角矩形 231"/>
          <p:cNvSpPr/>
          <p:nvPr/>
        </p:nvSpPr>
        <p:spPr bwMode="auto">
          <a:xfrm>
            <a:off x="7481108" y="216828"/>
            <a:ext cx="1243604" cy="3178765"/>
          </a:xfrm>
          <a:prstGeom prst="roundRect">
            <a:avLst>
              <a:gd name="adj" fmla="val 8671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2" name="Text Box 409"/>
          <p:cNvSpPr txBox="1">
            <a:spLocks noChangeArrowheads="1"/>
          </p:cNvSpPr>
          <p:nvPr/>
        </p:nvSpPr>
        <p:spPr bwMode="auto">
          <a:xfrm>
            <a:off x="5846678" y="126519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3" name="AutoShape 316"/>
          <p:cNvSpPr>
            <a:spLocks noChangeArrowheads="1"/>
          </p:cNvSpPr>
          <p:nvPr/>
        </p:nvSpPr>
        <p:spPr bwMode="auto">
          <a:xfrm flipH="1">
            <a:off x="6580133" y="2584756"/>
            <a:ext cx="108891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4" name="Rectangle 305"/>
          <p:cNvSpPr>
            <a:spLocks noChangeArrowheads="1"/>
          </p:cNvSpPr>
          <p:nvPr/>
        </p:nvSpPr>
        <p:spPr bwMode="auto">
          <a:xfrm>
            <a:off x="7669051" y="1885093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5" name="Text Box 306"/>
          <p:cNvSpPr txBox="1">
            <a:spLocks noChangeArrowheads="1"/>
          </p:cNvSpPr>
          <p:nvPr/>
        </p:nvSpPr>
        <p:spPr bwMode="auto">
          <a:xfrm>
            <a:off x="7597614" y="222339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46" name="Text Box 307"/>
          <p:cNvSpPr txBox="1">
            <a:spLocks noChangeArrowheads="1"/>
          </p:cNvSpPr>
          <p:nvPr/>
        </p:nvSpPr>
        <p:spPr bwMode="auto">
          <a:xfrm>
            <a:off x="7597614" y="244618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85A80F6-6D11-41D9-B8F7-52D377CCFFF3}"/>
              </a:ext>
            </a:extLst>
          </p:cNvPr>
          <p:cNvGrpSpPr/>
          <p:nvPr/>
        </p:nvGrpSpPr>
        <p:grpSpPr>
          <a:xfrm>
            <a:off x="7630756" y="1886208"/>
            <a:ext cx="576263" cy="366713"/>
            <a:chOff x="7630756" y="1886208"/>
            <a:chExt cx="576263" cy="366713"/>
          </a:xfrm>
        </p:grpSpPr>
        <p:sp>
          <p:nvSpPr>
            <p:cNvPr id="248" name="Text Box 311"/>
            <p:cNvSpPr txBox="1">
              <a:spLocks noChangeArrowheads="1"/>
            </p:cNvSpPr>
            <p:nvPr/>
          </p:nvSpPr>
          <p:spPr bwMode="auto">
            <a:xfrm>
              <a:off x="7630756" y="1886208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Line 313"/>
            <p:cNvSpPr>
              <a:spLocks noChangeShapeType="1"/>
            </p:cNvSpPr>
            <p:nvPr/>
          </p:nvSpPr>
          <p:spPr bwMode="auto">
            <a:xfrm>
              <a:off x="7724586" y="1961665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0EDB0B-19E6-4260-8442-E2541749B2F1}"/>
              </a:ext>
            </a:extLst>
          </p:cNvPr>
          <p:cNvGrpSpPr/>
          <p:nvPr/>
        </p:nvGrpSpPr>
        <p:grpSpPr>
          <a:xfrm>
            <a:off x="7619130" y="3025801"/>
            <a:ext cx="649288" cy="366713"/>
            <a:chOff x="7619130" y="3025801"/>
            <a:chExt cx="649288" cy="366713"/>
          </a:xfrm>
        </p:grpSpPr>
        <p:sp>
          <p:nvSpPr>
            <p:cNvPr id="247" name="Text Box 308"/>
            <p:cNvSpPr txBox="1">
              <a:spLocks noChangeArrowheads="1"/>
            </p:cNvSpPr>
            <p:nvPr/>
          </p:nvSpPr>
          <p:spPr bwMode="auto">
            <a:xfrm>
              <a:off x="7619130" y="3025801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Line 314"/>
            <p:cNvSpPr>
              <a:spLocks noChangeShapeType="1"/>
            </p:cNvSpPr>
            <p:nvPr/>
          </p:nvSpPr>
          <p:spPr bwMode="auto">
            <a:xfrm>
              <a:off x="7712792" y="3102001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24795C5-B48F-4F94-9E5A-1D7889705148}"/>
              </a:ext>
            </a:extLst>
          </p:cNvPr>
          <p:cNvGrpSpPr/>
          <p:nvPr/>
        </p:nvGrpSpPr>
        <p:grpSpPr>
          <a:xfrm>
            <a:off x="7635714" y="2761567"/>
            <a:ext cx="649288" cy="366713"/>
            <a:chOff x="7635714" y="2761567"/>
            <a:chExt cx="649288" cy="366713"/>
          </a:xfrm>
        </p:grpSpPr>
        <p:sp>
          <p:nvSpPr>
            <p:cNvPr id="251" name="Text Box 318"/>
            <p:cNvSpPr txBox="1">
              <a:spLocks noChangeArrowheads="1"/>
            </p:cNvSpPr>
            <p:nvPr/>
          </p:nvSpPr>
          <p:spPr bwMode="auto">
            <a:xfrm>
              <a:off x="7635714" y="2761567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Line 319"/>
            <p:cNvSpPr>
              <a:spLocks noChangeShapeType="1"/>
            </p:cNvSpPr>
            <p:nvPr/>
          </p:nvSpPr>
          <p:spPr bwMode="auto">
            <a:xfrm>
              <a:off x="7738901" y="2837767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53" name="左右箭头 252"/>
          <p:cNvSpPr/>
          <p:nvPr/>
        </p:nvSpPr>
        <p:spPr bwMode="auto">
          <a:xfrm>
            <a:off x="6546917" y="233498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4" name="Line 309"/>
          <p:cNvSpPr>
            <a:spLocks noChangeShapeType="1"/>
          </p:cNvSpPr>
          <p:nvPr/>
        </p:nvSpPr>
        <p:spPr bwMode="auto">
          <a:xfrm flipV="1">
            <a:off x="6491330" y="2934344"/>
            <a:ext cx="11777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5" name="Line 309"/>
          <p:cNvSpPr>
            <a:spLocks noChangeShapeType="1"/>
          </p:cNvSpPr>
          <p:nvPr/>
        </p:nvSpPr>
        <p:spPr bwMode="auto">
          <a:xfrm flipV="1">
            <a:off x="6546917" y="3201714"/>
            <a:ext cx="11221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6" name="Line 309"/>
          <p:cNvSpPr>
            <a:spLocks noChangeShapeType="1"/>
          </p:cNvSpPr>
          <p:nvPr/>
        </p:nvSpPr>
        <p:spPr bwMode="auto">
          <a:xfrm flipV="1">
            <a:off x="6968219" y="2071253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7" name="Text Box 20"/>
          <p:cNvSpPr txBox="1">
            <a:spLocks noChangeArrowheads="1"/>
          </p:cNvSpPr>
          <p:nvPr/>
        </p:nvSpPr>
        <p:spPr bwMode="auto">
          <a:xfrm>
            <a:off x="5483217" y="2195202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58" name="Text Box 409"/>
          <p:cNvSpPr txBox="1">
            <a:spLocks noChangeArrowheads="1"/>
          </p:cNvSpPr>
          <p:nvPr/>
        </p:nvSpPr>
        <p:spPr bwMode="auto">
          <a:xfrm>
            <a:off x="5483218" y="2405684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B5DE2D4-04A2-4F13-9677-BA7FCE898E2B}"/>
              </a:ext>
            </a:extLst>
          </p:cNvPr>
          <p:cNvGrpSpPr/>
          <p:nvPr/>
        </p:nvGrpSpPr>
        <p:grpSpPr>
          <a:xfrm>
            <a:off x="5509833" y="2739893"/>
            <a:ext cx="1037428" cy="369332"/>
            <a:chOff x="5509833" y="2739893"/>
            <a:chExt cx="1037428" cy="369332"/>
          </a:xfrm>
        </p:grpSpPr>
        <p:sp>
          <p:nvSpPr>
            <p:cNvPr id="259" name="Text Box 412"/>
            <p:cNvSpPr txBox="1">
              <a:spLocks noChangeArrowheads="1"/>
            </p:cNvSpPr>
            <p:nvPr/>
          </p:nvSpPr>
          <p:spPr bwMode="auto">
            <a:xfrm>
              <a:off x="5509833" y="2739893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Line 413"/>
            <p:cNvSpPr>
              <a:spLocks noChangeShapeType="1"/>
            </p:cNvSpPr>
            <p:nvPr/>
          </p:nvSpPr>
          <p:spPr bwMode="auto">
            <a:xfrm>
              <a:off x="5617428" y="2808155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A7D9FD-77B0-4F61-8284-CEBF808E9C59}"/>
              </a:ext>
            </a:extLst>
          </p:cNvPr>
          <p:cNvGrpSpPr/>
          <p:nvPr/>
        </p:nvGrpSpPr>
        <p:grpSpPr>
          <a:xfrm>
            <a:off x="5499065" y="3030343"/>
            <a:ext cx="1146656" cy="369332"/>
            <a:chOff x="5499065" y="3030343"/>
            <a:chExt cx="1146656" cy="369332"/>
          </a:xfrm>
        </p:grpSpPr>
        <p:sp>
          <p:nvSpPr>
            <p:cNvPr id="261" name="Text Box 412"/>
            <p:cNvSpPr txBox="1">
              <a:spLocks noChangeArrowheads="1"/>
            </p:cNvSpPr>
            <p:nvPr/>
          </p:nvSpPr>
          <p:spPr bwMode="auto">
            <a:xfrm>
              <a:off x="5499065" y="3030343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Line 413"/>
            <p:cNvSpPr>
              <a:spLocks noChangeShapeType="1"/>
            </p:cNvSpPr>
            <p:nvPr/>
          </p:nvSpPr>
          <p:spPr bwMode="auto">
            <a:xfrm>
              <a:off x="5606660" y="3098605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40395C5-24A9-4F5F-878D-332C550D7FFF}"/>
              </a:ext>
            </a:extLst>
          </p:cNvPr>
          <p:cNvGrpSpPr/>
          <p:nvPr/>
        </p:nvGrpSpPr>
        <p:grpSpPr>
          <a:xfrm>
            <a:off x="5620128" y="1983475"/>
            <a:ext cx="806188" cy="369332"/>
            <a:chOff x="5620128" y="1983475"/>
            <a:chExt cx="806188" cy="369332"/>
          </a:xfrm>
        </p:grpSpPr>
        <p:sp>
          <p:nvSpPr>
            <p:cNvPr id="266" name="Text Box 409"/>
            <p:cNvSpPr txBox="1">
              <a:spLocks noChangeArrowheads="1"/>
            </p:cNvSpPr>
            <p:nvPr/>
          </p:nvSpPr>
          <p:spPr bwMode="auto">
            <a:xfrm>
              <a:off x="5620128" y="1983475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Line 413"/>
            <p:cNvSpPr>
              <a:spLocks noChangeShapeType="1"/>
            </p:cNvSpPr>
            <p:nvPr/>
          </p:nvSpPr>
          <p:spPr bwMode="auto">
            <a:xfrm>
              <a:off x="5729338" y="2057594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F74ABB2-2DDF-4D14-9E03-A6EC6C0B9230}"/>
              </a:ext>
            </a:extLst>
          </p:cNvPr>
          <p:cNvGrpSpPr/>
          <p:nvPr/>
        </p:nvGrpSpPr>
        <p:grpSpPr>
          <a:xfrm>
            <a:off x="5499065" y="1380179"/>
            <a:ext cx="1470211" cy="887031"/>
            <a:chOff x="5499065" y="1380179"/>
            <a:chExt cx="1470211" cy="887031"/>
          </a:xfrm>
        </p:grpSpPr>
        <p:sp>
          <p:nvSpPr>
            <p:cNvPr id="269" name="Line 503"/>
            <p:cNvSpPr>
              <a:spLocks noChangeShapeType="1"/>
            </p:cNvSpPr>
            <p:nvPr/>
          </p:nvSpPr>
          <p:spPr bwMode="auto">
            <a:xfrm>
              <a:off x="5499065" y="1819655"/>
              <a:ext cx="9367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36" name="Rectangle 499"/>
            <p:cNvSpPr>
              <a:spLocks noChangeArrowheads="1"/>
            </p:cNvSpPr>
            <p:nvPr/>
          </p:nvSpPr>
          <p:spPr bwMode="auto">
            <a:xfrm>
              <a:off x="6608913" y="1380179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37" name="Line 502"/>
            <p:cNvSpPr>
              <a:spLocks noChangeShapeType="1"/>
            </p:cNvSpPr>
            <p:nvPr/>
          </p:nvSpPr>
          <p:spPr bwMode="auto">
            <a:xfrm>
              <a:off x="6306334" y="1466048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38" name="Line 503"/>
            <p:cNvSpPr>
              <a:spLocks noChangeShapeType="1"/>
            </p:cNvSpPr>
            <p:nvPr/>
          </p:nvSpPr>
          <p:spPr bwMode="auto">
            <a:xfrm>
              <a:off x="6446317" y="1683080"/>
              <a:ext cx="161010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63" name="Rectangle 499"/>
            <p:cNvSpPr>
              <a:spLocks noChangeArrowheads="1"/>
            </p:cNvSpPr>
            <p:nvPr/>
          </p:nvSpPr>
          <p:spPr bwMode="auto">
            <a:xfrm>
              <a:off x="6608913" y="1884235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64" name="Line 502"/>
            <p:cNvSpPr>
              <a:spLocks noChangeShapeType="1"/>
            </p:cNvSpPr>
            <p:nvPr/>
          </p:nvSpPr>
          <p:spPr bwMode="auto">
            <a:xfrm>
              <a:off x="6439818" y="1970104"/>
              <a:ext cx="16750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65" name="Line 503"/>
            <p:cNvSpPr>
              <a:spLocks noChangeShapeType="1"/>
            </p:cNvSpPr>
            <p:nvPr/>
          </p:nvSpPr>
          <p:spPr bwMode="auto">
            <a:xfrm>
              <a:off x="6306334" y="2187136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68" name="Line 503"/>
            <p:cNvSpPr>
              <a:spLocks noChangeShapeType="1"/>
            </p:cNvSpPr>
            <p:nvPr/>
          </p:nvSpPr>
          <p:spPr bwMode="auto">
            <a:xfrm flipH="1">
              <a:off x="6439818" y="1683080"/>
              <a:ext cx="0" cy="2870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72" name="Oval 516"/>
            <p:cNvSpPr>
              <a:spLocks noChangeAspect="1" noChangeArrowheads="1"/>
            </p:cNvSpPr>
            <p:nvPr/>
          </p:nvSpPr>
          <p:spPr bwMode="auto">
            <a:xfrm>
              <a:off x="6406166" y="1784736"/>
              <a:ext cx="65521" cy="65521"/>
            </a:xfrm>
            <a:prstGeom prst="ellipse">
              <a:avLst/>
            </a:prstGeom>
            <a:solidFill>
              <a:srgbClr val="000000"/>
            </a:solidFill>
            <a:ln w="28575" algn="ctr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87" name="Text Box 20"/>
          <p:cNvSpPr txBox="1">
            <a:spLocks noChangeArrowheads="1"/>
          </p:cNvSpPr>
          <p:nvPr/>
        </p:nvSpPr>
        <p:spPr bwMode="auto">
          <a:xfrm>
            <a:off x="5485676" y="3419338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88" name="Text Box 409"/>
          <p:cNvSpPr txBox="1">
            <a:spLocks noChangeArrowheads="1"/>
          </p:cNvSpPr>
          <p:nvPr/>
        </p:nvSpPr>
        <p:spPr bwMode="auto">
          <a:xfrm>
            <a:off x="5485676" y="362982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284A70-4F33-4E36-BE51-72796389C223}"/>
              </a:ext>
            </a:extLst>
          </p:cNvPr>
          <p:cNvGrpSpPr/>
          <p:nvPr/>
        </p:nvGrpSpPr>
        <p:grpSpPr>
          <a:xfrm>
            <a:off x="5512291" y="3964029"/>
            <a:ext cx="1037428" cy="369332"/>
            <a:chOff x="5512291" y="3964029"/>
            <a:chExt cx="1037428" cy="369332"/>
          </a:xfrm>
        </p:grpSpPr>
        <p:sp>
          <p:nvSpPr>
            <p:cNvPr id="289" name="Text Box 412"/>
            <p:cNvSpPr txBox="1">
              <a:spLocks noChangeArrowheads="1"/>
            </p:cNvSpPr>
            <p:nvPr/>
          </p:nvSpPr>
          <p:spPr bwMode="auto">
            <a:xfrm>
              <a:off x="5512291" y="3964029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Line 413"/>
            <p:cNvSpPr>
              <a:spLocks noChangeShapeType="1"/>
            </p:cNvSpPr>
            <p:nvPr/>
          </p:nvSpPr>
          <p:spPr bwMode="auto">
            <a:xfrm>
              <a:off x="5619886" y="4032291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B60DB8A-5EAD-4D4E-ACCD-00661B419DD7}"/>
              </a:ext>
            </a:extLst>
          </p:cNvPr>
          <p:cNvGrpSpPr/>
          <p:nvPr/>
        </p:nvGrpSpPr>
        <p:grpSpPr>
          <a:xfrm>
            <a:off x="5501523" y="4254479"/>
            <a:ext cx="1146656" cy="369332"/>
            <a:chOff x="5501523" y="4254479"/>
            <a:chExt cx="1146656" cy="369332"/>
          </a:xfrm>
        </p:grpSpPr>
        <p:sp>
          <p:nvSpPr>
            <p:cNvPr id="291" name="Text Box 412"/>
            <p:cNvSpPr txBox="1">
              <a:spLocks noChangeArrowheads="1"/>
            </p:cNvSpPr>
            <p:nvPr/>
          </p:nvSpPr>
          <p:spPr bwMode="auto">
            <a:xfrm>
              <a:off x="5501523" y="4254479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Line 413"/>
            <p:cNvSpPr>
              <a:spLocks noChangeShapeType="1"/>
            </p:cNvSpPr>
            <p:nvPr/>
          </p:nvSpPr>
          <p:spPr bwMode="auto">
            <a:xfrm>
              <a:off x="5609118" y="4322741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93" name="圆角矩形 292"/>
          <p:cNvSpPr/>
          <p:nvPr/>
        </p:nvSpPr>
        <p:spPr bwMode="auto">
          <a:xfrm>
            <a:off x="7486152" y="3471094"/>
            <a:ext cx="1238559" cy="3188498"/>
          </a:xfrm>
          <a:prstGeom prst="roundRect">
            <a:avLst>
              <a:gd name="adj" fmla="val 920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7" name="Text Box 409"/>
          <p:cNvSpPr txBox="1">
            <a:spLocks noChangeArrowheads="1"/>
          </p:cNvSpPr>
          <p:nvPr/>
        </p:nvSpPr>
        <p:spPr bwMode="auto">
          <a:xfrm>
            <a:off x="5849136" y="4495893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12" name="Text Box 20"/>
          <p:cNvSpPr txBox="1">
            <a:spLocks noChangeArrowheads="1"/>
          </p:cNvSpPr>
          <p:nvPr/>
        </p:nvSpPr>
        <p:spPr bwMode="auto">
          <a:xfrm>
            <a:off x="5485675" y="5425900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13" name="Text Box 409"/>
          <p:cNvSpPr txBox="1">
            <a:spLocks noChangeArrowheads="1"/>
          </p:cNvSpPr>
          <p:nvPr/>
        </p:nvSpPr>
        <p:spPr bwMode="auto">
          <a:xfrm>
            <a:off x="5485676" y="563638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lvl="0" algn="l">
              <a:spcBef>
                <a:spcPct val="50000"/>
              </a:spcBef>
              <a:buClrTx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lang="en-US" altLang="zh-CN" sz="1800" kern="0" dirty="0">
                <a:solidFill>
                  <a:schemeClr val="bg1"/>
                </a:solidFill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D5DF89C-D635-4FC8-8336-2541556081D3}"/>
              </a:ext>
            </a:extLst>
          </p:cNvPr>
          <p:cNvGrpSpPr/>
          <p:nvPr/>
        </p:nvGrpSpPr>
        <p:grpSpPr>
          <a:xfrm>
            <a:off x="5512291" y="5970591"/>
            <a:ext cx="1037428" cy="369332"/>
            <a:chOff x="5512291" y="5970591"/>
            <a:chExt cx="1037428" cy="369332"/>
          </a:xfrm>
        </p:grpSpPr>
        <p:sp>
          <p:nvSpPr>
            <p:cNvPr id="314" name="Text Box 412"/>
            <p:cNvSpPr txBox="1">
              <a:spLocks noChangeArrowheads="1"/>
            </p:cNvSpPr>
            <p:nvPr/>
          </p:nvSpPr>
          <p:spPr bwMode="auto">
            <a:xfrm>
              <a:off x="5512291" y="5970591"/>
              <a:ext cx="103742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Line 413"/>
            <p:cNvSpPr>
              <a:spLocks noChangeShapeType="1"/>
            </p:cNvSpPr>
            <p:nvPr/>
          </p:nvSpPr>
          <p:spPr bwMode="auto">
            <a:xfrm>
              <a:off x="5619886" y="6038853"/>
              <a:ext cx="7298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CFA51B8-9071-47FF-BF2C-6C99175954B5}"/>
              </a:ext>
            </a:extLst>
          </p:cNvPr>
          <p:cNvGrpSpPr/>
          <p:nvPr/>
        </p:nvGrpSpPr>
        <p:grpSpPr>
          <a:xfrm>
            <a:off x="5501523" y="6261041"/>
            <a:ext cx="1146656" cy="369332"/>
            <a:chOff x="5501523" y="6261041"/>
            <a:chExt cx="1146656" cy="369332"/>
          </a:xfrm>
        </p:grpSpPr>
        <p:sp>
          <p:nvSpPr>
            <p:cNvPr id="316" name="Text Box 412"/>
            <p:cNvSpPr txBox="1">
              <a:spLocks noChangeArrowheads="1"/>
            </p:cNvSpPr>
            <p:nvPr/>
          </p:nvSpPr>
          <p:spPr bwMode="auto">
            <a:xfrm>
              <a:off x="5501523" y="6261041"/>
              <a:ext cx="1146656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Line 413"/>
            <p:cNvSpPr>
              <a:spLocks noChangeShapeType="1"/>
            </p:cNvSpPr>
            <p:nvPr/>
          </p:nvSpPr>
          <p:spPr bwMode="auto">
            <a:xfrm>
              <a:off x="5609118" y="6329303"/>
              <a:ext cx="7846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2586" y="5214173"/>
            <a:ext cx="806188" cy="369332"/>
            <a:chOff x="6005635" y="5214173"/>
            <a:chExt cx="806188" cy="369332"/>
          </a:xfrm>
        </p:grpSpPr>
        <p:sp>
          <p:nvSpPr>
            <p:cNvPr id="321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171C60C-54DC-4A99-B89A-48B1F261FDDE}"/>
              </a:ext>
            </a:extLst>
          </p:cNvPr>
          <p:cNvGrpSpPr/>
          <p:nvPr/>
        </p:nvGrpSpPr>
        <p:grpSpPr>
          <a:xfrm>
            <a:off x="5501523" y="4610877"/>
            <a:ext cx="1470211" cy="887031"/>
            <a:chOff x="5501523" y="4610877"/>
            <a:chExt cx="1470211" cy="887031"/>
          </a:xfrm>
        </p:grpSpPr>
        <p:sp>
          <p:nvSpPr>
            <p:cNvPr id="294" name="Rectangle 499"/>
            <p:cNvSpPr>
              <a:spLocks noChangeArrowheads="1"/>
            </p:cNvSpPr>
            <p:nvPr/>
          </p:nvSpPr>
          <p:spPr bwMode="auto">
            <a:xfrm>
              <a:off x="6611371" y="4610877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95" name="Line 502"/>
            <p:cNvSpPr>
              <a:spLocks noChangeShapeType="1"/>
            </p:cNvSpPr>
            <p:nvPr/>
          </p:nvSpPr>
          <p:spPr bwMode="auto">
            <a:xfrm>
              <a:off x="6308792" y="4696746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96" name="Line 503"/>
            <p:cNvSpPr>
              <a:spLocks noChangeShapeType="1"/>
            </p:cNvSpPr>
            <p:nvPr/>
          </p:nvSpPr>
          <p:spPr bwMode="auto">
            <a:xfrm>
              <a:off x="6448775" y="4913778"/>
              <a:ext cx="161010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18" name="Rectangle 499"/>
            <p:cNvSpPr>
              <a:spLocks noChangeArrowheads="1"/>
            </p:cNvSpPr>
            <p:nvPr/>
          </p:nvSpPr>
          <p:spPr bwMode="auto">
            <a:xfrm>
              <a:off x="6611371" y="5114933"/>
              <a:ext cx="360363" cy="382975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</a:rPr>
                <a:t>≥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19" name="Line 502"/>
            <p:cNvSpPr>
              <a:spLocks noChangeShapeType="1"/>
            </p:cNvSpPr>
            <p:nvPr/>
          </p:nvSpPr>
          <p:spPr bwMode="auto">
            <a:xfrm>
              <a:off x="6442276" y="5200802"/>
              <a:ext cx="16750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20" name="Line 503"/>
            <p:cNvSpPr>
              <a:spLocks noChangeShapeType="1"/>
            </p:cNvSpPr>
            <p:nvPr/>
          </p:nvSpPr>
          <p:spPr bwMode="auto">
            <a:xfrm>
              <a:off x="6308792" y="5417834"/>
              <a:ext cx="3009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23" name="Line 503"/>
            <p:cNvSpPr>
              <a:spLocks noChangeShapeType="1"/>
            </p:cNvSpPr>
            <p:nvPr/>
          </p:nvSpPr>
          <p:spPr bwMode="auto">
            <a:xfrm flipH="1">
              <a:off x="6442276" y="4913778"/>
              <a:ext cx="0" cy="2870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24" name="Line 503"/>
            <p:cNvSpPr>
              <a:spLocks noChangeShapeType="1"/>
            </p:cNvSpPr>
            <p:nvPr/>
          </p:nvSpPr>
          <p:spPr bwMode="auto">
            <a:xfrm>
              <a:off x="5501523" y="5050353"/>
              <a:ext cx="9367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27" name="Oval 516"/>
            <p:cNvSpPr>
              <a:spLocks noChangeAspect="1" noChangeArrowheads="1"/>
            </p:cNvSpPr>
            <p:nvPr/>
          </p:nvSpPr>
          <p:spPr bwMode="auto">
            <a:xfrm>
              <a:off x="6408624" y="5015434"/>
              <a:ext cx="65521" cy="65521"/>
            </a:xfrm>
            <a:prstGeom prst="ellipse">
              <a:avLst/>
            </a:prstGeom>
            <a:solidFill>
              <a:srgbClr val="000000"/>
            </a:solidFill>
            <a:ln w="28575" algn="ctr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90" name="Rectangle 499"/>
          <p:cNvSpPr>
            <a:spLocks noChangeArrowheads="1"/>
          </p:cNvSpPr>
          <p:nvPr/>
        </p:nvSpPr>
        <p:spPr bwMode="auto">
          <a:xfrm>
            <a:off x="2137298" y="4656443"/>
            <a:ext cx="363674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1" name="Line 500"/>
          <p:cNvSpPr>
            <a:spLocks noChangeShapeType="1"/>
          </p:cNvSpPr>
          <p:nvPr/>
        </p:nvSpPr>
        <p:spPr bwMode="auto">
          <a:xfrm>
            <a:off x="2500972" y="4855499"/>
            <a:ext cx="4086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2" name="Line 502"/>
          <p:cNvSpPr>
            <a:spLocks noChangeShapeType="1"/>
          </p:cNvSpPr>
          <p:nvPr/>
        </p:nvSpPr>
        <p:spPr bwMode="auto">
          <a:xfrm>
            <a:off x="1368177" y="4728450"/>
            <a:ext cx="76713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3" name="Line 503"/>
          <p:cNvSpPr>
            <a:spLocks noChangeShapeType="1"/>
          </p:cNvSpPr>
          <p:nvPr/>
        </p:nvSpPr>
        <p:spPr bwMode="auto">
          <a:xfrm>
            <a:off x="1361145" y="4908262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4" name="Line 503"/>
          <p:cNvSpPr>
            <a:spLocks noChangeShapeType="1"/>
          </p:cNvSpPr>
          <p:nvPr/>
        </p:nvSpPr>
        <p:spPr bwMode="auto">
          <a:xfrm>
            <a:off x="2500973" y="5254224"/>
            <a:ext cx="40867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5" name="Rectangle 499"/>
          <p:cNvSpPr>
            <a:spLocks noChangeArrowheads="1"/>
          </p:cNvSpPr>
          <p:nvPr/>
        </p:nvSpPr>
        <p:spPr bwMode="auto">
          <a:xfrm>
            <a:off x="2137297" y="5517046"/>
            <a:ext cx="371833" cy="414801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6" name="Line 500"/>
          <p:cNvSpPr>
            <a:spLocks noChangeShapeType="1"/>
          </p:cNvSpPr>
          <p:nvPr/>
        </p:nvSpPr>
        <p:spPr bwMode="auto">
          <a:xfrm>
            <a:off x="2509130" y="5709677"/>
            <a:ext cx="40052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7" name="Line 502"/>
          <p:cNvSpPr>
            <a:spLocks noChangeShapeType="1"/>
          </p:cNvSpPr>
          <p:nvPr/>
        </p:nvSpPr>
        <p:spPr bwMode="auto">
          <a:xfrm>
            <a:off x="1777106" y="5590484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8" name="Line 503"/>
          <p:cNvSpPr>
            <a:spLocks noChangeShapeType="1"/>
          </p:cNvSpPr>
          <p:nvPr/>
        </p:nvSpPr>
        <p:spPr bwMode="auto">
          <a:xfrm>
            <a:off x="1777106" y="584634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9" name="Line 503"/>
          <p:cNvSpPr>
            <a:spLocks noChangeShapeType="1"/>
          </p:cNvSpPr>
          <p:nvPr/>
        </p:nvSpPr>
        <p:spPr bwMode="auto">
          <a:xfrm>
            <a:off x="1368178" y="6098922"/>
            <a:ext cx="154147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0" name="Line 503"/>
          <p:cNvSpPr>
            <a:spLocks noChangeShapeType="1"/>
          </p:cNvSpPr>
          <p:nvPr/>
        </p:nvSpPr>
        <p:spPr bwMode="auto">
          <a:xfrm>
            <a:off x="1368178" y="631494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1" name="Line 503"/>
          <p:cNvSpPr>
            <a:spLocks noChangeShapeType="1"/>
          </p:cNvSpPr>
          <p:nvPr/>
        </p:nvSpPr>
        <p:spPr bwMode="auto">
          <a:xfrm>
            <a:off x="1368178" y="653959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2" name="Text Box 409"/>
          <p:cNvSpPr txBox="1">
            <a:spLocks noChangeArrowheads="1"/>
          </p:cNvSpPr>
          <p:nvPr/>
        </p:nvSpPr>
        <p:spPr bwMode="auto">
          <a:xfrm>
            <a:off x="904825" y="451242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19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3" name="Text Box 409"/>
          <p:cNvSpPr txBox="1">
            <a:spLocks noChangeArrowheads="1"/>
          </p:cNvSpPr>
          <p:nvPr/>
        </p:nvSpPr>
        <p:spPr bwMode="auto">
          <a:xfrm>
            <a:off x="904825" y="46939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18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4" name="Text Box 409"/>
          <p:cNvSpPr txBox="1">
            <a:spLocks noChangeArrowheads="1"/>
          </p:cNvSpPr>
          <p:nvPr/>
        </p:nvSpPr>
        <p:spPr bwMode="auto">
          <a:xfrm>
            <a:off x="904825" y="494594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17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758039" y="5405840"/>
            <a:ext cx="1182493" cy="369332"/>
            <a:chOff x="3195869" y="2795844"/>
            <a:chExt cx="1182493" cy="369332"/>
          </a:xfrm>
        </p:grpSpPr>
        <p:sp>
          <p:nvSpPr>
            <p:cNvPr id="406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55576" y="5658457"/>
            <a:ext cx="1182493" cy="369332"/>
            <a:chOff x="3486325" y="3290696"/>
            <a:chExt cx="1182493" cy="369332"/>
          </a:xfrm>
        </p:grpSpPr>
        <p:sp>
          <p:nvSpPr>
            <p:cNvPr id="409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411" name="Text Box 409"/>
          <p:cNvSpPr txBox="1">
            <a:spLocks noChangeArrowheads="1"/>
          </p:cNvSpPr>
          <p:nvPr/>
        </p:nvSpPr>
        <p:spPr bwMode="auto">
          <a:xfrm>
            <a:off x="904825" y="58656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2" name="Text Box 409"/>
          <p:cNvSpPr txBox="1">
            <a:spLocks noChangeArrowheads="1"/>
          </p:cNvSpPr>
          <p:nvPr/>
        </p:nvSpPr>
        <p:spPr bwMode="auto">
          <a:xfrm>
            <a:off x="904825" y="609016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14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3" name="Text Box 409"/>
          <p:cNvSpPr txBox="1">
            <a:spLocks noChangeArrowheads="1"/>
          </p:cNvSpPr>
          <p:nvPr/>
        </p:nvSpPr>
        <p:spPr bwMode="auto">
          <a:xfrm>
            <a:off x="904825" y="632493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’</a:t>
            </a:r>
          </a:p>
        </p:txBody>
      </p:sp>
      <p:sp>
        <p:nvSpPr>
          <p:cNvPr id="414" name="Rectangle 305"/>
          <p:cNvSpPr>
            <a:spLocks noChangeArrowheads="1"/>
          </p:cNvSpPr>
          <p:nvPr/>
        </p:nvSpPr>
        <p:spPr bwMode="auto">
          <a:xfrm>
            <a:off x="2909651" y="4707895"/>
            <a:ext cx="895592" cy="1986370"/>
          </a:xfrm>
          <a:prstGeom prst="rect">
            <a:avLst/>
          </a:prstGeom>
          <a:solidFill>
            <a:srgbClr val="FFEB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15" name="Text Box 409"/>
          <p:cNvSpPr txBox="1">
            <a:spLocks noChangeArrowheads="1"/>
          </p:cNvSpPr>
          <p:nvPr/>
        </p:nvSpPr>
        <p:spPr bwMode="auto">
          <a:xfrm>
            <a:off x="2878562" y="467566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8561" y="5082500"/>
            <a:ext cx="679534" cy="369332"/>
            <a:chOff x="4030595" y="5221553"/>
            <a:chExt cx="679534" cy="369332"/>
          </a:xfrm>
        </p:grpSpPr>
        <p:sp>
          <p:nvSpPr>
            <p:cNvPr id="416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417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2880564" y="5529410"/>
            <a:ext cx="679534" cy="369332"/>
            <a:chOff x="4030595" y="5221553"/>
            <a:chExt cx="679534" cy="369332"/>
          </a:xfrm>
        </p:grpSpPr>
        <p:sp>
          <p:nvSpPr>
            <p:cNvPr id="419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420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924347" y="588572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/>
              <a:t>C</a:t>
            </a:r>
          </a:p>
        </p:txBody>
      </p:sp>
      <p:sp>
        <p:nvSpPr>
          <p:cNvPr id="421" name="矩形 420"/>
          <p:cNvSpPr/>
          <p:nvPr/>
        </p:nvSpPr>
        <p:spPr>
          <a:xfrm>
            <a:off x="2924347" y="61248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B</a:t>
            </a:r>
            <a:endParaRPr lang="zh-CN" altLang="en-US" sz="1800" b="1" dirty="0"/>
          </a:p>
        </p:txBody>
      </p:sp>
      <p:sp>
        <p:nvSpPr>
          <p:cNvPr id="422" name="矩形 421"/>
          <p:cNvSpPr/>
          <p:nvPr/>
        </p:nvSpPr>
        <p:spPr>
          <a:xfrm>
            <a:off x="2924347" y="63472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A</a:t>
            </a:r>
            <a:endParaRPr lang="zh-CN" altLang="en-US" sz="1800" b="1" dirty="0"/>
          </a:p>
        </p:txBody>
      </p:sp>
      <p:sp>
        <p:nvSpPr>
          <p:cNvPr id="423" name="Text Box 409"/>
          <p:cNvSpPr txBox="1">
            <a:spLocks noChangeArrowheads="1"/>
          </p:cNvSpPr>
          <p:nvPr/>
        </p:nvSpPr>
        <p:spPr bwMode="auto">
          <a:xfrm>
            <a:off x="3430643" y="4869160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4" name="Line 413"/>
          <p:cNvSpPr>
            <a:spLocks noChangeShapeType="1"/>
          </p:cNvSpPr>
          <p:nvPr/>
        </p:nvSpPr>
        <p:spPr bwMode="auto">
          <a:xfrm>
            <a:off x="3519926" y="4946375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5" name="Text Box 409"/>
          <p:cNvSpPr txBox="1">
            <a:spLocks noChangeArrowheads="1"/>
          </p:cNvSpPr>
          <p:nvPr/>
        </p:nvSpPr>
        <p:spPr bwMode="auto">
          <a:xfrm>
            <a:off x="3439714" y="515719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2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6" name="Line 413"/>
          <p:cNvSpPr>
            <a:spLocks noChangeShapeType="1"/>
          </p:cNvSpPr>
          <p:nvPr/>
        </p:nvSpPr>
        <p:spPr bwMode="auto">
          <a:xfrm>
            <a:off x="3528997" y="523440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8" name="Line 309"/>
          <p:cNvSpPr>
            <a:spLocks noChangeShapeType="1"/>
          </p:cNvSpPr>
          <p:nvPr/>
        </p:nvSpPr>
        <p:spPr bwMode="auto">
          <a:xfrm flipV="1">
            <a:off x="3805243" y="5697755"/>
            <a:ext cx="647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3" name="Text Box 315"/>
          <p:cNvSpPr txBox="1">
            <a:spLocks noChangeArrowheads="1"/>
          </p:cNvSpPr>
          <p:nvPr/>
        </p:nvSpPr>
        <p:spPr bwMode="auto">
          <a:xfrm>
            <a:off x="3812293" y="5979310"/>
            <a:ext cx="931913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74LS138</a:t>
            </a:r>
          </a:p>
        </p:txBody>
      </p:sp>
      <p:sp>
        <p:nvSpPr>
          <p:cNvPr id="439" name="Text Box 519"/>
          <p:cNvSpPr txBox="1">
            <a:spLocks noChangeArrowheads="1"/>
          </p:cNvSpPr>
          <p:nvPr/>
        </p:nvSpPr>
        <p:spPr bwMode="auto">
          <a:xfrm>
            <a:off x="4266381" y="6346123"/>
            <a:ext cx="69146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译码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4" name="Text Box 409">
            <a:extLst>
              <a:ext uri="{FF2B5EF4-FFF2-40B4-BE49-F238E27FC236}">
                <a16:creationId xmlns:a16="http://schemas.microsoft.com/office/drawing/2014/main" id="{10667555-4BF5-4392-B7DF-8CE59FD6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54" y="512568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16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8" name="Line 503">
            <a:extLst>
              <a:ext uri="{FF2B5EF4-FFF2-40B4-BE49-F238E27FC236}">
                <a16:creationId xmlns:a16="http://schemas.microsoft.com/office/drawing/2014/main" id="{7EBD38B2-8294-448F-8323-E816F1021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1145" y="5173968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79" name="Line 503">
            <a:extLst>
              <a:ext uri="{FF2B5EF4-FFF2-40B4-BE49-F238E27FC236}">
                <a16:creationId xmlns:a16="http://schemas.microsoft.com/office/drawing/2014/main" id="{190F7C07-841F-40CF-8DBF-D3F09BB1C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1145" y="5341043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4" name="Rectangle 499">
            <a:extLst>
              <a:ext uri="{FF2B5EF4-FFF2-40B4-BE49-F238E27FC236}">
                <a16:creationId xmlns:a16="http://schemas.microsoft.com/office/drawing/2014/main" id="{4B65D067-A23B-431C-B7C9-234E766D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296" y="5081102"/>
            <a:ext cx="365210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宋体"/>
              </a:rPr>
              <a:t>≥</a:t>
            </a:r>
            <a:r>
              <a:rPr lang="en-US" altLang="zh-CN" sz="1600" b="1" kern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5" name="Text Box 409">
            <a:extLst>
              <a:ext uri="{FF2B5EF4-FFF2-40B4-BE49-F238E27FC236}">
                <a16:creationId xmlns:a16="http://schemas.microsoft.com/office/drawing/2014/main" id="{8B914ED2-7E7C-4632-805F-69D12BF4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171" y="551723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3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6" name="Line 413">
            <a:extLst>
              <a:ext uri="{FF2B5EF4-FFF2-40B4-BE49-F238E27FC236}">
                <a16:creationId xmlns:a16="http://schemas.microsoft.com/office/drawing/2014/main" id="{13CAD93F-E059-497D-A0A9-196161DA3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454" y="559444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7" name="Line 502">
            <a:extLst>
              <a:ext uri="{FF2B5EF4-FFF2-40B4-BE49-F238E27FC236}">
                <a16:creationId xmlns:a16="http://schemas.microsoft.com/office/drawing/2014/main" id="{EC57F680-9ED3-4B65-B2A1-BBF53619E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891" y="5074443"/>
            <a:ext cx="128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8" name="Line 502">
            <a:extLst>
              <a:ext uri="{FF2B5EF4-FFF2-40B4-BE49-F238E27FC236}">
                <a16:creationId xmlns:a16="http://schemas.microsoft.com/office/drawing/2014/main" id="{679DD4B5-03C4-4221-9414-BA7C630A7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891" y="5336492"/>
            <a:ext cx="1281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9" name="Rectangle 499">
            <a:extLst>
              <a:ext uri="{FF2B5EF4-FFF2-40B4-BE49-F238E27FC236}">
                <a16:creationId xmlns:a16="http://schemas.microsoft.com/office/drawing/2014/main" id="{0E3593B1-7B1F-4302-A710-52F6CA9E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787" y="4990344"/>
            <a:ext cx="289182" cy="435556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450" name="Line 309">
            <a:extLst>
              <a:ext uri="{FF2B5EF4-FFF2-40B4-BE49-F238E27FC236}">
                <a16:creationId xmlns:a16="http://schemas.microsoft.com/office/drawing/2014/main" id="{46D7E405-7691-4365-BFB5-65EBE8456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7969" y="5209855"/>
            <a:ext cx="22434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51" name="Text Box 409">
            <a:extLst>
              <a:ext uri="{FF2B5EF4-FFF2-40B4-BE49-F238E27FC236}">
                <a16:creationId xmlns:a16="http://schemas.microsoft.com/office/drawing/2014/main" id="{436720D3-4817-4501-8F89-16346E6A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135" y="5010302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2" name="Text Box 409">
            <a:extLst>
              <a:ext uri="{FF2B5EF4-FFF2-40B4-BE49-F238E27FC236}">
                <a16:creationId xmlns:a16="http://schemas.microsoft.com/office/drawing/2014/main" id="{34703D94-0448-4D34-A866-B36E99F5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566" y="5499401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3" name="Text Box 409">
            <a:extLst>
              <a:ext uri="{FF2B5EF4-FFF2-40B4-BE49-F238E27FC236}">
                <a16:creationId xmlns:a16="http://schemas.microsoft.com/office/drawing/2014/main" id="{B8603213-C912-44A6-B46B-C17C5772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308" y="4756986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4" name="Text Box 409">
            <a:extLst>
              <a:ext uri="{FF2B5EF4-FFF2-40B4-BE49-F238E27FC236}">
                <a16:creationId xmlns:a16="http://schemas.microsoft.com/office/drawing/2014/main" id="{A550A2E8-4BAC-4465-955C-A80051AE7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780" y="1524008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4D3514-2A94-4A31-9F33-CE0B2B64013F}"/>
              </a:ext>
            </a:extLst>
          </p:cNvPr>
          <p:cNvSpPr/>
          <p:nvPr/>
        </p:nvSpPr>
        <p:spPr>
          <a:xfrm>
            <a:off x="8110481" y="1160569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CF3FAA42-B7C4-4762-A808-16F335C265B9}"/>
              </a:ext>
            </a:extLst>
          </p:cNvPr>
          <p:cNvSpPr/>
          <p:nvPr/>
        </p:nvSpPr>
        <p:spPr>
          <a:xfrm>
            <a:off x="8110481" y="2763238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8716F01-55F3-4CC6-8DF0-4B8AEB298B63}"/>
              </a:ext>
            </a:extLst>
          </p:cNvPr>
          <p:cNvGrpSpPr/>
          <p:nvPr/>
        </p:nvGrpSpPr>
        <p:grpSpPr>
          <a:xfrm>
            <a:off x="6493788" y="3447527"/>
            <a:ext cx="2479996" cy="1593310"/>
            <a:chOff x="6493788" y="3447527"/>
            <a:chExt cx="2479996" cy="1593310"/>
          </a:xfrm>
        </p:grpSpPr>
        <p:sp>
          <p:nvSpPr>
            <p:cNvPr id="273" name="AutoShape 316"/>
            <p:cNvSpPr>
              <a:spLocks noChangeArrowheads="1"/>
            </p:cNvSpPr>
            <p:nvPr/>
          </p:nvSpPr>
          <p:spPr bwMode="auto">
            <a:xfrm flipH="1">
              <a:off x="6582591" y="3808892"/>
              <a:ext cx="1086457" cy="133032"/>
            </a:xfrm>
            <a:prstGeom prst="leftArrow">
              <a:avLst>
                <a:gd name="adj1" fmla="val 35296"/>
                <a:gd name="adj2" fmla="val 97049"/>
              </a:avLst>
            </a:prstGeom>
            <a:solidFill>
              <a:srgbClr val="0066FF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74" name="Rectangle 305"/>
            <p:cNvSpPr>
              <a:spLocks noChangeArrowheads="1"/>
            </p:cNvSpPr>
            <p:nvPr/>
          </p:nvSpPr>
          <p:spPr bwMode="auto">
            <a:xfrm>
              <a:off x="7671509" y="3516275"/>
              <a:ext cx="936625" cy="1462237"/>
            </a:xfrm>
            <a:prstGeom prst="rect">
              <a:avLst/>
            </a:prstGeom>
            <a:solidFill>
              <a:srgbClr val="CCFF99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75" name="Text Box 306"/>
            <p:cNvSpPr txBox="1">
              <a:spLocks noChangeArrowheads="1"/>
            </p:cNvSpPr>
            <p:nvPr/>
          </p:nvSpPr>
          <p:spPr bwMode="auto">
            <a:xfrm>
              <a:off x="7600072" y="3447527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276" name="Text Box 307"/>
            <p:cNvSpPr txBox="1">
              <a:spLocks noChangeArrowheads="1"/>
            </p:cNvSpPr>
            <p:nvPr/>
          </p:nvSpPr>
          <p:spPr bwMode="auto">
            <a:xfrm>
              <a:off x="7600072" y="3670316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277" name="Text Box 308"/>
            <p:cNvSpPr txBox="1">
              <a:spLocks noChangeArrowheads="1"/>
            </p:cNvSpPr>
            <p:nvPr/>
          </p:nvSpPr>
          <p:spPr bwMode="auto">
            <a:xfrm>
              <a:off x="7621588" y="4249937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Text Box 311"/>
            <p:cNvSpPr txBox="1">
              <a:spLocks noChangeArrowheads="1"/>
            </p:cNvSpPr>
            <p:nvPr/>
          </p:nvSpPr>
          <p:spPr bwMode="auto">
            <a:xfrm>
              <a:off x="7633214" y="4612850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Line 313"/>
            <p:cNvSpPr>
              <a:spLocks noChangeShapeType="1"/>
            </p:cNvSpPr>
            <p:nvPr/>
          </p:nvSpPr>
          <p:spPr bwMode="auto">
            <a:xfrm>
              <a:off x="7727044" y="4688307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0" name="Line 314"/>
            <p:cNvSpPr>
              <a:spLocks noChangeShapeType="1"/>
            </p:cNvSpPr>
            <p:nvPr/>
          </p:nvSpPr>
          <p:spPr bwMode="auto">
            <a:xfrm>
              <a:off x="7715250" y="4326137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1" name="Text Box 318"/>
            <p:cNvSpPr txBox="1">
              <a:spLocks noChangeArrowheads="1"/>
            </p:cNvSpPr>
            <p:nvPr/>
          </p:nvSpPr>
          <p:spPr bwMode="auto">
            <a:xfrm>
              <a:off x="7638172" y="3985703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Line 319"/>
            <p:cNvSpPr>
              <a:spLocks noChangeShapeType="1"/>
            </p:cNvSpPr>
            <p:nvPr/>
          </p:nvSpPr>
          <p:spPr bwMode="auto">
            <a:xfrm>
              <a:off x="7741359" y="4061903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3" name="左右箭头 282"/>
            <p:cNvSpPr/>
            <p:nvPr/>
          </p:nvSpPr>
          <p:spPr bwMode="auto">
            <a:xfrm>
              <a:off x="6549375" y="3559116"/>
              <a:ext cx="1119674" cy="152870"/>
            </a:xfrm>
            <a:prstGeom prst="leftRightArrow">
              <a:avLst>
                <a:gd name="adj1" fmla="val 35797"/>
                <a:gd name="adj2" fmla="val 76037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4" name="Line 309"/>
            <p:cNvSpPr>
              <a:spLocks noChangeShapeType="1"/>
            </p:cNvSpPr>
            <p:nvPr/>
          </p:nvSpPr>
          <p:spPr bwMode="auto">
            <a:xfrm flipV="1">
              <a:off x="6493788" y="4158480"/>
              <a:ext cx="11752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5" name="Line 309"/>
            <p:cNvSpPr>
              <a:spLocks noChangeShapeType="1"/>
            </p:cNvSpPr>
            <p:nvPr/>
          </p:nvSpPr>
          <p:spPr bwMode="auto">
            <a:xfrm flipV="1">
              <a:off x="6549375" y="4425850"/>
              <a:ext cx="1119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6" name="Line 309"/>
            <p:cNvSpPr>
              <a:spLocks noChangeShapeType="1"/>
            </p:cNvSpPr>
            <p:nvPr/>
          </p:nvSpPr>
          <p:spPr bwMode="auto">
            <a:xfrm flipV="1">
              <a:off x="6970677" y="4797895"/>
              <a:ext cx="6983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ker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14B2F5A2-E1A0-4CA5-BC4B-DF02234E5E2C}"/>
                </a:ext>
              </a:extLst>
            </p:cNvPr>
            <p:cNvSpPr/>
            <p:nvPr/>
          </p:nvSpPr>
          <p:spPr>
            <a:xfrm>
              <a:off x="8109445" y="4394506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6600"/>
                  </a:solidFill>
                </a:rPr>
                <a:t>4KB</a:t>
              </a:r>
            </a:p>
            <a:p>
              <a:r>
                <a:rPr lang="en-US" altLang="zh-CN" sz="1800" b="1" dirty="0">
                  <a:solidFill>
                    <a:srgbClr val="006600"/>
                  </a:solidFill>
                </a:rPr>
                <a:t>SRAM</a:t>
              </a:r>
              <a:endParaRPr lang="zh-CN" altLang="en-US" sz="1800" b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28F7937-CF89-489E-94FE-B533F57FE2CD}"/>
              </a:ext>
            </a:extLst>
          </p:cNvPr>
          <p:cNvGrpSpPr/>
          <p:nvPr/>
        </p:nvGrpSpPr>
        <p:grpSpPr>
          <a:xfrm>
            <a:off x="6493788" y="5115791"/>
            <a:ext cx="2479996" cy="1526410"/>
            <a:chOff x="6493788" y="5115791"/>
            <a:chExt cx="2479996" cy="1526410"/>
          </a:xfrm>
        </p:grpSpPr>
        <p:sp>
          <p:nvSpPr>
            <p:cNvPr id="328" name="Rectangle 305"/>
            <p:cNvSpPr>
              <a:spLocks noChangeArrowheads="1"/>
            </p:cNvSpPr>
            <p:nvPr/>
          </p:nvSpPr>
          <p:spPr bwMode="auto">
            <a:xfrm>
              <a:off x="7671509" y="5115791"/>
              <a:ext cx="936625" cy="146223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98" name="AutoShape 316"/>
            <p:cNvSpPr>
              <a:spLocks noChangeArrowheads="1"/>
            </p:cNvSpPr>
            <p:nvPr/>
          </p:nvSpPr>
          <p:spPr bwMode="auto">
            <a:xfrm flipH="1">
              <a:off x="6582591" y="5815454"/>
              <a:ext cx="1086455" cy="133032"/>
            </a:xfrm>
            <a:prstGeom prst="leftArrow">
              <a:avLst>
                <a:gd name="adj1" fmla="val 35296"/>
                <a:gd name="adj2" fmla="val 97049"/>
              </a:avLst>
            </a:prstGeom>
            <a:solidFill>
              <a:srgbClr val="0066FF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0" name="Text Box 306"/>
            <p:cNvSpPr txBox="1">
              <a:spLocks noChangeArrowheads="1"/>
            </p:cNvSpPr>
            <p:nvPr/>
          </p:nvSpPr>
          <p:spPr bwMode="auto">
            <a:xfrm>
              <a:off x="7600072" y="5454089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301" name="Text Box 307"/>
            <p:cNvSpPr txBox="1">
              <a:spLocks noChangeArrowheads="1"/>
            </p:cNvSpPr>
            <p:nvPr/>
          </p:nvSpPr>
          <p:spPr bwMode="auto">
            <a:xfrm>
              <a:off x="7600072" y="5676878"/>
              <a:ext cx="10810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～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02" name="Text Box 308"/>
            <p:cNvSpPr txBox="1">
              <a:spLocks noChangeArrowheads="1"/>
            </p:cNvSpPr>
            <p:nvPr/>
          </p:nvSpPr>
          <p:spPr bwMode="auto">
            <a:xfrm>
              <a:off x="7621588" y="6256499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WE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Text Box 311"/>
            <p:cNvSpPr txBox="1">
              <a:spLocks noChangeArrowheads="1"/>
            </p:cNvSpPr>
            <p:nvPr/>
          </p:nvSpPr>
          <p:spPr bwMode="auto">
            <a:xfrm>
              <a:off x="7633214" y="5116906"/>
              <a:ext cx="576263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CS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Line 313"/>
            <p:cNvSpPr>
              <a:spLocks noChangeShapeType="1"/>
            </p:cNvSpPr>
            <p:nvPr/>
          </p:nvSpPr>
          <p:spPr bwMode="auto">
            <a:xfrm>
              <a:off x="7727044" y="5192363"/>
              <a:ext cx="2921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5" name="Line 314"/>
            <p:cNvSpPr>
              <a:spLocks noChangeShapeType="1"/>
            </p:cNvSpPr>
            <p:nvPr/>
          </p:nvSpPr>
          <p:spPr bwMode="auto">
            <a:xfrm>
              <a:off x="7715250" y="6332699"/>
              <a:ext cx="371475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6" name="Text Box 318"/>
            <p:cNvSpPr txBox="1">
              <a:spLocks noChangeArrowheads="1"/>
            </p:cNvSpPr>
            <p:nvPr/>
          </p:nvSpPr>
          <p:spPr bwMode="auto">
            <a:xfrm>
              <a:off x="7638172" y="5992265"/>
              <a:ext cx="649288" cy="36671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OE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Line 319"/>
            <p:cNvSpPr>
              <a:spLocks noChangeShapeType="1"/>
            </p:cNvSpPr>
            <p:nvPr/>
          </p:nvSpPr>
          <p:spPr bwMode="auto">
            <a:xfrm>
              <a:off x="7741359" y="6068465"/>
              <a:ext cx="31750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8" name="左右箭头 307"/>
            <p:cNvSpPr/>
            <p:nvPr/>
          </p:nvSpPr>
          <p:spPr bwMode="auto">
            <a:xfrm>
              <a:off x="6549375" y="5565678"/>
              <a:ext cx="1119672" cy="152870"/>
            </a:xfrm>
            <a:prstGeom prst="leftRightArrow">
              <a:avLst>
                <a:gd name="adj1" fmla="val 35797"/>
                <a:gd name="adj2" fmla="val 76037"/>
              </a:avLst>
            </a:prstGeom>
            <a:solidFill>
              <a:srgbClr val="FF66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09" name="Line 309"/>
            <p:cNvSpPr>
              <a:spLocks noChangeShapeType="1"/>
            </p:cNvSpPr>
            <p:nvPr/>
          </p:nvSpPr>
          <p:spPr bwMode="auto">
            <a:xfrm flipV="1">
              <a:off x="6493788" y="6165042"/>
              <a:ext cx="117525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10" name="Line 309"/>
            <p:cNvSpPr>
              <a:spLocks noChangeShapeType="1"/>
            </p:cNvSpPr>
            <p:nvPr/>
          </p:nvSpPr>
          <p:spPr bwMode="auto">
            <a:xfrm flipV="1">
              <a:off x="6549375" y="6432412"/>
              <a:ext cx="11196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311" name="Line 309"/>
            <p:cNvSpPr>
              <a:spLocks noChangeShapeType="1"/>
            </p:cNvSpPr>
            <p:nvPr/>
          </p:nvSpPr>
          <p:spPr bwMode="auto">
            <a:xfrm flipV="1">
              <a:off x="6970677" y="5301951"/>
              <a:ext cx="6983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 kern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99F7B328-53A8-4228-BFDC-AC8E731B43A3}"/>
                </a:ext>
              </a:extLst>
            </p:cNvPr>
            <p:cNvSpPr/>
            <p:nvPr/>
          </p:nvSpPr>
          <p:spPr>
            <a:xfrm>
              <a:off x="8109445" y="5995870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>
                  <a:solidFill>
                    <a:srgbClr val="006600"/>
                  </a:solidFill>
                </a:rPr>
                <a:t>4KB</a:t>
              </a:r>
            </a:p>
            <a:p>
              <a:r>
                <a:rPr lang="en-US" altLang="zh-CN" sz="1800" b="1" dirty="0">
                  <a:solidFill>
                    <a:srgbClr val="006600"/>
                  </a:solidFill>
                </a:rPr>
                <a:t>SRAM</a:t>
              </a:r>
              <a:endParaRPr lang="zh-CN" altLang="en-US" sz="1800" b="1" dirty="0">
                <a:solidFill>
                  <a:srgbClr val="006600"/>
                </a:solidFill>
              </a:endParaRPr>
            </a:p>
          </p:txBody>
        </p:sp>
      </p:grpSp>
      <p:sp>
        <p:nvSpPr>
          <p:cNvPr id="458" name="Text Box 315">
            <a:extLst>
              <a:ext uri="{FF2B5EF4-FFF2-40B4-BE49-F238E27FC236}">
                <a16:creationId xmlns:a16="http://schemas.microsoft.com/office/drawing/2014/main" id="{A75FF812-5632-4106-A02D-B85FAE8EC12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8854" y="556485"/>
            <a:ext cx="105521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SRAM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A91756-BABC-4EE9-A855-0322EAD29659}"/>
              </a:ext>
            </a:extLst>
          </p:cNvPr>
          <p:cNvCxnSpPr>
            <a:cxnSpLocks/>
          </p:cNvCxnSpPr>
          <p:nvPr/>
        </p:nvCxnSpPr>
        <p:spPr bwMode="auto">
          <a:xfrm>
            <a:off x="3830562" y="5693032"/>
            <a:ext cx="1600983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53E2A14-569F-4D0C-9019-58056FA9B8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36120" y="5063278"/>
            <a:ext cx="0" cy="629754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7211C1-A8C6-46DC-81CD-F867956DC256}"/>
              </a:ext>
            </a:extLst>
          </p:cNvPr>
          <p:cNvCxnSpPr>
            <a:cxnSpLocks/>
          </p:cNvCxnSpPr>
          <p:nvPr/>
        </p:nvCxnSpPr>
        <p:spPr bwMode="auto">
          <a:xfrm>
            <a:off x="5436120" y="5053102"/>
            <a:ext cx="99972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84CC9472-5C4E-42F3-A10C-BDAE0B39BCC7}"/>
              </a:ext>
            </a:extLst>
          </p:cNvPr>
          <p:cNvCxnSpPr>
            <a:cxnSpLocks/>
          </p:cNvCxnSpPr>
          <p:nvPr/>
        </p:nvCxnSpPr>
        <p:spPr bwMode="auto">
          <a:xfrm>
            <a:off x="5220090" y="1819703"/>
            <a:ext cx="121575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A5850502-27E9-4F93-A309-A01124EAC2B3}"/>
              </a:ext>
            </a:extLst>
          </p:cNvPr>
          <p:cNvCxnSpPr>
            <a:cxnSpLocks/>
          </p:cNvCxnSpPr>
          <p:nvPr/>
        </p:nvCxnSpPr>
        <p:spPr bwMode="auto">
          <a:xfrm>
            <a:off x="4253948" y="5208122"/>
            <a:ext cx="96614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840A99A8-6248-4D18-A158-F87E593C6D81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0090" y="1828929"/>
            <a:ext cx="0" cy="3379193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0496ED5A-F135-478C-AA00-F208948BF696}"/>
              </a:ext>
            </a:extLst>
          </p:cNvPr>
          <p:cNvSpPr/>
          <p:nvPr/>
        </p:nvSpPr>
        <p:spPr bwMode="auto">
          <a:xfrm>
            <a:off x="702518" y="116633"/>
            <a:ext cx="4293058" cy="2454296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2ED49D72-FC2B-4320-96DA-92F5DC1E967D}"/>
              </a:ext>
            </a:extLst>
          </p:cNvPr>
          <p:cNvSpPr/>
          <p:nvPr/>
        </p:nvSpPr>
        <p:spPr bwMode="auto">
          <a:xfrm>
            <a:off x="704668" y="2622690"/>
            <a:ext cx="4297221" cy="191994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9" name="Rectangle 305">
            <a:extLst>
              <a:ext uri="{FF2B5EF4-FFF2-40B4-BE49-F238E27FC236}">
                <a16:creationId xmlns:a16="http://schemas.microsoft.com/office/drawing/2014/main" id="{DCEDD07D-F2BB-4B01-A40E-ECECF9DE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939" y="181604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10" name="Text Box 306">
            <a:extLst>
              <a:ext uri="{FF2B5EF4-FFF2-40B4-BE49-F238E27FC236}">
                <a16:creationId xmlns:a16="http://schemas.microsoft.com/office/drawing/2014/main" id="{A06D28BC-3A2D-4D41-B911-11E7D1C08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409" y="147986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11" name="Text Box 315">
            <a:extLst>
              <a:ext uri="{FF2B5EF4-FFF2-40B4-BE49-F238E27FC236}">
                <a16:creationId xmlns:a16="http://schemas.microsoft.com/office/drawing/2014/main" id="{66AB78CA-1B0D-4AA9-BE44-01A1A1ACE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669" y="764630"/>
            <a:ext cx="1039259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2" name="Text Box 317">
            <a:extLst>
              <a:ext uri="{FF2B5EF4-FFF2-40B4-BE49-F238E27FC236}">
                <a16:creationId xmlns:a16="http://schemas.microsoft.com/office/drawing/2014/main" id="{4F84F006-4892-4942-B28B-2C7DD5EF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034" y="456387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13" name="Text Box 318">
            <a:extLst>
              <a:ext uri="{FF2B5EF4-FFF2-40B4-BE49-F238E27FC236}">
                <a16:creationId xmlns:a16="http://schemas.microsoft.com/office/drawing/2014/main" id="{B1F7384C-6C92-4B98-9BB2-BC113C2F5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731" y="902724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14" name="Line 319">
            <a:extLst>
              <a:ext uri="{FF2B5EF4-FFF2-40B4-BE49-F238E27FC236}">
                <a16:creationId xmlns:a16="http://schemas.microsoft.com/office/drawing/2014/main" id="{D2B6DED7-B1AA-4CA1-955F-AC29A26AC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099" y="968340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15" name="Rectangle 305">
            <a:extLst>
              <a:ext uri="{FF2B5EF4-FFF2-40B4-BE49-F238E27FC236}">
                <a16:creationId xmlns:a16="http://schemas.microsoft.com/office/drawing/2014/main" id="{9C637AB4-04A5-4E55-AAA8-2B165B09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452" y="2833110"/>
            <a:ext cx="681400" cy="1530265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16" name="Text Box 315">
            <a:extLst>
              <a:ext uri="{FF2B5EF4-FFF2-40B4-BE49-F238E27FC236}">
                <a16:creationId xmlns:a16="http://schemas.microsoft.com/office/drawing/2014/main" id="{3D9F97E2-BC90-4C0B-B92D-16A141134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746" y="2526145"/>
            <a:ext cx="16661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74LS244×3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片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7" name="组合 284">
            <a:extLst>
              <a:ext uri="{FF2B5EF4-FFF2-40B4-BE49-F238E27FC236}">
                <a16:creationId xmlns:a16="http://schemas.microsoft.com/office/drawing/2014/main" id="{811269B4-3391-4361-9103-0F5DD1346F92}"/>
              </a:ext>
            </a:extLst>
          </p:cNvPr>
          <p:cNvGrpSpPr/>
          <p:nvPr/>
        </p:nvGrpSpPr>
        <p:grpSpPr>
          <a:xfrm>
            <a:off x="2553784" y="4017042"/>
            <a:ext cx="434040" cy="369332"/>
            <a:chOff x="467544" y="4437112"/>
            <a:chExt cx="504056" cy="428910"/>
          </a:xfrm>
        </p:grpSpPr>
        <p:sp>
          <p:nvSpPr>
            <p:cNvPr id="218" name="Text Box 318">
              <a:extLst>
                <a:ext uri="{FF2B5EF4-FFF2-40B4-BE49-F238E27FC236}">
                  <a16:creationId xmlns:a16="http://schemas.microsoft.com/office/drawing/2014/main" id="{B8AB731D-7E6A-4275-A5F9-856EAF75F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219" name="Line 319">
              <a:extLst>
                <a:ext uri="{FF2B5EF4-FFF2-40B4-BE49-F238E27FC236}">
                  <a16:creationId xmlns:a16="http://schemas.microsoft.com/office/drawing/2014/main" id="{7EA01274-F0DB-4D96-8838-2C09FF952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731" y="4513312"/>
              <a:ext cx="19684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220" name="组合 287">
            <a:extLst>
              <a:ext uri="{FF2B5EF4-FFF2-40B4-BE49-F238E27FC236}">
                <a16:creationId xmlns:a16="http://schemas.microsoft.com/office/drawing/2014/main" id="{D616572F-A4C2-4687-A002-77494973AD22}"/>
              </a:ext>
            </a:extLst>
          </p:cNvPr>
          <p:cNvGrpSpPr/>
          <p:nvPr/>
        </p:nvGrpSpPr>
        <p:grpSpPr>
          <a:xfrm>
            <a:off x="2279975" y="4013369"/>
            <a:ext cx="434040" cy="369332"/>
            <a:chOff x="467543" y="4437112"/>
            <a:chExt cx="504056" cy="428910"/>
          </a:xfrm>
        </p:grpSpPr>
        <p:sp>
          <p:nvSpPr>
            <p:cNvPr id="221" name="Text Box 318">
              <a:extLst>
                <a:ext uri="{FF2B5EF4-FFF2-40B4-BE49-F238E27FC236}">
                  <a16:creationId xmlns:a16="http://schemas.microsoft.com/office/drawing/2014/main" id="{485E64D4-9116-4EAB-94B7-AC95EFD7B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3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22" name="Line 319">
              <a:extLst>
                <a:ext uri="{FF2B5EF4-FFF2-40B4-BE49-F238E27FC236}">
                  <a16:creationId xmlns:a16="http://schemas.microsoft.com/office/drawing/2014/main" id="{DFEA633C-D49E-4CE9-AC56-D9EEF4E63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731" y="4513312"/>
              <a:ext cx="18961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54E890FD-1294-4860-979C-AB99AA1D00F4}"/>
              </a:ext>
            </a:extLst>
          </p:cNvPr>
          <p:cNvCxnSpPr>
            <a:cxnSpLocks/>
          </p:cNvCxnSpPr>
          <p:nvPr/>
        </p:nvCxnSpPr>
        <p:spPr bwMode="auto">
          <a:xfrm>
            <a:off x="2474491" y="4369597"/>
            <a:ext cx="0" cy="116976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4136A0F7-7929-4354-A6B1-4A7C28564756}"/>
              </a:ext>
            </a:extLst>
          </p:cNvPr>
          <p:cNvCxnSpPr>
            <a:cxnSpLocks/>
          </p:cNvCxnSpPr>
          <p:nvPr/>
        </p:nvCxnSpPr>
        <p:spPr bwMode="auto">
          <a:xfrm>
            <a:off x="2733754" y="4363376"/>
            <a:ext cx="0" cy="121161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396784AE-CAC5-484B-95E2-494BFED4E30E}"/>
              </a:ext>
            </a:extLst>
          </p:cNvPr>
          <p:cNvCxnSpPr/>
          <p:nvPr/>
        </p:nvCxnSpPr>
        <p:spPr bwMode="auto">
          <a:xfrm flipH="1">
            <a:off x="2474711" y="4487387"/>
            <a:ext cx="259044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0049789A-1910-4550-9B3E-EED1E621C4BC}"/>
              </a:ext>
            </a:extLst>
          </p:cNvPr>
          <p:cNvGrpSpPr/>
          <p:nvPr/>
        </p:nvGrpSpPr>
        <p:grpSpPr>
          <a:xfrm rot="16200000">
            <a:off x="3289223" y="4196548"/>
            <a:ext cx="272157" cy="122330"/>
            <a:chOff x="2465727" y="4969374"/>
            <a:chExt cx="248023" cy="115810"/>
          </a:xfrm>
        </p:grpSpPr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0828126F-E126-4E11-A591-6E258C03DC1F}"/>
                </a:ext>
              </a:extLst>
            </p:cNvPr>
            <p:cNvCxnSpPr/>
            <p:nvPr/>
          </p:nvCxnSpPr>
          <p:spPr bwMode="auto">
            <a:xfrm rot="10800000">
              <a:off x="2465727" y="4969374"/>
              <a:ext cx="24802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37F52E82-EF50-4614-BC1C-08DEEC4AD224}"/>
                </a:ext>
              </a:extLst>
            </p:cNvPr>
            <p:cNvCxnSpPr/>
            <p:nvPr/>
          </p:nvCxnSpPr>
          <p:spPr bwMode="auto">
            <a:xfrm rot="10800000">
              <a:off x="2521582" y="5027279"/>
              <a:ext cx="13631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EAC1FC50-F594-49A0-9E5F-6DB2BB5F0D71}"/>
                </a:ext>
              </a:extLst>
            </p:cNvPr>
            <p:cNvCxnSpPr/>
            <p:nvPr/>
          </p:nvCxnSpPr>
          <p:spPr bwMode="auto">
            <a:xfrm rot="10800000">
              <a:off x="2548733" y="5085184"/>
              <a:ext cx="80905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0" name="Oval 516">
            <a:extLst>
              <a:ext uri="{FF2B5EF4-FFF2-40B4-BE49-F238E27FC236}">
                <a16:creationId xmlns:a16="http://schemas.microsoft.com/office/drawing/2014/main" id="{AF6B6081-D3E9-457E-8BD7-A7467C17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621" y="4453941"/>
            <a:ext cx="61514" cy="61514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231" name="组合 297">
            <a:extLst>
              <a:ext uri="{FF2B5EF4-FFF2-40B4-BE49-F238E27FC236}">
                <a16:creationId xmlns:a16="http://schemas.microsoft.com/office/drawing/2014/main" id="{D011645A-8EE0-4DEF-BD74-B8CA401FB122}"/>
              </a:ext>
            </a:extLst>
          </p:cNvPr>
          <p:cNvGrpSpPr/>
          <p:nvPr/>
        </p:nvGrpSpPr>
        <p:grpSpPr>
          <a:xfrm>
            <a:off x="1515190" y="243333"/>
            <a:ext cx="741325" cy="168004"/>
            <a:chOff x="-180020" y="1350729"/>
            <a:chExt cx="503548" cy="206063"/>
          </a:xfrm>
        </p:grpSpPr>
        <p:sp>
          <p:nvSpPr>
            <p:cNvPr id="233" name="AutoShape 522">
              <a:extLst>
                <a:ext uri="{FF2B5EF4-FFF2-40B4-BE49-F238E27FC236}">
                  <a16:creationId xmlns:a16="http://schemas.microsoft.com/office/drawing/2014/main" id="{C9A2799B-9153-40AF-A38C-13E767B1D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4" name="AutoShape 522">
              <a:extLst>
                <a:ext uri="{FF2B5EF4-FFF2-40B4-BE49-F238E27FC236}">
                  <a16:creationId xmlns:a16="http://schemas.microsoft.com/office/drawing/2014/main" id="{CB989CD5-94E6-433A-850E-46103CAC3F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35" name="AutoShape 316">
            <a:extLst>
              <a:ext uri="{FF2B5EF4-FFF2-40B4-BE49-F238E27FC236}">
                <a16:creationId xmlns:a16="http://schemas.microsoft.com/office/drawing/2014/main" id="{B1C028EA-BBA6-4C78-82EB-6D60FA785EA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4725" y="3438414"/>
            <a:ext cx="652093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9" name="Line 309">
            <a:extLst>
              <a:ext uri="{FF2B5EF4-FFF2-40B4-BE49-F238E27FC236}">
                <a16:creationId xmlns:a16="http://schemas.microsoft.com/office/drawing/2014/main" id="{5527814D-C40B-45F4-8026-652F56628F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4726" y="3810341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0" name="Line 309">
            <a:extLst>
              <a:ext uri="{FF2B5EF4-FFF2-40B4-BE49-F238E27FC236}">
                <a16:creationId xmlns:a16="http://schemas.microsoft.com/office/drawing/2014/main" id="{B09A05D2-11C1-4DA4-B71A-CB39E38057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4726" y="4058363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1" name="Line 309">
            <a:extLst>
              <a:ext uri="{FF2B5EF4-FFF2-40B4-BE49-F238E27FC236}">
                <a16:creationId xmlns:a16="http://schemas.microsoft.com/office/drawing/2014/main" id="{A9067EBC-CAB7-40D1-8359-26A2DEE45A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464" y="638059"/>
            <a:ext cx="65995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0" name="Text Box 20">
            <a:extLst>
              <a:ext uri="{FF2B5EF4-FFF2-40B4-BE49-F238E27FC236}">
                <a16:creationId xmlns:a16="http://schemas.microsoft.com/office/drawing/2014/main" id="{7F75054B-95A3-467A-9A52-C03F459E0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39" y="116632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71" name="Text Box 409">
            <a:extLst>
              <a:ext uri="{FF2B5EF4-FFF2-40B4-BE49-F238E27FC236}">
                <a16:creationId xmlns:a16="http://schemas.microsoft.com/office/drawing/2014/main" id="{A31EF534-81A0-4D20-8306-6570194BD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63" y="3308669"/>
            <a:ext cx="10810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</a:p>
        </p:txBody>
      </p:sp>
      <p:grpSp>
        <p:nvGrpSpPr>
          <p:cNvPr id="299" name="Group 415">
            <a:extLst>
              <a:ext uri="{FF2B5EF4-FFF2-40B4-BE49-F238E27FC236}">
                <a16:creationId xmlns:a16="http://schemas.microsoft.com/office/drawing/2014/main" id="{E5488C6F-2237-4946-BE10-CE167AE34D4F}"/>
              </a:ext>
            </a:extLst>
          </p:cNvPr>
          <p:cNvGrpSpPr>
            <a:grpSpLocks/>
          </p:cNvGrpSpPr>
          <p:nvPr/>
        </p:nvGrpSpPr>
        <p:grpSpPr bwMode="auto">
          <a:xfrm>
            <a:off x="681826" y="432140"/>
            <a:ext cx="1008063" cy="366712"/>
            <a:chOff x="1" y="2341"/>
            <a:chExt cx="635" cy="231"/>
          </a:xfrm>
        </p:grpSpPr>
        <p:sp>
          <p:nvSpPr>
            <p:cNvPr id="329" name="Text Box 412">
              <a:extLst>
                <a:ext uri="{FF2B5EF4-FFF2-40B4-BE49-F238E27FC236}">
                  <a16:creationId xmlns:a16="http://schemas.microsoft.com/office/drawing/2014/main" id="{CADAE804-0B9E-4537-A62E-D4D757061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Line 413">
              <a:extLst>
                <a:ext uri="{FF2B5EF4-FFF2-40B4-BE49-F238E27FC236}">
                  <a16:creationId xmlns:a16="http://schemas.microsoft.com/office/drawing/2014/main" id="{87BE47E9-4DCC-411F-B19D-A52858B3C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31" name="Group 415">
            <a:extLst>
              <a:ext uri="{FF2B5EF4-FFF2-40B4-BE49-F238E27FC236}">
                <a16:creationId xmlns:a16="http://schemas.microsoft.com/office/drawing/2014/main" id="{43AD09B1-81F3-42A4-BF20-0614E310A48F}"/>
              </a:ext>
            </a:extLst>
          </p:cNvPr>
          <p:cNvGrpSpPr>
            <a:grpSpLocks/>
          </p:cNvGrpSpPr>
          <p:nvPr/>
        </p:nvGrpSpPr>
        <p:grpSpPr bwMode="auto">
          <a:xfrm>
            <a:off x="696153" y="3634370"/>
            <a:ext cx="1008063" cy="366712"/>
            <a:chOff x="1" y="2341"/>
            <a:chExt cx="635" cy="231"/>
          </a:xfrm>
        </p:grpSpPr>
        <p:sp>
          <p:nvSpPr>
            <p:cNvPr id="332" name="Text Box 412">
              <a:extLst>
                <a:ext uri="{FF2B5EF4-FFF2-40B4-BE49-F238E27FC236}">
                  <a16:creationId xmlns:a16="http://schemas.microsoft.com/office/drawing/2014/main" id="{90E04442-8801-451B-BAEB-9263B62E1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Line 413">
              <a:extLst>
                <a:ext uri="{FF2B5EF4-FFF2-40B4-BE49-F238E27FC236}">
                  <a16:creationId xmlns:a16="http://schemas.microsoft.com/office/drawing/2014/main" id="{21128B4A-6994-4D58-86AE-1B424EF36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34" name="Group 415">
            <a:extLst>
              <a:ext uri="{FF2B5EF4-FFF2-40B4-BE49-F238E27FC236}">
                <a16:creationId xmlns:a16="http://schemas.microsoft.com/office/drawing/2014/main" id="{786B948F-3BDB-4220-8839-2E4D8AB42D1F}"/>
              </a:ext>
            </a:extLst>
          </p:cNvPr>
          <p:cNvGrpSpPr>
            <a:grpSpLocks/>
          </p:cNvGrpSpPr>
          <p:nvPr/>
        </p:nvGrpSpPr>
        <p:grpSpPr bwMode="auto">
          <a:xfrm>
            <a:off x="687010" y="3922402"/>
            <a:ext cx="1008063" cy="366712"/>
            <a:chOff x="1" y="2341"/>
            <a:chExt cx="635" cy="231"/>
          </a:xfrm>
        </p:grpSpPr>
        <p:sp>
          <p:nvSpPr>
            <p:cNvPr id="335" name="Text Box 412">
              <a:extLst>
                <a:ext uri="{FF2B5EF4-FFF2-40B4-BE49-F238E27FC236}">
                  <a16:creationId xmlns:a16="http://schemas.microsoft.com/office/drawing/2014/main" id="{EF318020-A01E-44D3-BFE2-365DC62C1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Line 413">
              <a:extLst>
                <a:ext uri="{FF2B5EF4-FFF2-40B4-BE49-F238E27FC236}">
                  <a16:creationId xmlns:a16="http://schemas.microsoft.com/office/drawing/2014/main" id="{1987BCC5-BCEB-4A25-8E92-4D0B521B8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" y="2384"/>
              <a:ext cx="4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37" name="组合 297">
            <a:extLst>
              <a:ext uri="{FF2B5EF4-FFF2-40B4-BE49-F238E27FC236}">
                <a16:creationId xmlns:a16="http://schemas.microsoft.com/office/drawing/2014/main" id="{5FCBD2F6-9EE2-4305-95CE-7276FCFD437A}"/>
              </a:ext>
            </a:extLst>
          </p:cNvPr>
          <p:cNvGrpSpPr/>
          <p:nvPr/>
        </p:nvGrpSpPr>
        <p:grpSpPr>
          <a:xfrm>
            <a:off x="2944194" y="243334"/>
            <a:ext cx="931991" cy="168004"/>
            <a:chOff x="-180020" y="1350729"/>
            <a:chExt cx="503548" cy="206063"/>
          </a:xfrm>
        </p:grpSpPr>
        <p:sp>
          <p:nvSpPr>
            <p:cNvPr id="338" name="AutoShape 522">
              <a:extLst>
                <a:ext uri="{FF2B5EF4-FFF2-40B4-BE49-F238E27FC236}">
                  <a16:creationId xmlns:a16="http://schemas.microsoft.com/office/drawing/2014/main" id="{910CF437-5516-4B14-BBCC-EA107F139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39" name="AutoShape 522">
              <a:extLst>
                <a:ext uri="{FF2B5EF4-FFF2-40B4-BE49-F238E27FC236}">
                  <a16:creationId xmlns:a16="http://schemas.microsoft.com/office/drawing/2014/main" id="{6A38507B-5769-4D39-856E-403CA737060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40" name="Text Box 20">
            <a:extLst>
              <a:ext uri="{FF2B5EF4-FFF2-40B4-BE49-F238E27FC236}">
                <a16:creationId xmlns:a16="http://schemas.microsoft.com/office/drawing/2014/main" id="{0198B83D-F36F-4065-9452-2614E4E3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29" y="139214"/>
            <a:ext cx="1173486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341" name="Text Box 409">
            <a:extLst>
              <a:ext uri="{FF2B5EF4-FFF2-40B4-BE49-F238E27FC236}">
                <a16:creationId xmlns:a16="http://schemas.microsoft.com/office/drawing/2014/main" id="{B9A13855-B862-477C-A285-D8AB13755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620" y="3318147"/>
            <a:ext cx="1285444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72C2D14D-7F96-42A4-AED9-CFBAEE613D9F}"/>
              </a:ext>
            </a:extLst>
          </p:cNvPr>
          <p:cNvGrpSpPr/>
          <p:nvPr/>
        </p:nvGrpSpPr>
        <p:grpSpPr>
          <a:xfrm>
            <a:off x="3844824" y="3612854"/>
            <a:ext cx="1182493" cy="369332"/>
            <a:chOff x="3195869" y="2795844"/>
            <a:chExt cx="1182493" cy="369332"/>
          </a:xfrm>
        </p:grpSpPr>
        <p:sp>
          <p:nvSpPr>
            <p:cNvPr id="343" name="Text Box 412">
              <a:extLst>
                <a:ext uri="{FF2B5EF4-FFF2-40B4-BE49-F238E27FC236}">
                  <a16:creationId xmlns:a16="http://schemas.microsoft.com/office/drawing/2014/main" id="{4A67A846-BFE1-42FE-A1BB-0EDE03E71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Line 413">
              <a:extLst>
                <a:ext uri="{FF2B5EF4-FFF2-40B4-BE49-F238E27FC236}">
                  <a16:creationId xmlns:a16="http://schemas.microsoft.com/office/drawing/2014/main" id="{41C01A28-95B7-4430-9F85-2601A073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65690F8A-7BF9-4904-9C86-66418436B358}"/>
              </a:ext>
            </a:extLst>
          </p:cNvPr>
          <p:cNvGrpSpPr/>
          <p:nvPr/>
        </p:nvGrpSpPr>
        <p:grpSpPr>
          <a:xfrm>
            <a:off x="3855031" y="3890722"/>
            <a:ext cx="1182493" cy="369332"/>
            <a:chOff x="3486325" y="3290696"/>
            <a:chExt cx="1182493" cy="369332"/>
          </a:xfrm>
        </p:grpSpPr>
        <p:sp>
          <p:nvSpPr>
            <p:cNvPr id="346" name="Text Box 412">
              <a:extLst>
                <a:ext uri="{FF2B5EF4-FFF2-40B4-BE49-F238E27FC236}">
                  <a16:creationId xmlns:a16="http://schemas.microsoft.com/office/drawing/2014/main" id="{BC02E5DE-3251-4CA8-AC3F-2ED2295D2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413">
              <a:extLst>
                <a:ext uri="{FF2B5EF4-FFF2-40B4-BE49-F238E27FC236}">
                  <a16:creationId xmlns:a16="http://schemas.microsoft.com/office/drawing/2014/main" id="{E6DAB7C2-8ECF-4451-A723-582439A24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48" name="Rectangle 499">
            <a:extLst>
              <a:ext uri="{FF2B5EF4-FFF2-40B4-BE49-F238E27FC236}">
                <a16:creationId xmlns:a16="http://schemas.microsoft.com/office/drawing/2014/main" id="{7671B6E2-2330-4AEE-89FE-E069DBDD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908" y="829244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49" name="Line 500">
            <a:extLst>
              <a:ext uri="{FF2B5EF4-FFF2-40B4-BE49-F238E27FC236}">
                <a16:creationId xmlns:a16="http://schemas.microsoft.com/office/drawing/2014/main" id="{ACE32113-D5A2-4F0C-8855-F1833377E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7" y="1079445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0" name="Line 502">
            <a:extLst>
              <a:ext uri="{FF2B5EF4-FFF2-40B4-BE49-F238E27FC236}">
                <a16:creationId xmlns:a16="http://schemas.microsoft.com/office/drawing/2014/main" id="{6A3C957E-0766-4CEF-B434-4F3639741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9717" y="958971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51" name="Line 503">
            <a:extLst>
              <a:ext uri="{FF2B5EF4-FFF2-40B4-BE49-F238E27FC236}">
                <a16:creationId xmlns:a16="http://schemas.microsoft.com/office/drawing/2014/main" id="{0C21E642-4A22-4E2D-B6D6-B3EC5F2D6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9717" y="1208336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D2946490-7803-40DB-BC71-D29A05299510}"/>
              </a:ext>
            </a:extLst>
          </p:cNvPr>
          <p:cNvGrpSpPr/>
          <p:nvPr/>
        </p:nvGrpSpPr>
        <p:grpSpPr>
          <a:xfrm>
            <a:off x="755576" y="763471"/>
            <a:ext cx="651675" cy="369332"/>
            <a:chOff x="2666115" y="944838"/>
            <a:chExt cx="651675" cy="369332"/>
          </a:xfrm>
        </p:grpSpPr>
        <p:sp>
          <p:nvSpPr>
            <p:cNvPr id="353" name="Text Box 412">
              <a:extLst>
                <a:ext uri="{FF2B5EF4-FFF2-40B4-BE49-F238E27FC236}">
                  <a16:creationId xmlns:a16="http://schemas.microsoft.com/office/drawing/2014/main" id="{21D8DEA4-6FC2-47F0-AC4C-B5F3CE72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Line 413">
              <a:extLst>
                <a:ext uri="{FF2B5EF4-FFF2-40B4-BE49-F238E27FC236}">
                  <a16:creationId xmlns:a16="http://schemas.microsoft.com/office/drawing/2014/main" id="{BE3FF5FB-DB02-40E9-BA8B-C188F424B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7416868E-E4C7-4364-B0A7-4033E488B675}"/>
              </a:ext>
            </a:extLst>
          </p:cNvPr>
          <p:cNvGrpSpPr/>
          <p:nvPr/>
        </p:nvGrpSpPr>
        <p:grpSpPr>
          <a:xfrm>
            <a:off x="756340" y="1023670"/>
            <a:ext cx="651675" cy="369332"/>
            <a:chOff x="2666115" y="944838"/>
            <a:chExt cx="651675" cy="369332"/>
          </a:xfrm>
        </p:grpSpPr>
        <p:sp>
          <p:nvSpPr>
            <p:cNvPr id="357" name="Text Box 412">
              <a:extLst>
                <a:ext uri="{FF2B5EF4-FFF2-40B4-BE49-F238E27FC236}">
                  <a16:creationId xmlns:a16="http://schemas.microsoft.com/office/drawing/2014/main" id="{54E6B3CD-C2D6-488F-844B-6C32F8430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413">
              <a:extLst>
                <a:ext uri="{FF2B5EF4-FFF2-40B4-BE49-F238E27FC236}">
                  <a16:creationId xmlns:a16="http://schemas.microsoft.com/office/drawing/2014/main" id="{51CCE5E3-9D25-461C-9680-D23752AD5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59" name="Rectangle 305">
            <a:extLst>
              <a:ext uri="{FF2B5EF4-FFF2-40B4-BE49-F238E27FC236}">
                <a16:creationId xmlns:a16="http://schemas.microsoft.com/office/drawing/2014/main" id="{B7DAC7A3-F188-4938-A3FD-332E03AFC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972" y="1410503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60" name="Text Box 306">
            <a:extLst>
              <a:ext uri="{FF2B5EF4-FFF2-40B4-BE49-F238E27FC236}">
                <a16:creationId xmlns:a16="http://schemas.microsoft.com/office/drawing/2014/main" id="{06755F6A-69A2-4E71-999E-D24A357E3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442" y="1376885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61" name="Text Box 315">
            <a:extLst>
              <a:ext uri="{FF2B5EF4-FFF2-40B4-BE49-F238E27FC236}">
                <a16:creationId xmlns:a16="http://schemas.microsoft.com/office/drawing/2014/main" id="{C364E504-E0E9-40A1-982C-C14F77B7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702" y="1916790"/>
            <a:ext cx="1032226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2" name="Text Box 317">
            <a:extLst>
              <a:ext uri="{FF2B5EF4-FFF2-40B4-BE49-F238E27FC236}">
                <a16:creationId xmlns:a16="http://schemas.microsoft.com/office/drawing/2014/main" id="{A5252C32-4881-43FF-AC04-9415877B8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067" y="1685286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63" name="Text Box 318">
            <a:extLst>
              <a:ext uri="{FF2B5EF4-FFF2-40B4-BE49-F238E27FC236}">
                <a16:creationId xmlns:a16="http://schemas.microsoft.com/office/drawing/2014/main" id="{9A5BB47E-D7BB-4A73-B61B-C6150FB61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764" y="2131623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64" name="Line 319">
            <a:extLst>
              <a:ext uri="{FF2B5EF4-FFF2-40B4-BE49-F238E27FC236}">
                <a16:creationId xmlns:a16="http://schemas.microsoft.com/office/drawing/2014/main" id="{B1A198C4-C498-4741-9641-6E1CD2B3F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132" y="2197239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65" name="组合 297">
            <a:extLst>
              <a:ext uri="{FF2B5EF4-FFF2-40B4-BE49-F238E27FC236}">
                <a16:creationId xmlns:a16="http://schemas.microsoft.com/office/drawing/2014/main" id="{AA1B655E-84BB-4E2E-A985-0AE9498AE5A7}"/>
              </a:ext>
            </a:extLst>
          </p:cNvPr>
          <p:cNvGrpSpPr/>
          <p:nvPr/>
        </p:nvGrpSpPr>
        <p:grpSpPr>
          <a:xfrm>
            <a:off x="1556886" y="1472232"/>
            <a:ext cx="706662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66" name="AutoShape 522">
              <a:extLst>
                <a:ext uri="{FF2B5EF4-FFF2-40B4-BE49-F238E27FC236}">
                  <a16:creationId xmlns:a16="http://schemas.microsoft.com/office/drawing/2014/main" id="{722B3FB2-D926-46F1-A1C9-255A903A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67" name="AutoShape 522">
              <a:extLst>
                <a:ext uri="{FF2B5EF4-FFF2-40B4-BE49-F238E27FC236}">
                  <a16:creationId xmlns:a16="http://schemas.microsoft.com/office/drawing/2014/main" id="{0DABA819-6925-4F8C-B431-3ACC481DB7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68" name="Line 309">
            <a:extLst>
              <a:ext uri="{FF2B5EF4-FFF2-40B4-BE49-F238E27FC236}">
                <a16:creationId xmlns:a16="http://schemas.microsoft.com/office/drawing/2014/main" id="{2538449C-D170-48FE-BC7C-4C75FFA75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464" y="1866958"/>
            <a:ext cx="66698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69" name="Text Box 20">
            <a:extLst>
              <a:ext uri="{FF2B5EF4-FFF2-40B4-BE49-F238E27FC236}">
                <a16:creationId xmlns:a16="http://schemas.microsoft.com/office/drawing/2014/main" id="{216E1D4B-2C17-4EB2-903F-2A37DE3D7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84" y="134076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</a:p>
        </p:txBody>
      </p:sp>
      <p:grpSp>
        <p:nvGrpSpPr>
          <p:cNvPr id="370" name="Group 415">
            <a:extLst>
              <a:ext uri="{FF2B5EF4-FFF2-40B4-BE49-F238E27FC236}">
                <a16:creationId xmlns:a16="http://schemas.microsoft.com/office/drawing/2014/main" id="{995D9864-8AF7-4E39-95BD-E43433A64810}"/>
              </a:ext>
            </a:extLst>
          </p:cNvPr>
          <p:cNvGrpSpPr>
            <a:grpSpLocks/>
          </p:cNvGrpSpPr>
          <p:nvPr/>
        </p:nvGrpSpPr>
        <p:grpSpPr bwMode="auto">
          <a:xfrm>
            <a:off x="680472" y="1667338"/>
            <a:ext cx="1008063" cy="366712"/>
            <a:chOff x="1" y="2341"/>
            <a:chExt cx="635" cy="231"/>
          </a:xfrm>
        </p:grpSpPr>
        <p:sp>
          <p:nvSpPr>
            <p:cNvPr id="371" name="Text Box 412">
              <a:extLst>
                <a:ext uri="{FF2B5EF4-FFF2-40B4-BE49-F238E27FC236}">
                  <a16:creationId xmlns:a16="http://schemas.microsoft.com/office/drawing/2014/main" id="{6D96B3AD-F188-4FE7-8DFB-371193CF7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Line 413">
              <a:extLst>
                <a:ext uri="{FF2B5EF4-FFF2-40B4-BE49-F238E27FC236}">
                  <a16:creationId xmlns:a16="http://schemas.microsoft.com/office/drawing/2014/main" id="{A84A5E13-006B-4612-A645-2D6FC2656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73" name="组合 297">
            <a:extLst>
              <a:ext uri="{FF2B5EF4-FFF2-40B4-BE49-F238E27FC236}">
                <a16:creationId xmlns:a16="http://schemas.microsoft.com/office/drawing/2014/main" id="{D63FD6A8-5AA3-4DD5-B909-59A4311D3DD0}"/>
              </a:ext>
            </a:extLst>
          </p:cNvPr>
          <p:cNvGrpSpPr/>
          <p:nvPr/>
        </p:nvGrpSpPr>
        <p:grpSpPr>
          <a:xfrm>
            <a:off x="2951227" y="1472233"/>
            <a:ext cx="924957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74" name="AutoShape 522">
              <a:extLst>
                <a:ext uri="{FF2B5EF4-FFF2-40B4-BE49-F238E27FC236}">
                  <a16:creationId xmlns:a16="http://schemas.microsoft.com/office/drawing/2014/main" id="{A0E61579-9BCE-46CA-96C8-76206D6C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75" name="AutoShape 522">
              <a:extLst>
                <a:ext uri="{FF2B5EF4-FFF2-40B4-BE49-F238E27FC236}">
                  <a16:creationId xmlns:a16="http://schemas.microsoft.com/office/drawing/2014/main" id="{8867AC58-3945-4CB5-BEFC-92D5162431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76" name="Text Box 20">
            <a:extLst>
              <a:ext uri="{FF2B5EF4-FFF2-40B4-BE49-F238E27FC236}">
                <a16:creationId xmlns:a16="http://schemas.microsoft.com/office/drawing/2014/main" id="{298BFCF1-8558-4058-BFF8-A44FBA86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562" y="1368113"/>
            <a:ext cx="117348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377" name="Rectangle 499">
            <a:extLst>
              <a:ext uri="{FF2B5EF4-FFF2-40B4-BE49-F238E27FC236}">
                <a16:creationId xmlns:a16="http://schemas.microsoft.com/office/drawing/2014/main" id="{8CDE9C59-CAA2-4897-9A69-779EE6D3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41" y="2058143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80" name="Line 500">
            <a:extLst>
              <a:ext uri="{FF2B5EF4-FFF2-40B4-BE49-F238E27FC236}">
                <a16:creationId xmlns:a16="http://schemas.microsoft.com/office/drawing/2014/main" id="{D76C06FB-E261-4649-99C3-22EC362F5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8970" y="2308344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1" name="Line 502">
            <a:extLst>
              <a:ext uri="{FF2B5EF4-FFF2-40B4-BE49-F238E27FC236}">
                <a16:creationId xmlns:a16="http://schemas.microsoft.com/office/drawing/2014/main" id="{BB7F39C4-791E-4F00-8EE7-4A643A1BC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6750" y="218787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82" name="Line 503">
            <a:extLst>
              <a:ext uri="{FF2B5EF4-FFF2-40B4-BE49-F238E27FC236}">
                <a16:creationId xmlns:a16="http://schemas.microsoft.com/office/drawing/2014/main" id="{BD7AE84A-B6A3-4C87-A2CC-8FC70816D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6750" y="2437235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A6E90FFC-D713-452A-A69A-97766C29E25D}"/>
              </a:ext>
            </a:extLst>
          </p:cNvPr>
          <p:cNvGrpSpPr/>
          <p:nvPr/>
        </p:nvGrpSpPr>
        <p:grpSpPr>
          <a:xfrm>
            <a:off x="762609" y="1992370"/>
            <a:ext cx="651675" cy="369332"/>
            <a:chOff x="2666115" y="944838"/>
            <a:chExt cx="651675" cy="369332"/>
          </a:xfrm>
        </p:grpSpPr>
        <p:sp>
          <p:nvSpPr>
            <p:cNvPr id="384" name="Text Box 412">
              <a:extLst>
                <a:ext uri="{FF2B5EF4-FFF2-40B4-BE49-F238E27FC236}">
                  <a16:creationId xmlns:a16="http://schemas.microsoft.com/office/drawing/2014/main" id="{A038F13D-7F2F-4871-9581-6737CF3DF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Line 413">
              <a:extLst>
                <a:ext uri="{FF2B5EF4-FFF2-40B4-BE49-F238E27FC236}">
                  <a16:creationId xmlns:a16="http://schemas.microsoft.com/office/drawing/2014/main" id="{0F181C6E-7F69-4D33-823B-9BA18EEFE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6" name="组合 385">
            <a:extLst>
              <a:ext uri="{FF2B5EF4-FFF2-40B4-BE49-F238E27FC236}">
                <a16:creationId xmlns:a16="http://schemas.microsoft.com/office/drawing/2014/main" id="{194EA7B5-A945-44D5-9350-740905B288D2}"/>
              </a:ext>
            </a:extLst>
          </p:cNvPr>
          <p:cNvGrpSpPr/>
          <p:nvPr/>
        </p:nvGrpSpPr>
        <p:grpSpPr>
          <a:xfrm>
            <a:off x="763373" y="2252569"/>
            <a:ext cx="651675" cy="369332"/>
            <a:chOff x="2666115" y="944838"/>
            <a:chExt cx="651675" cy="369332"/>
          </a:xfrm>
        </p:grpSpPr>
        <p:sp>
          <p:nvSpPr>
            <p:cNvPr id="387" name="Text Box 412">
              <a:extLst>
                <a:ext uri="{FF2B5EF4-FFF2-40B4-BE49-F238E27FC236}">
                  <a16:creationId xmlns:a16="http://schemas.microsoft.com/office/drawing/2014/main" id="{8443DFA1-2E93-4AFB-A0AD-9E23CAAEF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Line 413">
              <a:extLst>
                <a:ext uri="{FF2B5EF4-FFF2-40B4-BE49-F238E27FC236}">
                  <a16:creationId xmlns:a16="http://schemas.microsoft.com/office/drawing/2014/main" id="{BAB5A77E-620A-4A2F-9EC2-4ECA90E58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89" name="Line 309">
            <a:extLst>
              <a:ext uri="{FF2B5EF4-FFF2-40B4-BE49-F238E27FC236}">
                <a16:creationId xmlns:a16="http://schemas.microsoft.com/office/drawing/2014/main" id="{C9D828A9-239D-4A0A-934B-313859EFBD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5520" y="3019627"/>
            <a:ext cx="11495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9" name="Line 309">
            <a:extLst>
              <a:ext uri="{FF2B5EF4-FFF2-40B4-BE49-F238E27FC236}">
                <a16:creationId xmlns:a16="http://schemas.microsoft.com/office/drawing/2014/main" id="{EAC6079D-E463-4CC1-ADC5-5281262268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550" y="3267649"/>
            <a:ext cx="9335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430" name="组合 429">
            <a:extLst>
              <a:ext uri="{FF2B5EF4-FFF2-40B4-BE49-F238E27FC236}">
                <a16:creationId xmlns:a16="http://schemas.microsoft.com/office/drawing/2014/main" id="{A3467FBE-6F84-4FE4-9D94-11A6A0D8C71D}"/>
              </a:ext>
            </a:extLst>
          </p:cNvPr>
          <p:cNvGrpSpPr/>
          <p:nvPr/>
        </p:nvGrpSpPr>
        <p:grpSpPr>
          <a:xfrm>
            <a:off x="3848862" y="3089030"/>
            <a:ext cx="806188" cy="369332"/>
            <a:chOff x="6005635" y="5214173"/>
            <a:chExt cx="806188" cy="369332"/>
          </a:xfrm>
        </p:grpSpPr>
        <p:sp>
          <p:nvSpPr>
            <p:cNvPr id="436" name="Text Box 409">
              <a:extLst>
                <a:ext uri="{FF2B5EF4-FFF2-40B4-BE49-F238E27FC236}">
                  <a16:creationId xmlns:a16="http://schemas.microsoft.com/office/drawing/2014/main" id="{3BBCD15A-0EFA-49F7-B4AA-7A01D6D2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40" name="Line 413">
              <a:extLst>
                <a:ext uri="{FF2B5EF4-FFF2-40B4-BE49-F238E27FC236}">
                  <a16:creationId xmlns:a16="http://schemas.microsoft.com/office/drawing/2014/main" id="{B1A31B0E-405D-4407-AF31-18F5FEC0D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441" name="Text Box 409">
            <a:extLst>
              <a:ext uri="{FF2B5EF4-FFF2-40B4-BE49-F238E27FC236}">
                <a16:creationId xmlns:a16="http://schemas.microsoft.com/office/drawing/2014/main" id="{634D874B-0BA8-47E6-8C2C-E9DEF1214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156" y="279082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D44E951A-C201-4192-B00D-4FF42B8B0227}"/>
              </a:ext>
            </a:extLst>
          </p:cNvPr>
          <p:cNvGrpSpPr/>
          <p:nvPr/>
        </p:nvGrpSpPr>
        <p:grpSpPr>
          <a:xfrm>
            <a:off x="709333" y="3084377"/>
            <a:ext cx="806188" cy="369332"/>
            <a:chOff x="6005635" y="5214173"/>
            <a:chExt cx="806188" cy="369332"/>
          </a:xfrm>
        </p:grpSpPr>
        <p:sp>
          <p:nvSpPr>
            <p:cNvPr id="460" name="Text Box 409">
              <a:extLst>
                <a:ext uri="{FF2B5EF4-FFF2-40B4-BE49-F238E27FC236}">
                  <a16:creationId xmlns:a16="http://schemas.microsoft.com/office/drawing/2014/main" id="{2FAF4EB9-8CB5-4D9F-94CE-794A98830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61" name="Line 413">
              <a:extLst>
                <a:ext uri="{FF2B5EF4-FFF2-40B4-BE49-F238E27FC236}">
                  <a16:creationId xmlns:a16="http://schemas.microsoft.com/office/drawing/2014/main" id="{3C28DC80-C133-44BB-8B98-50BEB06F3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22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462" name="Text Box 409">
            <a:extLst>
              <a:ext uri="{FF2B5EF4-FFF2-40B4-BE49-F238E27FC236}">
                <a16:creationId xmlns:a16="http://schemas.microsoft.com/office/drawing/2014/main" id="{72EFE676-2092-4E35-8C8D-DC3362F2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94" y="279015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63" name="Line 309">
            <a:extLst>
              <a:ext uri="{FF2B5EF4-FFF2-40B4-BE49-F238E27FC236}">
                <a16:creationId xmlns:a16="http://schemas.microsoft.com/office/drawing/2014/main" id="{F1238422-3181-4A27-844E-5A8A07D96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0040" y="3811448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64" name="Line 309">
            <a:extLst>
              <a:ext uri="{FF2B5EF4-FFF2-40B4-BE49-F238E27FC236}">
                <a16:creationId xmlns:a16="http://schemas.microsoft.com/office/drawing/2014/main" id="{3D13F6ED-3301-47FD-A655-0E3C04536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1231" y="405836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65" name="AutoShape 316">
            <a:extLst>
              <a:ext uri="{FF2B5EF4-FFF2-40B4-BE49-F238E27FC236}">
                <a16:creationId xmlns:a16="http://schemas.microsoft.com/office/drawing/2014/main" id="{4ABDA4F9-5F56-4CAD-A5AC-A080D37EF0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42986" y="3443164"/>
            <a:ext cx="940420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66" name="Line 309">
            <a:extLst>
              <a:ext uri="{FF2B5EF4-FFF2-40B4-BE49-F238E27FC236}">
                <a16:creationId xmlns:a16="http://schemas.microsoft.com/office/drawing/2014/main" id="{86CCBBB6-DCB6-4F08-A460-0E87B4DE6B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7760" y="3021021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67" name="Line 309">
            <a:extLst>
              <a:ext uri="{FF2B5EF4-FFF2-40B4-BE49-F238E27FC236}">
                <a16:creationId xmlns:a16="http://schemas.microsoft.com/office/drawing/2014/main" id="{7EDCE638-A6A5-49C0-97EA-3750FF44F0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7760" y="326904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68" name="Text Box 306">
            <a:extLst>
              <a:ext uri="{FF2B5EF4-FFF2-40B4-BE49-F238E27FC236}">
                <a16:creationId xmlns:a16="http://schemas.microsoft.com/office/drawing/2014/main" id="{638AE53B-3643-4334-AF0E-C99E935F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230" y="3285207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   Y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69" name="Text Box 519">
            <a:extLst>
              <a:ext uri="{FF2B5EF4-FFF2-40B4-BE49-F238E27FC236}">
                <a16:creationId xmlns:a16="http://schemas.microsoft.com/office/drawing/2014/main" id="{9DDEBC3D-EACF-4BF1-BAF9-BB8631AA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78" y="2169019"/>
            <a:ext cx="131022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双向驱动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70" name="Text Box 519">
            <a:extLst>
              <a:ext uri="{FF2B5EF4-FFF2-40B4-BE49-F238E27FC236}">
                <a16:creationId xmlns:a16="http://schemas.microsoft.com/office/drawing/2014/main" id="{7924ABAF-0D86-4853-9156-595C54C5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913" y="4167052"/>
            <a:ext cx="131022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单向驱动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475" name="直接连接符 474">
            <a:extLst>
              <a:ext uri="{FF2B5EF4-FFF2-40B4-BE49-F238E27FC236}">
                <a16:creationId xmlns:a16="http://schemas.microsoft.com/office/drawing/2014/main" id="{956F9205-AD34-4616-92AA-61B4EADA1556}"/>
              </a:ext>
            </a:extLst>
          </p:cNvPr>
          <p:cNvCxnSpPr>
            <a:cxnSpLocks/>
          </p:cNvCxnSpPr>
          <p:nvPr/>
        </p:nvCxnSpPr>
        <p:spPr bwMode="auto">
          <a:xfrm flipH="1">
            <a:off x="2733755" y="4487387"/>
            <a:ext cx="421306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6" name="直接连接符 475">
            <a:extLst>
              <a:ext uri="{FF2B5EF4-FFF2-40B4-BE49-F238E27FC236}">
                <a16:creationId xmlns:a16="http://schemas.microsoft.com/office/drawing/2014/main" id="{B8941CF6-216E-498E-8628-899E99599AD4}"/>
              </a:ext>
            </a:extLst>
          </p:cNvPr>
          <p:cNvCxnSpPr>
            <a:cxnSpLocks/>
          </p:cNvCxnSpPr>
          <p:nvPr/>
        </p:nvCxnSpPr>
        <p:spPr bwMode="auto">
          <a:xfrm>
            <a:off x="3155062" y="4256484"/>
            <a:ext cx="0" cy="23009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7" name="直接连接符 476">
            <a:extLst>
              <a:ext uri="{FF2B5EF4-FFF2-40B4-BE49-F238E27FC236}">
                <a16:creationId xmlns:a16="http://schemas.microsoft.com/office/drawing/2014/main" id="{5DFDEB06-F519-4B13-B65E-0B57608CAB5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5062" y="4257215"/>
            <a:ext cx="202385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3FA60289-1AB5-46A6-884C-C18F8B28A018}"/>
              </a:ext>
            </a:extLst>
          </p:cNvPr>
          <p:cNvGrpSpPr/>
          <p:nvPr/>
        </p:nvGrpSpPr>
        <p:grpSpPr>
          <a:xfrm>
            <a:off x="6922930" y="1244552"/>
            <a:ext cx="651675" cy="369332"/>
            <a:chOff x="2666115" y="944838"/>
            <a:chExt cx="651675" cy="369332"/>
          </a:xfrm>
        </p:grpSpPr>
        <p:sp>
          <p:nvSpPr>
            <p:cNvPr id="479" name="Text Box 412">
              <a:extLst>
                <a:ext uri="{FF2B5EF4-FFF2-40B4-BE49-F238E27FC236}">
                  <a16:creationId xmlns:a16="http://schemas.microsoft.com/office/drawing/2014/main" id="{7E3E5F40-9C35-4204-9D14-1AA3622FB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Line 413">
              <a:extLst>
                <a:ext uri="{FF2B5EF4-FFF2-40B4-BE49-F238E27FC236}">
                  <a16:creationId xmlns:a16="http://schemas.microsoft.com/office/drawing/2014/main" id="{D612F5E3-AB6B-4F16-96B0-5B3B25717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81" name="组合 480">
            <a:extLst>
              <a:ext uri="{FF2B5EF4-FFF2-40B4-BE49-F238E27FC236}">
                <a16:creationId xmlns:a16="http://schemas.microsoft.com/office/drawing/2014/main" id="{BF927C56-5B06-452E-909B-B91EA3106311}"/>
              </a:ext>
            </a:extLst>
          </p:cNvPr>
          <p:cNvGrpSpPr/>
          <p:nvPr/>
        </p:nvGrpSpPr>
        <p:grpSpPr>
          <a:xfrm>
            <a:off x="6940000" y="4480655"/>
            <a:ext cx="651675" cy="369332"/>
            <a:chOff x="2666115" y="944838"/>
            <a:chExt cx="651675" cy="369332"/>
          </a:xfrm>
        </p:grpSpPr>
        <p:sp>
          <p:nvSpPr>
            <p:cNvPr id="482" name="Text Box 412">
              <a:extLst>
                <a:ext uri="{FF2B5EF4-FFF2-40B4-BE49-F238E27FC236}">
                  <a16:creationId xmlns:a16="http://schemas.microsoft.com/office/drawing/2014/main" id="{855E8175-E070-4911-B2B8-0A142EFBC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Line 413">
              <a:extLst>
                <a:ext uri="{FF2B5EF4-FFF2-40B4-BE49-F238E27FC236}">
                  <a16:creationId xmlns:a16="http://schemas.microsoft.com/office/drawing/2014/main" id="{66F6B567-EEA0-44E3-A53F-DFBC6AB9F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84" name="组合 483">
            <a:extLst>
              <a:ext uri="{FF2B5EF4-FFF2-40B4-BE49-F238E27FC236}">
                <a16:creationId xmlns:a16="http://schemas.microsoft.com/office/drawing/2014/main" id="{50B4969A-8806-44B5-AF88-1A0B5BFE0C87}"/>
              </a:ext>
            </a:extLst>
          </p:cNvPr>
          <p:cNvGrpSpPr/>
          <p:nvPr/>
        </p:nvGrpSpPr>
        <p:grpSpPr>
          <a:xfrm>
            <a:off x="6930704" y="1754528"/>
            <a:ext cx="651675" cy="369332"/>
            <a:chOff x="2666115" y="944838"/>
            <a:chExt cx="651675" cy="369332"/>
          </a:xfrm>
        </p:grpSpPr>
        <p:sp>
          <p:nvSpPr>
            <p:cNvPr id="485" name="Text Box 412">
              <a:extLst>
                <a:ext uri="{FF2B5EF4-FFF2-40B4-BE49-F238E27FC236}">
                  <a16:creationId xmlns:a16="http://schemas.microsoft.com/office/drawing/2014/main" id="{00A0F1B8-1012-468F-BF82-C71264C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Line 413">
              <a:extLst>
                <a:ext uri="{FF2B5EF4-FFF2-40B4-BE49-F238E27FC236}">
                  <a16:creationId xmlns:a16="http://schemas.microsoft.com/office/drawing/2014/main" id="{36D405F1-2CD6-4F11-92CB-FC097CDC7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24C6B04F-1658-4A15-8EFB-387956613E79}"/>
              </a:ext>
            </a:extLst>
          </p:cNvPr>
          <p:cNvGrpSpPr/>
          <p:nvPr/>
        </p:nvGrpSpPr>
        <p:grpSpPr>
          <a:xfrm>
            <a:off x="6944661" y="4990343"/>
            <a:ext cx="651675" cy="369332"/>
            <a:chOff x="2666115" y="944838"/>
            <a:chExt cx="651675" cy="369332"/>
          </a:xfrm>
        </p:grpSpPr>
        <p:sp>
          <p:nvSpPr>
            <p:cNvPr id="488" name="Text Box 412">
              <a:extLst>
                <a:ext uri="{FF2B5EF4-FFF2-40B4-BE49-F238E27FC236}">
                  <a16:creationId xmlns:a16="http://schemas.microsoft.com/office/drawing/2014/main" id="{72755B87-85CA-490A-94E7-C81A0BEF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489" name="Line 413">
              <a:extLst>
                <a:ext uri="{FF2B5EF4-FFF2-40B4-BE49-F238E27FC236}">
                  <a16:creationId xmlns:a16="http://schemas.microsoft.com/office/drawing/2014/main" id="{DD70557C-2C36-4729-93F6-8DEBF7F04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5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702518" y="116633"/>
            <a:ext cx="4293058" cy="2454296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8" name="矩形 437"/>
          <p:cNvSpPr/>
          <p:nvPr/>
        </p:nvSpPr>
        <p:spPr bwMode="auto">
          <a:xfrm>
            <a:off x="5124649" y="121723"/>
            <a:ext cx="3838054" cy="6632760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704668" y="4594531"/>
            <a:ext cx="4306267" cy="2159951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6" name="矩形 435"/>
          <p:cNvSpPr/>
          <p:nvPr/>
        </p:nvSpPr>
        <p:spPr bwMode="auto">
          <a:xfrm>
            <a:off x="704668" y="2622690"/>
            <a:ext cx="4297221" cy="191994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8" name="Rectangle 305"/>
          <p:cNvSpPr>
            <a:spLocks noChangeArrowheads="1"/>
          </p:cNvSpPr>
          <p:nvPr/>
        </p:nvSpPr>
        <p:spPr bwMode="auto">
          <a:xfrm>
            <a:off x="7671509" y="5115791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AutoShape 316"/>
          <p:cNvSpPr>
            <a:spLocks noChangeArrowheads="1"/>
          </p:cNvSpPr>
          <p:nvPr/>
        </p:nvSpPr>
        <p:spPr bwMode="auto">
          <a:xfrm flipH="1">
            <a:off x="6580133" y="578194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2" name="Rectangle 305"/>
          <p:cNvSpPr>
            <a:spLocks noChangeArrowheads="1"/>
          </p:cNvSpPr>
          <p:nvPr/>
        </p:nvSpPr>
        <p:spPr bwMode="auto">
          <a:xfrm>
            <a:off x="7669051" y="285577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" name="Text Box 306"/>
          <p:cNvSpPr txBox="1">
            <a:spLocks noChangeArrowheads="1"/>
          </p:cNvSpPr>
          <p:nvPr/>
        </p:nvSpPr>
        <p:spPr bwMode="auto">
          <a:xfrm>
            <a:off x="7597614" y="21682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4" name="Text Box 307"/>
          <p:cNvSpPr txBox="1">
            <a:spLocks noChangeArrowheads="1"/>
          </p:cNvSpPr>
          <p:nvPr/>
        </p:nvSpPr>
        <p:spPr bwMode="auto">
          <a:xfrm>
            <a:off x="7597614" y="43961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5" name="Text Box 308"/>
          <p:cNvSpPr txBox="1">
            <a:spLocks noChangeArrowheads="1"/>
          </p:cNvSpPr>
          <p:nvPr/>
        </p:nvSpPr>
        <p:spPr bwMode="auto">
          <a:xfrm>
            <a:off x="7619130" y="1019239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16" name="Text Box 311"/>
          <p:cNvSpPr txBox="1">
            <a:spLocks noChangeArrowheads="1"/>
          </p:cNvSpPr>
          <p:nvPr/>
        </p:nvSpPr>
        <p:spPr bwMode="auto">
          <a:xfrm>
            <a:off x="7630756" y="1382152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7" name="Line 313"/>
          <p:cNvSpPr>
            <a:spLocks noChangeShapeType="1"/>
          </p:cNvSpPr>
          <p:nvPr/>
        </p:nvSpPr>
        <p:spPr bwMode="auto">
          <a:xfrm>
            <a:off x="7724586" y="1457609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8" name="Line 314"/>
          <p:cNvSpPr>
            <a:spLocks noChangeShapeType="1"/>
          </p:cNvSpPr>
          <p:nvPr/>
        </p:nvSpPr>
        <p:spPr bwMode="auto">
          <a:xfrm>
            <a:off x="7712792" y="1095439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9" name="Text Box 318"/>
          <p:cNvSpPr txBox="1">
            <a:spLocks noChangeArrowheads="1"/>
          </p:cNvSpPr>
          <p:nvPr/>
        </p:nvSpPr>
        <p:spPr bwMode="auto">
          <a:xfrm>
            <a:off x="7635714" y="755005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0" name="Line 319"/>
          <p:cNvSpPr>
            <a:spLocks noChangeShapeType="1"/>
          </p:cNvSpPr>
          <p:nvPr/>
        </p:nvSpPr>
        <p:spPr bwMode="auto">
          <a:xfrm>
            <a:off x="7738901" y="831205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6546917" y="328418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Line 309"/>
          <p:cNvSpPr>
            <a:spLocks noChangeShapeType="1"/>
          </p:cNvSpPr>
          <p:nvPr/>
        </p:nvSpPr>
        <p:spPr bwMode="auto">
          <a:xfrm flipV="1">
            <a:off x="6491331" y="927782"/>
            <a:ext cx="11777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Line 309"/>
          <p:cNvSpPr>
            <a:spLocks noChangeShapeType="1"/>
          </p:cNvSpPr>
          <p:nvPr/>
        </p:nvSpPr>
        <p:spPr bwMode="auto">
          <a:xfrm flipV="1">
            <a:off x="6546917" y="1195152"/>
            <a:ext cx="112213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" name="Line 309"/>
          <p:cNvSpPr>
            <a:spLocks noChangeShapeType="1"/>
          </p:cNvSpPr>
          <p:nvPr/>
        </p:nvSpPr>
        <p:spPr bwMode="auto">
          <a:xfrm flipV="1">
            <a:off x="6968219" y="1567197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9" name="Rectangle 305"/>
          <p:cNvSpPr>
            <a:spLocks noChangeArrowheads="1"/>
          </p:cNvSpPr>
          <p:nvPr/>
        </p:nvSpPr>
        <p:spPr bwMode="auto">
          <a:xfrm>
            <a:off x="2260939" y="181604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0" name="Text Box 306"/>
          <p:cNvSpPr txBox="1">
            <a:spLocks noChangeArrowheads="1"/>
          </p:cNvSpPr>
          <p:nvPr/>
        </p:nvSpPr>
        <p:spPr bwMode="auto">
          <a:xfrm>
            <a:off x="2217409" y="147986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1" name="Text Box 315"/>
          <p:cNvSpPr txBox="1">
            <a:spLocks noChangeArrowheads="1"/>
          </p:cNvSpPr>
          <p:nvPr/>
        </p:nvSpPr>
        <p:spPr bwMode="auto">
          <a:xfrm>
            <a:off x="2884669" y="764630"/>
            <a:ext cx="1039259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 Box 317"/>
          <p:cNvSpPr txBox="1">
            <a:spLocks noChangeArrowheads="1"/>
          </p:cNvSpPr>
          <p:nvPr/>
        </p:nvSpPr>
        <p:spPr bwMode="auto">
          <a:xfrm>
            <a:off x="2203034" y="456387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4" name="Text Box 318"/>
          <p:cNvSpPr txBox="1">
            <a:spLocks noChangeArrowheads="1"/>
          </p:cNvSpPr>
          <p:nvPr/>
        </p:nvSpPr>
        <p:spPr bwMode="auto">
          <a:xfrm>
            <a:off x="2212731" y="902724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105" name="Line 319"/>
          <p:cNvSpPr>
            <a:spLocks noChangeShapeType="1"/>
          </p:cNvSpPr>
          <p:nvPr/>
        </p:nvSpPr>
        <p:spPr bwMode="auto">
          <a:xfrm>
            <a:off x="2305099" y="968340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4" name="Rectangle 305"/>
          <p:cNvSpPr>
            <a:spLocks noChangeArrowheads="1"/>
          </p:cNvSpPr>
          <p:nvPr/>
        </p:nvSpPr>
        <p:spPr bwMode="auto">
          <a:xfrm>
            <a:off x="2265452" y="2833110"/>
            <a:ext cx="681400" cy="1530265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5" name="Text Box 315"/>
          <p:cNvSpPr txBox="1">
            <a:spLocks noChangeArrowheads="1"/>
          </p:cNvSpPr>
          <p:nvPr/>
        </p:nvSpPr>
        <p:spPr bwMode="auto">
          <a:xfrm>
            <a:off x="1969746" y="2526145"/>
            <a:ext cx="16661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74LS244×3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片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16" name="组合 284"/>
          <p:cNvGrpSpPr/>
          <p:nvPr/>
        </p:nvGrpSpPr>
        <p:grpSpPr>
          <a:xfrm>
            <a:off x="2553784" y="4017042"/>
            <a:ext cx="434040" cy="369332"/>
            <a:chOff x="467544" y="4437112"/>
            <a:chExt cx="504056" cy="428910"/>
          </a:xfrm>
        </p:grpSpPr>
        <p:sp>
          <p:nvSpPr>
            <p:cNvPr id="117" name="Text Box 318"/>
            <p:cNvSpPr txBox="1">
              <a:spLocks noChangeArrowheads="1"/>
            </p:cNvSpPr>
            <p:nvPr/>
          </p:nvSpPr>
          <p:spPr bwMode="auto">
            <a:xfrm>
              <a:off x="467544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8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9684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19" name="组合 287"/>
          <p:cNvGrpSpPr/>
          <p:nvPr/>
        </p:nvGrpSpPr>
        <p:grpSpPr>
          <a:xfrm>
            <a:off x="2279975" y="4013369"/>
            <a:ext cx="434040" cy="369332"/>
            <a:chOff x="467543" y="4437112"/>
            <a:chExt cx="504056" cy="428910"/>
          </a:xfrm>
        </p:grpSpPr>
        <p:sp>
          <p:nvSpPr>
            <p:cNvPr id="120" name="Text Box 318"/>
            <p:cNvSpPr txBox="1">
              <a:spLocks noChangeArrowheads="1"/>
            </p:cNvSpPr>
            <p:nvPr/>
          </p:nvSpPr>
          <p:spPr bwMode="auto">
            <a:xfrm>
              <a:off x="467543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21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8961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cxnSp>
        <p:nvCxnSpPr>
          <p:cNvPr id="122" name="直接连接符 121"/>
          <p:cNvCxnSpPr>
            <a:cxnSpLocks/>
          </p:cNvCxnSpPr>
          <p:nvPr/>
        </p:nvCxnSpPr>
        <p:spPr bwMode="auto">
          <a:xfrm>
            <a:off x="2474491" y="4369597"/>
            <a:ext cx="0" cy="116976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cxnSpLocks/>
          </p:cNvCxnSpPr>
          <p:nvPr/>
        </p:nvCxnSpPr>
        <p:spPr bwMode="auto">
          <a:xfrm>
            <a:off x="2733754" y="4363376"/>
            <a:ext cx="0" cy="121161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/>
          <p:nvPr/>
        </p:nvCxnSpPr>
        <p:spPr bwMode="auto">
          <a:xfrm flipH="1">
            <a:off x="2474711" y="4487387"/>
            <a:ext cx="259044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 rot="16200000">
            <a:off x="3289223" y="4196548"/>
            <a:ext cx="272157" cy="122330"/>
            <a:chOff x="2465727" y="4969374"/>
            <a:chExt cx="248023" cy="115810"/>
          </a:xfrm>
        </p:grpSpPr>
        <p:cxnSp>
          <p:nvCxnSpPr>
            <p:cNvPr id="125" name="直接连接符 124"/>
            <p:cNvCxnSpPr/>
            <p:nvPr/>
          </p:nvCxnSpPr>
          <p:spPr bwMode="auto">
            <a:xfrm rot="10800000">
              <a:off x="2465727" y="4969374"/>
              <a:ext cx="24802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10800000">
              <a:off x="2521582" y="5027279"/>
              <a:ext cx="13631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10800000">
              <a:off x="2548733" y="5085184"/>
              <a:ext cx="80905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Oval 516"/>
          <p:cNvSpPr>
            <a:spLocks noChangeArrowheads="1"/>
          </p:cNvSpPr>
          <p:nvPr/>
        </p:nvSpPr>
        <p:spPr bwMode="auto">
          <a:xfrm>
            <a:off x="2704621" y="4453941"/>
            <a:ext cx="61514" cy="61514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129" name="组合 297"/>
          <p:cNvGrpSpPr/>
          <p:nvPr/>
        </p:nvGrpSpPr>
        <p:grpSpPr>
          <a:xfrm>
            <a:off x="1515190" y="243333"/>
            <a:ext cx="741325" cy="168004"/>
            <a:chOff x="-180020" y="1350729"/>
            <a:chExt cx="503548" cy="206063"/>
          </a:xfrm>
        </p:grpSpPr>
        <p:sp>
          <p:nvSpPr>
            <p:cNvPr id="130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1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32" name="AutoShape 316"/>
          <p:cNvSpPr>
            <a:spLocks noChangeArrowheads="1"/>
          </p:cNvSpPr>
          <p:nvPr/>
        </p:nvSpPr>
        <p:spPr bwMode="auto">
          <a:xfrm flipH="1">
            <a:off x="1614725" y="3438414"/>
            <a:ext cx="652093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" name="Line 309"/>
          <p:cNvSpPr>
            <a:spLocks noChangeShapeType="1"/>
          </p:cNvSpPr>
          <p:nvPr/>
        </p:nvSpPr>
        <p:spPr bwMode="auto">
          <a:xfrm flipV="1">
            <a:off x="1614726" y="3810341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4" name="Line 309"/>
          <p:cNvSpPr>
            <a:spLocks noChangeShapeType="1"/>
          </p:cNvSpPr>
          <p:nvPr/>
        </p:nvSpPr>
        <p:spPr bwMode="auto">
          <a:xfrm flipV="1">
            <a:off x="1614726" y="4058363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5" name="Line 309"/>
          <p:cNvSpPr>
            <a:spLocks noChangeShapeType="1"/>
          </p:cNvSpPr>
          <p:nvPr/>
        </p:nvSpPr>
        <p:spPr bwMode="auto">
          <a:xfrm flipV="1">
            <a:off x="1598464" y="638059"/>
            <a:ext cx="65995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675139" y="116632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43" name="Text Box 409"/>
          <p:cNvSpPr txBox="1">
            <a:spLocks noChangeArrowheads="1"/>
          </p:cNvSpPr>
          <p:nvPr/>
        </p:nvSpPr>
        <p:spPr bwMode="auto">
          <a:xfrm>
            <a:off x="690063" y="3308669"/>
            <a:ext cx="10810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</a:p>
        </p:txBody>
      </p:sp>
      <p:grpSp>
        <p:nvGrpSpPr>
          <p:cNvPr id="147" name="Group 415"/>
          <p:cNvGrpSpPr>
            <a:grpSpLocks/>
          </p:cNvGrpSpPr>
          <p:nvPr/>
        </p:nvGrpSpPr>
        <p:grpSpPr bwMode="auto">
          <a:xfrm>
            <a:off x="681826" y="432140"/>
            <a:ext cx="1008063" cy="366712"/>
            <a:chOff x="1" y="2341"/>
            <a:chExt cx="635" cy="231"/>
          </a:xfrm>
        </p:grpSpPr>
        <p:sp>
          <p:nvSpPr>
            <p:cNvPr id="148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50" name="Group 415"/>
          <p:cNvGrpSpPr>
            <a:grpSpLocks/>
          </p:cNvGrpSpPr>
          <p:nvPr/>
        </p:nvGrpSpPr>
        <p:grpSpPr bwMode="auto">
          <a:xfrm>
            <a:off x="696153" y="3634370"/>
            <a:ext cx="1008063" cy="366712"/>
            <a:chOff x="1" y="2341"/>
            <a:chExt cx="635" cy="231"/>
          </a:xfrm>
        </p:grpSpPr>
        <p:sp>
          <p:nvSpPr>
            <p:cNvPr id="151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53" name="Group 415"/>
          <p:cNvGrpSpPr>
            <a:grpSpLocks/>
          </p:cNvGrpSpPr>
          <p:nvPr/>
        </p:nvGrpSpPr>
        <p:grpSpPr bwMode="auto">
          <a:xfrm>
            <a:off x="687010" y="3922402"/>
            <a:ext cx="1008063" cy="366712"/>
            <a:chOff x="1" y="2341"/>
            <a:chExt cx="635" cy="231"/>
          </a:xfrm>
        </p:grpSpPr>
        <p:sp>
          <p:nvSpPr>
            <p:cNvPr id="154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endParaRPr kumimoji="0" lang="en-US" altLang="zh-CN" sz="1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75" name="组合 297"/>
          <p:cNvGrpSpPr/>
          <p:nvPr/>
        </p:nvGrpSpPr>
        <p:grpSpPr>
          <a:xfrm>
            <a:off x="2944194" y="243334"/>
            <a:ext cx="931991" cy="168004"/>
            <a:chOff x="-180020" y="1350729"/>
            <a:chExt cx="503548" cy="206063"/>
          </a:xfrm>
        </p:grpSpPr>
        <p:sp>
          <p:nvSpPr>
            <p:cNvPr id="176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7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89" name="Text Box 20"/>
          <p:cNvSpPr txBox="1">
            <a:spLocks noChangeArrowheads="1"/>
          </p:cNvSpPr>
          <p:nvPr/>
        </p:nvSpPr>
        <p:spPr bwMode="auto">
          <a:xfrm>
            <a:off x="3823529" y="139214"/>
            <a:ext cx="1173486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191" name="Text Box 409"/>
          <p:cNvSpPr txBox="1">
            <a:spLocks noChangeArrowheads="1"/>
          </p:cNvSpPr>
          <p:nvPr/>
        </p:nvSpPr>
        <p:spPr bwMode="auto">
          <a:xfrm>
            <a:off x="3862620" y="3318147"/>
            <a:ext cx="1285444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3844824" y="3612854"/>
            <a:ext cx="1182493" cy="369332"/>
            <a:chOff x="3195869" y="2795844"/>
            <a:chExt cx="1182493" cy="369332"/>
          </a:xfrm>
        </p:grpSpPr>
        <p:sp>
          <p:nvSpPr>
            <p:cNvPr id="193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855031" y="3890722"/>
            <a:ext cx="1182493" cy="369332"/>
            <a:chOff x="3486325" y="3290696"/>
            <a:chExt cx="1182493" cy="369332"/>
          </a:xfrm>
        </p:grpSpPr>
        <p:sp>
          <p:nvSpPr>
            <p:cNvPr id="196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198" name="Text Box 20"/>
          <p:cNvSpPr txBox="1">
            <a:spLocks noChangeArrowheads="1"/>
          </p:cNvSpPr>
          <p:nvPr/>
        </p:nvSpPr>
        <p:spPr bwMode="auto">
          <a:xfrm>
            <a:off x="5483218" y="188640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200" name="Text Box 409"/>
          <p:cNvSpPr txBox="1">
            <a:spLocks noChangeArrowheads="1"/>
          </p:cNvSpPr>
          <p:nvPr/>
        </p:nvSpPr>
        <p:spPr bwMode="auto">
          <a:xfrm>
            <a:off x="5483218" y="39912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03" name="Text Box 412"/>
          <p:cNvSpPr txBox="1">
            <a:spLocks noChangeArrowheads="1"/>
          </p:cNvSpPr>
          <p:nvPr/>
        </p:nvSpPr>
        <p:spPr bwMode="auto">
          <a:xfrm>
            <a:off x="5509833" y="733331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4" name="Line 413"/>
          <p:cNvSpPr>
            <a:spLocks noChangeShapeType="1"/>
          </p:cNvSpPr>
          <p:nvPr/>
        </p:nvSpPr>
        <p:spPr bwMode="auto">
          <a:xfrm>
            <a:off x="5617428" y="801593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06" name="Text Box 412"/>
          <p:cNvSpPr txBox="1">
            <a:spLocks noChangeArrowheads="1"/>
          </p:cNvSpPr>
          <p:nvPr/>
        </p:nvSpPr>
        <p:spPr bwMode="auto">
          <a:xfrm>
            <a:off x="5499065" y="1023781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7" name="Line 413"/>
          <p:cNvSpPr>
            <a:spLocks noChangeShapeType="1"/>
          </p:cNvSpPr>
          <p:nvPr/>
        </p:nvSpPr>
        <p:spPr bwMode="auto">
          <a:xfrm>
            <a:off x="5606660" y="1092043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32" name="圆角矩形 231"/>
          <p:cNvSpPr/>
          <p:nvPr/>
        </p:nvSpPr>
        <p:spPr bwMode="auto">
          <a:xfrm>
            <a:off x="7481108" y="216828"/>
            <a:ext cx="1243604" cy="3178765"/>
          </a:xfrm>
          <a:prstGeom prst="roundRect">
            <a:avLst>
              <a:gd name="adj" fmla="val 8671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6" name="Rectangle 499"/>
          <p:cNvSpPr>
            <a:spLocks noChangeArrowheads="1"/>
          </p:cNvSpPr>
          <p:nvPr/>
        </p:nvSpPr>
        <p:spPr bwMode="auto">
          <a:xfrm>
            <a:off x="6608913" y="1380179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37" name="Line 502"/>
          <p:cNvSpPr>
            <a:spLocks noChangeShapeType="1"/>
          </p:cNvSpPr>
          <p:nvPr/>
        </p:nvSpPr>
        <p:spPr bwMode="auto">
          <a:xfrm>
            <a:off x="6306334" y="1466048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38" name="Line 503"/>
          <p:cNvSpPr>
            <a:spLocks noChangeShapeType="1"/>
          </p:cNvSpPr>
          <p:nvPr/>
        </p:nvSpPr>
        <p:spPr bwMode="auto">
          <a:xfrm>
            <a:off x="6446317" y="1683080"/>
            <a:ext cx="16101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2" name="Text Box 409"/>
          <p:cNvSpPr txBox="1">
            <a:spLocks noChangeArrowheads="1"/>
          </p:cNvSpPr>
          <p:nvPr/>
        </p:nvSpPr>
        <p:spPr bwMode="auto">
          <a:xfrm>
            <a:off x="5846678" y="126519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3" name="AutoShape 316"/>
          <p:cNvSpPr>
            <a:spLocks noChangeArrowheads="1"/>
          </p:cNvSpPr>
          <p:nvPr/>
        </p:nvSpPr>
        <p:spPr bwMode="auto">
          <a:xfrm flipH="1">
            <a:off x="6580133" y="2584756"/>
            <a:ext cx="108891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4" name="Rectangle 305"/>
          <p:cNvSpPr>
            <a:spLocks noChangeArrowheads="1"/>
          </p:cNvSpPr>
          <p:nvPr/>
        </p:nvSpPr>
        <p:spPr bwMode="auto">
          <a:xfrm>
            <a:off x="7669051" y="1885093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5" name="Text Box 306"/>
          <p:cNvSpPr txBox="1">
            <a:spLocks noChangeArrowheads="1"/>
          </p:cNvSpPr>
          <p:nvPr/>
        </p:nvSpPr>
        <p:spPr bwMode="auto">
          <a:xfrm>
            <a:off x="7597614" y="222339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46" name="Text Box 307"/>
          <p:cNvSpPr txBox="1">
            <a:spLocks noChangeArrowheads="1"/>
          </p:cNvSpPr>
          <p:nvPr/>
        </p:nvSpPr>
        <p:spPr bwMode="auto">
          <a:xfrm>
            <a:off x="7597614" y="244618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247" name="Text Box 308"/>
          <p:cNvSpPr txBox="1">
            <a:spLocks noChangeArrowheads="1"/>
          </p:cNvSpPr>
          <p:nvPr/>
        </p:nvSpPr>
        <p:spPr bwMode="auto">
          <a:xfrm>
            <a:off x="7619130" y="3025801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48" name="Text Box 311"/>
          <p:cNvSpPr txBox="1">
            <a:spLocks noChangeArrowheads="1"/>
          </p:cNvSpPr>
          <p:nvPr/>
        </p:nvSpPr>
        <p:spPr bwMode="auto">
          <a:xfrm>
            <a:off x="7630756" y="1886208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49" name="Line 313"/>
          <p:cNvSpPr>
            <a:spLocks noChangeShapeType="1"/>
          </p:cNvSpPr>
          <p:nvPr/>
        </p:nvSpPr>
        <p:spPr bwMode="auto">
          <a:xfrm>
            <a:off x="7724586" y="1961665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0" name="Line 314"/>
          <p:cNvSpPr>
            <a:spLocks noChangeShapeType="1"/>
          </p:cNvSpPr>
          <p:nvPr/>
        </p:nvSpPr>
        <p:spPr bwMode="auto">
          <a:xfrm>
            <a:off x="7712792" y="3102001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1" name="Text Box 318"/>
          <p:cNvSpPr txBox="1">
            <a:spLocks noChangeArrowheads="1"/>
          </p:cNvSpPr>
          <p:nvPr/>
        </p:nvSpPr>
        <p:spPr bwMode="auto">
          <a:xfrm>
            <a:off x="7635714" y="2761567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52" name="Line 319"/>
          <p:cNvSpPr>
            <a:spLocks noChangeShapeType="1"/>
          </p:cNvSpPr>
          <p:nvPr/>
        </p:nvSpPr>
        <p:spPr bwMode="auto">
          <a:xfrm>
            <a:off x="7738901" y="2837767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3" name="左右箭头 252"/>
          <p:cNvSpPr/>
          <p:nvPr/>
        </p:nvSpPr>
        <p:spPr bwMode="auto">
          <a:xfrm>
            <a:off x="6546917" y="233498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4" name="Line 309"/>
          <p:cNvSpPr>
            <a:spLocks noChangeShapeType="1"/>
          </p:cNvSpPr>
          <p:nvPr/>
        </p:nvSpPr>
        <p:spPr bwMode="auto">
          <a:xfrm flipV="1">
            <a:off x="6491330" y="2934344"/>
            <a:ext cx="11777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5" name="Line 309"/>
          <p:cNvSpPr>
            <a:spLocks noChangeShapeType="1"/>
          </p:cNvSpPr>
          <p:nvPr/>
        </p:nvSpPr>
        <p:spPr bwMode="auto">
          <a:xfrm flipV="1">
            <a:off x="6546917" y="3201714"/>
            <a:ext cx="11221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6" name="Line 309"/>
          <p:cNvSpPr>
            <a:spLocks noChangeShapeType="1"/>
          </p:cNvSpPr>
          <p:nvPr/>
        </p:nvSpPr>
        <p:spPr bwMode="auto">
          <a:xfrm flipV="1">
            <a:off x="6968219" y="2071253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7" name="Text Box 20"/>
          <p:cNvSpPr txBox="1">
            <a:spLocks noChangeArrowheads="1"/>
          </p:cNvSpPr>
          <p:nvPr/>
        </p:nvSpPr>
        <p:spPr bwMode="auto">
          <a:xfrm>
            <a:off x="5483217" y="2195202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258" name="Text Box 409"/>
          <p:cNvSpPr txBox="1">
            <a:spLocks noChangeArrowheads="1"/>
          </p:cNvSpPr>
          <p:nvPr/>
        </p:nvSpPr>
        <p:spPr bwMode="auto">
          <a:xfrm>
            <a:off x="5483218" y="2405684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59" name="Text Box 412"/>
          <p:cNvSpPr txBox="1">
            <a:spLocks noChangeArrowheads="1"/>
          </p:cNvSpPr>
          <p:nvPr/>
        </p:nvSpPr>
        <p:spPr bwMode="auto">
          <a:xfrm>
            <a:off x="5509833" y="2739893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0" name="Line 413"/>
          <p:cNvSpPr>
            <a:spLocks noChangeShapeType="1"/>
          </p:cNvSpPr>
          <p:nvPr/>
        </p:nvSpPr>
        <p:spPr bwMode="auto">
          <a:xfrm>
            <a:off x="5617428" y="2808155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1" name="Text Box 412"/>
          <p:cNvSpPr txBox="1">
            <a:spLocks noChangeArrowheads="1"/>
          </p:cNvSpPr>
          <p:nvPr/>
        </p:nvSpPr>
        <p:spPr bwMode="auto">
          <a:xfrm>
            <a:off x="5499065" y="3030343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2" name="Line 413"/>
          <p:cNvSpPr>
            <a:spLocks noChangeShapeType="1"/>
          </p:cNvSpPr>
          <p:nvPr/>
        </p:nvSpPr>
        <p:spPr bwMode="auto">
          <a:xfrm>
            <a:off x="5606660" y="3098605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3" name="Rectangle 499"/>
          <p:cNvSpPr>
            <a:spLocks noChangeArrowheads="1"/>
          </p:cNvSpPr>
          <p:nvPr/>
        </p:nvSpPr>
        <p:spPr bwMode="auto">
          <a:xfrm>
            <a:off x="6608913" y="1884235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4" name="Line 502"/>
          <p:cNvSpPr>
            <a:spLocks noChangeShapeType="1"/>
          </p:cNvSpPr>
          <p:nvPr/>
        </p:nvSpPr>
        <p:spPr bwMode="auto">
          <a:xfrm>
            <a:off x="6439818" y="1970104"/>
            <a:ext cx="167509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5" name="Line 503"/>
          <p:cNvSpPr>
            <a:spLocks noChangeShapeType="1"/>
          </p:cNvSpPr>
          <p:nvPr/>
        </p:nvSpPr>
        <p:spPr bwMode="auto">
          <a:xfrm>
            <a:off x="6306334" y="2187136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6" name="Text Box 409"/>
          <p:cNvSpPr txBox="1">
            <a:spLocks noChangeArrowheads="1"/>
          </p:cNvSpPr>
          <p:nvPr/>
        </p:nvSpPr>
        <p:spPr bwMode="auto">
          <a:xfrm>
            <a:off x="5620128" y="1983475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BHE’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7" name="Line 413"/>
          <p:cNvSpPr>
            <a:spLocks noChangeShapeType="1"/>
          </p:cNvSpPr>
          <p:nvPr/>
        </p:nvSpPr>
        <p:spPr bwMode="auto">
          <a:xfrm>
            <a:off x="5729338" y="2057594"/>
            <a:ext cx="46919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8" name="Line 503"/>
          <p:cNvSpPr>
            <a:spLocks noChangeShapeType="1"/>
          </p:cNvSpPr>
          <p:nvPr/>
        </p:nvSpPr>
        <p:spPr bwMode="auto">
          <a:xfrm flipH="1">
            <a:off x="6439818" y="1683080"/>
            <a:ext cx="0" cy="287024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9" name="Line 503"/>
          <p:cNvSpPr>
            <a:spLocks noChangeShapeType="1"/>
          </p:cNvSpPr>
          <p:nvPr/>
        </p:nvSpPr>
        <p:spPr bwMode="auto">
          <a:xfrm>
            <a:off x="5499065" y="1819655"/>
            <a:ext cx="93677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2" name="Oval 516"/>
          <p:cNvSpPr>
            <a:spLocks noChangeAspect="1" noChangeArrowheads="1"/>
          </p:cNvSpPr>
          <p:nvPr/>
        </p:nvSpPr>
        <p:spPr bwMode="auto">
          <a:xfrm>
            <a:off x="6406166" y="1784736"/>
            <a:ext cx="65521" cy="65521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3" name="AutoShape 316"/>
          <p:cNvSpPr>
            <a:spLocks noChangeArrowheads="1"/>
          </p:cNvSpPr>
          <p:nvPr/>
        </p:nvSpPr>
        <p:spPr bwMode="auto">
          <a:xfrm flipH="1">
            <a:off x="6582591" y="3808892"/>
            <a:ext cx="108645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4" name="Rectangle 305"/>
          <p:cNvSpPr>
            <a:spLocks noChangeArrowheads="1"/>
          </p:cNvSpPr>
          <p:nvPr/>
        </p:nvSpPr>
        <p:spPr bwMode="auto">
          <a:xfrm>
            <a:off x="7671509" y="3516275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5" name="Text Box 306"/>
          <p:cNvSpPr txBox="1">
            <a:spLocks noChangeArrowheads="1"/>
          </p:cNvSpPr>
          <p:nvPr/>
        </p:nvSpPr>
        <p:spPr bwMode="auto">
          <a:xfrm>
            <a:off x="7600072" y="3447527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76" name="Text Box 307"/>
          <p:cNvSpPr txBox="1">
            <a:spLocks noChangeArrowheads="1"/>
          </p:cNvSpPr>
          <p:nvPr/>
        </p:nvSpPr>
        <p:spPr bwMode="auto">
          <a:xfrm>
            <a:off x="7600072" y="3670316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277" name="Text Box 308"/>
          <p:cNvSpPr txBox="1">
            <a:spLocks noChangeArrowheads="1"/>
          </p:cNvSpPr>
          <p:nvPr/>
        </p:nvSpPr>
        <p:spPr bwMode="auto">
          <a:xfrm>
            <a:off x="7621588" y="4249937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78" name="Text Box 311"/>
          <p:cNvSpPr txBox="1">
            <a:spLocks noChangeArrowheads="1"/>
          </p:cNvSpPr>
          <p:nvPr/>
        </p:nvSpPr>
        <p:spPr bwMode="auto">
          <a:xfrm>
            <a:off x="7633214" y="4612850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79" name="Line 313"/>
          <p:cNvSpPr>
            <a:spLocks noChangeShapeType="1"/>
          </p:cNvSpPr>
          <p:nvPr/>
        </p:nvSpPr>
        <p:spPr bwMode="auto">
          <a:xfrm>
            <a:off x="7727044" y="4688307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0" name="Line 314"/>
          <p:cNvSpPr>
            <a:spLocks noChangeShapeType="1"/>
          </p:cNvSpPr>
          <p:nvPr/>
        </p:nvSpPr>
        <p:spPr bwMode="auto">
          <a:xfrm>
            <a:off x="7715250" y="4326137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1" name="Text Box 318"/>
          <p:cNvSpPr txBox="1">
            <a:spLocks noChangeArrowheads="1"/>
          </p:cNvSpPr>
          <p:nvPr/>
        </p:nvSpPr>
        <p:spPr bwMode="auto">
          <a:xfrm>
            <a:off x="7638172" y="3985703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82" name="Line 319"/>
          <p:cNvSpPr>
            <a:spLocks noChangeShapeType="1"/>
          </p:cNvSpPr>
          <p:nvPr/>
        </p:nvSpPr>
        <p:spPr bwMode="auto">
          <a:xfrm>
            <a:off x="7741359" y="4061903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3" name="左右箭头 282"/>
          <p:cNvSpPr/>
          <p:nvPr/>
        </p:nvSpPr>
        <p:spPr bwMode="auto">
          <a:xfrm>
            <a:off x="6549375" y="3559116"/>
            <a:ext cx="111967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4" name="Line 309"/>
          <p:cNvSpPr>
            <a:spLocks noChangeShapeType="1"/>
          </p:cNvSpPr>
          <p:nvPr/>
        </p:nvSpPr>
        <p:spPr bwMode="auto">
          <a:xfrm flipV="1">
            <a:off x="6493788" y="4158480"/>
            <a:ext cx="117525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5" name="Line 309"/>
          <p:cNvSpPr>
            <a:spLocks noChangeShapeType="1"/>
          </p:cNvSpPr>
          <p:nvPr/>
        </p:nvSpPr>
        <p:spPr bwMode="auto">
          <a:xfrm flipV="1">
            <a:off x="6549375" y="4425850"/>
            <a:ext cx="111967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6" name="Line 309"/>
          <p:cNvSpPr>
            <a:spLocks noChangeShapeType="1"/>
          </p:cNvSpPr>
          <p:nvPr/>
        </p:nvSpPr>
        <p:spPr bwMode="auto">
          <a:xfrm flipV="1">
            <a:off x="6970677" y="4797895"/>
            <a:ext cx="6983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7" name="Text Box 20"/>
          <p:cNvSpPr txBox="1">
            <a:spLocks noChangeArrowheads="1"/>
          </p:cNvSpPr>
          <p:nvPr/>
        </p:nvSpPr>
        <p:spPr bwMode="auto">
          <a:xfrm>
            <a:off x="5485676" y="3419338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288" name="Text Box 409"/>
          <p:cNvSpPr txBox="1">
            <a:spLocks noChangeArrowheads="1"/>
          </p:cNvSpPr>
          <p:nvPr/>
        </p:nvSpPr>
        <p:spPr bwMode="auto">
          <a:xfrm>
            <a:off x="5485676" y="362982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89" name="Text Box 412"/>
          <p:cNvSpPr txBox="1">
            <a:spLocks noChangeArrowheads="1"/>
          </p:cNvSpPr>
          <p:nvPr/>
        </p:nvSpPr>
        <p:spPr bwMode="auto">
          <a:xfrm>
            <a:off x="5512291" y="3964029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0" name="Line 413"/>
          <p:cNvSpPr>
            <a:spLocks noChangeShapeType="1"/>
          </p:cNvSpPr>
          <p:nvPr/>
        </p:nvSpPr>
        <p:spPr bwMode="auto">
          <a:xfrm>
            <a:off x="5619886" y="4032291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1" name="Text Box 412"/>
          <p:cNvSpPr txBox="1">
            <a:spLocks noChangeArrowheads="1"/>
          </p:cNvSpPr>
          <p:nvPr/>
        </p:nvSpPr>
        <p:spPr bwMode="auto">
          <a:xfrm>
            <a:off x="5501523" y="4254479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2" name="Line 413"/>
          <p:cNvSpPr>
            <a:spLocks noChangeShapeType="1"/>
          </p:cNvSpPr>
          <p:nvPr/>
        </p:nvSpPr>
        <p:spPr bwMode="auto">
          <a:xfrm>
            <a:off x="5609118" y="4322741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3" name="圆角矩形 292"/>
          <p:cNvSpPr/>
          <p:nvPr/>
        </p:nvSpPr>
        <p:spPr bwMode="auto">
          <a:xfrm>
            <a:off x="7486152" y="3471094"/>
            <a:ext cx="1238559" cy="3188498"/>
          </a:xfrm>
          <a:prstGeom prst="roundRect">
            <a:avLst>
              <a:gd name="adj" fmla="val 920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4" name="Rectangle 499"/>
          <p:cNvSpPr>
            <a:spLocks noChangeArrowheads="1"/>
          </p:cNvSpPr>
          <p:nvPr/>
        </p:nvSpPr>
        <p:spPr bwMode="auto">
          <a:xfrm>
            <a:off x="6611371" y="4610877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95" name="Line 502"/>
          <p:cNvSpPr>
            <a:spLocks noChangeShapeType="1"/>
          </p:cNvSpPr>
          <p:nvPr/>
        </p:nvSpPr>
        <p:spPr bwMode="auto">
          <a:xfrm>
            <a:off x="6308792" y="4696746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6" name="Line 503"/>
          <p:cNvSpPr>
            <a:spLocks noChangeShapeType="1"/>
          </p:cNvSpPr>
          <p:nvPr/>
        </p:nvSpPr>
        <p:spPr bwMode="auto">
          <a:xfrm>
            <a:off x="6448775" y="4913778"/>
            <a:ext cx="16101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7" name="Text Box 409"/>
          <p:cNvSpPr txBox="1">
            <a:spLocks noChangeArrowheads="1"/>
          </p:cNvSpPr>
          <p:nvPr/>
        </p:nvSpPr>
        <p:spPr bwMode="auto">
          <a:xfrm>
            <a:off x="5849136" y="4495893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98" name="AutoShape 316"/>
          <p:cNvSpPr>
            <a:spLocks noChangeArrowheads="1"/>
          </p:cNvSpPr>
          <p:nvPr/>
        </p:nvSpPr>
        <p:spPr bwMode="auto">
          <a:xfrm flipH="1">
            <a:off x="6582591" y="5815454"/>
            <a:ext cx="1086455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0" name="Text Box 306"/>
          <p:cNvSpPr txBox="1">
            <a:spLocks noChangeArrowheads="1"/>
          </p:cNvSpPr>
          <p:nvPr/>
        </p:nvSpPr>
        <p:spPr bwMode="auto">
          <a:xfrm>
            <a:off x="7600072" y="545408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01" name="Text Box 307"/>
          <p:cNvSpPr txBox="1">
            <a:spLocks noChangeArrowheads="1"/>
          </p:cNvSpPr>
          <p:nvPr/>
        </p:nvSpPr>
        <p:spPr bwMode="auto">
          <a:xfrm>
            <a:off x="7600072" y="567687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302" name="Text Box 308"/>
          <p:cNvSpPr txBox="1">
            <a:spLocks noChangeArrowheads="1"/>
          </p:cNvSpPr>
          <p:nvPr/>
        </p:nvSpPr>
        <p:spPr bwMode="auto">
          <a:xfrm>
            <a:off x="7621588" y="6256499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03" name="Text Box 311"/>
          <p:cNvSpPr txBox="1">
            <a:spLocks noChangeArrowheads="1"/>
          </p:cNvSpPr>
          <p:nvPr/>
        </p:nvSpPr>
        <p:spPr bwMode="auto">
          <a:xfrm>
            <a:off x="7633214" y="5116906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04" name="Line 313"/>
          <p:cNvSpPr>
            <a:spLocks noChangeShapeType="1"/>
          </p:cNvSpPr>
          <p:nvPr/>
        </p:nvSpPr>
        <p:spPr bwMode="auto">
          <a:xfrm>
            <a:off x="7727044" y="5192363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5" name="Line 314"/>
          <p:cNvSpPr>
            <a:spLocks noChangeShapeType="1"/>
          </p:cNvSpPr>
          <p:nvPr/>
        </p:nvSpPr>
        <p:spPr bwMode="auto">
          <a:xfrm>
            <a:off x="7715250" y="6332699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6" name="Text Box 318"/>
          <p:cNvSpPr txBox="1">
            <a:spLocks noChangeArrowheads="1"/>
          </p:cNvSpPr>
          <p:nvPr/>
        </p:nvSpPr>
        <p:spPr bwMode="auto">
          <a:xfrm>
            <a:off x="7638172" y="5992265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07" name="Line 319"/>
          <p:cNvSpPr>
            <a:spLocks noChangeShapeType="1"/>
          </p:cNvSpPr>
          <p:nvPr/>
        </p:nvSpPr>
        <p:spPr bwMode="auto">
          <a:xfrm>
            <a:off x="7741359" y="6068465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8" name="左右箭头 307"/>
          <p:cNvSpPr/>
          <p:nvPr/>
        </p:nvSpPr>
        <p:spPr bwMode="auto">
          <a:xfrm>
            <a:off x="6549375" y="5565678"/>
            <a:ext cx="1119672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9" name="Line 309"/>
          <p:cNvSpPr>
            <a:spLocks noChangeShapeType="1"/>
          </p:cNvSpPr>
          <p:nvPr/>
        </p:nvSpPr>
        <p:spPr bwMode="auto">
          <a:xfrm flipV="1">
            <a:off x="6493788" y="6165042"/>
            <a:ext cx="117525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0" name="Line 309"/>
          <p:cNvSpPr>
            <a:spLocks noChangeShapeType="1"/>
          </p:cNvSpPr>
          <p:nvPr/>
        </p:nvSpPr>
        <p:spPr bwMode="auto">
          <a:xfrm flipV="1">
            <a:off x="6549375" y="6432412"/>
            <a:ext cx="11196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1" name="Line 309"/>
          <p:cNvSpPr>
            <a:spLocks noChangeShapeType="1"/>
          </p:cNvSpPr>
          <p:nvPr/>
        </p:nvSpPr>
        <p:spPr bwMode="auto">
          <a:xfrm flipV="1">
            <a:off x="6970677" y="5301951"/>
            <a:ext cx="6983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2" name="Text Box 20"/>
          <p:cNvSpPr txBox="1">
            <a:spLocks noChangeArrowheads="1"/>
          </p:cNvSpPr>
          <p:nvPr/>
        </p:nvSpPr>
        <p:spPr bwMode="auto">
          <a:xfrm>
            <a:off x="5485675" y="5425900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313" name="Text Box 409"/>
          <p:cNvSpPr txBox="1">
            <a:spLocks noChangeArrowheads="1"/>
          </p:cNvSpPr>
          <p:nvPr/>
        </p:nvSpPr>
        <p:spPr bwMode="auto">
          <a:xfrm>
            <a:off x="5485676" y="563638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12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14" name="Text Box 412"/>
          <p:cNvSpPr txBox="1">
            <a:spLocks noChangeArrowheads="1"/>
          </p:cNvSpPr>
          <p:nvPr/>
        </p:nvSpPr>
        <p:spPr bwMode="auto">
          <a:xfrm>
            <a:off x="5512291" y="5970591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5" name="Line 413"/>
          <p:cNvSpPr>
            <a:spLocks noChangeShapeType="1"/>
          </p:cNvSpPr>
          <p:nvPr/>
        </p:nvSpPr>
        <p:spPr bwMode="auto">
          <a:xfrm>
            <a:off x="5619886" y="6038853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6" name="Text Box 412"/>
          <p:cNvSpPr txBox="1">
            <a:spLocks noChangeArrowheads="1"/>
          </p:cNvSpPr>
          <p:nvPr/>
        </p:nvSpPr>
        <p:spPr bwMode="auto">
          <a:xfrm>
            <a:off x="5501523" y="6261041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7" name="Line 413"/>
          <p:cNvSpPr>
            <a:spLocks noChangeShapeType="1"/>
          </p:cNvSpPr>
          <p:nvPr/>
        </p:nvSpPr>
        <p:spPr bwMode="auto">
          <a:xfrm>
            <a:off x="5609118" y="6329303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8" name="Rectangle 499"/>
          <p:cNvSpPr>
            <a:spLocks noChangeArrowheads="1"/>
          </p:cNvSpPr>
          <p:nvPr/>
        </p:nvSpPr>
        <p:spPr bwMode="auto">
          <a:xfrm>
            <a:off x="6611371" y="5114933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19" name="Line 502"/>
          <p:cNvSpPr>
            <a:spLocks noChangeShapeType="1"/>
          </p:cNvSpPr>
          <p:nvPr/>
        </p:nvSpPr>
        <p:spPr bwMode="auto">
          <a:xfrm>
            <a:off x="6442276" y="5200802"/>
            <a:ext cx="167509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0" name="Line 503"/>
          <p:cNvSpPr>
            <a:spLocks noChangeShapeType="1"/>
          </p:cNvSpPr>
          <p:nvPr/>
        </p:nvSpPr>
        <p:spPr bwMode="auto">
          <a:xfrm>
            <a:off x="6308792" y="5417834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22586" y="5214173"/>
            <a:ext cx="806188" cy="369332"/>
            <a:chOff x="6005635" y="5214173"/>
            <a:chExt cx="806188" cy="369332"/>
          </a:xfrm>
        </p:grpSpPr>
        <p:sp>
          <p:nvSpPr>
            <p:cNvPr id="321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22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23" name="Line 503"/>
          <p:cNvSpPr>
            <a:spLocks noChangeShapeType="1"/>
          </p:cNvSpPr>
          <p:nvPr/>
        </p:nvSpPr>
        <p:spPr bwMode="auto">
          <a:xfrm flipH="1">
            <a:off x="6442276" y="4913778"/>
            <a:ext cx="0" cy="287024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4" name="Line 503"/>
          <p:cNvSpPr>
            <a:spLocks noChangeShapeType="1"/>
          </p:cNvSpPr>
          <p:nvPr/>
        </p:nvSpPr>
        <p:spPr bwMode="auto">
          <a:xfrm>
            <a:off x="5501523" y="5050353"/>
            <a:ext cx="93677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7" name="Oval 516"/>
          <p:cNvSpPr>
            <a:spLocks noChangeAspect="1" noChangeArrowheads="1"/>
          </p:cNvSpPr>
          <p:nvPr/>
        </p:nvSpPr>
        <p:spPr bwMode="auto">
          <a:xfrm>
            <a:off x="6408624" y="5015434"/>
            <a:ext cx="65521" cy="65521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39" name="Rectangle 499"/>
          <p:cNvSpPr>
            <a:spLocks noChangeArrowheads="1"/>
          </p:cNvSpPr>
          <p:nvPr/>
        </p:nvSpPr>
        <p:spPr bwMode="auto">
          <a:xfrm>
            <a:off x="1639908" y="829244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240" name="Line 500"/>
          <p:cNvSpPr>
            <a:spLocks noChangeShapeType="1"/>
          </p:cNvSpPr>
          <p:nvPr/>
        </p:nvSpPr>
        <p:spPr bwMode="auto">
          <a:xfrm>
            <a:off x="1951937" y="1079445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9" name="Line 502"/>
          <p:cNvSpPr>
            <a:spLocks noChangeShapeType="1"/>
          </p:cNvSpPr>
          <p:nvPr/>
        </p:nvSpPr>
        <p:spPr bwMode="auto">
          <a:xfrm>
            <a:off x="1279717" y="958971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9" name="Line 503"/>
          <p:cNvSpPr>
            <a:spLocks noChangeShapeType="1"/>
          </p:cNvSpPr>
          <p:nvPr/>
        </p:nvSpPr>
        <p:spPr bwMode="auto">
          <a:xfrm>
            <a:off x="1279717" y="1208336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763471"/>
            <a:ext cx="651675" cy="369332"/>
            <a:chOff x="2666115" y="944838"/>
            <a:chExt cx="651675" cy="369332"/>
          </a:xfrm>
        </p:grpSpPr>
        <p:sp>
          <p:nvSpPr>
            <p:cNvPr id="18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756340" y="1023670"/>
            <a:ext cx="651675" cy="369332"/>
            <a:chOff x="2666115" y="944838"/>
            <a:chExt cx="651675" cy="369332"/>
          </a:xfrm>
        </p:grpSpPr>
        <p:sp>
          <p:nvSpPr>
            <p:cNvPr id="332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34" name="Rectangle 305"/>
          <p:cNvSpPr>
            <a:spLocks noChangeArrowheads="1"/>
          </p:cNvSpPr>
          <p:nvPr/>
        </p:nvSpPr>
        <p:spPr bwMode="auto">
          <a:xfrm>
            <a:off x="2267972" y="1410503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35" name="Text Box 306"/>
          <p:cNvSpPr txBox="1">
            <a:spLocks noChangeArrowheads="1"/>
          </p:cNvSpPr>
          <p:nvPr/>
        </p:nvSpPr>
        <p:spPr bwMode="auto">
          <a:xfrm>
            <a:off x="2224442" y="1376885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36" name="Text Box 315"/>
          <p:cNvSpPr txBox="1">
            <a:spLocks noChangeArrowheads="1"/>
          </p:cNvSpPr>
          <p:nvPr/>
        </p:nvSpPr>
        <p:spPr bwMode="auto">
          <a:xfrm>
            <a:off x="2891702" y="1916790"/>
            <a:ext cx="1032226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7" name="Text Box 317"/>
          <p:cNvSpPr txBox="1">
            <a:spLocks noChangeArrowheads="1"/>
          </p:cNvSpPr>
          <p:nvPr/>
        </p:nvSpPr>
        <p:spPr bwMode="auto">
          <a:xfrm>
            <a:off x="2210067" y="1685286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38" name="Text Box 318"/>
          <p:cNvSpPr txBox="1">
            <a:spLocks noChangeArrowheads="1"/>
          </p:cNvSpPr>
          <p:nvPr/>
        </p:nvSpPr>
        <p:spPr bwMode="auto">
          <a:xfrm>
            <a:off x="2219764" y="2131623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39" name="Line 319"/>
          <p:cNvSpPr>
            <a:spLocks noChangeShapeType="1"/>
          </p:cNvSpPr>
          <p:nvPr/>
        </p:nvSpPr>
        <p:spPr bwMode="auto">
          <a:xfrm>
            <a:off x="2312132" y="2197239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40" name="组合 297"/>
          <p:cNvGrpSpPr/>
          <p:nvPr/>
        </p:nvGrpSpPr>
        <p:grpSpPr>
          <a:xfrm>
            <a:off x="1556886" y="1472232"/>
            <a:ext cx="706662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41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42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43" name="Line 309"/>
          <p:cNvSpPr>
            <a:spLocks noChangeShapeType="1"/>
          </p:cNvSpPr>
          <p:nvPr/>
        </p:nvSpPr>
        <p:spPr bwMode="auto">
          <a:xfrm flipV="1">
            <a:off x="1598464" y="1866958"/>
            <a:ext cx="66698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44" name="Text Box 20"/>
          <p:cNvSpPr txBox="1">
            <a:spLocks noChangeArrowheads="1"/>
          </p:cNvSpPr>
          <p:nvPr/>
        </p:nvSpPr>
        <p:spPr bwMode="auto">
          <a:xfrm>
            <a:off x="666684" y="134076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</a:p>
        </p:txBody>
      </p:sp>
      <p:grpSp>
        <p:nvGrpSpPr>
          <p:cNvPr id="345" name="Group 415"/>
          <p:cNvGrpSpPr>
            <a:grpSpLocks/>
          </p:cNvGrpSpPr>
          <p:nvPr/>
        </p:nvGrpSpPr>
        <p:grpSpPr bwMode="auto">
          <a:xfrm>
            <a:off x="680472" y="1667338"/>
            <a:ext cx="1008063" cy="366712"/>
            <a:chOff x="1" y="2341"/>
            <a:chExt cx="635" cy="231"/>
          </a:xfrm>
        </p:grpSpPr>
        <p:sp>
          <p:nvSpPr>
            <p:cNvPr id="346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48" name="组合 297"/>
          <p:cNvGrpSpPr/>
          <p:nvPr/>
        </p:nvGrpSpPr>
        <p:grpSpPr>
          <a:xfrm>
            <a:off x="2951227" y="1472233"/>
            <a:ext cx="924957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49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50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51" name="Text Box 20"/>
          <p:cNvSpPr txBox="1">
            <a:spLocks noChangeArrowheads="1"/>
          </p:cNvSpPr>
          <p:nvPr/>
        </p:nvSpPr>
        <p:spPr bwMode="auto">
          <a:xfrm>
            <a:off x="3830562" y="1368113"/>
            <a:ext cx="117348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352" name="Rectangle 499"/>
          <p:cNvSpPr>
            <a:spLocks noChangeArrowheads="1"/>
          </p:cNvSpPr>
          <p:nvPr/>
        </p:nvSpPr>
        <p:spPr bwMode="auto">
          <a:xfrm>
            <a:off x="1646941" y="2058143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53" name="Line 500"/>
          <p:cNvSpPr>
            <a:spLocks noChangeShapeType="1"/>
          </p:cNvSpPr>
          <p:nvPr/>
        </p:nvSpPr>
        <p:spPr bwMode="auto">
          <a:xfrm>
            <a:off x="1958970" y="2308344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5" name="Line 502"/>
          <p:cNvSpPr>
            <a:spLocks noChangeShapeType="1"/>
          </p:cNvSpPr>
          <p:nvPr/>
        </p:nvSpPr>
        <p:spPr bwMode="auto">
          <a:xfrm>
            <a:off x="1286750" y="218787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56" name="Line 503"/>
          <p:cNvSpPr>
            <a:spLocks noChangeShapeType="1"/>
          </p:cNvSpPr>
          <p:nvPr/>
        </p:nvSpPr>
        <p:spPr bwMode="auto">
          <a:xfrm>
            <a:off x="1286750" y="2437235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57" name="组合 356"/>
          <p:cNvGrpSpPr/>
          <p:nvPr/>
        </p:nvGrpSpPr>
        <p:grpSpPr>
          <a:xfrm>
            <a:off x="762609" y="1992370"/>
            <a:ext cx="651675" cy="369332"/>
            <a:chOff x="2666115" y="944838"/>
            <a:chExt cx="651675" cy="369332"/>
          </a:xfrm>
        </p:grpSpPr>
        <p:sp>
          <p:nvSpPr>
            <p:cNvPr id="358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763373" y="2252569"/>
            <a:ext cx="651675" cy="369332"/>
            <a:chOff x="2666115" y="944838"/>
            <a:chExt cx="651675" cy="369332"/>
          </a:xfrm>
        </p:grpSpPr>
        <p:sp>
          <p:nvSpPr>
            <p:cNvPr id="361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63" name="Line 309"/>
          <p:cNvSpPr>
            <a:spLocks noChangeShapeType="1"/>
          </p:cNvSpPr>
          <p:nvPr/>
        </p:nvSpPr>
        <p:spPr bwMode="auto">
          <a:xfrm flipV="1">
            <a:off x="1115520" y="3019627"/>
            <a:ext cx="11495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64" name="Line 309"/>
          <p:cNvSpPr>
            <a:spLocks noChangeShapeType="1"/>
          </p:cNvSpPr>
          <p:nvPr/>
        </p:nvSpPr>
        <p:spPr bwMode="auto">
          <a:xfrm flipV="1">
            <a:off x="1331550" y="3267649"/>
            <a:ext cx="9335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3848862" y="3089030"/>
            <a:ext cx="806188" cy="369332"/>
            <a:chOff x="6005635" y="5214173"/>
            <a:chExt cx="806188" cy="369332"/>
          </a:xfrm>
        </p:grpSpPr>
        <p:sp>
          <p:nvSpPr>
            <p:cNvPr id="366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7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68" name="Text Box 409"/>
          <p:cNvSpPr txBox="1">
            <a:spLocks noChangeArrowheads="1"/>
          </p:cNvSpPr>
          <p:nvPr/>
        </p:nvSpPr>
        <p:spPr bwMode="auto">
          <a:xfrm>
            <a:off x="3845156" y="279082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69" name="组合 368"/>
          <p:cNvGrpSpPr/>
          <p:nvPr/>
        </p:nvGrpSpPr>
        <p:grpSpPr>
          <a:xfrm>
            <a:off x="709333" y="3084377"/>
            <a:ext cx="806188" cy="369332"/>
            <a:chOff x="6005635" y="5214173"/>
            <a:chExt cx="806188" cy="369332"/>
          </a:xfrm>
        </p:grpSpPr>
        <p:sp>
          <p:nvSpPr>
            <p:cNvPr id="370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BHE</a:t>
              </a:r>
              <a:endPara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71" name="Line 413"/>
            <p:cNvSpPr>
              <a:spLocks noChangeShapeType="1"/>
            </p:cNvSpPr>
            <p:nvPr/>
          </p:nvSpPr>
          <p:spPr bwMode="auto">
            <a:xfrm>
              <a:off x="610722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72" name="Text Box 409"/>
          <p:cNvSpPr txBox="1">
            <a:spLocks noChangeArrowheads="1"/>
          </p:cNvSpPr>
          <p:nvPr/>
        </p:nvSpPr>
        <p:spPr bwMode="auto">
          <a:xfrm>
            <a:off x="738694" y="279015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8" name="Line 309"/>
          <p:cNvSpPr>
            <a:spLocks noChangeShapeType="1"/>
          </p:cNvSpPr>
          <p:nvPr/>
        </p:nvSpPr>
        <p:spPr bwMode="auto">
          <a:xfrm flipV="1">
            <a:off x="2950040" y="3811448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9" name="Line 309"/>
          <p:cNvSpPr>
            <a:spLocks noChangeShapeType="1"/>
          </p:cNvSpPr>
          <p:nvPr/>
        </p:nvSpPr>
        <p:spPr bwMode="auto">
          <a:xfrm flipV="1">
            <a:off x="2951231" y="405836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" name="AutoShape 316"/>
          <p:cNvSpPr>
            <a:spLocks noChangeArrowheads="1"/>
          </p:cNvSpPr>
          <p:nvPr/>
        </p:nvSpPr>
        <p:spPr bwMode="auto">
          <a:xfrm flipH="1">
            <a:off x="2942986" y="3443164"/>
            <a:ext cx="940420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3" name="Line 309"/>
          <p:cNvSpPr>
            <a:spLocks noChangeShapeType="1"/>
          </p:cNvSpPr>
          <p:nvPr/>
        </p:nvSpPr>
        <p:spPr bwMode="auto">
          <a:xfrm flipV="1">
            <a:off x="2947760" y="3021021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74" name="Line 309"/>
          <p:cNvSpPr>
            <a:spLocks noChangeShapeType="1"/>
          </p:cNvSpPr>
          <p:nvPr/>
        </p:nvSpPr>
        <p:spPr bwMode="auto">
          <a:xfrm flipV="1">
            <a:off x="2947760" y="326904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75" name="组合 374"/>
          <p:cNvGrpSpPr/>
          <p:nvPr/>
        </p:nvGrpSpPr>
        <p:grpSpPr>
          <a:xfrm>
            <a:off x="6922930" y="1244552"/>
            <a:ext cx="651675" cy="369332"/>
            <a:chOff x="2666115" y="944838"/>
            <a:chExt cx="651675" cy="369332"/>
          </a:xfrm>
        </p:grpSpPr>
        <p:sp>
          <p:nvSpPr>
            <p:cNvPr id="376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6940000" y="4480655"/>
            <a:ext cx="651675" cy="369332"/>
            <a:chOff x="2666115" y="944838"/>
            <a:chExt cx="651675" cy="369332"/>
          </a:xfrm>
        </p:grpSpPr>
        <p:sp>
          <p:nvSpPr>
            <p:cNvPr id="381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3" name="组合 382"/>
          <p:cNvGrpSpPr/>
          <p:nvPr/>
        </p:nvGrpSpPr>
        <p:grpSpPr>
          <a:xfrm>
            <a:off x="6930704" y="1754528"/>
            <a:ext cx="651675" cy="369332"/>
            <a:chOff x="2666115" y="944838"/>
            <a:chExt cx="651675" cy="369332"/>
          </a:xfrm>
        </p:grpSpPr>
        <p:sp>
          <p:nvSpPr>
            <p:cNvPr id="384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6" name="组合 385"/>
          <p:cNvGrpSpPr/>
          <p:nvPr/>
        </p:nvGrpSpPr>
        <p:grpSpPr>
          <a:xfrm>
            <a:off x="6944661" y="4990343"/>
            <a:ext cx="651675" cy="369332"/>
            <a:chOff x="2666115" y="944838"/>
            <a:chExt cx="651675" cy="369332"/>
          </a:xfrm>
        </p:grpSpPr>
        <p:sp>
          <p:nvSpPr>
            <p:cNvPr id="38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89" name="Text Box 306"/>
          <p:cNvSpPr txBox="1">
            <a:spLocks noChangeArrowheads="1"/>
          </p:cNvSpPr>
          <p:nvPr/>
        </p:nvSpPr>
        <p:spPr bwMode="auto">
          <a:xfrm>
            <a:off x="2223230" y="3285207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   Y</a:t>
            </a:r>
            <a:endParaRPr kumimoji="0" lang="en-US" altLang="zh-CN" sz="18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0" name="Rectangle 499"/>
          <p:cNvSpPr>
            <a:spLocks noChangeArrowheads="1"/>
          </p:cNvSpPr>
          <p:nvPr/>
        </p:nvSpPr>
        <p:spPr bwMode="auto">
          <a:xfrm>
            <a:off x="2137298" y="4656443"/>
            <a:ext cx="363674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1" name="Line 500"/>
          <p:cNvSpPr>
            <a:spLocks noChangeShapeType="1"/>
          </p:cNvSpPr>
          <p:nvPr/>
        </p:nvSpPr>
        <p:spPr bwMode="auto">
          <a:xfrm>
            <a:off x="2500972" y="4855499"/>
            <a:ext cx="4086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2" name="Line 502"/>
          <p:cNvSpPr>
            <a:spLocks noChangeShapeType="1"/>
          </p:cNvSpPr>
          <p:nvPr/>
        </p:nvSpPr>
        <p:spPr bwMode="auto">
          <a:xfrm>
            <a:off x="1368177" y="4728450"/>
            <a:ext cx="76713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3" name="Line 503"/>
          <p:cNvSpPr>
            <a:spLocks noChangeShapeType="1"/>
          </p:cNvSpPr>
          <p:nvPr/>
        </p:nvSpPr>
        <p:spPr bwMode="auto">
          <a:xfrm>
            <a:off x="1361145" y="4908262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4" name="Line 503"/>
          <p:cNvSpPr>
            <a:spLocks noChangeShapeType="1"/>
          </p:cNvSpPr>
          <p:nvPr/>
        </p:nvSpPr>
        <p:spPr bwMode="auto">
          <a:xfrm>
            <a:off x="2500973" y="5254224"/>
            <a:ext cx="40867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5" name="Rectangle 499"/>
          <p:cNvSpPr>
            <a:spLocks noChangeArrowheads="1"/>
          </p:cNvSpPr>
          <p:nvPr/>
        </p:nvSpPr>
        <p:spPr bwMode="auto">
          <a:xfrm>
            <a:off x="2137297" y="5517046"/>
            <a:ext cx="371833" cy="414801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6" name="Line 500"/>
          <p:cNvSpPr>
            <a:spLocks noChangeShapeType="1"/>
          </p:cNvSpPr>
          <p:nvPr/>
        </p:nvSpPr>
        <p:spPr bwMode="auto">
          <a:xfrm>
            <a:off x="2509130" y="5709677"/>
            <a:ext cx="40052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7" name="Line 502"/>
          <p:cNvSpPr>
            <a:spLocks noChangeShapeType="1"/>
          </p:cNvSpPr>
          <p:nvPr/>
        </p:nvSpPr>
        <p:spPr bwMode="auto">
          <a:xfrm>
            <a:off x="1777106" y="5590484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8" name="Line 503"/>
          <p:cNvSpPr>
            <a:spLocks noChangeShapeType="1"/>
          </p:cNvSpPr>
          <p:nvPr/>
        </p:nvSpPr>
        <p:spPr bwMode="auto">
          <a:xfrm>
            <a:off x="1777106" y="584634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9" name="Line 503"/>
          <p:cNvSpPr>
            <a:spLocks noChangeShapeType="1"/>
          </p:cNvSpPr>
          <p:nvPr/>
        </p:nvSpPr>
        <p:spPr bwMode="auto">
          <a:xfrm>
            <a:off x="1368178" y="6098922"/>
            <a:ext cx="154147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0" name="Line 503"/>
          <p:cNvSpPr>
            <a:spLocks noChangeShapeType="1"/>
          </p:cNvSpPr>
          <p:nvPr/>
        </p:nvSpPr>
        <p:spPr bwMode="auto">
          <a:xfrm>
            <a:off x="1368178" y="631494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1" name="Line 503"/>
          <p:cNvSpPr>
            <a:spLocks noChangeShapeType="1"/>
          </p:cNvSpPr>
          <p:nvPr/>
        </p:nvSpPr>
        <p:spPr bwMode="auto">
          <a:xfrm>
            <a:off x="1368178" y="6539596"/>
            <a:ext cx="15414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2" name="Text Box 409"/>
          <p:cNvSpPr txBox="1">
            <a:spLocks noChangeArrowheads="1"/>
          </p:cNvSpPr>
          <p:nvPr/>
        </p:nvSpPr>
        <p:spPr bwMode="auto">
          <a:xfrm>
            <a:off x="904825" y="451242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19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3" name="Text Box 409"/>
          <p:cNvSpPr txBox="1">
            <a:spLocks noChangeArrowheads="1"/>
          </p:cNvSpPr>
          <p:nvPr/>
        </p:nvSpPr>
        <p:spPr bwMode="auto">
          <a:xfrm>
            <a:off x="904825" y="46939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18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4" name="Text Box 409"/>
          <p:cNvSpPr txBox="1">
            <a:spLocks noChangeArrowheads="1"/>
          </p:cNvSpPr>
          <p:nvPr/>
        </p:nvSpPr>
        <p:spPr bwMode="auto">
          <a:xfrm>
            <a:off x="904825" y="4945943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17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758039" y="5405840"/>
            <a:ext cx="1182493" cy="369332"/>
            <a:chOff x="3195869" y="2795844"/>
            <a:chExt cx="1182493" cy="369332"/>
          </a:xfrm>
        </p:grpSpPr>
        <p:sp>
          <p:nvSpPr>
            <p:cNvPr id="406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55576" y="5658457"/>
            <a:ext cx="1182493" cy="369332"/>
            <a:chOff x="3486325" y="3290696"/>
            <a:chExt cx="1182493" cy="369332"/>
          </a:xfrm>
        </p:grpSpPr>
        <p:sp>
          <p:nvSpPr>
            <p:cNvPr id="409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411" name="Text Box 409"/>
          <p:cNvSpPr txBox="1">
            <a:spLocks noChangeArrowheads="1"/>
          </p:cNvSpPr>
          <p:nvPr/>
        </p:nvSpPr>
        <p:spPr bwMode="auto">
          <a:xfrm>
            <a:off x="904825" y="58656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2" name="Text Box 409"/>
          <p:cNvSpPr txBox="1">
            <a:spLocks noChangeArrowheads="1"/>
          </p:cNvSpPr>
          <p:nvPr/>
        </p:nvSpPr>
        <p:spPr bwMode="auto">
          <a:xfrm>
            <a:off x="904825" y="609016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14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3" name="Text Box 409"/>
          <p:cNvSpPr txBox="1">
            <a:spLocks noChangeArrowheads="1"/>
          </p:cNvSpPr>
          <p:nvPr/>
        </p:nvSpPr>
        <p:spPr bwMode="auto">
          <a:xfrm>
            <a:off x="904825" y="632493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13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</a:p>
        </p:txBody>
      </p:sp>
      <p:sp>
        <p:nvSpPr>
          <p:cNvPr id="414" name="Rectangle 305"/>
          <p:cNvSpPr>
            <a:spLocks noChangeArrowheads="1"/>
          </p:cNvSpPr>
          <p:nvPr/>
        </p:nvSpPr>
        <p:spPr bwMode="auto">
          <a:xfrm>
            <a:off x="2909651" y="4707895"/>
            <a:ext cx="895592" cy="1986370"/>
          </a:xfrm>
          <a:prstGeom prst="rect">
            <a:avLst/>
          </a:prstGeom>
          <a:solidFill>
            <a:srgbClr val="FFEB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15" name="Text Box 409"/>
          <p:cNvSpPr txBox="1">
            <a:spLocks noChangeArrowheads="1"/>
          </p:cNvSpPr>
          <p:nvPr/>
        </p:nvSpPr>
        <p:spPr bwMode="auto">
          <a:xfrm>
            <a:off x="2878562" y="467566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8561" y="5082500"/>
            <a:ext cx="679534" cy="369332"/>
            <a:chOff x="4030595" y="5221553"/>
            <a:chExt cx="679534" cy="369332"/>
          </a:xfrm>
        </p:grpSpPr>
        <p:sp>
          <p:nvSpPr>
            <p:cNvPr id="416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417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2880564" y="5529410"/>
            <a:ext cx="679534" cy="369332"/>
            <a:chOff x="4030595" y="5221553"/>
            <a:chExt cx="679534" cy="369332"/>
          </a:xfrm>
        </p:grpSpPr>
        <p:sp>
          <p:nvSpPr>
            <p:cNvPr id="419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420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924347" y="588572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/>
              <a:t>C</a:t>
            </a:r>
          </a:p>
        </p:txBody>
      </p:sp>
      <p:sp>
        <p:nvSpPr>
          <p:cNvPr id="421" name="矩形 420"/>
          <p:cNvSpPr/>
          <p:nvPr/>
        </p:nvSpPr>
        <p:spPr>
          <a:xfrm>
            <a:off x="2924347" y="61248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B</a:t>
            </a:r>
            <a:endParaRPr lang="zh-CN" altLang="en-US" sz="1800" b="1" dirty="0"/>
          </a:p>
        </p:txBody>
      </p:sp>
      <p:sp>
        <p:nvSpPr>
          <p:cNvPr id="422" name="矩形 421"/>
          <p:cNvSpPr/>
          <p:nvPr/>
        </p:nvSpPr>
        <p:spPr>
          <a:xfrm>
            <a:off x="2924347" y="63472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00" b="1" dirty="0"/>
              <a:t>A</a:t>
            </a:r>
            <a:endParaRPr lang="zh-CN" altLang="en-US" sz="1800" b="1" dirty="0"/>
          </a:p>
        </p:txBody>
      </p:sp>
      <p:sp>
        <p:nvSpPr>
          <p:cNvPr id="423" name="Text Box 409"/>
          <p:cNvSpPr txBox="1">
            <a:spLocks noChangeArrowheads="1"/>
          </p:cNvSpPr>
          <p:nvPr/>
        </p:nvSpPr>
        <p:spPr bwMode="auto">
          <a:xfrm>
            <a:off x="3430643" y="4869160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4" name="Line 413"/>
          <p:cNvSpPr>
            <a:spLocks noChangeShapeType="1"/>
          </p:cNvSpPr>
          <p:nvPr/>
        </p:nvSpPr>
        <p:spPr bwMode="auto">
          <a:xfrm>
            <a:off x="3519926" y="4946375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5" name="Text Box 409"/>
          <p:cNvSpPr txBox="1">
            <a:spLocks noChangeArrowheads="1"/>
          </p:cNvSpPr>
          <p:nvPr/>
        </p:nvSpPr>
        <p:spPr bwMode="auto">
          <a:xfrm>
            <a:off x="3439714" y="515719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2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6" name="Line 413"/>
          <p:cNvSpPr>
            <a:spLocks noChangeShapeType="1"/>
          </p:cNvSpPr>
          <p:nvPr/>
        </p:nvSpPr>
        <p:spPr bwMode="auto">
          <a:xfrm>
            <a:off x="3528997" y="523440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8" name="Line 309"/>
          <p:cNvSpPr>
            <a:spLocks noChangeShapeType="1"/>
          </p:cNvSpPr>
          <p:nvPr/>
        </p:nvSpPr>
        <p:spPr bwMode="auto">
          <a:xfrm flipV="1">
            <a:off x="3805243" y="5697755"/>
            <a:ext cx="647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3" name="Text Box 315"/>
          <p:cNvSpPr txBox="1">
            <a:spLocks noChangeArrowheads="1"/>
          </p:cNvSpPr>
          <p:nvPr/>
        </p:nvSpPr>
        <p:spPr bwMode="auto">
          <a:xfrm>
            <a:off x="3812293" y="5979310"/>
            <a:ext cx="931913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74LS138</a:t>
            </a:r>
          </a:p>
        </p:txBody>
      </p:sp>
      <p:sp>
        <p:nvSpPr>
          <p:cNvPr id="439" name="Text Box 519"/>
          <p:cNvSpPr txBox="1">
            <a:spLocks noChangeArrowheads="1"/>
          </p:cNvSpPr>
          <p:nvPr/>
        </p:nvSpPr>
        <p:spPr bwMode="auto">
          <a:xfrm>
            <a:off x="4266381" y="6346123"/>
            <a:ext cx="69146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译码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40" name="Text Box 519"/>
          <p:cNvSpPr txBox="1">
            <a:spLocks noChangeArrowheads="1"/>
          </p:cNvSpPr>
          <p:nvPr/>
        </p:nvSpPr>
        <p:spPr bwMode="auto">
          <a:xfrm>
            <a:off x="3671878" y="2169019"/>
            <a:ext cx="131022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双向驱动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41" name="Text Box 519"/>
          <p:cNvSpPr txBox="1">
            <a:spLocks noChangeArrowheads="1"/>
          </p:cNvSpPr>
          <p:nvPr/>
        </p:nvSpPr>
        <p:spPr bwMode="auto">
          <a:xfrm>
            <a:off x="3659913" y="4167052"/>
            <a:ext cx="131022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单向驱动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4" name="Text Box 409">
            <a:extLst>
              <a:ext uri="{FF2B5EF4-FFF2-40B4-BE49-F238E27FC236}">
                <a16:creationId xmlns:a16="http://schemas.microsoft.com/office/drawing/2014/main" id="{10667555-4BF5-4392-B7DF-8CE59FD6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54" y="5125680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16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8" name="Line 503">
            <a:extLst>
              <a:ext uri="{FF2B5EF4-FFF2-40B4-BE49-F238E27FC236}">
                <a16:creationId xmlns:a16="http://schemas.microsoft.com/office/drawing/2014/main" id="{7EBD38B2-8294-448F-8323-E816F1021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1145" y="5173968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79" name="Line 503">
            <a:extLst>
              <a:ext uri="{FF2B5EF4-FFF2-40B4-BE49-F238E27FC236}">
                <a16:creationId xmlns:a16="http://schemas.microsoft.com/office/drawing/2014/main" id="{190F7C07-841F-40CF-8DBF-D3F09BB1C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1145" y="5341043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4" name="Rectangle 499">
            <a:extLst>
              <a:ext uri="{FF2B5EF4-FFF2-40B4-BE49-F238E27FC236}">
                <a16:creationId xmlns:a16="http://schemas.microsoft.com/office/drawing/2014/main" id="{4B65D067-A23B-431C-B7C9-234E766D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296" y="5081102"/>
            <a:ext cx="365210" cy="36412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>
                <a:solidFill>
                  <a:srgbClr val="000000"/>
                </a:solidFill>
                <a:latin typeface="宋体"/>
              </a:rPr>
              <a:t>≥</a:t>
            </a:r>
            <a:r>
              <a:rPr lang="en-US" altLang="zh-CN" sz="1600" b="1" kern="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5" name="Text Box 409">
            <a:extLst>
              <a:ext uri="{FF2B5EF4-FFF2-40B4-BE49-F238E27FC236}">
                <a16:creationId xmlns:a16="http://schemas.microsoft.com/office/drawing/2014/main" id="{8B914ED2-7E7C-4632-805F-69D12BF4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171" y="5517232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3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46" name="Line 413">
            <a:extLst>
              <a:ext uri="{FF2B5EF4-FFF2-40B4-BE49-F238E27FC236}">
                <a16:creationId xmlns:a16="http://schemas.microsoft.com/office/drawing/2014/main" id="{13CAD93F-E059-497D-A0A9-196161DA3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454" y="5594447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7" name="Line 502">
            <a:extLst>
              <a:ext uri="{FF2B5EF4-FFF2-40B4-BE49-F238E27FC236}">
                <a16:creationId xmlns:a16="http://schemas.microsoft.com/office/drawing/2014/main" id="{EC57F680-9ED3-4B65-B2A1-BBF53619E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6825" y="5074443"/>
            <a:ext cx="1381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8" name="Line 502">
            <a:extLst>
              <a:ext uri="{FF2B5EF4-FFF2-40B4-BE49-F238E27FC236}">
                <a16:creationId xmlns:a16="http://schemas.microsoft.com/office/drawing/2014/main" id="{679DD4B5-03C4-4221-9414-BA7C630A7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6825" y="5336492"/>
            <a:ext cx="1381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49" name="Rectangle 499">
            <a:extLst>
              <a:ext uri="{FF2B5EF4-FFF2-40B4-BE49-F238E27FC236}">
                <a16:creationId xmlns:a16="http://schemas.microsoft.com/office/drawing/2014/main" id="{0E3593B1-7B1F-4302-A710-52F6CA9E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787" y="4990344"/>
            <a:ext cx="289182" cy="435556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450" name="Line 309">
            <a:extLst>
              <a:ext uri="{FF2B5EF4-FFF2-40B4-BE49-F238E27FC236}">
                <a16:creationId xmlns:a16="http://schemas.microsoft.com/office/drawing/2014/main" id="{46D7E405-7691-4365-BFB5-65EBE8456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7969" y="5209855"/>
            <a:ext cx="22434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51" name="Text Box 409">
            <a:extLst>
              <a:ext uri="{FF2B5EF4-FFF2-40B4-BE49-F238E27FC236}">
                <a16:creationId xmlns:a16="http://schemas.microsoft.com/office/drawing/2014/main" id="{436720D3-4817-4501-8F89-16346E6A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135" y="5010302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2" name="Text Box 409">
            <a:extLst>
              <a:ext uri="{FF2B5EF4-FFF2-40B4-BE49-F238E27FC236}">
                <a16:creationId xmlns:a16="http://schemas.microsoft.com/office/drawing/2014/main" id="{34703D94-0448-4D34-A866-B36E99F5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566" y="5499401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3" name="Text Box 409">
            <a:extLst>
              <a:ext uri="{FF2B5EF4-FFF2-40B4-BE49-F238E27FC236}">
                <a16:creationId xmlns:a16="http://schemas.microsoft.com/office/drawing/2014/main" id="{B8603213-C912-44A6-B46B-C17C5772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308" y="4756986"/>
            <a:ext cx="79975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CS4K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54" name="Text Box 409">
            <a:extLst>
              <a:ext uri="{FF2B5EF4-FFF2-40B4-BE49-F238E27FC236}">
                <a16:creationId xmlns:a16="http://schemas.microsoft.com/office/drawing/2014/main" id="{A550A2E8-4BAC-4465-955C-A80051AE7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780" y="1524008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CS8K</a:t>
            </a:r>
            <a:endParaRPr kumimoji="0" lang="en-US" altLang="zh-CN" sz="1800" b="1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4D3514-2A94-4A31-9F33-CE0B2B64013F}"/>
              </a:ext>
            </a:extLst>
          </p:cNvPr>
          <p:cNvSpPr/>
          <p:nvPr/>
        </p:nvSpPr>
        <p:spPr>
          <a:xfrm>
            <a:off x="8110481" y="1160569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CF3FAA42-B7C4-4762-A808-16F335C265B9}"/>
              </a:ext>
            </a:extLst>
          </p:cNvPr>
          <p:cNvSpPr/>
          <p:nvPr/>
        </p:nvSpPr>
        <p:spPr>
          <a:xfrm>
            <a:off x="8110481" y="2763238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8KB</a:t>
            </a: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14B2F5A2-E1A0-4CA5-BC4B-DF02234E5E2C}"/>
              </a:ext>
            </a:extLst>
          </p:cNvPr>
          <p:cNvSpPr/>
          <p:nvPr/>
        </p:nvSpPr>
        <p:spPr>
          <a:xfrm>
            <a:off x="8109445" y="4394506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4KB</a:t>
            </a: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99F7B328-53A8-4228-BFDC-AC8E731B43A3}"/>
              </a:ext>
            </a:extLst>
          </p:cNvPr>
          <p:cNvSpPr/>
          <p:nvPr/>
        </p:nvSpPr>
        <p:spPr>
          <a:xfrm>
            <a:off x="8109445" y="5995870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6600"/>
                </a:solidFill>
              </a:rPr>
              <a:t>4KB</a:t>
            </a:r>
          </a:p>
          <a:p>
            <a:r>
              <a:rPr lang="en-US" altLang="zh-CN" sz="1800" b="1" dirty="0">
                <a:solidFill>
                  <a:srgbClr val="006600"/>
                </a:solidFill>
              </a:rPr>
              <a:t>SRAM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  <p:sp>
        <p:nvSpPr>
          <p:cNvPr id="458" name="Text Box 315">
            <a:extLst>
              <a:ext uri="{FF2B5EF4-FFF2-40B4-BE49-F238E27FC236}">
                <a16:creationId xmlns:a16="http://schemas.microsoft.com/office/drawing/2014/main" id="{A75FF812-5632-4106-A02D-B85FAE8EC12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798854" y="556485"/>
            <a:ext cx="105521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SRAM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A91756-BABC-4EE9-A855-0322EAD29659}"/>
              </a:ext>
            </a:extLst>
          </p:cNvPr>
          <p:cNvCxnSpPr>
            <a:cxnSpLocks/>
          </p:cNvCxnSpPr>
          <p:nvPr/>
        </p:nvCxnSpPr>
        <p:spPr bwMode="auto">
          <a:xfrm>
            <a:off x="3830562" y="5693032"/>
            <a:ext cx="1600983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53E2A14-569F-4D0C-9019-58056FA9B8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36120" y="5063278"/>
            <a:ext cx="0" cy="629754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7211C1-A8C6-46DC-81CD-F867956DC256}"/>
              </a:ext>
            </a:extLst>
          </p:cNvPr>
          <p:cNvCxnSpPr>
            <a:cxnSpLocks/>
          </p:cNvCxnSpPr>
          <p:nvPr/>
        </p:nvCxnSpPr>
        <p:spPr bwMode="auto">
          <a:xfrm>
            <a:off x="5436120" y="5053102"/>
            <a:ext cx="99972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84CC9472-5C4E-42F3-A10C-BDAE0B39BCC7}"/>
              </a:ext>
            </a:extLst>
          </p:cNvPr>
          <p:cNvCxnSpPr>
            <a:cxnSpLocks/>
          </p:cNvCxnSpPr>
          <p:nvPr/>
        </p:nvCxnSpPr>
        <p:spPr bwMode="auto">
          <a:xfrm>
            <a:off x="5220090" y="1819703"/>
            <a:ext cx="121575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A5850502-27E9-4F93-A309-A01124EAC2B3}"/>
              </a:ext>
            </a:extLst>
          </p:cNvPr>
          <p:cNvCxnSpPr>
            <a:cxnSpLocks/>
          </p:cNvCxnSpPr>
          <p:nvPr/>
        </p:nvCxnSpPr>
        <p:spPr bwMode="auto">
          <a:xfrm>
            <a:off x="4253948" y="5208122"/>
            <a:ext cx="966142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840A99A8-6248-4D18-A158-F87E593C6D81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0090" y="1828929"/>
            <a:ext cx="0" cy="3379193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FF66CC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9" name="Text Box 519">
            <a:extLst>
              <a:ext uri="{FF2B5EF4-FFF2-40B4-BE49-F238E27FC236}">
                <a16:creationId xmlns:a16="http://schemas.microsoft.com/office/drawing/2014/main" id="{C19E9D38-FA79-493E-8416-63339EC35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37" y="116632"/>
            <a:ext cx="417128" cy="6637850"/>
          </a:xfrm>
          <a:prstGeom prst="rect">
            <a:avLst/>
          </a:prstGeom>
          <a:noFill/>
          <a:ln w="76200" algn="ctr">
            <a:solidFill>
              <a:srgbClr val="FF0000">
                <a:alpha val="40000"/>
              </a:srgbClr>
            </a:solidFill>
            <a:miter lim="800000"/>
            <a:headEnd/>
            <a:tailEnd type="none" w="med" len="lg"/>
          </a:ln>
          <a:effectLst/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0" name="直接连接符 429">
            <a:extLst>
              <a:ext uri="{FF2B5EF4-FFF2-40B4-BE49-F238E27FC236}">
                <a16:creationId xmlns:a16="http://schemas.microsoft.com/office/drawing/2014/main" id="{3DF2D5B7-D2C7-4D7F-BD50-38D7E6556CD8}"/>
              </a:ext>
            </a:extLst>
          </p:cNvPr>
          <p:cNvCxnSpPr>
            <a:cxnSpLocks/>
          </p:cNvCxnSpPr>
          <p:nvPr/>
        </p:nvCxnSpPr>
        <p:spPr bwMode="auto">
          <a:xfrm>
            <a:off x="704431" y="198170"/>
            <a:ext cx="0" cy="21866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9" name="直接连接符 458">
            <a:extLst>
              <a:ext uri="{FF2B5EF4-FFF2-40B4-BE49-F238E27FC236}">
                <a16:creationId xmlns:a16="http://schemas.microsoft.com/office/drawing/2014/main" id="{421AF77C-23E4-4542-9DA9-1E7C1E5A2173}"/>
              </a:ext>
            </a:extLst>
          </p:cNvPr>
          <p:cNvCxnSpPr>
            <a:cxnSpLocks/>
          </p:cNvCxnSpPr>
          <p:nvPr/>
        </p:nvCxnSpPr>
        <p:spPr bwMode="auto">
          <a:xfrm>
            <a:off x="571508" y="299016"/>
            <a:ext cx="14048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AC505FC1-2199-46E7-BCB4-11B7384BC552}"/>
              </a:ext>
            </a:extLst>
          </p:cNvPr>
          <p:cNvCxnSpPr>
            <a:cxnSpLocks/>
          </p:cNvCxnSpPr>
          <p:nvPr/>
        </p:nvCxnSpPr>
        <p:spPr bwMode="auto">
          <a:xfrm>
            <a:off x="571508" y="3521980"/>
            <a:ext cx="14048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1" name="直接连接符 460">
            <a:extLst>
              <a:ext uri="{FF2B5EF4-FFF2-40B4-BE49-F238E27FC236}">
                <a16:creationId xmlns:a16="http://schemas.microsoft.com/office/drawing/2014/main" id="{7767C306-6818-4590-8B38-9080E81045BB}"/>
              </a:ext>
            </a:extLst>
          </p:cNvPr>
          <p:cNvCxnSpPr>
            <a:cxnSpLocks/>
          </p:cNvCxnSpPr>
          <p:nvPr/>
        </p:nvCxnSpPr>
        <p:spPr bwMode="auto">
          <a:xfrm>
            <a:off x="571508" y="4994925"/>
            <a:ext cx="3538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2" name="直接连接符 461">
            <a:extLst>
              <a:ext uri="{FF2B5EF4-FFF2-40B4-BE49-F238E27FC236}">
                <a16:creationId xmlns:a16="http://schemas.microsoft.com/office/drawing/2014/main" id="{7E9C8376-6368-4186-A9BE-104241579A98}"/>
              </a:ext>
            </a:extLst>
          </p:cNvPr>
          <p:cNvCxnSpPr>
            <a:cxnSpLocks/>
          </p:cNvCxnSpPr>
          <p:nvPr/>
        </p:nvCxnSpPr>
        <p:spPr bwMode="auto">
          <a:xfrm>
            <a:off x="571508" y="6179532"/>
            <a:ext cx="3538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4E7A1E29-ECC2-43B9-BCE6-B9DA8744BEB3}"/>
              </a:ext>
            </a:extLst>
          </p:cNvPr>
          <p:cNvCxnSpPr>
            <a:cxnSpLocks/>
          </p:cNvCxnSpPr>
          <p:nvPr/>
        </p:nvCxnSpPr>
        <p:spPr bwMode="auto">
          <a:xfrm>
            <a:off x="704431" y="1421575"/>
            <a:ext cx="0" cy="21866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825C80DE-13F2-4BDF-B5F7-84120723D8E4}"/>
              </a:ext>
            </a:extLst>
          </p:cNvPr>
          <p:cNvCxnSpPr>
            <a:cxnSpLocks/>
          </p:cNvCxnSpPr>
          <p:nvPr/>
        </p:nvCxnSpPr>
        <p:spPr bwMode="auto">
          <a:xfrm>
            <a:off x="704431" y="2845901"/>
            <a:ext cx="0" cy="137520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5" name="直接连接符 464">
            <a:extLst>
              <a:ext uri="{FF2B5EF4-FFF2-40B4-BE49-F238E27FC236}">
                <a16:creationId xmlns:a16="http://schemas.microsoft.com/office/drawing/2014/main" id="{2C997E11-46F4-48BB-AA86-493A619A58DE}"/>
              </a:ext>
            </a:extLst>
          </p:cNvPr>
          <p:cNvCxnSpPr>
            <a:cxnSpLocks/>
          </p:cNvCxnSpPr>
          <p:nvPr/>
        </p:nvCxnSpPr>
        <p:spPr bwMode="auto">
          <a:xfrm>
            <a:off x="944482" y="4613945"/>
            <a:ext cx="0" cy="7969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直接连接符 465">
            <a:extLst>
              <a:ext uri="{FF2B5EF4-FFF2-40B4-BE49-F238E27FC236}">
                <a16:creationId xmlns:a16="http://schemas.microsoft.com/office/drawing/2014/main" id="{63CAEBE3-AA9E-4ACD-861F-A0B976EA1AC4}"/>
              </a:ext>
            </a:extLst>
          </p:cNvPr>
          <p:cNvCxnSpPr>
            <a:cxnSpLocks/>
          </p:cNvCxnSpPr>
          <p:nvPr/>
        </p:nvCxnSpPr>
        <p:spPr bwMode="auto">
          <a:xfrm>
            <a:off x="944482" y="5972961"/>
            <a:ext cx="0" cy="4207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FAC6B6AD-4368-4A3A-A0DB-64B7A6AF8BE2}"/>
              </a:ext>
            </a:extLst>
          </p:cNvPr>
          <p:cNvCxnSpPr>
            <a:cxnSpLocks/>
          </p:cNvCxnSpPr>
          <p:nvPr/>
        </p:nvCxnSpPr>
        <p:spPr bwMode="auto">
          <a:xfrm>
            <a:off x="571508" y="1530999"/>
            <a:ext cx="14048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8" name="直接连接符 467">
            <a:extLst>
              <a:ext uri="{FF2B5EF4-FFF2-40B4-BE49-F238E27FC236}">
                <a16:creationId xmlns:a16="http://schemas.microsoft.com/office/drawing/2014/main" id="{384A47C1-278A-4178-9E52-1AE00FD27E3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33755" y="4487387"/>
            <a:ext cx="421306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9" name="直接连接符 468">
            <a:extLst>
              <a:ext uri="{FF2B5EF4-FFF2-40B4-BE49-F238E27FC236}">
                <a16:creationId xmlns:a16="http://schemas.microsoft.com/office/drawing/2014/main" id="{AFF8D084-B3AD-42EA-B5D7-A526D23475C1}"/>
              </a:ext>
            </a:extLst>
          </p:cNvPr>
          <p:cNvCxnSpPr>
            <a:cxnSpLocks/>
          </p:cNvCxnSpPr>
          <p:nvPr/>
        </p:nvCxnSpPr>
        <p:spPr bwMode="auto">
          <a:xfrm>
            <a:off x="3155062" y="4256484"/>
            <a:ext cx="0" cy="23009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0" name="直接连接符 469">
            <a:extLst>
              <a:ext uri="{FF2B5EF4-FFF2-40B4-BE49-F238E27FC236}">
                <a16:creationId xmlns:a16="http://schemas.microsoft.com/office/drawing/2014/main" id="{64B26498-7AAC-4B21-A60E-689A7066B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5062" y="4257215"/>
            <a:ext cx="202385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19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927EE-97D4-41F3-8822-3B8DA6E696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142759"/>
            <a:ext cx="3552142" cy="651696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START:  MOV AX,0C200H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DS,AX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BX,0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CX,6000H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AL,0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WRITE:  MOV [BX],AL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INC BX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INC AL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LOOP WRITE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BX,0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CX,6000H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AL,0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CHECK:  CMP AL,[BX]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JNZ ERROR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INC BX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INC AL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LOOP CHECK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MOV DL,0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JMP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NEXT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ERROR:  MOV DL,1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NEXT: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9912" y="1964188"/>
            <a:ext cx="504056" cy="225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rPr>
              <a:t>参考程序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59461" y="142759"/>
            <a:ext cx="3600400" cy="6516960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START:  MOV AX,0C200H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DS,AX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BX,0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CX,3000H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AX,0100H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WRITE:  MOV [BX],AX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ADD BX,2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ADD AH,2</a:t>
            </a: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ADD AL,2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LOOP WRITE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BX,0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CX,3000H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MOV AX,0100H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CHECK:  CMP AX,[BX]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JNZ ERROR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ADD BX,2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ADD AH,2</a:t>
            </a: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ADD AL,2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LOOP CHECK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MOV DL,0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     JMP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NEXT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ERROR:  MOV DL,1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Consolas" panose="020B06090202040302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1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NEXT: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Courier New" panose="02070309020205020404" pitchFamily="49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97650" y="1107741"/>
            <a:ext cx="3338246" cy="1483290"/>
          </a:xfrm>
          <a:prstGeom prst="roundRect">
            <a:avLst>
              <a:gd name="adj" fmla="val 14724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05591" y="989603"/>
            <a:ext cx="3223107" cy="1673436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305591" y="3239103"/>
            <a:ext cx="3223107" cy="838442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97650" y="3239103"/>
            <a:ext cx="3338246" cy="907454"/>
          </a:xfrm>
          <a:prstGeom prst="roundRect">
            <a:avLst>
              <a:gd name="adj" fmla="val 20216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305591" y="4344877"/>
            <a:ext cx="3223107" cy="838442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97650" y="4445759"/>
            <a:ext cx="3024336" cy="619422"/>
          </a:xfrm>
          <a:prstGeom prst="roundRect">
            <a:avLst>
              <a:gd name="adj" fmla="val 20216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1198" y="5903398"/>
            <a:ext cx="1111202" cy="830997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2: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位写</a:t>
            </a:r>
          </a:p>
        </p:txBody>
      </p:sp>
      <p:sp>
        <p:nvSpPr>
          <p:cNvPr id="15" name="矩形 14"/>
          <p:cNvSpPr/>
          <p:nvPr/>
        </p:nvSpPr>
        <p:spPr>
          <a:xfrm>
            <a:off x="2995785" y="5903399"/>
            <a:ext cx="1059906" cy="830997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方案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1: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位写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E9844F-7548-40CE-BDB1-18237D9F07B1}"/>
              </a:ext>
            </a:extLst>
          </p:cNvPr>
          <p:cNvSpPr/>
          <p:nvPr/>
        </p:nvSpPr>
        <p:spPr>
          <a:xfrm>
            <a:off x="7939594" y="589493"/>
            <a:ext cx="11689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C2000H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～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C7FFFH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DF87A8-C77B-4170-8513-EDF38CACFCD6}"/>
              </a:ext>
            </a:extLst>
          </p:cNvPr>
          <p:cNvSpPr/>
          <p:nvPr/>
        </p:nvSpPr>
        <p:spPr>
          <a:xfrm>
            <a:off x="8072922" y="2262351"/>
            <a:ext cx="71205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00H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01H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02H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03H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FEH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FFH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5D7EC2D-E0DB-4A27-AAD7-13CBDDC34D3D}"/>
              </a:ext>
            </a:extLst>
          </p:cNvPr>
          <p:cNvCxnSpPr>
            <a:stCxn id="16" idx="2"/>
          </p:cNvCxnSpPr>
          <p:nvPr/>
        </p:nvCxnSpPr>
        <p:spPr bwMode="auto">
          <a:xfrm>
            <a:off x="8428949" y="4509120"/>
            <a:ext cx="0" cy="288032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FB44731-5274-419E-86BC-616D9B73FC0E}"/>
              </a:ext>
            </a:extLst>
          </p:cNvPr>
          <p:cNvCxnSpPr/>
          <p:nvPr/>
        </p:nvCxnSpPr>
        <p:spPr bwMode="auto">
          <a:xfrm>
            <a:off x="8428949" y="4797152"/>
            <a:ext cx="572051" cy="0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69C3BF7-54DF-4614-B686-98378590EB84}"/>
              </a:ext>
            </a:extLst>
          </p:cNvPr>
          <p:cNvCxnSpPr>
            <a:cxnSpLocks/>
          </p:cNvCxnSpPr>
          <p:nvPr/>
        </p:nvCxnSpPr>
        <p:spPr bwMode="auto">
          <a:xfrm flipV="1">
            <a:off x="9001000" y="1988840"/>
            <a:ext cx="0" cy="2808312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B7127AC-E3C1-4FDE-A0DF-1568397812A5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8950" y="1988840"/>
            <a:ext cx="572050" cy="0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C1E6491-9A41-46B4-90E4-722F6D33807C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8428949" y="1988840"/>
            <a:ext cx="0" cy="273511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992A64D-4929-4A5E-AF57-7D7D0FBD5E24}"/>
              </a:ext>
            </a:extLst>
          </p:cNvPr>
          <p:cNvCxnSpPr>
            <a:cxnSpLocks/>
          </p:cNvCxnSpPr>
          <p:nvPr/>
        </p:nvCxnSpPr>
        <p:spPr bwMode="auto">
          <a:xfrm flipV="1">
            <a:off x="9001000" y="3278784"/>
            <a:ext cx="0" cy="828092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9900C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22547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C927EE-97D4-41F3-8822-3B8DA6E69620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142759"/>
            <a:ext cx="3552142" cy="651696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START:  MOV AX,0C200H</a:t>
            </a:r>
            <a:endParaRPr lang="zh-CN" altLang="zh-CN" sz="2000" b="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  MOV DS,AX</a:t>
            </a:r>
            <a:endParaRPr lang="zh-CN" altLang="zh-CN" sz="2000" b="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BX,0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CX,6000H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AL,0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WRITE:  MOV [BX],AL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BX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AL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LOOP WRITE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BX,0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CX,6000H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AL,0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CHECK:  CMP AL,[BX]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JNZ ERROR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BX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AL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FF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LOOP CHECK</a:t>
            </a:r>
            <a:endParaRPr lang="zh-CN" altLang="zh-CN" sz="2000" b="0" kern="0" dirty="0">
              <a:solidFill>
                <a:srgbClr val="FF00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DL,0</a:t>
            </a:r>
            <a:endParaRPr lang="zh-CN" altLang="zh-CN" sz="2000" b="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JMP </a:t>
            </a:r>
            <a:r>
              <a:rPr lang="en-US" altLang="zh-CN" sz="2000" b="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endParaRPr lang="zh-CN" altLang="zh-CN" sz="2000" b="0" kern="0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C66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ERROR:  MOV DL,1</a:t>
            </a:r>
            <a:endParaRPr lang="zh-CN" altLang="zh-CN" sz="2000" b="0" kern="0" dirty="0">
              <a:solidFill>
                <a:srgbClr val="CC66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NEXT:</a:t>
            </a: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0" kern="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  <a:endParaRPr lang="zh-CN" altLang="zh-CN" sz="2000" b="0" kern="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9912" y="1964188"/>
            <a:ext cx="504056" cy="225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7D"/>
                </a:solidFill>
                <a:latin typeface="Courier New" pitchFamily="49" charset="0"/>
              </a:rPr>
              <a:t>参考程序</a:t>
            </a:r>
          </a:p>
        </p:txBody>
      </p:sp>
      <p:sp>
        <p:nvSpPr>
          <p:cNvPr id="15" name="矩形 14"/>
          <p:cNvSpPr/>
          <p:nvPr/>
        </p:nvSpPr>
        <p:spPr>
          <a:xfrm>
            <a:off x="2699792" y="5903399"/>
            <a:ext cx="3681198" cy="830997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不同单元写入不同数据，</a:t>
            </a:r>
            <a:endParaRPr lang="en-US" altLang="zh-CN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写完所有单元，然后检查。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2A3EB4DA-15AB-41CE-8FB0-30CAA281922B}"/>
              </a:ext>
            </a:extLst>
          </p:cNvPr>
          <p:cNvSpPr txBox="1">
            <a:spLocks/>
          </p:cNvSpPr>
          <p:nvPr/>
        </p:nvSpPr>
        <p:spPr bwMode="auto">
          <a:xfrm>
            <a:off x="4260218" y="142759"/>
            <a:ext cx="4344230" cy="5374473"/>
          </a:xfrm>
          <a:prstGeom prst="rect">
            <a:avLst/>
          </a:prstGeom>
          <a:solidFill>
            <a:srgbClr val="E1FFFF"/>
          </a:solidFill>
          <a:ln w="2857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START:  MOV AX,0C200H</a:t>
            </a:r>
            <a:endParaRPr lang="zh-CN" altLang="zh-CN" sz="2000" b="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  MOV DS,AX</a:t>
            </a:r>
            <a:endParaRPr lang="zh-CN" altLang="zh-CN" sz="2000" b="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BX,0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CX,6000H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AL,55H</a:t>
            </a:r>
            <a:endParaRPr lang="zh-CN" altLang="zh-CN" sz="2000" b="0" kern="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WTCHK:  MOV [BX],AL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;MOV BYTE PTR[BX],55H</a:t>
            </a:r>
            <a:endParaRPr lang="en-US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FF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CMP [BX],AL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;CMP AL,[BX]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;CMP BYTE PTR[BX],55H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FF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JNZ ERROR</a:t>
            </a:r>
            <a:endParaRPr lang="zh-CN" altLang="zh-CN" sz="2000" b="0" kern="0" dirty="0">
              <a:solidFill>
                <a:srgbClr val="FF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INC BX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LOOP WTCHK</a:t>
            </a:r>
            <a:endParaRPr lang="zh-CN" altLang="zh-CN" sz="2000" b="0" kern="0" dirty="0">
              <a:solidFill>
                <a:srgbClr val="C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MOV DL,0</a:t>
            </a:r>
            <a:endParaRPr lang="zh-CN" altLang="zh-CN" sz="2000" b="0" kern="0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JMP </a:t>
            </a:r>
            <a:r>
              <a:rPr lang="en-US" altLang="zh-CN" sz="2000" b="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endParaRPr lang="zh-CN" altLang="zh-CN" sz="2000" b="0" kern="0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C66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ERROR:  MOV DL,1</a:t>
            </a:r>
            <a:endParaRPr lang="zh-CN" altLang="zh-CN" sz="2000" b="0" kern="0" dirty="0">
              <a:solidFill>
                <a:srgbClr val="CC66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NEXT:</a:t>
            </a:r>
            <a:r>
              <a:rPr lang="en-US" altLang="zh-CN" sz="2000" b="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0" kern="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  <a:endParaRPr lang="zh-CN" altLang="zh-CN" sz="2000" b="0" kern="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87F6A1-7CDF-4E06-901D-B1D1A82DD773}"/>
              </a:ext>
            </a:extLst>
          </p:cNvPr>
          <p:cNvSpPr/>
          <p:nvPr/>
        </p:nvSpPr>
        <p:spPr>
          <a:xfrm>
            <a:off x="6251934" y="5157192"/>
            <a:ext cx="2729181" cy="830997"/>
          </a:xfrm>
          <a:prstGeom prst="rect">
            <a:avLst/>
          </a:prstGeom>
          <a:solidFill>
            <a:srgbClr val="FFDCB9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所有单元写入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55H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可以合并两个循环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275571-9632-40CD-BA8E-3CA9B97FF963}"/>
              </a:ext>
            </a:extLst>
          </p:cNvPr>
          <p:cNvSpPr/>
          <p:nvPr/>
        </p:nvSpPr>
        <p:spPr>
          <a:xfrm>
            <a:off x="7628662" y="2375431"/>
            <a:ext cx="846954" cy="307777"/>
          </a:xfrm>
          <a:prstGeom prst="rect">
            <a:avLst/>
          </a:prstGeom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>
                <a:solidFill>
                  <a:srgbClr val="FF6600"/>
                </a:solidFill>
                <a:cs typeface="Times New Roman" panose="02020603050405020304" pitchFamily="18" charset="0"/>
              </a:rPr>
              <a:t>都可以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A3E356-BC37-4466-849A-2BF07DF84945}"/>
              </a:ext>
            </a:extLst>
          </p:cNvPr>
          <p:cNvSpPr/>
          <p:nvPr/>
        </p:nvSpPr>
        <p:spPr bwMode="auto">
          <a:xfrm>
            <a:off x="5424408" y="2370966"/>
            <a:ext cx="3036024" cy="865848"/>
          </a:xfrm>
          <a:prstGeom prst="rect">
            <a:avLst/>
          </a:prstGeom>
          <a:noFill/>
          <a:ln w="28575" cap="flat" cmpd="sng" algn="ctr">
            <a:solidFill>
              <a:srgbClr val="FF66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E68800-E28A-4841-8AA0-2EA628FF5B61}"/>
              </a:ext>
            </a:extLst>
          </p:cNvPr>
          <p:cNvSpPr/>
          <p:nvPr/>
        </p:nvSpPr>
        <p:spPr bwMode="auto">
          <a:xfrm>
            <a:off x="5424408" y="1741432"/>
            <a:ext cx="3036024" cy="580731"/>
          </a:xfrm>
          <a:prstGeom prst="rect">
            <a:avLst/>
          </a:prstGeom>
          <a:noFill/>
          <a:ln w="28575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BEE2A1-9595-40FC-BB05-EBDE9A1DC74D}"/>
              </a:ext>
            </a:extLst>
          </p:cNvPr>
          <p:cNvSpPr/>
          <p:nvPr/>
        </p:nvSpPr>
        <p:spPr>
          <a:xfrm>
            <a:off x="7668344" y="1433655"/>
            <a:ext cx="846954" cy="307777"/>
          </a:xfrm>
          <a:prstGeom prst="rect">
            <a:avLst/>
          </a:prstGeom>
        </p:spPr>
        <p:txBody>
          <a:bodyPr wrap="none" lIns="36000" tIns="0" rIns="36000" bIns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>
                <a:solidFill>
                  <a:srgbClr val="008000"/>
                </a:solidFill>
                <a:cs typeface="Times New Roman" panose="02020603050405020304" pitchFamily="18" charset="0"/>
              </a:rPr>
              <a:t>都可以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26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/>
      <p:bldP spid="3" grpId="0" animBg="1"/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70EE-6207-433A-BFFC-7A675256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ABF1C-1ED8-45CB-B830-787E3A8DD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304" name="图片 303">
            <a:extLst>
              <a:ext uri="{FF2B5EF4-FFF2-40B4-BE49-F238E27FC236}">
                <a16:creationId xmlns:a16="http://schemas.microsoft.com/office/drawing/2014/main" id="{819FADA7-F257-4D69-B832-1A2E3FA9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73120"/>
            <a:ext cx="4778059" cy="6740763"/>
          </a:xfrm>
          <a:prstGeom prst="rect">
            <a:avLst/>
          </a:prstGeom>
        </p:spPr>
      </p:pic>
      <p:sp>
        <p:nvSpPr>
          <p:cNvPr id="307" name="矩形 306">
            <a:extLst>
              <a:ext uri="{FF2B5EF4-FFF2-40B4-BE49-F238E27FC236}">
                <a16:creationId xmlns:a16="http://schemas.microsoft.com/office/drawing/2014/main" id="{7E4CCEEF-F024-4DA0-A7E2-31FB8DDE77EB}"/>
              </a:ext>
            </a:extLst>
          </p:cNvPr>
          <p:cNvSpPr/>
          <p:nvPr/>
        </p:nvSpPr>
        <p:spPr>
          <a:xfrm>
            <a:off x="40629" y="586504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例</a:t>
            </a:r>
            <a:r>
              <a:rPr lang="en-US" altLang="zh-CN" kern="0" dirty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8" name="内容占位符 2">
            <a:extLst>
              <a:ext uri="{FF2B5EF4-FFF2-40B4-BE49-F238E27FC236}">
                <a16:creationId xmlns:a16="http://schemas.microsoft.com/office/drawing/2014/main" id="{B659ECC2-A151-4BE3-A14A-B0C90387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71" y="567029"/>
            <a:ext cx="3200827" cy="703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将两片</a:t>
            </a:r>
            <a:r>
              <a:rPr lang="en-US" altLang="zh-CN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800" b="0" baseline="300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 98C64A</a:t>
            </a:r>
            <a:r>
              <a:rPr lang="zh-CN" altLang="en-US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芯片连接到</a:t>
            </a:r>
            <a:r>
              <a:rPr lang="en-US" altLang="zh-CN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1800" b="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总线。</a:t>
            </a: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8050AFF9-C0C0-4D46-A589-5F304652EEE5}"/>
              </a:ext>
            </a:extLst>
          </p:cNvPr>
          <p:cNvSpPr/>
          <p:nvPr/>
        </p:nvSpPr>
        <p:spPr>
          <a:xfrm>
            <a:off x="4107398" y="3903778"/>
            <a:ext cx="91210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A1～A13</a:t>
            </a: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4049B67D-0952-4CAE-A6E9-8427118A44D6}"/>
              </a:ext>
            </a:extLst>
          </p:cNvPr>
          <p:cNvSpPr/>
          <p:nvPr/>
        </p:nvSpPr>
        <p:spPr>
          <a:xfrm>
            <a:off x="4480499" y="476296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EF4301D7-C7BD-43A8-A887-1782CB64CC07}"/>
              </a:ext>
            </a:extLst>
          </p:cNvPr>
          <p:cNvSpPr/>
          <p:nvPr/>
        </p:nvSpPr>
        <p:spPr>
          <a:xfrm>
            <a:off x="4098853" y="832725"/>
            <a:ext cx="91210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A1～A13</a:t>
            </a: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F788CC-D29E-4C20-BACC-7932F95FFEBE}"/>
              </a:ext>
            </a:extLst>
          </p:cNvPr>
          <p:cNvSpPr/>
          <p:nvPr/>
        </p:nvSpPr>
        <p:spPr>
          <a:xfrm>
            <a:off x="4098853" y="567029"/>
            <a:ext cx="91210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D8</a:t>
            </a:r>
            <a:r>
              <a:rPr lang="zh-CN" altLang="en-US" sz="1800" dirty="0">
                <a:solidFill>
                  <a:srgbClr val="FF0000"/>
                </a:solidFill>
              </a:rPr>
              <a:t>～</a:t>
            </a:r>
            <a:r>
              <a:rPr lang="en-US" altLang="zh-CN" sz="1800" dirty="0">
                <a:solidFill>
                  <a:srgbClr val="FF0000"/>
                </a:solidFill>
              </a:rPr>
              <a:t>D15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E8119649-EE06-4D46-8058-51E20EDB2FDE}"/>
                  </a:ext>
                </a:extLst>
              </p:cNvPr>
              <p:cNvSpPr/>
              <p:nvPr/>
            </p:nvSpPr>
            <p:spPr>
              <a:xfrm>
                <a:off x="4417420" y="116667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b="1" i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m:t>BHE</m:t>
                          </m:r>
                        </m:e>
                      </m:acc>
                    </m:oMath>
                  </m:oMathPara>
                </a14:m>
                <a:endParaRPr lang="zh-CN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E8119649-EE06-4D46-8058-51E20EDB2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420" y="116667"/>
                <a:ext cx="7296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DC59D870-6DF7-4159-824F-B072C6B87B58}"/>
              </a:ext>
            </a:extLst>
          </p:cNvPr>
          <p:cNvSpPr/>
          <p:nvPr/>
        </p:nvSpPr>
        <p:spPr>
          <a:xfrm>
            <a:off x="7225164" y="248879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9900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009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线与</a:t>
            </a:r>
            <a:r>
              <a:rPr lang="en-US" altLang="zh-CN" sz="2000" dirty="0">
                <a:solidFill>
                  <a:srgbClr val="009900"/>
                </a:solidFill>
                <a:latin typeface="+mn-lt"/>
                <a:ea typeface="Microsoft Yahei" panose="020B0503020204020204" pitchFamily="34" charset="-122"/>
                <a:sym typeface="Microsoft Yahei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009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逻辑</a:t>
            </a:r>
            <a:endParaRPr lang="zh-CN" altLang="en-US" sz="2000" dirty="0">
              <a:solidFill>
                <a:srgbClr val="009900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A798B90-884E-47B4-AA42-C7CCBC937791}"/>
              </a:ext>
            </a:extLst>
          </p:cNvPr>
          <p:cNvSpPr/>
          <p:nvPr/>
        </p:nvSpPr>
        <p:spPr>
          <a:xfrm>
            <a:off x="153615" y="1174222"/>
            <a:ext cx="3904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sym typeface="Microsoft Yahei" panose="020B0503020204020204" pitchFamily="34" charset="-122"/>
              </a:rPr>
              <a:t>将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sym typeface="Microsoft Yahei" panose="020B0503020204020204" pitchFamily="34" charset="-122"/>
              </a:rPr>
              <a:t>内存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+mn-ea"/>
                <a:sym typeface="Microsoft Yahei" panose="020B0503020204020204" pitchFamily="34" charset="-122"/>
              </a:rPr>
              <a:t>B0000H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sym typeface="Microsoft Yahei" panose="020B0503020204020204" pitchFamily="34" charset="-122"/>
              </a:rPr>
              <a:t>开始的顺序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Microsoft Yahei" panose="020B0503020204020204" pitchFamily="34" charset="-122"/>
              </a:rPr>
              <a:t>16KB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sym typeface="Microsoft Yahei" panose="020B0503020204020204" pitchFamily="34" charset="-122"/>
              </a:rPr>
              <a:t>数据写入此电路的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Microsoft Yahei" panose="020B0503020204020204" pitchFamily="34" charset="-122"/>
              </a:rPr>
              <a:t>E</a:t>
            </a:r>
            <a:r>
              <a:rPr lang="en-US" altLang="zh-CN" sz="2000" baseline="30000" dirty="0">
                <a:solidFill>
                  <a:srgbClr val="000000"/>
                </a:solidFill>
                <a:latin typeface="+mn-lt"/>
                <a:ea typeface="+mn-ea"/>
                <a:sym typeface="Microsoft Yahei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sym typeface="Microsoft Yahei" panose="020B0503020204020204" pitchFamily="34" charset="-122"/>
              </a:rPr>
              <a:t>PROM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sym typeface="Microsoft Yahei" panose="020B0503020204020204" pitchFamily="34" charset="-122"/>
              </a:rPr>
              <a:t>中。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E05DCE8-B2C4-4EB6-A002-F46CDB721E29}"/>
              </a:ext>
            </a:extLst>
          </p:cNvPr>
          <p:cNvSpPr/>
          <p:nvPr/>
        </p:nvSpPr>
        <p:spPr>
          <a:xfrm>
            <a:off x="6105000" y="2797788"/>
            <a:ext cx="896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4000H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D0213B20-4C4C-43CD-B32D-011623227BEF}"/>
              </a:ext>
            </a:extLst>
          </p:cNvPr>
          <p:cNvSpPr/>
          <p:nvPr/>
        </p:nvSpPr>
        <p:spPr>
          <a:xfrm>
            <a:off x="6472089" y="5658034"/>
            <a:ext cx="2295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5C000H</a:t>
            </a:r>
            <a:r>
              <a:rPr lang="zh-CN" altLang="en-US" sz="2000" dirty="0">
                <a:solidFill>
                  <a:srgbClr val="FF0000"/>
                </a:solidFill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</a:rPr>
              <a:t>5FFFFH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1DD4227-A704-4D31-9D1B-BD953D1456B7}"/>
              </a:ext>
            </a:extLst>
          </p:cNvPr>
          <p:cNvSpPr/>
          <p:nvPr/>
        </p:nvSpPr>
        <p:spPr>
          <a:xfrm>
            <a:off x="755576" y="1970301"/>
            <a:ext cx="3588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START: MOV  AX,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0B000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H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MOV  DS,AX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MOV  AX,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5C00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H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MOV  ES,AX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MOV  BX,0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MOV  CX,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2000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H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TRANS: MOV  AX,[BX]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MOV  ES:[BX],AX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WAIT:  MOV  DX,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4000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H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IN   AL,DX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6600FF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TEST AL,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80</a:t>
            </a: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H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JZ   WAIT</a:t>
            </a:r>
            <a:endParaRPr lang="en-US" altLang="zh-CN" sz="2000" b="0" dirty="0">
              <a:solidFill>
                <a:srgbClr val="6600FF"/>
              </a:solidFill>
              <a:latin typeface="Consolas" panose="020B0609020204030204" pitchFamily="49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ADD  BX,</a:t>
            </a:r>
            <a:r>
              <a:rPr lang="en-US" altLang="zh-CN" sz="2000" b="0" u="sng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LOOP TRANS</a:t>
            </a:r>
          </a:p>
          <a:p>
            <a:pPr marL="0" lvl="0" indent="0" algn="l" defTabSz="713232">
              <a:spcBef>
                <a:spcPts val="0"/>
              </a:spcBef>
              <a:buClrTx/>
              <a:buSz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……</a:t>
            </a: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0AEC4E7-D442-44CA-8B64-641535C8873C}"/>
              </a:ext>
            </a:extLst>
          </p:cNvPr>
          <p:cNvSpPr/>
          <p:nvPr/>
        </p:nvSpPr>
        <p:spPr bwMode="auto">
          <a:xfrm>
            <a:off x="1796613" y="5084748"/>
            <a:ext cx="1596297" cy="573286"/>
          </a:xfrm>
          <a:prstGeom prst="rect">
            <a:avLst/>
          </a:prstGeom>
          <a:noFill/>
          <a:ln w="5715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26D1649-7180-4FC1-94A9-1C7F4E2A9075}"/>
              </a:ext>
            </a:extLst>
          </p:cNvPr>
          <p:cNvGrpSpPr/>
          <p:nvPr/>
        </p:nvGrpSpPr>
        <p:grpSpPr>
          <a:xfrm>
            <a:off x="146587" y="5017448"/>
            <a:ext cx="1761117" cy="707886"/>
            <a:chOff x="35496" y="5013176"/>
            <a:chExt cx="1761117" cy="70788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E96C9BE-93B9-4D59-A067-59E7AF8A8F38}"/>
                </a:ext>
              </a:extLst>
            </p:cNvPr>
            <p:cNvSpPr/>
            <p:nvPr/>
          </p:nvSpPr>
          <p:spPr>
            <a:xfrm>
              <a:off x="35496" y="5013176"/>
              <a:ext cx="176111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713232">
                <a:spcBef>
                  <a:spcPts val="0"/>
                </a:spcBef>
                <a:buClrTx/>
                <a:buSzTx/>
                <a:buNone/>
              </a:pPr>
              <a:r>
                <a:rPr lang="en-US" altLang="zh-CN" sz="2000" b="0" dirty="0">
                  <a:solidFill>
                    <a:srgbClr val="6600FF"/>
                  </a:solidFill>
                  <a:latin typeface="Consolas" panose="020B0609020204030204" pitchFamily="49" charset="0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SHL  AL,1</a:t>
              </a:r>
            </a:p>
            <a:p>
              <a:pPr marL="0" lvl="0" indent="0" algn="l" defTabSz="713232">
                <a:spcBef>
                  <a:spcPts val="0"/>
                </a:spcBef>
                <a:buClrTx/>
                <a:buSzTx/>
                <a:buNone/>
              </a:pPr>
              <a:r>
                <a:rPr lang="en-US" altLang="zh-CN" sz="2000" b="0" dirty="0">
                  <a:solidFill>
                    <a:srgbClr val="6600FF"/>
                  </a:solidFill>
                  <a:latin typeface="Consolas" panose="020B0609020204030204" pitchFamily="49" charset="0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JNC  WAIT</a:t>
              </a:r>
              <a:endParaRPr lang="zh-CN" altLang="en-US" sz="20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3FFC9D-E722-4B8E-BA17-E0CD4ED80BE8}"/>
                </a:ext>
              </a:extLst>
            </p:cNvPr>
            <p:cNvSpPr/>
            <p:nvPr/>
          </p:nvSpPr>
          <p:spPr bwMode="auto">
            <a:xfrm>
              <a:off x="85458" y="5084748"/>
              <a:ext cx="1423123" cy="573286"/>
            </a:xfrm>
            <a:prstGeom prst="rect">
              <a:avLst/>
            </a:prstGeom>
            <a:noFill/>
            <a:ln w="57150" cap="flat" cmpd="sng" algn="ctr">
              <a:solidFill>
                <a:srgbClr val="00CC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213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310" grpId="0"/>
      <p:bldP spid="311" grpId="0" animBg="1"/>
      <p:bldP spid="312" grpId="0" animBg="1"/>
      <p:bldP spid="313" grpId="0"/>
      <p:bldP spid="315" grpId="0"/>
      <p:bldP spid="316" grpId="0"/>
      <p:bldP spid="317" grpId="0"/>
      <p:bldP spid="318" grpId="0"/>
      <p:bldP spid="3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7AF1C-DA87-4751-B0ED-5F472FAA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存储器设计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D474F-54DB-409C-9C1A-30DAD2B8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48680"/>
            <a:ext cx="8651304" cy="18867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现有容量为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32K×4bit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系统中，利用这样的芯片构成从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88000H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97FFFH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的内存，画出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最大模式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下包括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总线驱动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在内的此芯片与系统总线的连接图（译码器件自行选择）。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D9EA28-ED75-455B-AA21-07D100706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D9DCC4-6585-48DB-B339-587D60B91904}"/>
              </a:ext>
            </a:extLst>
          </p:cNvPr>
          <p:cNvSpPr/>
          <p:nvPr/>
        </p:nvSpPr>
        <p:spPr>
          <a:xfrm>
            <a:off x="7884368" y="71248"/>
            <a:ext cx="865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例</a:t>
            </a:r>
            <a:r>
              <a:rPr lang="en-US" altLang="zh-CN" kern="0" dirty="0">
                <a:solidFill>
                  <a:srgbClr val="FF0000"/>
                </a:solidFill>
                <a:latin typeface="Arial"/>
                <a:ea typeface="黑体"/>
                <a:cs typeface="+mj-cs"/>
              </a:rPr>
              <a:t>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F2B5C93-BF3B-4FA5-B7AF-2F6998C82695}"/>
              </a:ext>
            </a:extLst>
          </p:cNvPr>
          <p:cNvSpPr txBox="1">
            <a:spLocks/>
          </p:cNvSpPr>
          <p:nvPr/>
        </p:nvSpPr>
        <p:spPr bwMode="auto">
          <a:xfrm>
            <a:off x="395536" y="2381663"/>
            <a:ext cx="8568952" cy="240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cs typeface="Times New Roman" panose="02020603050405020304" pitchFamily="18" charset="0"/>
              </a:rPr>
              <a:t>【</a:t>
            </a:r>
            <a:r>
              <a:rPr lang="zh-CN" altLang="en-US" kern="0" dirty="0">
                <a:solidFill>
                  <a:srgbClr val="FF0000"/>
                </a:solidFill>
                <a:cs typeface="Times New Roman" panose="02020603050405020304" pitchFamily="18" charset="0"/>
              </a:rPr>
              <a:t>解</a:t>
            </a:r>
            <a:r>
              <a:rPr lang="en-US" altLang="zh-CN" kern="0" dirty="0">
                <a:solidFill>
                  <a:srgbClr val="FF0000"/>
                </a:solidFill>
                <a:cs typeface="Times New Roman" panose="02020603050405020304" pitchFamily="18" charset="0"/>
              </a:rPr>
              <a:t>】</a:t>
            </a:r>
          </a:p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98000H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－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88000H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10000H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，即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64K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，则：</a:t>
            </a:r>
            <a:endParaRPr lang="en-US" altLang="zh-CN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需要芯片片数＝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64KB/</a:t>
            </a:r>
            <a:r>
              <a:rPr lang="en-US" altLang="zh-CN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32K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×0.5B</a:t>
            </a:r>
            <a:r>
              <a:rPr lang="en-US" altLang="zh-CN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)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片。</a:t>
            </a:r>
            <a:endParaRPr lang="en-US" altLang="zh-CN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SRAM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芯片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zh-CN" altLang="en-US" kern="0" dirty="0">
                <a:solidFill>
                  <a:srgbClr val="000000"/>
                </a:solidFill>
                <a:cs typeface="Times New Roman" panose="02020603050405020304" pitchFamily="18" charset="0"/>
              </a:rPr>
              <a:t>地址线：</a:t>
            </a:r>
            <a:r>
              <a:rPr lang="en-US" altLang="zh-CN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数据线：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endParaRPr lang="zh-CN" altLang="en-US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C567210-EF13-444D-8238-CAE8EEB0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613911"/>
            <a:ext cx="30276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地址分析：</a:t>
            </a:r>
          </a:p>
        </p:txBody>
      </p:sp>
      <p:graphicFrame>
        <p:nvGraphicFramePr>
          <p:cNvPr id="8" name="Group 176">
            <a:extLst>
              <a:ext uri="{FF2B5EF4-FFF2-40B4-BE49-F238E27FC236}">
                <a16:creationId xmlns:a16="http://schemas.microsoft.com/office/drawing/2014/main" id="{09F88FDC-3856-4FD6-90A2-E809A49FD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71803"/>
              </p:ext>
            </p:extLst>
          </p:nvPr>
        </p:nvGraphicFramePr>
        <p:xfrm>
          <a:off x="397594" y="5153383"/>
          <a:ext cx="8569325" cy="1188720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25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</a:t>
                      </a: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AutoShape 177">
            <a:extLst>
              <a:ext uri="{FF2B5EF4-FFF2-40B4-BE49-F238E27FC236}">
                <a16:creationId xmlns:a16="http://schemas.microsoft.com/office/drawing/2014/main" id="{6932FFFF-87D3-4421-BCC9-B7CB0AAA1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032" y="5059005"/>
            <a:ext cx="5762128" cy="13668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Text Box 178">
            <a:extLst>
              <a:ext uri="{FF2B5EF4-FFF2-40B4-BE49-F238E27FC236}">
                <a16:creationId xmlns:a16="http://schemas.microsoft.com/office/drawing/2014/main" id="{3DBE724C-027C-45CB-AD70-E2320AF06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896" y="4621930"/>
            <a:ext cx="15128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66"/>
                </a:solidFill>
                <a:latin typeface="Courier New" pitchFamily="49" charset="0"/>
              </a:rPr>
              <a:t>片内地址</a:t>
            </a:r>
          </a:p>
        </p:txBody>
      </p:sp>
      <p:sp>
        <p:nvSpPr>
          <p:cNvPr id="11" name="Line 179">
            <a:extLst>
              <a:ext uri="{FF2B5EF4-FFF2-40B4-BE49-F238E27FC236}">
                <a16:creationId xmlns:a16="http://schemas.microsoft.com/office/drawing/2014/main" id="{4602F2CC-E3B3-4E47-B285-FAA01A79E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408" y="591005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80">
            <a:extLst>
              <a:ext uri="{FF2B5EF4-FFF2-40B4-BE49-F238E27FC236}">
                <a16:creationId xmlns:a16="http://schemas.microsoft.com/office/drawing/2014/main" id="{27D40815-2995-41A3-AB2B-1628DA0E0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408" y="627009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 Box 181">
            <a:extLst>
              <a:ext uri="{FF2B5EF4-FFF2-40B4-BE49-F238E27FC236}">
                <a16:creationId xmlns:a16="http://schemas.microsoft.com/office/drawing/2014/main" id="{5C8B50FF-F119-4470-89BF-8AB61EF7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6284168"/>
            <a:ext cx="28813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可用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3-8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译码器实现</a:t>
            </a:r>
          </a:p>
        </p:txBody>
      </p:sp>
    </p:spTree>
    <p:extLst>
      <p:ext uri="{BB962C8B-B14F-4D97-AF65-F5344CB8AC3E}">
        <p14:creationId xmlns:p14="http://schemas.microsoft.com/office/powerpoint/2010/main" val="2477312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CC85F4-461F-49B2-ACEE-31A7E790B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983C5D7-C273-4FAC-A425-967A3C05F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57916"/>
              </p:ext>
            </p:extLst>
          </p:nvPr>
        </p:nvGraphicFramePr>
        <p:xfrm>
          <a:off x="92116" y="234272"/>
          <a:ext cx="8900420" cy="640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Visio" r:id="rId3" imgW="8267689" imgH="5953230" progId="Visio.Drawing.15">
                  <p:embed/>
                </p:oleObj>
              </mc:Choice>
              <mc:Fallback>
                <p:oleObj name="Visio" r:id="rId3" imgW="8267689" imgH="5953230" progId="Visio.Drawing.15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16" y="234272"/>
                        <a:ext cx="8900420" cy="640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7904197-8D96-4367-AEC3-B761A9337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6" y="5706247"/>
            <a:ext cx="5932395" cy="9615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B5E801-1781-4D86-8425-BD56B3D4B346}"/>
              </a:ext>
            </a:extLst>
          </p:cNvPr>
          <p:cNvSpPr txBox="1"/>
          <p:nvPr/>
        </p:nvSpPr>
        <p:spPr bwMode="auto">
          <a:xfrm>
            <a:off x="2987824" y="4653136"/>
            <a:ext cx="2204698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en-US" altLang="zh-CN" sz="20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88000H</a:t>
            </a:r>
            <a:r>
              <a:rPr lang="zh-CN" altLang="en-US" sz="20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 </a:t>
            </a:r>
            <a:r>
              <a:rPr lang="en-US" altLang="zh-CN" sz="20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97FFFH</a:t>
            </a:r>
            <a:endParaRPr lang="zh-CN" altLang="en-US" sz="2000" i="1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FD30F3-D976-43F5-9B0F-9BC701FEBA42}"/>
              </a:ext>
            </a:extLst>
          </p:cNvPr>
          <p:cNvSpPr txBox="1"/>
          <p:nvPr/>
        </p:nvSpPr>
        <p:spPr bwMode="auto">
          <a:xfrm>
            <a:off x="8404828" y="1966755"/>
            <a:ext cx="47024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en-US" altLang="zh-CN" sz="1800" i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CS1</a:t>
            </a:r>
            <a:endParaRPr lang="zh-CN" altLang="en-US" sz="1800" i="1">
              <a:solidFill>
                <a:srgbClr val="0099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093DD4-9CD1-4159-9670-99FE420528C5}"/>
              </a:ext>
            </a:extLst>
          </p:cNvPr>
          <p:cNvSpPr txBox="1"/>
          <p:nvPr/>
        </p:nvSpPr>
        <p:spPr bwMode="auto">
          <a:xfrm>
            <a:off x="8404828" y="5085184"/>
            <a:ext cx="47024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en-US" altLang="zh-CN" sz="1800" i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CS2</a:t>
            </a:r>
            <a:endParaRPr lang="zh-CN" altLang="en-US" sz="1800" i="1">
              <a:solidFill>
                <a:srgbClr val="0099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BD2025-055C-44D8-855B-00329AEF4CD8}"/>
              </a:ext>
            </a:extLst>
          </p:cNvPr>
          <p:cNvSpPr txBox="1"/>
          <p:nvPr/>
        </p:nvSpPr>
        <p:spPr bwMode="auto">
          <a:xfrm>
            <a:off x="4545139" y="89387"/>
            <a:ext cx="1621204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分开画也可以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5DCA9C-C0D3-4F23-BE9A-1403B2DB7064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5976" y="312493"/>
            <a:ext cx="231372" cy="921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BD261175-27CB-467D-9AF2-903EA1BABEC4}"/>
              </a:ext>
            </a:extLst>
          </p:cNvPr>
          <p:cNvSpPr/>
          <p:nvPr/>
        </p:nvSpPr>
        <p:spPr bwMode="auto">
          <a:xfrm>
            <a:off x="6129674" y="92765"/>
            <a:ext cx="216024" cy="599931"/>
          </a:xfrm>
          <a:prstGeom prst="leftBrace">
            <a:avLst>
              <a:gd name="adj1" fmla="val 45140"/>
              <a:gd name="adj2" fmla="val 27101"/>
            </a:avLst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ED543-D6E8-4D0A-9C93-98CD8755AA16}"/>
              </a:ext>
            </a:extLst>
          </p:cNvPr>
          <p:cNvSpPr txBox="1"/>
          <p:nvPr/>
        </p:nvSpPr>
        <p:spPr bwMode="auto">
          <a:xfrm>
            <a:off x="6300192" y="92068"/>
            <a:ext cx="2730482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驱动 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7 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的，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E 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接 </a:t>
            </a:r>
            <a:r>
              <a:rPr lang="en-US" altLang="zh-CN" sz="1800" i="1">
                <a:solidFill>
                  <a:srgbClr val="008000"/>
                </a:solidFill>
                <a:cs typeface="Times New Roman" panose="02020603050405020304" pitchFamily="18" charset="0"/>
              </a:rPr>
              <a:t>CS1</a:t>
            </a:r>
            <a:endParaRPr lang="zh-CN" altLang="en-US" sz="1800" i="1">
              <a:solidFill>
                <a:srgbClr val="008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4AA5F8-415F-407E-8B02-C61C4BAC2C34}"/>
              </a:ext>
            </a:extLst>
          </p:cNvPr>
          <p:cNvSpPr txBox="1"/>
          <p:nvPr/>
        </p:nvSpPr>
        <p:spPr bwMode="auto">
          <a:xfrm>
            <a:off x="6300192" y="385971"/>
            <a:ext cx="2794602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驱动</a:t>
            </a:r>
            <a:r>
              <a:rPr lang="zh-CN" altLang="en-US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15 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的，</a:t>
            </a:r>
            <a:r>
              <a:rPr lang="en-US" altLang="zh-CN" sz="1800">
                <a:solidFill>
                  <a:srgbClr val="008000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800">
                <a:solidFill>
                  <a:srgbClr val="008000"/>
                </a:solidFill>
                <a:cs typeface="Times New Roman" panose="02020603050405020304" pitchFamily="18" charset="0"/>
              </a:rPr>
              <a:t>接</a:t>
            </a:r>
            <a:r>
              <a:rPr lang="zh-CN" altLang="en-US" sz="1800" baseline="-25000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i="1">
                <a:solidFill>
                  <a:srgbClr val="008000"/>
                </a:solidFill>
                <a:cs typeface="Times New Roman" panose="02020603050405020304" pitchFamily="18" charset="0"/>
              </a:rPr>
              <a:t>CS2</a:t>
            </a:r>
            <a:endParaRPr lang="zh-CN" altLang="en-US" sz="1800" i="1">
              <a:solidFill>
                <a:srgbClr val="008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089A49E-86A2-4518-A0FA-509008F41836}"/>
              </a:ext>
            </a:extLst>
          </p:cNvPr>
          <p:cNvCxnSpPr>
            <a:cxnSpLocks/>
          </p:cNvCxnSpPr>
          <p:nvPr/>
        </p:nvCxnSpPr>
        <p:spPr bwMode="auto">
          <a:xfrm>
            <a:off x="8064106" y="134493"/>
            <a:ext cx="1440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9050568-7908-4E17-9EA7-7CBD614EE655}"/>
              </a:ext>
            </a:extLst>
          </p:cNvPr>
          <p:cNvCxnSpPr>
            <a:cxnSpLocks/>
          </p:cNvCxnSpPr>
          <p:nvPr/>
        </p:nvCxnSpPr>
        <p:spPr bwMode="auto">
          <a:xfrm>
            <a:off x="8121208" y="428479"/>
            <a:ext cx="1440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1606026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AEB21-95A6-40FC-A087-006918C3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输入</a:t>
            </a:r>
            <a:r>
              <a:rPr lang="en-US" altLang="zh-CN" dirty="0"/>
              <a:t>/</a:t>
            </a:r>
            <a:r>
              <a:rPr lang="zh-CN" altLang="en-US" dirty="0"/>
              <a:t>输出技术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091F3-8381-4CF3-A1CA-100466803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8ABED44-7853-48CD-A3F1-9F2A469B2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836712"/>
            <a:ext cx="7848550" cy="55446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无条件传送（按键、发光二极管）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程序查询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中断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DMA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5647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AEB21-95A6-40FC-A087-006918C3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输入</a:t>
            </a:r>
            <a:r>
              <a:rPr lang="en-US" altLang="zh-CN" dirty="0"/>
              <a:t>/</a:t>
            </a:r>
            <a:r>
              <a:rPr lang="zh-CN" altLang="en-US" dirty="0"/>
              <a:t>输出技术          </a:t>
            </a:r>
            <a:r>
              <a:rPr lang="zh-CN" altLang="en-US" dirty="0">
                <a:solidFill>
                  <a:srgbClr val="FF00FF"/>
                </a:solidFill>
              </a:rPr>
              <a:t>一、中断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0004-CB61-4A3E-B94E-E12E12B7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48680"/>
            <a:ext cx="8784976" cy="429892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/>
              <a:t>8086</a:t>
            </a:r>
            <a:r>
              <a:rPr lang="zh-CN" altLang="en-US" dirty="0"/>
              <a:t>＋</a:t>
            </a:r>
            <a:r>
              <a:rPr lang="en-US" altLang="zh-CN" dirty="0"/>
              <a:t>8259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中断请求、中断响应、中断处理、中断返回的过程。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可编程中断控制器</a:t>
            </a:r>
            <a:r>
              <a:rPr lang="en-US" altLang="zh-CN" dirty="0"/>
              <a:t>8259</a:t>
            </a:r>
            <a:r>
              <a:rPr lang="zh-CN" altLang="en-US" dirty="0"/>
              <a:t>的工作流程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管理外设、接口的中断请求，</a:t>
            </a:r>
            <a:br>
              <a:rPr lang="en-US" altLang="zh-CN" dirty="0"/>
            </a:br>
            <a:r>
              <a:rPr lang="zh-CN" altLang="en-US" dirty="0"/>
              <a:t>其中断请求信号连接</a:t>
            </a:r>
            <a:r>
              <a:rPr lang="en-US" altLang="zh-CN" dirty="0"/>
              <a:t>8086/8088</a:t>
            </a:r>
            <a:r>
              <a:rPr lang="zh-CN" altLang="en-US" dirty="0"/>
              <a:t>的</a:t>
            </a:r>
            <a:r>
              <a:rPr lang="en-US" altLang="zh-CN" dirty="0"/>
              <a:t>INTR</a:t>
            </a:r>
            <a:r>
              <a:rPr lang="zh-CN" altLang="en-US" dirty="0"/>
              <a:t>引脚。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中断判优。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如何设置中断向量码：</a:t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中断向量码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中断向量表</a:t>
            </a:r>
            <a:r>
              <a:rPr lang="zh-CN" altLang="en-US" dirty="0">
                <a:solidFill>
                  <a:srgbClr val="CC0066"/>
                </a:solidFill>
              </a:rPr>
              <a:t>地址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8000"/>
                </a:solidFill>
              </a:rPr>
              <a:t>中断处理程序</a:t>
            </a:r>
            <a:r>
              <a:rPr lang="zh-CN" altLang="en-US" dirty="0">
                <a:solidFill>
                  <a:srgbClr val="FF0066"/>
                </a:solidFill>
              </a:rPr>
              <a:t>首地址</a:t>
            </a:r>
            <a:r>
              <a:rPr lang="zh-CN" altLang="en-US" dirty="0"/>
              <a:t>之间的关系。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091F3-8381-4CF3-A1CA-100466803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48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7616449-09D0-4CC9-A391-465526BC4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79166"/>
              </p:ext>
            </p:extLst>
          </p:nvPr>
        </p:nvGraphicFramePr>
        <p:xfrm>
          <a:off x="4625178" y="4521525"/>
          <a:ext cx="3324840" cy="813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05">
                  <a:extLst>
                    <a:ext uri="{9D8B030D-6E8A-4147-A177-3AD203B41FA5}">
                      <a16:colId xmlns:a16="http://schemas.microsoft.com/office/drawing/2014/main" val="4027189368"/>
                    </a:ext>
                  </a:extLst>
                </a:gridCol>
                <a:gridCol w="415605">
                  <a:extLst>
                    <a:ext uri="{9D8B030D-6E8A-4147-A177-3AD203B41FA5}">
                      <a16:colId xmlns:a16="http://schemas.microsoft.com/office/drawing/2014/main" val="3050785473"/>
                    </a:ext>
                  </a:extLst>
                </a:gridCol>
                <a:gridCol w="415605">
                  <a:extLst>
                    <a:ext uri="{9D8B030D-6E8A-4147-A177-3AD203B41FA5}">
                      <a16:colId xmlns:a16="http://schemas.microsoft.com/office/drawing/2014/main" val="2470338648"/>
                    </a:ext>
                  </a:extLst>
                </a:gridCol>
                <a:gridCol w="415605">
                  <a:extLst>
                    <a:ext uri="{9D8B030D-6E8A-4147-A177-3AD203B41FA5}">
                      <a16:colId xmlns:a16="http://schemas.microsoft.com/office/drawing/2014/main" val="4195066319"/>
                    </a:ext>
                  </a:extLst>
                </a:gridCol>
                <a:gridCol w="415605">
                  <a:extLst>
                    <a:ext uri="{9D8B030D-6E8A-4147-A177-3AD203B41FA5}">
                      <a16:colId xmlns:a16="http://schemas.microsoft.com/office/drawing/2014/main" val="881972434"/>
                    </a:ext>
                  </a:extLst>
                </a:gridCol>
                <a:gridCol w="415605">
                  <a:extLst>
                    <a:ext uri="{9D8B030D-6E8A-4147-A177-3AD203B41FA5}">
                      <a16:colId xmlns:a16="http://schemas.microsoft.com/office/drawing/2014/main" val="2599199440"/>
                    </a:ext>
                  </a:extLst>
                </a:gridCol>
                <a:gridCol w="415605">
                  <a:extLst>
                    <a:ext uri="{9D8B030D-6E8A-4147-A177-3AD203B41FA5}">
                      <a16:colId xmlns:a16="http://schemas.microsoft.com/office/drawing/2014/main" val="1554317421"/>
                    </a:ext>
                  </a:extLst>
                </a:gridCol>
                <a:gridCol w="415605">
                  <a:extLst>
                    <a:ext uri="{9D8B030D-6E8A-4147-A177-3AD203B41FA5}">
                      <a16:colId xmlns:a16="http://schemas.microsoft.com/office/drawing/2014/main" val="4177065367"/>
                    </a:ext>
                  </a:extLst>
                </a:gridCol>
              </a:tblGrid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7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6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5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4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3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</a:t>
                      </a:r>
                      <a:r>
                        <a:rPr lang="en-US" altLang="zh-CN" sz="2000" baseline="-25000" dirty="0"/>
                        <a:t>0</a:t>
                      </a:r>
                      <a:endParaRPr lang="zh-CN" altLang="en-US" sz="2000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79624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5031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673F01E-47E6-43B5-A539-A327A3D88355}"/>
              </a:ext>
            </a:extLst>
          </p:cNvPr>
          <p:cNvSpPr txBox="1"/>
          <p:nvPr/>
        </p:nvSpPr>
        <p:spPr bwMode="auto">
          <a:xfrm>
            <a:off x="3203848" y="4833942"/>
            <a:ext cx="1572867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ICW2</a:t>
            </a:r>
            <a:r>
              <a:rPr lang="zh-CN" altLang="en-US" dirty="0"/>
              <a:t>：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7CE485CE-78BC-4856-8A3F-94561FAE85C1}"/>
              </a:ext>
            </a:extLst>
          </p:cNvPr>
          <p:cNvSpPr/>
          <p:nvPr/>
        </p:nvSpPr>
        <p:spPr bwMode="auto">
          <a:xfrm rot="16200000">
            <a:off x="5534695" y="4463700"/>
            <a:ext cx="216024" cy="2035055"/>
          </a:xfrm>
          <a:prstGeom prst="leftBrace">
            <a:avLst>
              <a:gd name="adj1" fmla="val 34381"/>
              <a:gd name="adj2" fmla="val 50000"/>
            </a:avLst>
          </a:prstGeom>
          <a:noFill/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9556972-F263-4D7F-90B7-F49DC41D3E97}"/>
              </a:ext>
            </a:extLst>
          </p:cNvPr>
          <p:cNvSpPr/>
          <p:nvPr/>
        </p:nvSpPr>
        <p:spPr bwMode="auto">
          <a:xfrm rot="16200000">
            <a:off x="7233119" y="4872339"/>
            <a:ext cx="216024" cy="1217777"/>
          </a:xfrm>
          <a:prstGeom prst="leftBrace">
            <a:avLst>
              <a:gd name="adj1" fmla="val 34381"/>
              <a:gd name="adj2" fmla="val 50000"/>
            </a:avLst>
          </a:pr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B5FD6B-7444-4B89-A734-F5652BCB13FB}"/>
              </a:ext>
            </a:extLst>
          </p:cNvPr>
          <p:cNvSpPr txBox="1"/>
          <p:nvPr/>
        </p:nvSpPr>
        <p:spPr bwMode="auto">
          <a:xfrm>
            <a:off x="2946607" y="5500465"/>
            <a:ext cx="358623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D60093"/>
                </a:solidFill>
              </a:rPr>
              <a:t>可写</a:t>
            </a:r>
            <a:r>
              <a:rPr lang="en-US" altLang="zh-CN" sz="2400" dirty="0">
                <a:solidFill>
                  <a:srgbClr val="D60093"/>
                </a:solidFill>
              </a:rPr>
              <a:t>, </a:t>
            </a:r>
            <a:r>
              <a:rPr lang="zh-CN" altLang="en-US" sz="2400" b="1" dirty="0">
                <a:solidFill>
                  <a:srgbClr val="D60093"/>
                </a:solidFill>
                <a:latin typeface="Times New Roman" pitchFamily="18" charset="0"/>
              </a:rPr>
              <a:t>中断向量码的高</a:t>
            </a:r>
            <a:r>
              <a:rPr lang="en-US" altLang="zh-CN" sz="2400" b="1" dirty="0">
                <a:solidFill>
                  <a:srgbClr val="D60093"/>
                </a:solidFill>
                <a:latin typeface="Times New Roman" pitchFamily="18" charset="0"/>
              </a:rPr>
              <a:t>5</a:t>
            </a:r>
            <a:r>
              <a:rPr lang="zh-CN" altLang="en-US" sz="2400" b="1" dirty="0">
                <a:solidFill>
                  <a:srgbClr val="D60093"/>
                </a:solidFill>
                <a:latin typeface="Times New Roman" pitchFamily="18" charset="0"/>
              </a:rPr>
              <a:t>位</a:t>
            </a:r>
            <a:endParaRPr lang="zh-CN" altLang="en-US" sz="2400" dirty="0">
              <a:solidFill>
                <a:srgbClr val="D60093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82FD67-0144-4F94-8E65-623E079A66EA}"/>
              </a:ext>
            </a:extLst>
          </p:cNvPr>
          <p:cNvSpPr txBox="1"/>
          <p:nvPr/>
        </p:nvSpPr>
        <p:spPr bwMode="auto">
          <a:xfrm>
            <a:off x="310878" y="6029267"/>
            <a:ext cx="878894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8000"/>
                </a:solidFill>
              </a:rPr>
              <a:t>000</a:t>
            </a:r>
            <a:r>
              <a:rPr lang="zh-CN" altLang="en-US" sz="2400" dirty="0">
                <a:solidFill>
                  <a:srgbClr val="008000"/>
                </a:solidFill>
              </a:rPr>
              <a:t>～</a:t>
            </a:r>
            <a:r>
              <a:rPr lang="en-US" altLang="zh-CN" sz="2400" dirty="0">
                <a:solidFill>
                  <a:srgbClr val="008000"/>
                </a:solidFill>
              </a:rPr>
              <a:t>111</a:t>
            </a:r>
            <a:r>
              <a:rPr lang="zh-CN" altLang="en-US" sz="2400" dirty="0">
                <a:solidFill>
                  <a:srgbClr val="008000"/>
                </a:solidFill>
              </a:rPr>
              <a:t>分别对应</a:t>
            </a:r>
            <a:r>
              <a:rPr lang="en-US" altLang="zh-CN" sz="2400" dirty="0">
                <a:solidFill>
                  <a:srgbClr val="008000"/>
                </a:solidFill>
              </a:rPr>
              <a:t>IR</a:t>
            </a:r>
            <a:r>
              <a:rPr lang="en-US" altLang="zh-CN" sz="2400" baseline="-25000" dirty="0">
                <a:solidFill>
                  <a:srgbClr val="008000"/>
                </a:solidFill>
              </a:rPr>
              <a:t>0</a:t>
            </a:r>
            <a:r>
              <a:rPr lang="zh-CN" altLang="en-US" sz="2400" dirty="0">
                <a:solidFill>
                  <a:srgbClr val="008000"/>
                </a:solidFill>
              </a:rPr>
              <a:t>～</a:t>
            </a:r>
            <a:r>
              <a:rPr lang="en-US" altLang="zh-CN" sz="2400" dirty="0">
                <a:solidFill>
                  <a:srgbClr val="008000"/>
                </a:solidFill>
              </a:rPr>
              <a:t>IR</a:t>
            </a:r>
            <a:r>
              <a:rPr lang="en-US" altLang="zh-CN" sz="2400" baseline="-25000" dirty="0">
                <a:solidFill>
                  <a:srgbClr val="008000"/>
                </a:solidFill>
              </a:rPr>
              <a:t>7 </a:t>
            </a:r>
            <a:r>
              <a:rPr lang="en-US" altLang="zh-CN" sz="2400" dirty="0">
                <a:solidFill>
                  <a:srgbClr val="008000"/>
                </a:solidFill>
              </a:rPr>
              <a:t>, </a:t>
            </a:r>
            <a:r>
              <a:rPr lang="zh-CN" altLang="en-US" sz="2400" dirty="0">
                <a:solidFill>
                  <a:srgbClr val="008000"/>
                </a:solidFill>
              </a:rPr>
              <a:t>由</a:t>
            </a:r>
            <a:r>
              <a:rPr lang="en-US" altLang="zh-CN" sz="2400" dirty="0">
                <a:solidFill>
                  <a:srgbClr val="008000"/>
                </a:solidFill>
              </a:rPr>
              <a:t>8259</a:t>
            </a:r>
            <a:r>
              <a:rPr lang="zh-CN" altLang="en-US" sz="2400" dirty="0">
                <a:solidFill>
                  <a:srgbClr val="008000"/>
                </a:solidFill>
              </a:rPr>
              <a:t>根据中断源的序号自动填入。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27DD41-97CC-48E9-A21F-F50C3B62A607}"/>
              </a:ext>
            </a:extLst>
          </p:cNvPr>
          <p:cNvCxnSpPr/>
          <p:nvPr/>
        </p:nvCxnSpPr>
        <p:spPr bwMode="auto">
          <a:xfrm>
            <a:off x="7342210" y="5581893"/>
            <a:ext cx="0" cy="4536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4A413EC-FD5B-4192-B3D3-E8EBFCFD66F4}"/>
              </a:ext>
            </a:extLst>
          </p:cNvPr>
          <p:cNvSpPr txBox="1"/>
          <p:nvPr/>
        </p:nvSpPr>
        <p:spPr bwMode="auto">
          <a:xfrm>
            <a:off x="7273252" y="5565739"/>
            <a:ext cx="154689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400" dirty="0">
                <a:solidFill>
                  <a:srgbClr val="008000"/>
                </a:solidFill>
              </a:rPr>
              <a:t>（不可写）</a:t>
            </a:r>
          </a:p>
        </p:txBody>
      </p:sp>
    </p:spTree>
    <p:extLst>
      <p:ext uri="{BB962C8B-B14F-4D97-AF65-F5344CB8AC3E}">
        <p14:creationId xmlns:p14="http://schemas.microsoft.com/office/powerpoint/2010/main" val="87212282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51A4B-4802-4C93-9A8E-221B744AB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4" name="Text Box 92">
            <a:extLst>
              <a:ext uri="{FF2B5EF4-FFF2-40B4-BE49-F238E27FC236}">
                <a16:creationId xmlns:a16="http://schemas.microsoft.com/office/drawing/2014/main" id="{831A2817-DA32-4663-A174-D4597D7BA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991" y="3534007"/>
            <a:ext cx="258084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④</a:t>
            </a:r>
          </a:p>
        </p:txBody>
      </p:sp>
      <p:sp>
        <p:nvSpPr>
          <p:cNvPr id="75" name="Text Box 91">
            <a:extLst>
              <a:ext uri="{FF2B5EF4-FFF2-40B4-BE49-F238E27FC236}">
                <a16:creationId xmlns:a16="http://schemas.microsoft.com/office/drawing/2014/main" id="{05C5F1E5-0A01-4081-A7F9-38592F491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354" y="2893862"/>
            <a:ext cx="258084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66"/>
                </a:solidFill>
              </a:rPr>
              <a:t>③</a:t>
            </a:r>
          </a:p>
        </p:txBody>
      </p:sp>
      <p:sp>
        <p:nvSpPr>
          <p:cNvPr id="76" name="Text Box 90">
            <a:extLst>
              <a:ext uri="{FF2B5EF4-FFF2-40B4-BE49-F238E27FC236}">
                <a16:creationId xmlns:a16="http://schemas.microsoft.com/office/drawing/2014/main" id="{530CEE9E-27A1-4C23-9293-43B41D3EE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592" y="1540913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②</a:t>
            </a:r>
          </a:p>
        </p:txBody>
      </p:sp>
      <p:sp>
        <p:nvSpPr>
          <p:cNvPr id="77" name="AutoShape 94">
            <a:extLst>
              <a:ext uri="{FF2B5EF4-FFF2-40B4-BE49-F238E27FC236}">
                <a16:creationId xmlns:a16="http://schemas.microsoft.com/office/drawing/2014/main" id="{E68F1F7B-510A-4CD5-9210-F48343384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450"/>
            <a:ext cx="3816350" cy="863600"/>
          </a:xfrm>
          <a:prstGeom prst="irregularSeal1">
            <a:avLst/>
          </a:prstGeom>
          <a:solidFill>
            <a:srgbClr val="FFFF99"/>
          </a:solidFill>
          <a:ln w="12700" algn="ctr">
            <a:solidFill>
              <a:srgbClr val="FF66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2400" dirty="0">
                <a:solidFill>
                  <a:srgbClr val="CC0000"/>
                </a:solidFill>
              </a:rPr>
              <a:t>INTR</a:t>
            </a:r>
            <a:r>
              <a:rPr lang="zh-CN" altLang="en-US" sz="2400" dirty="0">
                <a:solidFill>
                  <a:srgbClr val="CC0000"/>
                </a:solidFill>
              </a:rPr>
              <a:t>请求中断</a:t>
            </a: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F4548223-28C8-492F-BFA9-EE4849C19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9638"/>
            <a:ext cx="1654175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/>
              <a:t>SUB  AL , 2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/>
              <a:t>JZ     010D</a:t>
            </a:r>
          </a:p>
        </p:txBody>
      </p:sp>
      <p:graphicFrame>
        <p:nvGraphicFramePr>
          <p:cNvPr id="79" name="Group 3">
            <a:extLst>
              <a:ext uri="{FF2B5EF4-FFF2-40B4-BE49-F238E27FC236}">
                <a16:creationId xmlns:a16="http://schemas.microsoft.com/office/drawing/2014/main" id="{469DB9DB-ADA1-4A69-9D6A-4867FA272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68864"/>
              </p:ext>
            </p:extLst>
          </p:nvPr>
        </p:nvGraphicFramePr>
        <p:xfrm>
          <a:off x="4141788" y="588631"/>
          <a:ext cx="2087562" cy="3271706"/>
        </p:xfrm>
        <a:graphic>
          <a:graphicData uri="http://schemas.openxmlformats.org/drawingml/2006/table">
            <a:tbl>
              <a:tblPr/>
              <a:tblGrid>
                <a:gridCol w="79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742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0:11C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47H</a:t>
                      </a:r>
                      <a:b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中断向量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50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121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20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122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00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0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123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A0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700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124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49H</a:t>
                      </a:r>
                      <a:b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中断向量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" name="Rectangle 33">
            <a:extLst>
              <a:ext uri="{FF2B5EF4-FFF2-40B4-BE49-F238E27FC236}">
                <a16:creationId xmlns:a16="http://schemas.microsoft.com/office/drawing/2014/main" id="{066F6894-498E-4231-90C1-D52C787E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4790387"/>
            <a:ext cx="1295400" cy="179077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rgbClr val="0070C0"/>
                </a:solidFill>
              </a:rPr>
              <a:t>PUSH  regs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</a:rPr>
              <a:t>STI</a:t>
            </a:r>
            <a:endParaRPr lang="en-US" altLang="zh-CN" sz="1800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zh-CN" altLang="en-US" sz="1800" i="1" dirty="0"/>
              <a:t>中断处理</a:t>
            </a:r>
            <a:endParaRPr lang="en-US" altLang="zh-CN" sz="1800" i="1" dirty="0"/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</a:rPr>
              <a:t>CLI</a:t>
            </a:r>
            <a:endParaRPr lang="en-US" altLang="zh-CN" sz="1800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FF33CC"/>
                </a:solidFill>
              </a:rPr>
              <a:t>Send EOI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70C0"/>
                </a:solidFill>
              </a:rPr>
              <a:t>POP  </a:t>
            </a:r>
            <a:r>
              <a:rPr lang="en-US" altLang="zh-CN" sz="1800" i="1" dirty="0">
                <a:solidFill>
                  <a:srgbClr val="0070C0"/>
                </a:solidFill>
              </a:rPr>
              <a:t>regs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IRET</a:t>
            </a:r>
          </a:p>
        </p:txBody>
      </p:sp>
      <p:sp>
        <p:nvSpPr>
          <p:cNvPr id="81" name="Text Box 34">
            <a:extLst>
              <a:ext uri="{FF2B5EF4-FFF2-40B4-BE49-F238E27FC236}">
                <a16:creationId xmlns:a16="http://schemas.microsoft.com/office/drawing/2014/main" id="{A03B05D5-25F6-4E20-82EF-A6723479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422087"/>
            <a:ext cx="15843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/>
              <a:t>中断处理程序</a:t>
            </a:r>
          </a:p>
        </p:txBody>
      </p:sp>
      <p:sp>
        <p:nvSpPr>
          <p:cNvPr id="82" name="Rectangle 35">
            <a:extLst>
              <a:ext uri="{FF2B5EF4-FFF2-40B4-BE49-F238E27FC236}">
                <a16:creationId xmlns:a16="http://schemas.microsoft.com/office/drawing/2014/main" id="{CBA3AAC2-6FC0-406D-A43E-5977919A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24" y="1785028"/>
            <a:ext cx="1655763" cy="31234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/>
              <a:t>2050</a:t>
            </a:r>
          </a:p>
        </p:txBody>
      </p:sp>
      <p:sp>
        <p:nvSpPr>
          <p:cNvPr id="83" name="Rectangle 36">
            <a:extLst>
              <a:ext uri="{FF2B5EF4-FFF2-40B4-BE49-F238E27FC236}">
                <a16:creationId xmlns:a16="http://schemas.microsoft.com/office/drawing/2014/main" id="{0C5262B8-1B14-47E7-8E79-42B21B554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24" y="2361432"/>
            <a:ext cx="1655763" cy="31234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/>
              <a:t>A000</a:t>
            </a:r>
          </a:p>
        </p:txBody>
      </p:sp>
      <p:sp>
        <p:nvSpPr>
          <p:cNvPr id="84" name="Text Box 37">
            <a:extLst>
              <a:ext uri="{FF2B5EF4-FFF2-40B4-BE49-F238E27FC236}">
                <a16:creationId xmlns:a16="http://schemas.microsoft.com/office/drawing/2014/main" id="{520C6A09-EE85-4B9C-BE53-EB43F5989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787" y="1785028"/>
            <a:ext cx="5032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IP</a:t>
            </a:r>
          </a:p>
        </p:txBody>
      </p:sp>
      <p:sp>
        <p:nvSpPr>
          <p:cNvPr id="85" name="Text Box 38">
            <a:extLst>
              <a:ext uri="{FF2B5EF4-FFF2-40B4-BE49-F238E27FC236}">
                <a16:creationId xmlns:a16="http://schemas.microsoft.com/office/drawing/2014/main" id="{5F49CDB5-AA9C-4850-B0A3-8C7D341C6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429" y="2325412"/>
            <a:ext cx="503237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/>
              <a:t>CS</a:t>
            </a:r>
          </a:p>
        </p:txBody>
      </p:sp>
      <p:sp>
        <p:nvSpPr>
          <p:cNvPr id="86" name="Text Box 39">
            <a:extLst>
              <a:ext uri="{FF2B5EF4-FFF2-40B4-BE49-F238E27FC236}">
                <a16:creationId xmlns:a16="http://schemas.microsoft.com/office/drawing/2014/main" id="{0440737D-A169-4777-80DE-D75891072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946" y="4790527"/>
            <a:ext cx="14398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1800" dirty="0"/>
              <a:t>A000:2050</a:t>
            </a:r>
          </a:p>
        </p:txBody>
      </p:sp>
      <p:sp>
        <p:nvSpPr>
          <p:cNvPr id="87" name="Text Box 40">
            <a:extLst>
              <a:ext uri="{FF2B5EF4-FFF2-40B4-BE49-F238E27FC236}">
                <a16:creationId xmlns:a16="http://schemas.microsoft.com/office/drawing/2014/main" id="{0F845A7B-D466-4209-BB0D-41FD1A8B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133" y="4119742"/>
            <a:ext cx="1821580" cy="553998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sysDash"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1800" dirty="0"/>
              <a:t>向量地址</a:t>
            </a:r>
          </a:p>
          <a:p>
            <a:pPr algn="l">
              <a:spcBef>
                <a:spcPts val="0"/>
              </a:spcBef>
            </a:pPr>
            <a:r>
              <a:rPr lang="zh-CN" altLang="en-US" sz="1800" dirty="0"/>
              <a:t>＝</a:t>
            </a:r>
            <a:r>
              <a:rPr lang="en-US" altLang="zh-CN" sz="1800" dirty="0"/>
              <a:t>48H×4</a:t>
            </a:r>
            <a:r>
              <a:rPr lang="zh-CN" altLang="en-US" sz="1800" dirty="0"/>
              <a:t>＝</a:t>
            </a:r>
            <a:r>
              <a:rPr lang="en-US" altLang="zh-CN" sz="1800" dirty="0"/>
              <a:t>120H</a:t>
            </a:r>
          </a:p>
        </p:txBody>
      </p:sp>
      <p:sp>
        <p:nvSpPr>
          <p:cNvPr id="88" name="Text Box 41">
            <a:extLst>
              <a:ext uri="{FF2B5EF4-FFF2-40B4-BE49-F238E27FC236}">
                <a16:creationId xmlns:a16="http://schemas.microsoft.com/office/drawing/2014/main" id="{08573905-7A0B-4DBB-A1B7-B4DEE16F3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645249"/>
            <a:ext cx="5032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①</a:t>
            </a:r>
          </a:p>
        </p:txBody>
      </p:sp>
      <p:sp>
        <p:nvSpPr>
          <p:cNvPr id="89" name="Text Box 42">
            <a:extLst>
              <a:ext uri="{FF2B5EF4-FFF2-40B4-BE49-F238E27FC236}">
                <a16:creationId xmlns:a16="http://schemas.microsoft.com/office/drawing/2014/main" id="{1F418555-B25C-4A7B-A7E0-7F22C9E5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570" y="4655206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⑤</a:t>
            </a:r>
          </a:p>
        </p:txBody>
      </p:sp>
      <p:sp>
        <p:nvSpPr>
          <p:cNvPr id="90" name="Text Box 43">
            <a:extLst>
              <a:ext uri="{FF2B5EF4-FFF2-40B4-BE49-F238E27FC236}">
                <a16:creationId xmlns:a16="http://schemas.microsoft.com/office/drawing/2014/main" id="{C8FC76BE-C4D1-4CF8-BB2F-F9A127F57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732" y="4484933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⑥</a:t>
            </a:r>
          </a:p>
        </p:txBody>
      </p:sp>
      <p:sp>
        <p:nvSpPr>
          <p:cNvPr id="91" name="Text Box 44">
            <a:extLst>
              <a:ext uri="{FF2B5EF4-FFF2-40B4-BE49-F238E27FC236}">
                <a16:creationId xmlns:a16="http://schemas.microsoft.com/office/drawing/2014/main" id="{8704911A-2018-4D38-AEFD-ED3FD6C4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486" y="6236455"/>
            <a:ext cx="5032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⑦</a:t>
            </a:r>
          </a:p>
        </p:txBody>
      </p:sp>
      <p:sp>
        <p:nvSpPr>
          <p:cNvPr id="92" name="Text Box 45">
            <a:extLst>
              <a:ext uri="{FF2B5EF4-FFF2-40B4-BE49-F238E27FC236}">
                <a16:creationId xmlns:a16="http://schemas.microsoft.com/office/drawing/2014/main" id="{0357C5C7-AFEC-4555-99C6-A796CBD80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44" y="4221110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⑧</a:t>
            </a: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CBD0292F-F2C3-484D-9563-5789E99B1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1098218"/>
            <a:ext cx="360363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48">
            <a:extLst>
              <a:ext uri="{FF2B5EF4-FFF2-40B4-BE49-F238E27FC236}">
                <a16:creationId xmlns:a16="http://schemas.microsoft.com/office/drawing/2014/main" id="{22205EA8-271A-48E4-B8AD-EE9E0C714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4673740"/>
            <a:ext cx="0" cy="123685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49">
            <a:extLst>
              <a:ext uri="{FF2B5EF4-FFF2-40B4-BE49-F238E27FC236}">
                <a16:creationId xmlns:a16="http://schemas.microsoft.com/office/drawing/2014/main" id="{0B39074F-4AD1-4513-9B1F-E2B7ED330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888" y="4797425"/>
            <a:ext cx="649287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50">
            <a:extLst>
              <a:ext uri="{FF2B5EF4-FFF2-40B4-BE49-F238E27FC236}">
                <a16:creationId xmlns:a16="http://schemas.microsoft.com/office/drawing/2014/main" id="{888B8BC6-F0D1-43BB-969B-49AB82D7A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1824605"/>
            <a:ext cx="0" cy="2969643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51">
            <a:extLst>
              <a:ext uri="{FF2B5EF4-FFF2-40B4-BE49-F238E27FC236}">
                <a16:creationId xmlns:a16="http://schemas.microsoft.com/office/drawing/2014/main" id="{A610174F-FF30-4D3E-9B9A-4F890188D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1819616"/>
            <a:ext cx="361950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52">
            <a:extLst>
              <a:ext uri="{FF2B5EF4-FFF2-40B4-BE49-F238E27FC236}">
                <a16:creationId xmlns:a16="http://schemas.microsoft.com/office/drawing/2014/main" id="{FBD7B56E-3710-4549-A073-9FBB32FC0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87" y="6434893"/>
            <a:ext cx="4608771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53">
            <a:extLst>
              <a:ext uri="{FF2B5EF4-FFF2-40B4-BE49-F238E27FC236}">
                <a16:creationId xmlns:a16="http://schemas.microsoft.com/office/drawing/2014/main" id="{964EF27E-9998-4B9E-9F78-791F73AD1F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88" y="1370365"/>
            <a:ext cx="0" cy="5064527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54">
            <a:extLst>
              <a:ext uri="{FF2B5EF4-FFF2-40B4-BE49-F238E27FC236}">
                <a16:creationId xmlns:a16="http://schemas.microsoft.com/office/drawing/2014/main" id="{8151532B-3008-4809-94BC-328B33B67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1370365"/>
            <a:ext cx="288925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Line 55">
            <a:extLst>
              <a:ext uri="{FF2B5EF4-FFF2-40B4-BE49-F238E27FC236}">
                <a16:creationId xmlns:a16="http://schemas.microsoft.com/office/drawing/2014/main" id="{AD8948DB-EF72-4C31-8B74-4A96151043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2400" y="2808046"/>
            <a:ext cx="0" cy="1486143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56">
            <a:extLst>
              <a:ext uri="{FF2B5EF4-FFF2-40B4-BE49-F238E27FC236}">
                <a16:creationId xmlns:a16="http://schemas.microsoft.com/office/drawing/2014/main" id="{D6622D95-649E-4488-8D11-33596072B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7688" y="4294188"/>
            <a:ext cx="3094712" cy="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Line 57">
            <a:extLst>
              <a:ext uri="{FF2B5EF4-FFF2-40B4-BE49-F238E27FC236}">
                <a16:creationId xmlns:a16="http://schemas.microsoft.com/office/drawing/2014/main" id="{6E1836D1-1F99-4245-9FD0-279B7A1EE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294188"/>
            <a:ext cx="1588" cy="57785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58">
            <a:extLst>
              <a:ext uri="{FF2B5EF4-FFF2-40B4-BE49-F238E27FC236}">
                <a16:creationId xmlns:a16="http://schemas.microsoft.com/office/drawing/2014/main" id="{BA53CE61-6E8E-4406-85B9-3FEEB438364D}"/>
              </a:ext>
            </a:extLst>
          </p:cNvPr>
          <p:cNvSpPr>
            <a:spLocks/>
          </p:cNvSpPr>
          <p:nvPr/>
        </p:nvSpPr>
        <p:spPr bwMode="auto">
          <a:xfrm>
            <a:off x="6287706" y="1701799"/>
            <a:ext cx="215900" cy="487728"/>
          </a:xfrm>
          <a:prstGeom prst="rightBrace">
            <a:avLst>
              <a:gd name="adj1" fmla="val 305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59">
            <a:extLst>
              <a:ext uri="{FF2B5EF4-FFF2-40B4-BE49-F238E27FC236}">
                <a16:creationId xmlns:a16="http://schemas.microsoft.com/office/drawing/2014/main" id="{158E2301-C0F8-4FCC-A7C2-B28C52AE9E89}"/>
              </a:ext>
            </a:extLst>
          </p:cNvPr>
          <p:cNvSpPr>
            <a:spLocks/>
          </p:cNvSpPr>
          <p:nvPr/>
        </p:nvSpPr>
        <p:spPr bwMode="auto">
          <a:xfrm>
            <a:off x="6287706" y="2260832"/>
            <a:ext cx="215900" cy="520467"/>
          </a:xfrm>
          <a:prstGeom prst="rightBrace">
            <a:avLst>
              <a:gd name="adj1" fmla="val 305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AutoShape 60">
            <a:extLst>
              <a:ext uri="{FF2B5EF4-FFF2-40B4-BE49-F238E27FC236}">
                <a16:creationId xmlns:a16="http://schemas.microsoft.com/office/drawing/2014/main" id="{8917FC5B-33BF-483D-B5A1-6FBC0C3E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607" y="1604054"/>
            <a:ext cx="2163550" cy="1203992"/>
          </a:xfrm>
          <a:prstGeom prst="roundRect">
            <a:avLst>
              <a:gd name="adj" fmla="val 11093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Text Box 62">
            <a:extLst>
              <a:ext uri="{FF2B5EF4-FFF2-40B4-BE49-F238E27FC236}">
                <a16:creationId xmlns:a16="http://schemas.microsoft.com/office/drawing/2014/main" id="{1BA8BC03-EC9E-48F9-9112-95D72C104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660" y="1565275"/>
            <a:ext cx="1809782" cy="1107996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sysDash"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rgbClr val="0070C0"/>
                </a:solidFill>
              </a:rPr>
              <a:t>1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  <a:r>
              <a:rPr lang="en-US" altLang="zh-CN" sz="1800">
                <a:solidFill>
                  <a:srgbClr val="FF0000"/>
                </a:solidFill>
              </a:rPr>
              <a:t>Flags</a:t>
            </a:r>
            <a:r>
              <a:rPr lang="zh-CN" altLang="en-US" sz="1800">
                <a:solidFill>
                  <a:srgbClr val="FF0000"/>
                </a:solidFill>
              </a:rPr>
              <a:t>压栈</a:t>
            </a:r>
            <a:endParaRPr lang="en-US" altLang="zh-CN" sz="1800">
              <a:solidFill>
                <a:srgbClr val="FF00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rgbClr val="0070C0"/>
                </a:solidFill>
              </a:rPr>
              <a:t>2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  <a:r>
              <a:rPr lang="zh-CN" altLang="en-US" sz="1800">
                <a:solidFill>
                  <a:srgbClr val="FF33CC"/>
                </a:solidFill>
              </a:rPr>
              <a:t>关中断</a:t>
            </a:r>
            <a:endParaRPr lang="en-US" altLang="zh-CN" sz="1800">
              <a:solidFill>
                <a:srgbClr val="FF33CC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1800">
                <a:solidFill>
                  <a:srgbClr val="FF33CC"/>
                </a:solidFill>
                <a:latin typeface="+mn-ea"/>
                <a:ea typeface="+mn-ea"/>
                <a:cs typeface="Times New Roman" pitchFamily="18" charset="0"/>
              </a:rPr>
              <a:t> (</a:t>
            </a:r>
            <a:r>
              <a:rPr lang="en-US" altLang="zh-CN" sz="1800">
                <a:solidFill>
                  <a:srgbClr val="FF33CC"/>
                </a:solidFill>
                <a:cs typeface="Times New Roman" pitchFamily="18" charset="0"/>
              </a:rPr>
              <a:t>0</a:t>
            </a:r>
            <a:r>
              <a:rPr lang="en-US" altLang="zh-CN" sz="1800">
                <a:solidFill>
                  <a:srgbClr val="FF33CC"/>
                </a:solidFill>
                <a:latin typeface="+mn-ea"/>
                <a:cs typeface="Times New Roman" pitchFamily="18" charset="0"/>
              </a:rPr>
              <a:t>→</a:t>
            </a:r>
            <a:r>
              <a:rPr lang="en-US" altLang="zh-CN" sz="1800">
                <a:solidFill>
                  <a:srgbClr val="FF33CC"/>
                </a:solidFill>
                <a:cs typeface="Times New Roman" pitchFamily="18" charset="0"/>
              </a:rPr>
              <a:t>IF , 0</a:t>
            </a:r>
            <a:r>
              <a:rPr lang="en-US" altLang="zh-CN" sz="1800">
                <a:solidFill>
                  <a:srgbClr val="FF33CC"/>
                </a:solidFill>
                <a:latin typeface="+mn-ea"/>
                <a:cs typeface="Times New Roman" pitchFamily="18" charset="0"/>
              </a:rPr>
              <a:t>→</a:t>
            </a:r>
            <a:r>
              <a:rPr lang="en-US" altLang="zh-CN" sz="1800">
                <a:solidFill>
                  <a:srgbClr val="FF33CC"/>
                </a:solidFill>
                <a:cs typeface="Times New Roman" pitchFamily="18" charset="0"/>
              </a:rPr>
              <a:t>TF</a:t>
            </a:r>
            <a:r>
              <a:rPr lang="en-US" altLang="zh-CN" sz="1800">
                <a:solidFill>
                  <a:srgbClr val="FF33CC"/>
                </a:solidFill>
                <a:latin typeface="+mn-ea"/>
                <a:ea typeface="+mn-ea"/>
                <a:cs typeface="Times New Roman" pitchFamily="18" charset="0"/>
              </a:rPr>
              <a:t>)</a:t>
            </a:r>
            <a:br>
              <a:rPr lang="en-US" altLang="zh-CN" sz="1800">
                <a:solidFill>
                  <a:srgbClr val="FF0000"/>
                </a:solidFill>
              </a:rPr>
            </a:br>
            <a:r>
              <a:rPr lang="en-US" altLang="zh-CN" sz="1800">
                <a:solidFill>
                  <a:srgbClr val="0070C0"/>
                </a:solidFill>
              </a:rPr>
              <a:t>3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  <a:r>
              <a:rPr lang="en-US" altLang="zh-CN" sz="1800">
                <a:solidFill>
                  <a:srgbClr val="FF0000"/>
                </a:solidFill>
              </a:rPr>
              <a:t>CS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IP </a:t>
            </a:r>
            <a:r>
              <a:rPr lang="zh-CN" altLang="en-US" sz="1800" dirty="0">
                <a:solidFill>
                  <a:srgbClr val="FF0000"/>
                </a:solidFill>
              </a:rPr>
              <a:t>压栈</a:t>
            </a:r>
          </a:p>
        </p:txBody>
      </p:sp>
      <p:sp>
        <p:nvSpPr>
          <p:cNvPr id="108" name="Line 63">
            <a:extLst>
              <a:ext uri="{FF2B5EF4-FFF2-40B4-BE49-F238E27FC236}">
                <a16:creationId xmlns:a16="http://schemas.microsoft.com/office/drawing/2014/main" id="{0ED29ECD-7939-434B-AABD-FAFF636E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1106155"/>
            <a:ext cx="0" cy="459120"/>
          </a:xfrm>
          <a:prstGeom prst="line">
            <a:avLst/>
          </a:prstGeom>
          <a:noFill/>
          <a:ln w="28575" cap="rnd">
            <a:solidFill>
              <a:srgbClr val="00B05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64">
            <a:extLst>
              <a:ext uri="{FF2B5EF4-FFF2-40B4-BE49-F238E27FC236}">
                <a16:creationId xmlns:a16="http://schemas.microsoft.com/office/drawing/2014/main" id="{E8AC7A19-A7C9-4FAA-AD99-1F9CCBC5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324" y="5373216"/>
            <a:ext cx="2661306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x86</a:t>
            </a:r>
            <a:r>
              <a:rPr lang="zh-CN" altLang="en-US" sz="2400" dirty="0">
                <a:solidFill>
                  <a:schemeClr val="bg2"/>
                </a:solidFill>
              </a:rPr>
              <a:t>中断响应过程</a:t>
            </a:r>
            <a:br>
              <a:rPr lang="zh-CN" altLang="en-US" sz="2400">
                <a:solidFill>
                  <a:schemeClr val="bg2"/>
                </a:solidFill>
              </a:rPr>
            </a:b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chemeClr val="bg2"/>
                </a:solidFill>
              </a:rPr>
              <a:t>以</a:t>
            </a:r>
            <a:r>
              <a:rPr lang="zh-CN" altLang="en-US" sz="2400" dirty="0">
                <a:solidFill>
                  <a:srgbClr val="0000FF"/>
                </a:solidFill>
                <a:ea typeface="黑体" pitchFamily="2" charset="-122"/>
              </a:rPr>
              <a:t>外部中断</a:t>
            </a:r>
            <a:r>
              <a:rPr lang="zh-CN" altLang="en-US" sz="2400">
                <a:solidFill>
                  <a:schemeClr val="bg2"/>
                </a:solidFill>
              </a:rPr>
              <a:t>为例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endParaRPr lang="zh-CN" altLang="en-US" sz="2400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10" name="Text Box 65">
            <a:extLst>
              <a:ext uri="{FF2B5EF4-FFF2-40B4-BE49-F238E27FC236}">
                <a16:creationId xmlns:a16="http://schemas.microsoft.com/office/drawing/2014/main" id="{C9AC292C-23C2-4A4B-B974-CB64BE84C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1223962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1413:0105</a:t>
            </a: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1413:0107</a:t>
            </a:r>
          </a:p>
        </p:txBody>
      </p:sp>
      <p:sp>
        <p:nvSpPr>
          <p:cNvPr id="111" name="Rectangle 66">
            <a:extLst>
              <a:ext uri="{FF2B5EF4-FFF2-40B4-BE49-F238E27FC236}">
                <a16:creationId xmlns:a16="http://schemas.microsoft.com/office/drawing/2014/main" id="{074DCDB1-3DCC-4D9B-AC0F-65B5AACD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92375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Flags</a:t>
            </a:r>
          </a:p>
        </p:txBody>
      </p:sp>
      <p:sp>
        <p:nvSpPr>
          <p:cNvPr id="112" name="Rectangle 67">
            <a:extLst>
              <a:ext uri="{FF2B5EF4-FFF2-40B4-BE49-F238E27FC236}">
                <a16:creationId xmlns:a16="http://schemas.microsoft.com/office/drawing/2014/main" id="{C97A9D0C-CEDC-41CC-89C9-871A9642F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205038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1413</a:t>
            </a:r>
          </a:p>
        </p:txBody>
      </p:sp>
      <p:sp>
        <p:nvSpPr>
          <p:cNvPr id="113" name="Rectangle 68">
            <a:extLst>
              <a:ext uri="{FF2B5EF4-FFF2-40B4-BE49-F238E27FC236}">
                <a16:creationId xmlns:a16="http://schemas.microsoft.com/office/drawing/2014/main" id="{41D3FE68-5407-44C7-9DC6-59B239D02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17700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0107</a:t>
            </a:r>
          </a:p>
        </p:txBody>
      </p:sp>
      <p:sp>
        <p:nvSpPr>
          <p:cNvPr id="114" name="Line 69">
            <a:extLst>
              <a:ext uri="{FF2B5EF4-FFF2-40B4-BE49-F238E27FC236}">
                <a16:creationId xmlns:a16="http://schemas.microsoft.com/office/drawing/2014/main" id="{5441381F-6735-4F63-A92F-588ED51C3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1773238"/>
            <a:ext cx="0" cy="12239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70">
            <a:extLst>
              <a:ext uri="{FF2B5EF4-FFF2-40B4-BE49-F238E27FC236}">
                <a16:creationId xmlns:a16="http://schemas.microsoft.com/office/drawing/2014/main" id="{E43E0334-3622-4606-B4E0-2E4E758FE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773238"/>
            <a:ext cx="0" cy="12239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E749CBBA-FD02-46A6-A26F-1B8C7703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09763"/>
            <a:ext cx="720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6600"/>
                </a:solidFill>
              </a:rPr>
              <a:t>SP</a:t>
            </a:r>
            <a:r>
              <a:rPr lang="en-US" altLang="zh-CN" sz="1800" dirty="0">
                <a:solidFill>
                  <a:srgbClr val="FF6600"/>
                </a:solidFill>
                <a:latin typeface="+mn-ea"/>
                <a:ea typeface="+mn-ea"/>
              </a:rPr>
              <a:t>→</a:t>
            </a:r>
          </a:p>
        </p:txBody>
      </p:sp>
      <p:sp>
        <p:nvSpPr>
          <p:cNvPr id="117" name="Rectangle 72">
            <a:extLst>
              <a:ext uri="{FF2B5EF4-FFF2-40B4-BE49-F238E27FC236}">
                <a16:creationId xmlns:a16="http://schemas.microsoft.com/office/drawing/2014/main" id="{76942FC6-6B4A-44E4-BAC3-3F79AF73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784721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Flags</a:t>
            </a:r>
          </a:p>
        </p:txBody>
      </p:sp>
      <p:sp>
        <p:nvSpPr>
          <p:cNvPr id="118" name="Rectangle 73">
            <a:extLst>
              <a:ext uri="{FF2B5EF4-FFF2-40B4-BE49-F238E27FC236}">
                <a16:creationId xmlns:a16="http://schemas.microsoft.com/office/drawing/2014/main" id="{7E1B849A-F446-4634-AC5E-89DD417C7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497383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1413</a:t>
            </a:r>
          </a:p>
        </p:txBody>
      </p:sp>
      <p:sp>
        <p:nvSpPr>
          <p:cNvPr id="119" name="Rectangle 74">
            <a:extLst>
              <a:ext uri="{FF2B5EF4-FFF2-40B4-BE49-F238E27FC236}">
                <a16:creationId xmlns:a16="http://schemas.microsoft.com/office/drawing/2014/main" id="{D664909E-D7EB-4163-9F41-4B9EA1F7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210046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</a:rPr>
              <a:t>0107</a:t>
            </a:r>
          </a:p>
        </p:txBody>
      </p:sp>
      <p:sp>
        <p:nvSpPr>
          <p:cNvPr id="120" name="Line 75">
            <a:extLst>
              <a:ext uri="{FF2B5EF4-FFF2-40B4-BE49-F238E27FC236}">
                <a16:creationId xmlns:a16="http://schemas.microsoft.com/office/drawing/2014/main" id="{D965E4A2-0178-476E-9884-7B28774EC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5065583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76">
            <a:extLst>
              <a:ext uri="{FF2B5EF4-FFF2-40B4-BE49-F238E27FC236}">
                <a16:creationId xmlns:a16="http://schemas.microsoft.com/office/drawing/2014/main" id="{806BBD4F-E8A6-4A6F-A8A0-092FDFCB0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065583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77">
            <a:extLst>
              <a:ext uri="{FF2B5EF4-FFF2-40B4-BE49-F238E27FC236}">
                <a16:creationId xmlns:a16="http://schemas.microsoft.com/office/drawing/2014/main" id="{EC1AFEFB-BDEC-4EA3-B611-2094BFE9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94271"/>
            <a:ext cx="720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6600"/>
                </a:solidFill>
              </a:rPr>
              <a:t>SP</a:t>
            </a:r>
            <a:r>
              <a:rPr lang="en-US" altLang="zh-CN" sz="1800" dirty="0">
                <a:solidFill>
                  <a:srgbClr val="FF6600"/>
                </a:solidFill>
                <a:latin typeface="+mn-ea"/>
                <a:ea typeface="+mn-ea"/>
              </a:rPr>
              <a:t>→</a:t>
            </a:r>
          </a:p>
        </p:txBody>
      </p:sp>
      <p:sp>
        <p:nvSpPr>
          <p:cNvPr id="123" name="Text Box 78">
            <a:extLst>
              <a:ext uri="{FF2B5EF4-FFF2-40B4-BE49-F238E27FC236}">
                <a16:creationId xmlns:a16="http://schemas.microsoft.com/office/drawing/2014/main" id="{1525729D-4246-4F41-97C7-34B17D068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8775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</a:rPr>
              <a:t>堆栈</a:t>
            </a:r>
          </a:p>
        </p:txBody>
      </p:sp>
      <p:sp>
        <p:nvSpPr>
          <p:cNvPr id="124" name="Text Box 79">
            <a:extLst>
              <a:ext uri="{FF2B5EF4-FFF2-40B4-BE49-F238E27FC236}">
                <a16:creationId xmlns:a16="http://schemas.microsoft.com/office/drawing/2014/main" id="{9D917309-AA45-4B26-8603-FE73F7266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86208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>
                <a:solidFill>
                  <a:srgbClr val="008000"/>
                </a:solidFill>
              </a:rPr>
              <a:t>堆栈</a:t>
            </a:r>
          </a:p>
        </p:txBody>
      </p:sp>
      <p:sp>
        <p:nvSpPr>
          <p:cNvPr id="125" name="Text Box 80">
            <a:extLst>
              <a:ext uri="{FF2B5EF4-FFF2-40B4-BE49-F238E27FC236}">
                <a16:creationId xmlns:a16="http://schemas.microsoft.com/office/drawing/2014/main" id="{DCDE09C7-60F0-45CE-A8D0-6CE6FAA62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202108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>
                <a:solidFill>
                  <a:srgbClr val="FF3399"/>
                </a:solidFill>
              </a:rPr>
              <a:t>IP</a:t>
            </a:r>
          </a:p>
        </p:txBody>
      </p:sp>
      <p:sp>
        <p:nvSpPr>
          <p:cNvPr id="126" name="Text Box 81">
            <a:extLst>
              <a:ext uri="{FF2B5EF4-FFF2-40B4-BE49-F238E27FC236}">
                <a16:creationId xmlns:a16="http://schemas.microsoft.com/office/drawing/2014/main" id="{4873ECCB-6EF0-4B4A-B2EB-6A2D27AD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491033"/>
            <a:ext cx="7207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>
                <a:solidFill>
                  <a:srgbClr val="FF3399"/>
                </a:solidFill>
              </a:rPr>
              <a:t>CS</a:t>
            </a:r>
          </a:p>
        </p:txBody>
      </p:sp>
      <p:sp>
        <p:nvSpPr>
          <p:cNvPr id="127" name="Text Box 82">
            <a:extLst>
              <a:ext uri="{FF2B5EF4-FFF2-40B4-BE49-F238E27FC236}">
                <a16:creationId xmlns:a16="http://schemas.microsoft.com/office/drawing/2014/main" id="{577164AC-1750-409D-94C2-9A921D10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778371"/>
            <a:ext cx="100806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>
                <a:solidFill>
                  <a:srgbClr val="FF3399"/>
                </a:solidFill>
              </a:rPr>
              <a:t>Flags</a:t>
            </a:r>
          </a:p>
        </p:txBody>
      </p:sp>
      <p:sp>
        <p:nvSpPr>
          <p:cNvPr id="128" name="Line 84">
            <a:extLst>
              <a:ext uri="{FF2B5EF4-FFF2-40B4-BE49-F238E27FC236}">
                <a16:creationId xmlns:a16="http://schemas.microsoft.com/office/drawing/2014/main" id="{23905D87-38DC-49A0-904B-25F8DA67E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620713"/>
            <a:ext cx="288925" cy="360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C59DCD-D1F2-40F3-9972-40B7CDB27CCD}"/>
              </a:ext>
            </a:extLst>
          </p:cNvPr>
          <p:cNvGrpSpPr/>
          <p:nvPr/>
        </p:nvGrpSpPr>
        <p:grpSpPr>
          <a:xfrm>
            <a:off x="2535035" y="2870262"/>
            <a:ext cx="1387678" cy="313350"/>
            <a:chOff x="2268538" y="2743200"/>
            <a:chExt cx="1387678" cy="313350"/>
          </a:xfrm>
        </p:grpSpPr>
        <p:sp>
          <p:nvSpPr>
            <p:cNvPr id="130" name="Text Box 86">
              <a:extLst>
                <a:ext uri="{FF2B5EF4-FFF2-40B4-BE49-F238E27FC236}">
                  <a16:creationId xmlns:a16="http://schemas.microsoft.com/office/drawing/2014/main" id="{06682271-A7DF-4129-A1E8-4FE20C6CD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538" y="2743200"/>
              <a:ext cx="1387678" cy="313350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sysDash"/>
              <a:miter lim="800000"/>
              <a:headEnd/>
              <a:tailEnd type="none" w="med" len="lg"/>
            </a:ln>
            <a:effectLst/>
          </p:spPr>
          <p:txBody>
            <a:bodyPr wrap="none" lIns="36000" tIns="36000" rIns="36000" bIns="0">
              <a:spAutoFit/>
            </a:bodyPr>
            <a:lstStyle/>
            <a:p>
              <a:pPr algn="l"/>
              <a:r>
                <a:rPr lang="zh-CN" altLang="en-US" sz="1800" dirty="0"/>
                <a:t>第一次 </a:t>
              </a:r>
              <a:r>
                <a:rPr lang="en-US" altLang="zh-CN" sz="1800" dirty="0"/>
                <a:t>INTA</a:t>
              </a:r>
            </a:p>
          </p:txBody>
        </p:sp>
        <p:sp>
          <p:nvSpPr>
            <p:cNvPr id="131" name="Line 95">
              <a:extLst>
                <a:ext uri="{FF2B5EF4-FFF2-40B4-BE49-F238E27FC236}">
                  <a16:creationId xmlns:a16="http://schemas.microsoft.com/office/drawing/2014/main" id="{445A37ED-E488-4D19-9378-A623A3803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228" y="2807837"/>
              <a:ext cx="503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E584CD2-F521-4813-BFE1-D9AC1E137EF5}"/>
              </a:ext>
            </a:extLst>
          </p:cNvPr>
          <p:cNvGrpSpPr/>
          <p:nvPr/>
        </p:nvGrpSpPr>
        <p:grpSpPr>
          <a:xfrm>
            <a:off x="1623741" y="3368597"/>
            <a:ext cx="2296069" cy="590349"/>
            <a:chOff x="1624421" y="3431507"/>
            <a:chExt cx="2296069" cy="590349"/>
          </a:xfrm>
        </p:grpSpPr>
        <p:sp>
          <p:nvSpPr>
            <p:cNvPr id="133" name="Text Box 87">
              <a:extLst>
                <a:ext uri="{FF2B5EF4-FFF2-40B4-BE49-F238E27FC236}">
                  <a16:creationId xmlns:a16="http://schemas.microsoft.com/office/drawing/2014/main" id="{2FE5EDE1-301E-470C-8DC3-CE06A9B2B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421" y="3431507"/>
              <a:ext cx="2296069" cy="590349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sysDash"/>
              <a:miter lim="800000"/>
              <a:headEnd/>
              <a:tailEnd type="none" w="med" len="lg"/>
            </a:ln>
            <a:effectLst/>
          </p:spPr>
          <p:txBody>
            <a:bodyPr wrap="none" lIns="36000" tIns="36000" rIns="36000" bIns="0">
              <a:spAutoFit/>
            </a:bodyPr>
            <a:lstStyle/>
            <a:p>
              <a:r>
                <a:rPr lang="zh-CN" altLang="en-US" sz="1800" dirty="0"/>
                <a:t>第二次 </a:t>
              </a:r>
              <a:r>
                <a:rPr lang="en-US" altLang="zh-CN" sz="1800" dirty="0"/>
                <a:t>INTA</a:t>
              </a:r>
              <a:r>
                <a:rPr lang="zh-CN" altLang="en-US" sz="1800" dirty="0"/>
                <a:t>，</a:t>
              </a:r>
              <a:br>
                <a:rPr lang="zh-CN" altLang="en-US" sz="1800" dirty="0"/>
              </a:br>
              <a:r>
                <a:rPr lang="zh-CN" altLang="en-US" sz="1800" dirty="0"/>
                <a:t>取中断</a:t>
              </a:r>
              <a:r>
                <a:rPr lang="zh-CN" altLang="en-US" sz="1800"/>
                <a:t>向量码 </a:t>
              </a:r>
              <a:r>
                <a:rPr lang="en-US" altLang="zh-CN" sz="1800" i="1"/>
                <a:t>n</a:t>
              </a:r>
              <a:r>
                <a:rPr lang="zh-CN" altLang="en-US" sz="1800" dirty="0"/>
                <a:t>＝</a:t>
              </a:r>
              <a:r>
                <a:rPr lang="en-US" altLang="zh-CN" sz="1800" dirty="0"/>
                <a:t>48H</a:t>
              </a:r>
            </a:p>
          </p:txBody>
        </p:sp>
        <p:sp>
          <p:nvSpPr>
            <p:cNvPr id="134" name="Line 96">
              <a:extLst>
                <a:ext uri="{FF2B5EF4-FFF2-40B4-BE49-F238E27FC236}">
                  <a16:creationId xmlns:a16="http://schemas.microsoft.com/office/drawing/2014/main" id="{EE46BB6D-D5B2-4037-9BCE-A85215BED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785" y="3492622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26F46E13-537F-49EB-8987-A20432DB515A}"/>
              </a:ext>
            </a:extLst>
          </p:cNvPr>
          <p:cNvSpPr/>
          <p:nvPr/>
        </p:nvSpPr>
        <p:spPr>
          <a:xfrm>
            <a:off x="6863969" y="982188"/>
            <a:ext cx="1885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×4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→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 IP</a:t>
            </a:r>
            <a:r>
              <a:rPr lang="zh-CN" altLang="en-US" sz="1800" dirty="0">
                <a:cs typeface="Times New Roman" pitchFamily="18" charset="0"/>
              </a:rPr>
              <a:t>，</a:t>
            </a:r>
            <a:endParaRPr lang="en-US" altLang="zh-CN" sz="1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×4</a:t>
            </a:r>
            <a:r>
              <a:rPr lang="zh-CN" altLang="en-US" sz="1800" dirty="0">
                <a:solidFill>
                  <a:srgbClr val="FF0000"/>
                </a:solidFill>
                <a:cs typeface="Times New Roman" pitchFamily="18" charset="0"/>
              </a:rPr>
              <a:t>＋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→</a:t>
            </a:r>
            <a:r>
              <a:rPr lang="en-US" altLang="zh-CN" sz="1800" dirty="0">
                <a:solidFill>
                  <a:srgbClr val="FF0000"/>
                </a:solidFill>
                <a:cs typeface="Times New Roman" pitchFamily="18" charset="0"/>
              </a:rPr>
              <a:t> CS</a:t>
            </a:r>
            <a:endParaRPr lang="zh-CN" altLang="en-US" sz="1800" dirty="0"/>
          </a:p>
        </p:txBody>
      </p:sp>
      <p:sp>
        <p:nvSpPr>
          <p:cNvPr id="136" name="Line 47">
            <a:extLst>
              <a:ext uri="{FF2B5EF4-FFF2-40B4-BE49-F238E27FC236}">
                <a16:creationId xmlns:a16="http://schemas.microsoft.com/office/drawing/2014/main" id="{B9F8BD84-3F93-4941-8FDF-DBA4C828F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2671889"/>
            <a:ext cx="0" cy="22650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47">
            <a:extLst>
              <a:ext uri="{FF2B5EF4-FFF2-40B4-BE49-F238E27FC236}">
                <a16:creationId xmlns:a16="http://schemas.microsoft.com/office/drawing/2014/main" id="{81E0EA1D-6D2D-42CC-87C8-7A6B2374D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3178186"/>
            <a:ext cx="0" cy="22650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47">
            <a:extLst>
              <a:ext uri="{FF2B5EF4-FFF2-40B4-BE49-F238E27FC236}">
                <a16:creationId xmlns:a16="http://schemas.microsoft.com/office/drawing/2014/main" id="{23700090-2A7D-4F17-9126-657B0BF94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3954752"/>
            <a:ext cx="0" cy="22650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Text Box 42">
            <a:extLst>
              <a:ext uri="{FF2B5EF4-FFF2-40B4-BE49-F238E27FC236}">
                <a16:creationId xmlns:a16="http://schemas.microsoft.com/office/drawing/2014/main" id="{C85DEEA2-41CE-4D9E-8018-E3A459182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666" y="1266650"/>
            <a:ext cx="5032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⑤</a:t>
            </a: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807BC73-2B69-4BB4-BDFF-B1E9B293F575}"/>
              </a:ext>
            </a:extLst>
          </p:cNvPr>
          <p:cNvCxnSpPr/>
          <p:nvPr/>
        </p:nvCxnSpPr>
        <p:spPr bwMode="auto">
          <a:xfrm>
            <a:off x="4927856" y="162674"/>
            <a:ext cx="0" cy="39514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562F577-225A-4227-9B97-DF5AAE6D1C98}"/>
              </a:ext>
            </a:extLst>
          </p:cNvPr>
          <p:cNvCxnSpPr/>
          <p:nvPr/>
        </p:nvCxnSpPr>
        <p:spPr bwMode="auto">
          <a:xfrm>
            <a:off x="6227355" y="162674"/>
            <a:ext cx="0" cy="39514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 Box 78">
            <a:extLst>
              <a:ext uri="{FF2B5EF4-FFF2-40B4-BE49-F238E27FC236}">
                <a16:creationId xmlns:a16="http://schemas.microsoft.com/office/drawing/2014/main" id="{13C95794-78E3-41ED-A202-E02F0E9B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10" y="3872101"/>
            <a:ext cx="464871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800">
                <a:latin typeface="宋体" panose="02010600030101010101" pitchFamily="2" charset="-122"/>
              </a:rPr>
              <a:t>……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143" name="Text Box 78">
            <a:extLst>
              <a:ext uri="{FF2B5EF4-FFF2-40B4-BE49-F238E27FC236}">
                <a16:creationId xmlns:a16="http://schemas.microsoft.com/office/drawing/2014/main" id="{D3282B4F-635E-4564-A208-4F8C4D86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10" y="307397"/>
            <a:ext cx="464871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800">
                <a:latin typeface="宋体" panose="02010600030101010101" pitchFamily="2" charset="-122"/>
              </a:rPr>
              <a:t>……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144" name="Text Box 78">
            <a:extLst>
              <a:ext uri="{FF2B5EF4-FFF2-40B4-BE49-F238E27FC236}">
                <a16:creationId xmlns:a16="http://schemas.microsoft.com/office/drawing/2014/main" id="{58AF169C-E19B-418B-BF78-E9016192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857" y="78873"/>
            <a:ext cx="58990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存</a:t>
            </a:r>
            <a:endParaRPr lang="zh-CN" altLang="en-US" sz="18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1EEA2A1-ABF0-4A49-AFD6-F1CE82A35B3C}"/>
              </a:ext>
            </a:extLst>
          </p:cNvPr>
          <p:cNvSpPr/>
          <p:nvPr/>
        </p:nvSpPr>
        <p:spPr>
          <a:xfrm>
            <a:off x="5529106" y="1643081"/>
            <a:ext cx="657772" cy="1180699"/>
          </a:xfrm>
          <a:prstGeom prst="rect">
            <a:avLst/>
          </a:prstGeom>
          <a:solidFill>
            <a:srgbClr val="FFFF00">
              <a:alpha val="40000"/>
            </a:srgbClr>
          </a:solidFill>
          <a:effectLst>
            <a:softEdge rad="63500"/>
          </a:effectLst>
        </p:spPr>
        <p:txBody>
          <a:bodyPr wrap="square" lIns="0" tIns="36000" rIns="0" bIns="3600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 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48H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 </a:t>
            </a:r>
            <a:endParaRPr lang="en-US" altLang="zh-CN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</a:p>
        </p:txBody>
      </p:sp>
      <p:sp>
        <p:nvSpPr>
          <p:cNvPr id="146" name="Text Box 78">
            <a:extLst>
              <a:ext uri="{FF2B5EF4-FFF2-40B4-BE49-F238E27FC236}">
                <a16:creationId xmlns:a16="http://schemas.microsoft.com/office/drawing/2014/main" id="{3E3A6CC4-123F-47D9-B929-0E996C8D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470594"/>
            <a:ext cx="58990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存</a:t>
            </a:r>
            <a:endParaRPr lang="zh-CN" altLang="en-US" sz="18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Text Box 44">
            <a:extLst>
              <a:ext uri="{FF2B5EF4-FFF2-40B4-BE49-F238E27FC236}">
                <a16:creationId xmlns:a16="http://schemas.microsoft.com/office/drawing/2014/main" id="{930128E5-547D-4857-92F2-B5EF1E6D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2" y="5537071"/>
            <a:ext cx="5032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0066"/>
                </a:solidFill>
              </a:rPr>
              <a:t>⑦</a:t>
            </a:r>
          </a:p>
        </p:txBody>
      </p:sp>
      <p:sp>
        <p:nvSpPr>
          <p:cNvPr id="148" name="Text Box 78">
            <a:extLst>
              <a:ext uri="{FF2B5EF4-FFF2-40B4-BE49-F238E27FC236}">
                <a16:creationId xmlns:a16="http://schemas.microsoft.com/office/drawing/2014/main" id="{4757516D-6D72-4EFF-97E3-727C7CD28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592" y="1239606"/>
            <a:ext cx="1025922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硬件完成</a:t>
            </a:r>
            <a:endParaRPr lang="zh-CN" altLang="en-US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EC22BF4-F495-443A-852B-C44B3BF66134}"/>
              </a:ext>
            </a:extLst>
          </p:cNvPr>
          <p:cNvCxnSpPr>
            <a:cxnSpLocks/>
          </p:cNvCxnSpPr>
          <p:nvPr/>
        </p:nvCxnSpPr>
        <p:spPr bwMode="auto">
          <a:xfrm flipH="1">
            <a:off x="3568082" y="1527432"/>
            <a:ext cx="98813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A7D2E7A-D2AE-43AF-A4E2-F179E8A6181B}"/>
              </a:ext>
            </a:extLst>
          </p:cNvPr>
          <p:cNvCxnSpPr>
            <a:cxnSpLocks/>
          </p:cNvCxnSpPr>
          <p:nvPr/>
        </p:nvCxnSpPr>
        <p:spPr bwMode="auto">
          <a:xfrm>
            <a:off x="3919809" y="1540913"/>
            <a:ext cx="0" cy="313106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Text Box 78">
            <a:extLst>
              <a:ext uri="{FF2B5EF4-FFF2-40B4-BE49-F238E27FC236}">
                <a16:creationId xmlns:a16="http://schemas.microsoft.com/office/drawing/2014/main" id="{B4B27680-47AF-4BDC-BDDE-7B498491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460" y="2823780"/>
            <a:ext cx="1025922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硬件完成</a:t>
            </a:r>
            <a:endParaRPr lang="zh-CN" altLang="en-US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Text Box 78">
            <a:extLst>
              <a:ext uri="{FF2B5EF4-FFF2-40B4-BE49-F238E27FC236}">
                <a16:creationId xmlns:a16="http://schemas.microsoft.com/office/drawing/2014/main" id="{510C81F1-DCB3-4701-9EAD-7DBCCA49A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166" y="4818122"/>
            <a:ext cx="1025922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软件完成</a:t>
            </a:r>
            <a:endParaRPr lang="zh-CN" altLang="en-US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7696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E7433-C6A4-4299-85BD-BC081A54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3BFF84F9-0F42-4159-985D-38F6822F2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C81880BD-B500-464E-93F0-07A5731F7E24}"/>
              </a:ext>
            </a:extLst>
          </p:cNvPr>
          <p:cNvSpPr txBox="1">
            <a:spLocks/>
          </p:cNvSpPr>
          <p:nvPr/>
        </p:nvSpPr>
        <p:spPr bwMode="auto">
          <a:xfrm>
            <a:off x="613624" y="543904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8775" indent="-358775" algn="l" rtl="0" fontAlgn="base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58775" algn="l" rtl="0" fontAlgn="base">
              <a:spcBef>
                <a:spcPts val="3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indent="-358775" algn="l" rtl="0" fontAlgn="base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indent="-358775" algn="l" rtl="0" fontAlgn="base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00213" indent="-265113" algn="l" rtl="0" fontAlgn="base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00338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157538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614738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071938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þ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主存结构：分体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334704E-EFDD-4FE8-AFBF-B415EE52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40" y="1811144"/>
            <a:ext cx="737049" cy="2895599"/>
          </a:xfrm>
          <a:prstGeom prst="rect">
            <a:avLst/>
          </a:prstGeom>
          <a:solidFill>
            <a:srgbClr val="E5E5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15F601F-604F-4C11-A9D0-E7168DCB6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054" y="1878519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 dirty="0">
                <a:solidFill>
                  <a:srgbClr val="D60093"/>
                </a:solidFill>
                <a:latin typeface="Times New Roman"/>
              </a:rPr>
              <a:t>00000H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B79C4012-8E5B-4985-8DCF-C4CEB3AC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074" y="4393118"/>
            <a:ext cx="8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 dirty="0">
                <a:solidFill>
                  <a:srgbClr val="D60093"/>
                </a:solidFill>
                <a:latin typeface="Times New Roman"/>
              </a:rPr>
              <a:t>FFFFFH</a:t>
            </a: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D1840C92-1CD2-4846-9C51-834652011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40" y="2192144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4B024088-C1AA-4C21-B3CC-5CA4D9C7B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40" y="2573144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195593C1-3ADB-43C4-A4DD-3F5665B16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40" y="2954144"/>
            <a:ext cx="73067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F5B3257B-6E9F-48F6-95D0-B823E5BA1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40" y="4325743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5189DCB3-D2DD-4B7D-9C72-DEB38128F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71" y="3241294"/>
            <a:ext cx="0" cy="900526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258BF858-6E6D-40B3-B388-5AFCA9DE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06" y="1824753"/>
            <a:ext cx="822969" cy="144082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2CB4AA9B-D96E-48D6-8626-5CC55D176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272" y="1810414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00001H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3BD1DAAD-C229-45EF-9D24-A7E4A0CB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272" y="3001279"/>
            <a:ext cx="8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>
                <a:solidFill>
                  <a:srgbClr val="CC0099"/>
                </a:solidFill>
                <a:latin typeface="Times New Roman"/>
              </a:rPr>
              <a:t>FFFFFH</a:t>
            </a:r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05B43313-E5E4-4C4E-AC77-F8F0537E5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106" y="2075318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A0D9AF7A-2BFE-4F1E-99BE-233EF9D17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106" y="2325883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A5369D3F-900D-4320-9527-4990D69BB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106" y="2576449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id="{99461615-7FF0-4099-B66A-DC8FA9857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106" y="3015721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C2EBE9C9-04CB-4E42-AD93-EC0DF3B01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826" y="2676675"/>
            <a:ext cx="0" cy="294511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1E9FB1EE-F6B8-472B-BE9C-53DF56F4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272" y="2072355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00003H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E7FB8C7-4BA7-49F9-BE89-C87A812C397E}"/>
              </a:ext>
            </a:extLst>
          </p:cNvPr>
          <p:cNvSpPr/>
          <p:nvPr/>
        </p:nvSpPr>
        <p:spPr>
          <a:xfrm>
            <a:off x="7200908" y="17692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F19229-EDAC-4151-B795-64EA586796B4}"/>
              </a:ext>
            </a:extLst>
          </p:cNvPr>
          <p:cNvSpPr/>
          <p:nvPr/>
        </p:nvSpPr>
        <p:spPr>
          <a:xfrm>
            <a:off x="7200908" y="20194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6C3907F-C6EB-4C0B-9080-A0E5AC9283C9}"/>
              </a:ext>
            </a:extLst>
          </p:cNvPr>
          <p:cNvSpPr/>
          <p:nvPr/>
        </p:nvSpPr>
        <p:spPr>
          <a:xfrm>
            <a:off x="7209786" y="22694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2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048EDE5-3AF8-49FF-AA72-592A41EB69B8}"/>
              </a:ext>
            </a:extLst>
          </p:cNvPr>
          <p:cNvSpPr/>
          <p:nvPr/>
        </p:nvSpPr>
        <p:spPr>
          <a:xfrm>
            <a:off x="6908422" y="295193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512K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  <a:cs typeface="Courier New" panose="02070309020205020404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DE736BF-0083-479B-9E61-02F5231F0F43}"/>
              </a:ext>
            </a:extLst>
          </p:cNvPr>
          <p:cNvSpPr/>
          <p:nvPr/>
        </p:nvSpPr>
        <p:spPr>
          <a:xfrm>
            <a:off x="554619" y="18328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96FCB38-5CC0-41BB-A06B-CFEAB8067F5A}"/>
              </a:ext>
            </a:extLst>
          </p:cNvPr>
          <p:cNvSpPr/>
          <p:nvPr/>
        </p:nvSpPr>
        <p:spPr>
          <a:xfrm>
            <a:off x="557398" y="21915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F840763-42C0-4DBA-8CA1-5F636A8ADEA1}"/>
              </a:ext>
            </a:extLst>
          </p:cNvPr>
          <p:cNvSpPr/>
          <p:nvPr/>
        </p:nvSpPr>
        <p:spPr>
          <a:xfrm>
            <a:off x="559016" y="25855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2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CF6ED48-7CAE-4634-BD54-8E75E4E7E781}"/>
              </a:ext>
            </a:extLst>
          </p:cNvPr>
          <p:cNvSpPr/>
          <p:nvPr/>
        </p:nvSpPr>
        <p:spPr>
          <a:xfrm>
            <a:off x="360767" y="4351267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1M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  <a:cs typeface="Courier New" panose="02070309020205020404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CDA637E-86F5-41E1-B0C8-1B74B4E53166}"/>
              </a:ext>
            </a:extLst>
          </p:cNvPr>
          <p:cNvSpPr/>
          <p:nvPr/>
        </p:nvSpPr>
        <p:spPr>
          <a:xfrm>
            <a:off x="191357" y="4683238"/>
            <a:ext cx="2037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8088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主存结构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位）</a:t>
            </a:r>
            <a:endParaRPr lang="zh-CN" altLang="en-US" sz="1600" b="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1B5663-A7E0-4BFB-ABAF-831C105FD177}"/>
              </a:ext>
            </a:extLst>
          </p:cNvPr>
          <p:cNvSpPr/>
          <p:nvPr/>
        </p:nvSpPr>
        <p:spPr>
          <a:xfrm>
            <a:off x="4946186" y="310865"/>
            <a:ext cx="3924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支持</a:t>
            </a:r>
            <a:r>
              <a:rPr lang="en-US" altLang="zh-CN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位读写，也支持</a:t>
            </a:r>
            <a:r>
              <a:rPr lang="en-US" altLang="zh-CN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位读写。</a:t>
            </a:r>
            <a:endParaRPr lang="zh-CN" altLang="en-US" sz="2000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107AF0-2E7B-49F3-9EF8-3A85C077684E}"/>
              </a:ext>
            </a:extLst>
          </p:cNvPr>
          <p:cNvSpPr/>
          <p:nvPr/>
        </p:nvSpPr>
        <p:spPr bwMode="auto">
          <a:xfrm>
            <a:off x="5004048" y="325963"/>
            <a:ext cx="3701452" cy="672487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6AA95D-36FD-4EE6-ABEA-00701957C9F0}"/>
              </a:ext>
            </a:extLst>
          </p:cNvPr>
          <p:cNvSpPr/>
          <p:nvPr/>
        </p:nvSpPr>
        <p:spPr bwMode="auto">
          <a:xfrm>
            <a:off x="877498" y="1094364"/>
            <a:ext cx="5031177" cy="458056"/>
          </a:xfrm>
          <a:prstGeom prst="rect">
            <a:avLst/>
          </a:prstGeom>
          <a:noFill/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9AA3CBC-F42F-4162-AFB7-C051C1C15D8F}"/>
              </a:ext>
            </a:extLst>
          </p:cNvPr>
          <p:cNvSpPr/>
          <p:nvPr/>
        </p:nvSpPr>
        <p:spPr bwMode="auto">
          <a:xfrm>
            <a:off x="212386" y="1698804"/>
            <a:ext cx="3351474" cy="4036392"/>
          </a:xfrm>
          <a:prstGeom prst="rect">
            <a:avLst/>
          </a:prstGeom>
          <a:noFill/>
          <a:ln w="7620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8" name="图形 47" descr="箭头轻微弯曲">
            <a:extLst>
              <a:ext uri="{FF2B5EF4-FFF2-40B4-BE49-F238E27FC236}">
                <a16:creationId xmlns:a16="http://schemas.microsoft.com/office/drawing/2014/main" id="{45931E30-4CEB-4587-BBB0-7B62273CD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650450">
            <a:off x="438008" y="1222445"/>
            <a:ext cx="508090" cy="539146"/>
          </a:xfrm>
          <a:prstGeom prst="rect">
            <a:avLst/>
          </a:prstGeom>
        </p:spPr>
      </p:pic>
      <p:sp>
        <p:nvSpPr>
          <p:cNvPr id="49" name="Rectangle 3">
            <a:extLst>
              <a:ext uri="{FF2B5EF4-FFF2-40B4-BE49-F238E27FC236}">
                <a16:creationId xmlns:a16="http://schemas.microsoft.com/office/drawing/2014/main" id="{F0129436-3F63-4153-A1D3-E64FB508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015" y="1811145"/>
            <a:ext cx="737049" cy="1744427"/>
          </a:xfrm>
          <a:prstGeom prst="rect">
            <a:avLst/>
          </a:prstGeom>
          <a:solidFill>
            <a:srgbClr val="E5E5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F57F6972-7AD6-413A-987E-937A24850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529" y="1878519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D60093"/>
                </a:solidFill>
                <a:latin typeface="Times New Roman"/>
              </a:rPr>
              <a:t>0000H</a:t>
            </a:r>
          </a:p>
        </p:txBody>
      </p:sp>
      <p:sp>
        <p:nvSpPr>
          <p:cNvPr id="51" name="Text Box 5">
            <a:extLst>
              <a:ext uri="{FF2B5EF4-FFF2-40B4-BE49-F238E27FC236}">
                <a16:creationId xmlns:a16="http://schemas.microsoft.com/office/drawing/2014/main" id="{1BDD2189-544B-43A0-9704-25FBB1D27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549" y="3224651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D60093"/>
                </a:solidFill>
                <a:latin typeface="Times New Roman"/>
              </a:rPr>
              <a:t>FFFFH</a:t>
            </a:r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E5E12062-DA20-4FF0-968A-8B3C7DC78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015" y="2192144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E387BF51-D0B1-4AB6-B4A4-27F3C0A72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015" y="2573144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41A066F3-56D9-4813-B4B6-8CF98C0B5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015" y="3171891"/>
            <a:ext cx="7370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5AD70BAE-7477-47F4-9AA3-8FF9D2055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646" y="2715397"/>
            <a:ext cx="0" cy="393362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8888EA0-5A5C-47F7-A700-6A5C99B878A6}"/>
              </a:ext>
            </a:extLst>
          </p:cNvPr>
          <p:cNvSpPr/>
          <p:nvPr/>
        </p:nvSpPr>
        <p:spPr>
          <a:xfrm>
            <a:off x="2229094" y="18328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E3704F-3EB9-4796-8D6B-565862357293}"/>
              </a:ext>
            </a:extLst>
          </p:cNvPr>
          <p:cNvSpPr/>
          <p:nvPr/>
        </p:nvSpPr>
        <p:spPr>
          <a:xfrm>
            <a:off x="2231873" y="21915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98D7A8-2FFD-48AA-ABBC-9A05CC3CAC6B}"/>
              </a:ext>
            </a:extLst>
          </p:cNvPr>
          <p:cNvSpPr/>
          <p:nvPr/>
        </p:nvSpPr>
        <p:spPr>
          <a:xfrm>
            <a:off x="1996770" y="318779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64K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  <a:cs typeface="Courier New" panose="02070309020205020404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D068D88-DD8A-4D17-96B2-DB57F5F8B7F8}"/>
              </a:ext>
            </a:extLst>
          </p:cNvPr>
          <p:cNvSpPr/>
          <p:nvPr/>
        </p:nvSpPr>
        <p:spPr>
          <a:xfrm>
            <a:off x="1629445" y="3535958"/>
            <a:ext cx="19239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8088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结构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位）</a:t>
            </a:r>
            <a:endParaRPr lang="zh-CN" altLang="en-US" sz="1600" b="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4BF1143E-387A-477F-B837-CC72FA87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406" y="1824753"/>
            <a:ext cx="822969" cy="144082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id="{FC7F7742-4755-4D78-8CB5-9360E7263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572" y="1810414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00000H</a:t>
            </a:r>
          </a:p>
        </p:txBody>
      </p:sp>
      <p:sp>
        <p:nvSpPr>
          <p:cNvPr id="62" name="Text Box 10">
            <a:extLst>
              <a:ext uri="{FF2B5EF4-FFF2-40B4-BE49-F238E27FC236}">
                <a16:creationId xmlns:a16="http://schemas.microsoft.com/office/drawing/2014/main" id="{9518C773-F8A5-4D48-987D-A80E623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572" y="3001279"/>
            <a:ext cx="8207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FFFFEH</a:t>
            </a:r>
          </a:p>
        </p:txBody>
      </p:sp>
      <p:sp>
        <p:nvSpPr>
          <p:cNvPr id="63" name="Line 11">
            <a:extLst>
              <a:ext uri="{FF2B5EF4-FFF2-40B4-BE49-F238E27FC236}">
                <a16:creationId xmlns:a16="http://schemas.microsoft.com/office/drawing/2014/main" id="{83C5DC87-BA88-4159-98A2-3E1E77B92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406" y="2075318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3755AB48-796C-4F4B-A664-9365A4486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406" y="2325883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Line 13">
            <a:extLst>
              <a:ext uri="{FF2B5EF4-FFF2-40B4-BE49-F238E27FC236}">
                <a16:creationId xmlns:a16="http://schemas.microsoft.com/office/drawing/2014/main" id="{088B2217-EA38-467E-9F91-8BC32E0D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406" y="2576449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6" name="Line 14">
            <a:extLst>
              <a:ext uri="{FF2B5EF4-FFF2-40B4-BE49-F238E27FC236}">
                <a16:creationId xmlns:a16="http://schemas.microsoft.com/office/drawing/2014/main" id="{E7E02BCA-1C38-4D7A-97A4-CF468CF56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406" y="3015721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Line 15">
            <a:extLst>
              <a:ext uri="{FF2B5EF4-FFF2-40B4-BE49-F238E27FC236}">
                <a16:creationId xmlns:a16="http://schemas.microsoft.com/office/drawing/2014/main" id="{DA9A5F3E-8E51-4100-957F-1BAF40456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126" y="2676675"/>
            <a:ext cx="0" cy="294511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E8D3689C-2DB2-42E7-BAD2-B967486D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572" y="2072355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00002H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3CEF715-0B69-4A62-82F1-C0834CF912D8}"/>
              </a:ext>
            </a:extLst>
          </p:cNvPr>
          <p:cNvSpPr/>
          <p:nvPr/>
        </p:nvSpPr>
        <p:spPr>
          <a:xfrm>
            <a:off x="5382208" y="17692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92A386B-8EEB-46DC-BCF3-09608F851211}"/>
              </a:ext>
            </a:extLst>
          </p:cNvPr>
          <p:cNvSpPr/>
          <p:nvPr/>
        </p:nvSpPr>
        <p:spPr>
          <a:xfrm>
            <a:off x="5382208" y="20194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C3D74B4-C640-45B8-8F27-0461DE2481C9}"/>
              </a:ext>
            </a:extLst>
          </p:cNvPr>
          <p:cNvSpPr/>
          <p:nvPr/>
        </p:nvSpPr>
        <p:spPr>
          <a:xfrm>
            <a:off x="5391086" y="22694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2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2F0555A-168D-4913-8F5E-55023DE78BBA}"/>
              </a:ext>
            </a:extLst>
          </p:cNvPr>
          <p:cNvSpPr/>
          <p:nvPr/>
        </p:nvSpPr>
        <p:spPr>
          <a:xfrm>
            <a:off x="5089722" y="295193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512K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  <a:cs typeface="Courier New" panose="02070309020205020404" pitchFamily="49" charset="0"/>
              </a:rPr>
              <a:t>-1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73" name="Line 15">
            <a:extLst>
              <a:ext uri="{FF2B5EF4-FFF2-40B4-BE49-F238E27FC236}">
                <a16:creationId xmlns:a16="http://schemas.microsoft.com/office/drawing/2014/main" id="{6CC55A23-9D59-4E81-863B-2CE8F5ECD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6178" y="2447598"/>
            <a:ext cx="0" cy="513963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Line 15">
            <a:extLst>
              <a:ext uri="{FF2B5EF4-FFF2-40B4-BE49-F238E27FC236}">
                <a16:creationId xmlns:a16="http://schemas.microsoft.com/office/drawing/2014/main" id="{F04AD759-52AF-41E8-8B73-C10699EE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878" y="2447598"/>
            <a:ext cx="0" cy="513963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5007C50A-78BA-4AEF-A4EB-1D0CA7A8F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06" y="4117753"/>
            <a:ext cx="822969" cy="121046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Text Box 9">
            <a:extLst>
              <a:ext uri="{FF2B5EF4-FFF2-40B4-BE49-F238E27FC236}">
                <a16:creationId xmlns:a16="http://schemas.microsoft.com/office/drawing/2014/main" id="{3E472C6E-3EDF-4D3F-BE7D-952F1BA5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272" y="4103414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0001H</a:t>
            </a:r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B1DF3BAE-E065-40E7-B434-2644B0B15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272" y="5063471"/>
            <a:ext cx="679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FFFFH</a:t>
            </a:r>
          </a:p>
        </p:txBody>
      </p:sp>
      <p:sp>
        <p:nvSpPr>
          <p:cNvPr id="78" name="Line 11">
            <a:extLst>
              <a:ext uri="{FF2B5EF4-FFF2-40B4-BE49-F238E27FC236}">
                <a16:creationId xmlns:a16="http://schemas.microsoft.com/office/drawing/2014/main" id="{817175F4-5AC8-4C20-8D4F-3F35E38B0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106" y="4368318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Line 12">
            <a:extLst>
              <a:ext uri="{FF2B5EF4-FFF2-40B4-BE49-F238E27FC236}">
                <a16:creationId xmlns:a16="http://schemas.microsoft.com/office/drawing/2014/main" id="{221AA5C7-E662-4749-B1E0-E2ED5670F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106" y="4618883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Line 14">
            <a:extLst>
              <a:ext uri="{FF2B5EF4-FFF2-40B4-BE49-F238E27FC236}">
                <a16:creationId xmlns:a16="http://schemas.microsoft.com/office/drawing/2014/main" id="{0483468C-4052-4148-8ECB-DEB510CCC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106" y="5079061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Line 15">
            <a:extLst>
              <a:ext uri="{FF2B5EF4-FFF2-40B4-BE49-F238E27FC236}">
                <a16:creationId xmlns:a16="http://schemas.microsoft.com/office/drawing/2014/main" id="{F3BDEF95-8303-4C63-8505-337975A25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826" y="4727236"/>
            <a:ext cx="0" cy="294511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3838C593-1078-4700-894F-8654DB4D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272" y="4365355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0003H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98C6597-EAD8-4AA8-AF29-8ABF82E5D836}"/>
              </a:ext>
            </a:extLst>
          </p:cNvPr>
          <p:cNvSpPr/>
          <p:nvPr/>
        </p:nvSpPr>
        <p:spPr>
          <a:xfrm>
            <a:off x="7200908" y="4055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0E8370F-0255-4098-B61A-D62045508593}"/>
              </a:ext>
            </a:extLst>
          </p:cNvPr>
          <p:cNvSpPr/>
          <p:nvPr/>
        </p:nvSpPr>
        <p:spPr>
          <a:xfrm>
            <a:off x="7200908" y="43124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1DDE140-59A7-459F-B6D1-05F2E149D6F3}"/>
              </a:ext>
            </a:extLst>
          </p:cNvPr>
          <p:cNvSpPr/>
          <p:nvPr/>
        </p:nvSpPr>
        <p:spPr>
          <a:xfrm>
            <a:off x="6966130" y="501527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32K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  <a:cs typeface="Courier New" panose="02070309020205020404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86" name="Rectangle 8">
            <a:extLst>
              <a:ext uri="{FF2B5EF4-FFF2-40B4-BE49-F238E27FC236}">
                <a16:creationId xmlns:a16="http://schemas.microsoft.com/office/drawing/2014/main" id="{5ACA5926-5C3C-4580-BD66-ED20AC34C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406" y="4117753"/>
            <a:ext cx="822969" cy="12104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Text Box 9">
            <a:extLst>
              <a:ext uri="{FF2B5EF4-FFF2-40B4-BE49-F238E27FC236}">
                <a16:creationId xmlns:a16="http://schemas.microsoft.com/office/drawing/2014/main" id="{D4A50A77-DFF7-492D-857E-FA7A07F5E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572" y="4103414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0000H</a:t>
            </a:r>
          </a:p>
        </p:txBody>
      </p:sp>
      <p:sp>
        <p:nvSpPr>
          <p:cNvPr id="88" name="Text Box 10">
            <a:extLst>
              <a:ext uri="{FF2B5EF4-FFF2-40B4-BE49-F238E27FC236}">
                <a16:creationId xmlns:a16="http://schemas.microsoft.com/office/drawing/2014/main" id="{3BE8F21E-7B0B-45B1-B7DC-334CFFAA4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572" y="5063471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FFFEH</a:t>
            </a:r>
          </a:p>
        </p:txBody>
      </p:sp>
      <p:sp>
        <p:nvSpPr>
          <p:cNvPr id="89" name="Line 11">
            <a:extLst>
              <a:ext uri="{FF2B5EF4-FFF2-40B4-BE49-F238E27FC236}">
                <a16:creationId xmlns:a16="http://schemas.microsoft.com/office/drawing/2014/main" id="{61329F41-AE51-4AEA-B0F8-118193D63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406" y="4368318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0" name="Line 12">
            <a:extLst>
              <a:ext uri="{FF2B5EF4-FFF2-40B4-BE49-F238E27FC236}">
                <a16:creationId xmlns:a16="http://schemas.microsoft.com/office/drawing/2014/main" id="{62C1B34A-0D4A-4F76-A890-63641146F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406" y="4618883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1" name="Line 14">
            <a:extLst>
              <a:ext uri="{FF2B5EF4-FFF2-40B4-BE49-F238E27FC236}">
                <a16:creationId xmlns:a16="http://schemas.microsoft.com/office/drawing/2014/main" id="{9D52431C-DFE0-4144-BCFC-FAB7063E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406" y="5079061"/>
            <a:ext cx="8229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" name="Line 15">
            <a:extLst>
              <a:ext uri="{FF2B5EF4-FFF2-40B4-BE49-F238E27FC236}">
                <a16:creationId xmlns:a16="http://schemas.microsoft.com/office/drawing/2014/main" id="{FD476648-8A3D-45B6-A9D5-A9BB5F6AA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126" y="4727236"/>
            <a:ext cx="0" cy="294511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93" name="Text Box 28">
            <a:extLst>
              <a:ext uri="{FF2B5EF4-FFF2-40B4-BE49-F238E27FC236}">
                <a16:creationId xmlns:a16="http://schemas.microsoft.com/office/drawing/2014/main" id="{F653EFEE-5D0A-4F3E-AE70-4AD298F05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572" y="4365355"/>
            <a:ext cx="628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0" dirty="0">
                <a:solidFill>
                  <a:srgbClr val="CC0099"/>
                </a:solidFill>
                <a:latin typeface="Times New Roman"/>
              </a:rPr>
              <a:t>0002H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7D319F8-B90D-4FC3-B70D-2B9BE8BC7546}"/>
              </a:ext>
            </a:extLst>
          </p:cNvPr>
          <p:cNvSpPr/>
          <p:nvPr/>
        </p:nvSpPr>
        <p:spPr>
          <a:xfrm>
            <a:off x="5382208" y="40556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D080517-595B-431D-BE30-C37FB62B52B1}"/>
              </a:ext>
            </a:extLst>
          </p:cNvPr>
          <p:cNvSpPr/>
          <p:nvPr/>
        </p:nvSpPr>
        <p:spPr>
          <a:xfrm>
            <a:off x="5382208" y="43124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E1D26D3-5E07-42AD-9F6F-CCA5100915BD}"/>
              </a:ext>
            </a:extLst>
          </p:cNvPr>
          <p:cNvSpPr/>
          <p:nvPr/>
        </p:nvSpPr>
        <p:spPr>
          <a:xfrm>
            <a:off x="5147430" y="501527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/>
              </a:rPr>
              <a:t>32K</a:t>
            </a:r>
            <a:r>
              <a:rPr lang="en-US" altLang="zh-CN" sz="1800" dirty="0">
                <a:solidFill>
                  <a:srgbClr val="FF0000"/>
                </a:solidFill>
                <a:latin typeface="Times New Roman"/>
                <a:cs typeface="Courier New" panose="02070309020205020404" pitchFamily="49" charset="0"/>
              </a:rPr>
              <a:t>-1</a:t>
            </a:r>
            <a:endParaRPr lang="zh-CN" altLang="en-US" sz="1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97" name="Line 15">
            <a:extLst>
              <a:ext uri="{FF2B5EF4-FFF2-40B4-BE49-F238E27FC236}">
                <a16:creationId xmlns:a16="http://schemas.microsoft.com/office/drawing/2014/main" id="{FC712CB6-4086-45DF-BBEB-6F3A132C8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855" y="4693895"/>
            <a:ext cx="0" cy="360050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Line 15">
            <a:extLst>
              <a:ext uri="{FF2B5EF4-FFF2-40B4-BE49-F238E27FC236}">
                <a16:creationId xmlns:a16="http://schemas.microsoft.com/office/drawing/2014/main" id="{AD02EA89-29DB-4AA3-8310-B5509EF22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55" y="4693895"/>
            <a:ext cx="0" cy="360050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28BA636-DB4F-4CBD-8B42-BFE01886A41E}"/>
              </a:ext>
            </a:extLst>
          </p:cNvPr>
          <p:cNvSpPr/>
          <p:nvPr/>
        </p:nvSpPr>
        <p:spPr>
          <a:xfrm>
            <a:off x="3662504" y="2451791"/>
            <a:ext cx="14221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8086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主存结构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位）</a:t>
            </a:r>
            <a:endParaRPr lang="zh-CN" altLang="en-US" sz="1600" b="0" i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D3AEC77-00E0-4855-AC76-39C8BA4F2D7F}"/>
              </a:ext>
            </a:extLst>
          </p:cNvPr>
          <p:cNvSpPr/>
          <p:nvPr/>
        </p:nvSpPr>
        <p:spPr>
          <a:xfrm>
            <a:off x="3645549" y="4612091"/>
            <a:ext cx="1420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8086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结构</a:t>
            </a:r>
            <a:b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400" i="1" kern="0" dirty="0">
                <a:solidFill>
                  <a:srgbClr val="0000FF"/>
                </a:solidFill>
                <a:cs typeface="Times New Roman" panose="02020603050405020304" pitchFamily="18" charset="0"/>
              </a:rPr>
              <a:t>位）</a:t>
            </a:r>
            <a:endParaRPr lang="zh-CN" altLang="en-US" sz="1600" b="0" i="1" dirty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101" name="图形 100" descr="直箭头">
            <a:extLst>
              <a:ext uri="{FF2B5EF4-FFF2-40B4-BE49-F238E27FC236}">
                <a16:creationId xmlns:a16="http://schemas.microsoft.com/office/drawing/2014/main" id="{624743A7-D357-42A8-9929-2142179F4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880254" y="1076530"/>
            <a:ext cx="926863" cy="544909"/>
          </a:xfrm>
          <a:prstGeom prst="rect">
            <a:avLst/>
          </a:prstGeom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60DEF1AD-5012-45DD-9D12-BC360B464646}"/>
              </a:ext>
            </a:extLst>
          </p:cNvPr>
          <p:cNvSpPr/>
          <p:nvPr/>
        </p:nvSpPr>
        <p:spPr>
          <a:xfrm>
            <a:off x="5163227" y="3268230"/>
            <a:ext cx="1658612" cy="828769"/>
          </a:xfrm>
          <a:prstGeom prst="rect">
            <a:avLst/>
          </a:prstGeom>
          <a:solidFill>
            <a:srgbClr val="FFFF66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偶地址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D59D81A-17D2-4283-B616-CBDEFFA5023D}"/>
              </a:ext>
            </a:extLst>
          </p:cNvPr>
          <p:cNvSpPr/>
          <p:nvPr/>
        </p:nvSpPr>
        <p:spPr>
          <a:xfrm>
            <a:off x="6583279" y="3374964"/>
            <a:ext cx="1658612" cy="828769"/>
          </a:xfrm>
          <a:prstGeom prst="rect">
            <a:avLst/>
          </a:prstGeom>
          <a:solidFill>
            <a:srgbClr val="FFFF66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奇地址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58A5139-18B1-4AEB-8BDB-34E750C14EB5}"/>
              </a:ext>
            </a:extLst>
          </p:cNvPr>
          <p:cNvSpPr/>
          <p:nvPr/>
        </p:nvSpPr>
        <p:spPr>
          <a:xfrm>
            <a:off x="6583279" y="5424135"/>
            <a:ext cx="1658612" cy="828769"/>
          </a:xfrm>
          <a:prstGeom prst="rect">
            <a:avLst/>
          </a:prstGeom>
          <a:solidFill>
            <a:srgbClr val="FFFF66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奇地址</a:t>
            </a: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F00C7AE-92BD-48DC-A241-DFB33DA1D655}"/>
              </a:ext>
            </a:extLst>
          </p:cNvPr>
          <p:cNvCxnSpPr>
            <a:cxnSpLocks/>
          </p:cNvCxnSpPr>
          <p:nvPr/>
        </p:nvCxnSpPr>
        <p:spPr bwMode="auto">
          <a:xfrm>
            <a:off x="3700854" y="3983253"/>
            <a:ext cx="5012210" cy="0"/>
          </a:xfrm>
          <a:prstGeom prst="line">
            <a:avLst/>
          </a:prstGeom>
          <a:noFill/>
          <a:ln w="76200" cap="flat" cmpd="sng" algn="ctr">
            <a:solidFill>
              <a:srgbClr val="FF66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A5372B87-AE04-4E2B-AA55-C1CBB0BD6C34}"/>
              </a:ext>
            </a:extLst>
          </p:cNvPr>
          <p:cNvSpPr/>
          <p:nvPr/>
        </p:nvSpPr>
        <p:spPr bwMode="auto">
          <a:xfrm>
            <a:off x="3700854" y="1697977"/>
            <a:ext cx="5012210" cy="4331288"/>
          </a:xfrm>
          <a:prstGeom prst="rect">
            <a:avLst/>
          </a:prstGeom>
          <a:noFill/>
          <a:ln w="76200" cap="flat" cmpd="sng" algn="ctr">
            <a:solidFill>
              <a:srgbClr val="FF66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471F453-6B3B-4568-8EFC-F72666739CA0}"/>
              </a:ext>
            </a:extLst>
          </p:cNvPr>
          <p:cNvSpPr/>
          <p:nvPr/>
        </p:nvSpPr>
        <p:spPr>
          <a:xfrm>
            <a:off x="5163227" y="5312640"/>
            <a:ext cx="1658612" cy="828769"/>
          </a:xfrm>
          <a:prstGeom prst="rect">
            <a:avLst/>
          </a:prstGeom>
          <a:solidFill>
            <a:srgbClr val="FFFF66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偶地址</a:t>
            </a:r>
          </a:p>
        </p:txBody>
      </p:sp>
      <p:sp>
        <p:nvSpPr>
          <p:cNvPr id="108" name="Line 15">
            <a:extLst>
              <a:ext uri="{FF2B5EF4-FFF2-40B4-BE49-F238E27FC236}">
                <a16:creationId xmlns:a16="http://schemas.microsoft.com/office/drawing/2014/main" id="{FBDDF425-2AA8-4DEB-9BAF-C0B0A921B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790" y="2272994"/>
            <a:ext cx="0" cy="898897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1D6CF075-E32E-4738-9373-B12A9EA6F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560" y="2272601"/>
            <a:ext cx="0" cy="2081177"/>
          </a:xfrm>
          <a:prstGeom prst="line">
            <a:avLst/>
          </a:prstGeom>
          <a:noFill/>
          <a:ln w="57150" cap="rnd">
            <a:solidFill>
              <a:srgbClr val="CC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1800" b="0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5A148B4-0082-4110-ACBD-D45BEDDFEC21}"/>
                  </a:ext>
                </a:extLst>
              </p:cNvPr>
              <p:cNvSpPr txBox="1"/>
              <p:nvPr/>
            </p:nvSpPr>
            <p:spPr>
              <a:xfrm>
                <a:off x="6939991" y="3373629"/>
                <a:ext cx="1000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 smtClean="0">
                              <a:solidFill>
                                <a:srgbClr val="000000"/>
                              </a:solidFill>
                              <a:latin typeface="Times New Roman"/>
                            </a:rPr>
                            <m:t>BHE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Times New Roman"/>
                        </a:rPr>
                        <m:t>= 0</m:t>
                      </m:r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5A148B4-0082-4110-ACBD-D45BEDDF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3373629"/>
                <a:ext cx="1000274" cy="307777"/>
              </a:xfrm>
              <a:prstGeom prst="rect">
                <a:avLst/>
              </a:prstGeom>
              <a:blipFill>
                <a:blip r:embed="rId7"/>
                <a:stretch>
                  <a:fillRect l="-7879" r="-2424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A158F232-6683-4FD1-9A76-F765F700D4E6}"/>
                  </a:ext>
                </a:extLst>
              </p:cNvPr>
              <p:cNvSpPr txBox="1"/>
              <p:nvPr/>
            </p:nvSpPr>
            <p:spPr>
              <a:xfrm>
                <a:off x="4777611" y="3593839"/>
                <a:ext cx="1001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b="0" dirty="0">
                    <a:solidFill>
                      <a:srgbClr val="000000"/>
                    </a:solidFill>
                    <a:latin typeface="Arial" charset="0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smtClean="0">
                            <a:solidFill>
                              <a:srgbClr val="000000"/>
                            </a:solidFill>
                            <a:latin typeface="Times New Roman"/>
                          </a:rPr>
                          <m:t>BLE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Arial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A158F232-6683-4FD1-9A76-F765F700D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11" y="3593839"/>
                <a:ext cx="1001877" cy="307777"/>
              </a:xfrm>
              <a:prstGeom prst="rect">
                <a:avLst/>
              </a:prstGeom>
              <a:blipFill>
                <a:blip r:embed="rId8"/>
                <a:stretch>
                  <a:fillRect l="-15854" t="-30000" r="-14024" b="-4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矩形 111">
            <a:extLst>
              <a:ext uri="{FF2B5EF4-FFF2-40B4-BE49-F238E27FC236}">
                <a16:creationId xmlns:a16="http://schemas.microsoft.com/office/drawing/2014/main" id="{35016024-0353-427F-8319-CAA2E7EAF162}"/>
              </a:ext>
            </a:extLst>
          </p:cNvPr>
          <p:cNvSpPr/>
          <p:nvPr/>
        </p:nvSpPr>
        <p:spPr>
          <a:xfrm>
            <a:off x="5077273" y="3220383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= 0</a:t>
            </a:r>
            <a:endParaRPr lang="zh-CN" altLang="en-US" sz="2000" dirty="0">
              <a:solidFill>
                <a:srgbClr val="0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E3BF77FC-1020-4C33-9BA0-29D64667EE7A}"/>
                  </a:ext>
                </a:extLst>
              </p:cNvPr>
              <p:cNvSpPr txBox="1"/>
              <p:nvPr/>
            </p:nvSpPr>
            <p:spPr>
              <a:xfrm>
                <a:off x="4777611" y="5647629"/>
                <a:ext cx="1001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b="0" dirty="0">
                    <a:solidFill>
                      <a:srgbClr val="000000"/>
                    </a:solidFill>
                    <a:latin typeface="Arial" charset="0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smtClean="0">
                            <a:solidFill>
                              <a:srgbClr val="000000"/>
                            </a:solidFill>
                            <a:latin typeface="Times New Roman"/>
                          </a:rPr>
                          <m:t>BLE</m:t>
                        </m:r>
                      </m:e>
                    </m:acc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latin typeface="Arial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E3BF77FC-1020-4C33-9BA0-29D64667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11" y="5647629"/>
                <a:ext cx="1001877" cy="307777"/>
              </a:xfrm>
              <a:prstGeom prst="rect">
                <a:avLst/>
              </a:prstGeom>
              <a:blipFill>
                <a:blip r:embed="rId9"/>
                <a:stretch>
                  <a:fillRect l="-15854" t="-29412" r="-14024" b="-45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 113">
            <a:extLst>
              <a:ext uri="{FF2B5EF4-FFF2-40B4-BE49-F238E27FC236}">
                <a16:creationId xmlns:a16="http://schemas.microsoft.com/office/drawing/2014/main" id="{B2D82117-EACA-411D-827C-72C84744F39E}"/>
              </a:ext>
            </a:extLst>
          </p:cNvPr>
          <p:cNvSpPr/>
          <p:nvPr/>
        </p:nvSpPr>
        <p:spPr>
          <a:xfrm>
            <a:off x="5077273" y="5274173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= 0</a:t>
            </a:r>
            <a:endParaRPr lang="zh-CN" altLang="en-US" sz="2000" dirty="0">
              <a:solidFill>
                <a:srgbClr val="0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D217A76-4D4F-4505-BE82-DCDF2FBF48E7}"/>
                  </a:ext>
                </a:extLst>
              </p:cNvPr>
              <p:cNvSpPr txBox="1"/>
              <p:nvPr/>
            </p:nvSpPr>
            <p:spPr>
              <a:xfrm>
                <a:off x="6939991" y="5427419"/>
                <a:ext cx="1000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000" smtClean="0">
                              <a:solidFill>
                                <a:srgbClr val="000000"/>
                              </a:solidFill>
                              <a:latin typeface="Times New Roman"/>
                            </a:rPr>
                            <m:t>BHE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smtClean="0">
                          <a:solidFill>
                            <a:srgbClr val="000000"/>
                          </a:solidFill>
                          <a:latin typeface="Times New Roman"/>
                        </a:rPr>
                        <m:t>= 0</m:t>
                      </m:r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D217A76-4D4F-4505-BE82-DCDF2FBF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5427419"/>
                <a:ext cx="1000274" cy="307777"/>
              </a:xfrm>
              <a:prstGeom prst="rect">
                <a:avLst/>
              </a:prstGeom>
              <a:blipFill>
                <a:blip r:embed="rId10"/>
                <a:stretch>
                  <a:fillRect l="-7879" r="-2424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3A7D663-B06B-4FF6-92E5-B9DEE538D28B}"/>
                  </a:ext>
                </a:extLst>
              </p:cNvPr>
              <p:cNvSpPr txBox="1"/>
              <p:nvPr/>
            </p:nvSpPr>
            <p:spPr>
              <a:xfrm>
                <a:off x="3804578" y="1785747"/>
                <a:ext cx="775853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/>
                            </a:rPr>
                            <m:t>MEMR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3A7D663-B06B-4FF6-92E5-B9DEE538D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578" y="1785747"/>
                <a:ext cx="775853" cy="274755"/>
              </a:xfrm>
              <a:prstGeom prst="rect">
                <a:avLst/>
              </a:prstGeom>
              <a:blipFill>
                <a:blip r:embed="rId11"/>
                <a:stretch>
                  <a:fillRect l="-11024" r="-315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38AE5C9-EB6F-42CB-83A6-8EC475656AEE}"/>
                  </a:ext>
                </a:extLst>
              </p:cNvPr>
              <p:cNvSpPr txBox="1"/>
              <p:nvPr/>
            </p:nvSpPr>
            <p:spPr>
              <a:xfrm>
                <a:off x="3804578" y="2052183"/>
                <a:ext cx="827150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/>
                            </a:rPr>
                            <m:t>MEMW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38AE5C9-EB6F-42CB-83A6-8EC4756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578" y="2052183"/>
                <a:ext cx="827150" cy="274755"/>
              </a:xfrm>
              <a:prstGeom prst="rect">
                <a:avLst/>
              </a:prstGeom>
              <a:blipFill>
                <a:blip r:embed="rId12"/>
                <a:stretch>
                  <a:fillRect l="-10294" r="-22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F2E46EE-71A6-44CC-85A8-3834E0BE4705}"/>
                  </a:ext>
                </a:extLst>
              </p:cNvPr>
              <p:cNvSpPr txBox="1"/>
              <p:nvPr/>
            </p:nvSpPr>
            <p:spPr>
              <a:xfrm>
                <a:off x="3826252" y="4086202"/>
                <a:ext cx="468077" cy="278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/>
                            </a:rPr>
                            <m:t>IOR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F2E46EE-71A6-44CC-85A8-3834E0BE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52" y="4086202"/>
                <a:ext cx="468077" cy="278346"/>
              </a:xfrm>
              <a:prstGeom prst="rect">
                <a:avLst/>
              </a:prstGeom>
              <a:blipFill>
                <a:blip r:embed="rId13"/>
                <a:stretch>
                  <a:fillRect l="-18421" r="-6579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3D4A29C7-F42F-4E17-A3F6-98BE3454CB6F}"/>
                  </a:ext>
                </a:extLst>
              </p:cNvPr>
              <p:cNvSpPr txBox="1"/>
              <p:nvPr/>
            </p:nvSpPr>
            <p:spPr>
              <a:xfrm>
                <a:off x="3826252" y="4380413"/>
                <a:ext cx="519373" cy="278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/>
                            </a:rPr>
                            <m:t>IOW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3D4A29C7-F42F-4E17-A3F6-98BE3454C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52" y="4380413"/>
                <a:ext cx="519373" cy="278346"/>
              </a:xfrm>
              <a:prstGeom prst="rect">
                <a:avLst/>
              </a:prstGeom>
              <a:blipFill>
                <a:blip r:embed="rId14"/>
                <a:stretch>
                  <a:fillRect l="-17647" r="-470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02961E1-50A5-44BF-B401-8DD5DB5A4550}"/>
                  </a:ext>
                </a:extLst>
              </p:cNvPr>
              <p:cNvSpPr txBox="1"/>
              <p:nvPr/>
            </p:nvSpPr>
            <p:spPr>
              <a:xfrm>
                <a:off x="1276490" y="5122726"/>
                <a:ext cx="775853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/>
                            </a:rPr>
                            <m:t>MEMR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02961E1-50A5-44BF-B401-8DD5DB5A4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90" y="5122726"/>
                <a:ext cx="775853" cy="274755"/>
              </a:xfrm>
              <a:prstGeom prst="rect">
                <a:avLst/>
              </a:prstGeom>
              <a:blipFill>
                <a:blip r:embed="rId15"/>
                <a:stretch>
                  <a:fillRect l="-10156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8F2A998-0F6C-49AE-8663-E53ED6AF7632}"/>
                  </a:ext>
                </a:extLst>
              </p:cNvPr>
              <p:cNvSpPr txBox="1"/>
              <p:nvPr/>
            </p:nvSpPr>
            <p:spPr>
              <a:xfrm>
                <a:off x="1276490" y="5389162"/>
                <a:ext cx="827150" cy="274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/>
                            </a:rPr>
                            <m:t>MEMW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8F2A998-0F6C-49AE-8663-E53ED6AF7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90" y="5389162"/>
                <a:ext cx="827150" cy="274755"/>
              </a:xfrm>
              <a:prstGeom prst="rect">
                <a:avLst/>
              </a:prstGeom>
              <a:blipFill>
                <a:blip r:embed="rId16"/>
                <a:stretch>
                  <a:fillRect l="-9559" r="-29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CF6D8A1-17DC-4918-9564-9F7E26A710F2}"/>
                  </a:ext>
                </a:extLst>
              </p:cNvPr>
              <p:cNvSpPr txBox="1"/>
              <p:nvPr/>
            </p:nvSpPr>
            <p:spPr>
              <a:xfrm>
                <a:off x="2780628" y="4003147"/>
                <a:ext cx="468077" cy="278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/>
                            </a:rPr>
                            <m:t>IOR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CF6D8A1-17DC-4918-9564-9F7E26A7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628" y="4003147"/>
                <a:ext cx="468077" cy="278346"/>
              </a:xfrm>
              <a:prstGeom prst="rect">
                <a:avLst/>
              </a:prstGeom>
              <a:blipFill>
                <a:blip r:embed="rId17"/>
                <a:stretch>
                  <a:fillRect l="-18182" r="-519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CD0F5DE-6303-40F0-B34D-9A424332F893}"/>
                  </a:ext>
                </a:extLst>
              </p:cNvPr>
              <p:cNvSpPr txBox="1"/>
              <p:nvPr/>
            </p:nvSpPr>
            <p:spPr>
              <a:xfrm>
                <a:off x="2780628" y="4297358"/>
                <a:ext cx="519373" cy="278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1800" i="1" smtClean="0">
                              <a:solidFill>
                                <a:srgbClr val="008000"/>
                              </a:solidFill>
                              <a:latin typeface="Times New Roman"/>
                            </a:rPr>
                            <m:t>IOW</m:t>
                          </m:r>
                        </m:e>
                      </m:acc>
                    </m:oMath>
                  </m:oMathPara>
                </a14:m>
                <a:endParaRPr lang="zh-CN" altLang="en-US" sz="1600" b="0" dirty="0">
                  <a:solidFill>
                    <a:srgbClr val="008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CD0F5DE-6303-40F0-B34D-9A424332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628" y="4297358"/>
                <a:ext cx="519373" cy="278346"/>
              </a:xfrm>
              <a:prstGeom prst="rect">
                <a:avLst/>
              </a:prstGeom>
              <a:blipFill>
                <a:blip r:embed="rId18"/>
                <a:stretch>
                  <a:fillRect l="-16471" r="-5882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6BEE2BF-DACF-4EA2-B717-15EEC903DC51}"/>
              </a:ext>
            </a:extLst>
          </p:cNvPr>
          <p:cNvSpPr/>
          <p:nvPr/>
        </p:nvSpPr>
        <p:spPr>
          <a:xfrm>
            <a:off x="5540985" y="608735"/>
            <a:ext cx="3129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8086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的主存和</a:t>
            </a:r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位的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60B7C6-0A1D-414E-9198-400A4B4E9E03}"/>
              </a:ext>
            </a:extLst>
          </p:cNvPr>
          <p:cNvSpPr/>
          <p:nvPr/>
        </p:nvSpPr>
        <p:spPr>
          <a:xfrm>
            <a:off x="887601" y="1119376"/>
            <a:ext cx="5194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8088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的主存和</a:t>
            </a:r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位的，</a:t>
            </a: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只支持</a:t>
            </a:r>
            <a:r>
              <a:rPr lang="en-US" altLang="zh-CN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000" kern="0" dirty="0">
                <a:solidFill>
                  <a:srgbClr val="FF6600"/>
                </a:solidFill>
                <a:cs typeface="Times New Roman" panose="02020603050405020304" pitchFamily="18" charset="0"/>
              </a:rPr>
              <a:t>位读写</a:t>
            </a:r>
            <a:r>
              <a:rPr lang="zh-CN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F8202FC-8D6F-44FE-A296-01F8AD332219}"/>
              </a:ext>
            </a:extLst>
          </p:cNvPr>
          <p:cNvSpPr txBox="1"/>
          <p:nvPr/>
        </p:nvSpPr>
        <p:spPr bwMode="auto">
          <a:xfrm>
            <a:off x="340773" y="5745799"/>
            <a:ext cx="2549095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dirty="0"/>
              <a:t>无T</a:t>
            </a:r>
            <a:r>
              <a:rPr lang="en-US" altLang="zh-CN" sz="2000" baseline="-25000" dirty="0"/>
              <a:t>W</a:t>
            </a:r>
            <a:r>
              <a:rPr lang="zh-CN" altLang="en-US" sz="2000" dirty="0"/>
              <a:t>情况下，</a:t>
            </a:r>
            <a:endParaRPr lang="en-US" altLang="zh-CN" sz="2000" dirty="0"/>
          </a:p>
          <a:p>
            <a:pPr algn="l">
              <a:spcBef>
                <a:spcPts val="0"/>
              </a:spcBef>
            </a:pPr>
            <a:r>
              <a:rPr lang="zh-CN" altLang="en-US" sz="2000" dirty="0"/>
              <a:t>一个总线周期为4T。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7B000B6-F914-499C-9955-BECEE4279764}"/>
              </a:ext>
            </a:extLst>
          </p:cNvPr>
          <p:cNvSpPr txBox="1"/>
          <p:nvPr/>
        </p:nvSpPr>
        <p:spPr bwMode="auto">
          <a:xfrm>
            <a:off x="3660974" y="6033482"/>
            <a:ext cx="4655442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dirty="0"/>
              <a:t>无T</a:t>
            </a:r>
            <a:r>
              <a:rPr lang="en-US" altLang="zh-CN" sz="2000" baseline="-25000" dirty="0"/>
              <a:t>W</a:t>
            </a:r>
            <a:r>
              <a:rPr lang="zh-CN" altLang="en-US" sz="2000" dirty="0"/>
              <a:t>情况下，偶地址开始的</a:t>
            </a:r>
            <a:r>
              <a:rPr lang="en-US" altLang="zh-CN" sz="2000" dirty="0"/>
              <a:t>16</a:t>
            </a:r>
            <a:r>
              <a:rPr lang="zh-CN" altLang="en-US" sz="2000" dirty="0"/>
              <a:t>位读写，</a:t>
            </a:r>
            <a:endParaRPr lang="en-US" altLang="zh-CN" sz="2000" dirty="0"/>
          </a:p>
          <a:p>
            <a:pPr algn="l">
              <a:spcBef>
                <a:spcPts val="0"/>
              </a:spcBef>
            </a:pPr>
            <a:r>
              <a:rPr lang="zh-CN" altLang="en-US" sz="2000" dirty="0"/>
              <a:t>一个总线周期为4T。</a:t>
            </a:r>
          </a:p>
        </p:txBody>
      </p:sp>
    </p:spTree>
    <p:extLst>
      <p:ext uri="{BB962C8B-B14F-4D97-AF65-F5344CB8AC3E}">
        <p14:creationId xmlns:p14="http://schemas.microsoft.com/office/powerpoint/2010/main" val="230878175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838DA-AD4F-459D-87C8-9336A059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输入</a:t>
            </a:r>
            <a:r>
              <a:rPr lang="en-US" altLang="zh-CN"/>
              <a:t>/</a:t>
            </a:r>
            <a:r>
              <a:rPr lang="zh-CN" altLang="en-US"/>
              <a:t>输出技术          </a:t>
            </a:r>
            <a:r>
              <a:rPr lang="zh-CN" altLang="en-US">
                <a:solidFill>
                  <a:srgbClr val="FF00FF"/>
                </a:solidFill>
              </a:rPr>
              <a:t>一、中断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9E1D6-6F1C-4BCD-91C5-14A7216CD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EE088-DDCD-46A6-BCCE-C60E9DC4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0610"/>
            <a:ext cx="8445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 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8D380F-9FFA-4747-9120-4189AE08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2161"/>
            <a:ext cx="8362950" cy="2828949"/>
          </a:xfrm>
        </p:spPr>
        <p:txBody>
          <a:bodyPr/>
          <a:lstStyle/>
          <a:p>
            <a:pPr marL="352425" indent="-352425">
              <a:spcBef>
                <a:spcPts val="1200"/>
              </a:spcBef>
            </a:pPr>
            <a:r>
              <a:rPr lang="zh-CN" altLang="en-US" sz="2800" b="1">
                <a:latin typeface="Times New Roman" pitchFamily="18" charset="0"/>
              </a:rPr>
              <a:t>单片</a:t>
            </a:r>
            <a:r>
              <a:rPr lang="en-US" altLang="zh-CN" sz="2800" b="1">
                <a:latin typeface="Times New Roman" pitchFamily="18" charset="0"/>
              </a:rPr>
              <a:t>8259</a:t>
            </a:r>
            <a:r>
              <a:rPr lang="zh-CN" altLang="en-US" sz="2800" b="1">
                <a:latin typeface="Times New Roman" pitchFamily="18" charset="0"/>
              </a:rPr>
              <a:t>可支持</a:t>
            </a:r>
            <a:r>
              <a:rPr lang="en-US" altLang="zh-CN" sz="2800" b="1">
                <a:latin typeface="Times New Roman" pitchFamily="18" charset="0"/>
              </a:rPr>
              <a:t>8</a:t>
            </a:r>
            <a:r>
              <a:rPr lang="zh-CN" altLang="en-US" sz="2800" b="1">
                <a:latin typeface="Times New Roman" pitchFamily="18" charset="0"/>
              </a:rPr>
              <a:t>个中断源。</a:t>
            </a:r>
            <a:endParaRPr lang="en-US" altLang="zh-CN" sz="2800" b="1">
              <a:latin typeface="Times New Roman" pitchFamily="18" charset="0"/>
            </a:endParaRPr>
          </a:p>
          <a:p>
            <a:pPr marL="352425" indent="-352425">
              <a:spcBef>
                <a:spcPts val="1200"/>
              </a:spcBef>
            </a:pPr>
            <a:r>
              <a:rPr lang="zh-CN" altLang="en-US">
                <a:latin typeface="Times New Roman" pitchFamily="18" charset="0"/>
              </a:rPr>
              <a:t>采用多片</a:t>
            </a:r>
            <a:r>
              <a:rPr lang="en-US" altLang="zh-CN">
                <a:latin typeface="Times New Roman" pitchFamily="18" charset="0"/>
              </a:rPr>
              <a:t>8259</a:t>
            </a:r>
            <a:r>
              <a:rPr lang="zh-CN" altLang="en-US">
                <a:latin typeface="Times New Roman" pitchFamily="18" charset="0"/>
              </a:rPr>
              <a:t>级连，可最多支持</a:t>
            </a:r>
            <a:r>
              <a:rPr lang="en-US" altLang="zh-CN">
                <a:latin typeface="Times New Roman" pitchFamily="18" charset="0"/>
              </a:rPr>
              <a:t>64</a:t>
            </a:r>
            <a:r>
              <a:rPr lang="zh-CN" altLang="en-US">
                <a:latin typeface="Times New Roman" pitchFamily="18" charset="0"/>
              </a:rPr>
              <a:t>个中断源。</a:t>
            </a:r>
            <a:endParaRPr lang="zh-CN" altLang="en-US" sz="2800" b="1">
              <a:latin typeface="Times New Roman" pitchFamily="18" charset="0"/>
            </a:endParaRPr>
          </a:p>
          <a:p>
            <a:pPr marL="728663" lvl="1" indent="-352425">
              <a:spcBef>
                <a:spcPts val="1200"/>
              </a:spcBef>
            </a:pPr>
            <a:r>
              <a:rPr lang="zh-CN" altLang="en-US">
                <a:latin typeface="Times New Roman" pitchFamily="18" charset="0"/>
              </a:rPr>
              <a:t>级连时只能有一片</a:t>
            </a:r>
            <a:r>
              <a:rPr lang="en-US" altLang="zh-CN">
                <a:latin typeface="Times New Roman" pitchFamily="18" charset="0"/>
              </a:rPr>
              <a:t>8259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主片</a:t>
            </a:r>
            <a:r>
              <a:rPr lang="zh-CN" altLang="en-US">
                <a:latin typeface="Times New Roman" pitchFamily="18" charset="0"/>
              </a:rPr>
              <a:t>，</a:t>
            </a:r>
            <a:br>
              <a:rPr lang="en-US" altLang="zh-CN">
                <a:latin typeface="Times New Roman" pitchFamily="18" charset="0"/>
              </a:rPr>
            </a:br>
            <a:r>
              <a:rPr lang="zh-CN" altLang="en-US">
                <a:latin typeface="Times New Roman" pitchFamily="18" charset="0"/>
              </a:rPr>
              <a:t>其余的均为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从属片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marL="728663" lvl="1" indent="-352425">
              <a:spcBef>
                <a:spcPts val="1200"/>
              </a:spcBef>
            </a:pP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片</a:t>
            </a:r>
            <a:r>
              <a:rPr lang="en-US" altLang="zh-CN" b="1">
                <a:latin typeface="Times New Roman" pitchFamily="18" charset="0"/>
              </a:rPr>
              <a:t>8259</a:t>
            </a:r>
            <a:r>
              <a:rPr lang="zh-CN" altLang="en-US" b="1">
                <a:latin typeface="Times New Roman" pitchFamily="18" charset="0"/>
              </a:rPr>
              <a:t>可支持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+1</a:t>
            </a:r>
            <a:r>
              <a:rPr lang="zh-CN" altLang="en-US" b="1">
                <a:latin typeface="Times New Roman" pitchFamily="18" charset="0"/>
              </a:rPr>
              <a:t>个中断源。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 i="1"/>
              <a:t>n</a:t>
            </a:r>
            <a:r>
              <a:rPr lang="en-US" altLang="zh-CN">
                <a:latin typeface="+mn-ea"/>
              </a:rPr>
              <a:t>≤</a:t>
            </a:r>
            <a:r>
              <a:rPr lang="en-US" altLang="zh-CN"/>
              <a:t>9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 b="1">
              <a:latin typeface="Times New Roman" pitchFamily="18" charset="0"/>
            </a:endParaRPr>
          </a:p>
          <a:p>
            <a:endParaRPr lang="zh-CN" alt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B3194EE-11FD-478D-98CC-2865227C7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90" y="4204305"/>
            <a:ext cx="6840950" cy="138499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   8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－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zh-CN" altLang="en-US" i="1" dirty="0">
                <a:solidFill>
                  <a:srgbClr val="C00000"/>
                </a:solidFill>
              </a:rPr>
              <a:t>－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))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＝ 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zh-CN" altLang="en-US" i="1" dirty="0">
                <a:solidFill>
                  <a:srgbClr val="C00000"/>
                </a:solidFill>
              </a:rPr>
              <a:t>－ </a:t>
            </a:r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＋ </a:t>
            </a:r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－ </a:t>
            </a:r>
            <a:r>
              <a:rPr lang="en-US" altLang="zh-CN" i="1" dirty="0">
                <a:solidFill>
                  <a:srgbClr val="C00000"/>
                </a:solidFill>
              </a:rPr>
              <a:t>n </a:t>
            </a:r>
            <a:r>
              <a:rPr lang="zh-CN" altLang="en-US" dirty="0">
                <a:solidFill>
                  <a:srgbClr val="C00000"/>
                </a:solidFill>
              </a:rPr>
              <a:t>＋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＝ </a:t>
            </a:r>
            <a:r>
              <a:rPr lang="en-US" altLang="zh-CN" dirty="0">
                <a:solidFill>
                  <a:srgbClr val="0000FF"/>
                </a:solidFill>
              </a:rPr>
              <a:t>7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				</a:t>
            </a:r>
            <a:r>
              <a:rPr lang="en-US" altLang="zh-CN" dirty="0">
                <a:solidFill>
                  <a:srgbClr val="339933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339933"/>
                </a:solidFill>
              </a:rPr>
              <a:t>n</a:t>
            </a:r>
            <a:r>
              <a:rPr lang="en-US" altLang="zh-CN" dirty="0">
                <a:solidFill>
                  <a:srgbClr val="339933"/>
                </a:solidFill>
                <a:latin typeface="+mn-ea"/>
                <a:ea typeface="+mn-ea"/>
              </a:rPr>
              <a:t>≤</a:t>
            </a:r>
            <a:r>
              <a:rPr lang="en-US" altLang="zh-CN" dirty="0">
                <a:solidFill>
                  <a:srgbClr val="339933"/>
                </a:solidFill>
              </a:rPr>
              <a:t>9</a:t>
            </a:r>
            <a:r>
              <a:rPr lang="en-US" altLang="zh-CN" dirty="0">
                <a:solidFill>
                  <a:srgbClr val="339933"/>
                </a:solidFill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557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838DA-AD4F-459D-87C8-9336A059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输入</a:t>
            </a:r>
            <a:r>
              <a:rPr lang="en-US" altLang="zh-CN"/>
              <a:t>/</a:t>
            </a:r>
            <a:r>
              <a:rPr lang="zh-CN" altLang="en-US"/>
              <a:t>输出技术          </a:t>
            </a:r>
            <a:r>
              <a:rPr lang="zh-CN" altLang="en-US">
                <a:solidFill>
                  <a:srgbClr val="FF00FF"/>
                </a:solidFill>
              </a:rPr>
              <a:t>一、中断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9E1D6-6F1C-4BCD-91C5-14A7216CD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EE088-DDCD-46A6-BCCE-C60E9DC4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0610"/>
            <a:ext cx="8445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 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寄存器寻址</a:t>
            </a:r>
          </a:p>
        </p:txBody>
      </p:sp>
      <p:graphicFrame>
        <p:nvGraphicFramePr>
          <p:cNvPr id="9" name="Group 197">
            <a:extLst>
              <a:ext uri="{FF2B5EF4-FFF2-40B4-BE49-F238E27FC236}">
                <a16:creationId xmlns:a16="http://schemas.microsoft.com/office/drawing/2014/main" id="{8F5C8099-D477-4186-84D0-38FCF923F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57695"/>
              </p:ext>
            </p:extLst>
          </p:nvPr>
        </p:nvGraphicFramePr>
        <p:xfrm>
          <a:off x="107380" y="1972416"/>
          <a:ext cx="8929240" cy="331311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1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WR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读写操作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588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OCW2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588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OCW3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588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ICW1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588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写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ICW2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ICW3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ICW4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顺序写入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OCW1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8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5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读出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IRR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（与写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OCW3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配合）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读出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OCW1 / IMR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Line 173">
            <a:extLst>
              <a:ext uri="{FF2B5EF4-FFF2-40B4-BE49-F238E27FC236}">
                <a16:creationId xmlns:a16="http://schemas.microsoft.com/office/drawing/2014/main" id="{6F4669D0-92BD-480B-B8DE-2374F5B40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226" y="2195648"/>
            <a:ext cx="3307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74">
            <a:extLst>
              <a:ext uri="{FF2B5EF4-FFF2-40B4-BE49-F238E27FC236}">
                <a16:creationId xmlns:a16="http://schemas.microsoft.com/office/drawing/2014/main" id="{FD4EE394-8639-449D-B1A8-201A88469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249" y="2195648"/>
            <a:ext cx="3389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75">
            <a:extLst>
              <a:ext uri="{FF2B5EF4-FFF2-40B4-BE49-F238E27FC236}">
                <a16:creationId xmlns:a16="http://schemas.microsoft.com/office/drawing/2014/main" id="{18502110-A710-49F8-988C-F85BB6A37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2930" y="2186123"/>
            <a:ext cx="409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91">
            <a:extLst>
              <a:ext uri="{FF2B5EF4-FFF2-40B4-BE49-F238E27FC236}">
                <a16:creationId xmlns:a16="http://schemas.microsoft.com/office/drawing/2014/main" id="{77BF9D61-44A9-4B7C-A089-DAF79F5F7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80" y="3701203"/>
            <a:ext cx="1296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92">
            <a:extLst>
              <a:ext uri="{FF2B5EF4-FFF2-40B4-BE49-F238E27FC236}">
                <a16:creationId xmlns:a16="http://schemas.microsoft.com/office/drawing/2014/main" id="{B5ED65E4-C2C3-4C35-9EBE-0D40A4EF0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0" y="3708463"/>
            <a:ext cx="33078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写</a:t>
            </a:r>
          </a:p>
        </p:txBody>
      </p:sp>
      <p:sp>
        <p:nvSpPr>
          <p:cNvPr id="15" name="Line 193">
            <a:extLst>
              <a:ext uri="{FF2B5EF4-FFF2-40B4-BE49-F238E27FC236}">
                <a16:creationId xmlns:a16="http://schemas.microsoft.com/office/drawing/2014/main" id="{8F264FF0-B414-470C-B521-2569D5B89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80" y="4996603"/>
            <a:ext cx="1296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 Box 194">
            <a:extLst>
              <a:ext uri="{FF2B5EF4-FFF2-40B4-BE49-F238E27FC236}">
                <a16:creationId xmlns:a16="http://schemas.microsoft.com/office/drawing/2014/main" id="{4ED8FBE1-DBD7-4682-98F5-C8353F67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0" y="4993431"/>
            <a:ext cx="33078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90736813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D9C20-D366-433E-A49C-B4DD6254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输入</a:t>
            </a:r>
            <a:r>
              <a:rPr lang="en-US" altLang="zh-CN"/>
              <a:t>/</a:t>
            </a:r>
            <a:r>
              <a:rPr lang="zh-CN" altLang="en-US"/>
              <a:t>输出技术          </a:t>
            </a:r>
            <a:r>
              <a:rPr lang="zh-CN" altLang="en-US">
                <a:solidFill>
                  <a:srgbClr val="FF00FF"/>
                </a:solidFill>
              </a:rPr>
              <a:t>一、中断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1EC98-9030-4B68-A069-471A9F1B1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fld id="{C5B93D84-87BE-4514-9293-7D5164B6320D}" type="slidenum">
              <a:rPr lang="zh-CN" altLang="en-US" smtClean="0"/>
              <a:pPr/>
              <a:t>52</a:t>
            </a:fld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652D5-8B61-4855-910C-CB799414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1443"/>
            <a:ext cx="85074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>
                <a:latin typeface="Arial" charset="0"/>
              </a:rPr>
              <a:t>8259</a:t>
            </a:r>
            <a:r>
              <a:rPr lang="zh-CN" altLang="en-US" sz="2800">
                <a:latin typeface="Arial" charset="0"/>
              </a:rPr>
              <a:t>初始化 </a:t>
            </a:r>
            <a:r>
              <a:rPr lang="zh-CN" altLang="en-US" sz="2800" dirty="0">
                <a:latin typeface="Arial" charset="0"/>
              </a:rPr>
              <a:t>－ </a:t>
            </a:r>
            <a:r>
              <a:rPr lang="en-US" altLang="zh-CN" sz="2800" dirty="0">
                <a:solidFill>
                  <a:srgbClr val="FF0066"/>
                </a:solidFill>
                <a:latin typeface="Arial" charset="0"/>
              </a:rPr>
              <a:t>ICW1</a:t>
            </a:r>
            <a:r>
              <a:rPr lang="zh-CN" altLang="en-US" sz="2800" dirty="0">
                <a:solidFill>
                  <a:srgbClr val="FF0066"/>
                </a:solidFill>
                <a:latin typeface="Arial" charset="0"/>
              </a:rPr>
              <a:t>：初始化字</a:t>
            </a:r>
            <a:endParaRPr lang="zh-CN" altLang="en-US" sz="28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1" name="Object 68">
            <a:extLst>
              <a:ext uri="{FF2B5EF4-FFF2-40B4-BE49-F238E27FC236}">
                <a16:creationId xmlns:a16="http://schemas.microsoft.com/office/drawing/2014/main" id="{8BD96CA4-A169-4229-9097-BF66F4DF1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2085" y="313725"/>
          <a:ext cx="3896545" cy="613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Visio" r:id="rId3" imgW="3576320" imgH="5635947" progId="Visio.Drawing.11">
                  <p:embed/>
                </p:oleObj>
              </mc:Choice>
              <mc:Fallback>
                <p:oleObj name="Visio" r:id="rId3" imgW="3576320" imgH="5635947" progId="Visio.Drawing.11">
                  <p:embed/>
                  <p:pic>
                    <p:nvPicPr>
                      <p:cNvPr id="11" name="Object 68">
                        <a:extLst>
                          <a:ext uri="{FF2B5EF4-FFF2-40B4-BE49-F238E27FC236}">
                            <a16:creationId xmlns:a16="http://schemas.microsoft.com/office/drawing/2014/main" id="{8BD96CA4-A169-4229-9097-BF66F4DF1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085" y="313725"/>
                        <a:ext cx="3896545" cy="6139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AFFAC1D-DDA3-415A-8823-7E1EDEA52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06" y="1124679"/>
            <a:ext cx="5260413" cy="318420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02913F54-65B4-461D-A7E5-2E4344C62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59" y="4293120"/>
            <a:ext cx="5453792" cy="237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marR="0" indent="-358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marR="0" indent="-355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9863" marR="0" indent="-365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463" marR="0" indent="-355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52425" indent="-352425">
              <a:spcBef>
                <a:spcPts val="600"/>
              </a:spcBef>
              <a:buFont typeface="Wingdings" pitchFamily="2" charset="2"/>
              <a:buNone/>
            </a:pPr>
            <a:r>
              <a:rPr lang="zh-CN" altLang="en-GB" sz="2000" kern="0" dirty="0">
                <a:solidFill>
                  <a:schemeClr val="bg2"/>
                </a:solidFill>
                <a:ea typeface="黑体" pitchFamily="2" charset="-122"/>
              </a:rPr>
              <a:t>初始化</a:t>
            </a:r>
            <a:r>
              <a:rPr lang="en-GB" altLang="zh-CN" sz="2000" kern="0" dirty="0">
                <a:solidFill>
                  <a:schemeClr val="bg2"/>
                </a:solidFill>
                <a:ea typeface="黑体" pitchFamily="2" charset="-122"/>
              </a:rPr>
              <a:t>8259</a:t>
            </a:r>
            <a:r>
              <a:rPr lang="zh-CN" altLang="en-GB" sz="2000" kern="0" dirty="0">
                <a:solidFill>
                  <a:schemeClr val="bg2"/>
                </a:solidFill>
                <a:ea typeface="黑体" pitchFamily="2" charset="-122"/>
              </a:rPr>
              <a:t>必须从</a:t>
            </a:r>
            <a:r>
              <a:rPr lang="en-GB" altLang="zh-CN" sz="2000" kern="0" dirty="0">
                <a:solidFill>
                  <a:schemeClr val="bg2"/>
                </a:solidFill>
                <a:ea typeface="黑体" pitchFamily="2" charset="-122"/>
              </a:rPr>
              <a:t>ICW1</a:t>
            </a:r>
            <a:r>
              <a:rPr lang="zh-CN" altLang="en-GB" sz="2000" kern="0" dirty="0">
                <a:solidFill>
                  <a:schemeClr val="bg2"/>
                </a:solidFill>
                <a:ea typeface="黑体" pitchFamily="2" charset="-122"/>
              </a:rPr>
              <a:t>开始：</a:t>
            </a:r>
          </a:p>
          <a:p>
            <a:pPr marL="268288" indent="-268288">
              <a:spcBef>
                <a:spcPts val="600"/>
              </a:spcBef>
            </a:pPr>
            <a:r>
              <a:rPr lang="zh-CN" altLang="en-GB" sz="2000" kern="0" dirty="0">
                <a:latin typeface="Times New Roman" pitchFamily="18" charset="0"/>
              </a:rPr>
              <a:t>写</a:t>
            </a:r>
            <a:r>
              <a:rPr lang="en-GB" altLang="zh-CN" sz="2000" kern="0" dirty="0">
                <a:latin typeface="Times New Roman" pitchFamily="18" charset="0"/>
              </a:rPr>
              <a:t>ICW1</a:t>
            </a:r>
            <a:r>
              <a:rPr lang="zh-CN" altLang="en-GB" sz="2000" kern="0" dirty="0">
                <a:latin typeface="Times New Roman" pitchFamily="18" charset="0"/>
              </a:rPr>
              <a:t>意味着重新初始化</a:t>
            </a:r>
            <a:r>
              <a:rPr lang="en-GB" altLang="zh-CN" sz="2000" kern="0" dirty="0">
                <a:latin typeface="Times New Roman" pitchFamily="18" charset="0"/>
              </a:rPr>
              <a:t>8259</a:t>
            </a:r>
          </a:p>
          <a:p>
            <a:pPr marL="268288" indent="-268288">
              <a:spcBef>
                <a:spcPts val="600"/>
              </a:spcBef>
            </a:pPr>
            <a:r>
              <a:rPr lang="zh-CN" altLang="en-GB" sz="2000" kern="0" dirty="0">
                <a:latin typeface="Times New Roman" pitchFamily="18" charset="0"/>
              </a:rPr>
              <a:t>写入</a:t>
            </a:r>
            <a:r>
              <a:rPr lang="en-GB" altLang="zh-CN" sz="2000" kern="0" dirty="0">
                <a:latin typeface="Times New Roman" pitchFamily="18" charset="0"/>
              </a:rPr>
              <a:t>ICW1</a:t>
            </a:r>
            <a:r>
              <a:rPr lang="zh-CN" altLang="en-GB" sz="2000" kern="0" dirty="0">
                <a:latin typeface="Times New Roman" pitchFamily="18" charset="0"/>
              </a:rPr>
              <a:t>后，</a:t>
            </a:r>
            <a:r>
              <a:rPr lang="en-GB" altLang="zh-CN" sz="2000" kern="0" dirty="0">
                <a:latin typeface="Times New Roman" pitchFamily="18" charset="0"/>
              </a:rPr>
              <a:t>8259</a:t>
            </a:r>
            <a:r>
              <a:rPr lang="zh-CN" altLang="en-GB" sz="2000" kern="0" dirty="0">
                <a:latin typeface="Times New Roman" pitchFamily="18" charset="0"/>
              </a:rPr>
              <a:t>的状态如下：</a:t>
            </a:r>
            <a:endParaRPr lang="zh-CN" altLang="en-US" sz="2000" kern="0" dirty="0">
              <a:latin typeface="Times New Roman" pitchFamily="18" charset="0"/>
            </a:endParaRPr>
          </a:p>
          <a:p>
            <a:pPr marL="539750" lvl="1" indent="-271463">
              <a:spcBef>
                <a:spcPts val="600"/>
              </a:spcBef>
            </a:pPr>
            <a:r>
              <a:rPr lang="zh-CN" altLang="en-GB" sz="2000" kern="0" dirty="0">
                <a:latin typeface="Times New Roman" pitchFamily="18" charset="0"/>
              </a:rPr>
              <a:t>清除 </a:t>
            </a:r>
            <a:r>
              <a:rPr lang="en-GB" altLang="zh-CN" sz="2000" kern="0" dirty="0">
                <a:latin typeface="Times New Roman" pitchFamily="18" charset="0"/>
              </a:rPr>
              <a:t>ISR </a:t>
            </a:r>
            <a:r>
              <a:rPr lang="zh-CN" altLang="en-GB" sz="2000" kern="0" dirty="0">
                <a:latin typeface="Times New Roman" pitchFamily="18" charset="0"/>
              </a:rPr>
              <a:t>和 </a:t>
            </a:r>
            <a:r>
              <a:rPr lang="en-GB" altLang="zh-CN" sz="2000" kern="0" dirty="0">
                <a:latin typeface="Times New Roman" pitchFamily="18" charset="0"/>
              </a:rPr>
              <a:t>IMR</a:t>
            </a:r>
            <a:r>
              <a:rPr lang="zh-CN" altLang="en-GB" sz="2000" kern="0" dirty="0">
                <a:latin typeface="Times New Roman" pitchFamily="18" charset="0"/>
              </a:rPr>
              <a:t>（全</a:t>
            </a:r>
            <a:r>
              <a:rPr lang="en-GB" altLang="zh-CN" sz="2000" kern="0" dirty="0">
                <a:latin typeface="Times New Roman" pitchFamily="18" charset="0"/>
              </a:rPr>
              <a:t>0</a:t>
            </a:r>
            <a:r>
              <a:rPr lang="zh-CN" altLang="en-GB" sz="2000" kern="0" dirty="0">
                <a:latin typeface="Times New Roman" pitchFamily="18" charset="0"/>
              </a:rPr>
              <a:t>）；</a:t>
            </a:r>
          </a:p>
          <a:p>
            <a:pPr marL="539750" lvl="1" indent="-271463">
              <a:spcBef>
                <a:spcPts val="600"/>
              </a:spcBef>
            </a:pPr>
            <a:r>
              <a:rPr lang="zh-CN" altLang="en-US" sz="2000" kern="0" dirty="0">
                <a:solidFill>
                  <a:srgbClr val="FF0000"/>
                </a:solidFill>
                <a:latin typeface="Times New Roman" pitchFamily="18" charset="0"/>
              </a:rPr>
              <a:t>固定</a:t>
            </a:r>
            <a:r>
              <a:rPr lang="zh-CN" altLang="en-GB" sz="2000" kern="0" dirty="0">
                <a:solidFill>
                  <a:srgbClr val="FF0000"/>
                </a:solidFill>
                <a:latin typeface="Times New Roman" pitchFamily="18" charset="0"/>
              </a:rPr>
              <a:t>优先级</a:t>
            </a:r>
            <a:r>
              <a:rPr lang="zh-CN" altLang="en-GB" sz="2000" kern="0" dirty="0">
                <a:latin typeface="Times New Roman" pitchFamily="18" charset="0"/>
              </a:rPr>
              <a:t>：</a:t>
            </a:r>
            <a:r>
              <a:rPr lang="en-GB" altLang="zh-CN" sz="2000" kern="0" dirty="0">
                <a:latin typeface="Times New Roman" pitchFamily="18" charset="0"/>
              </a:rPr>
              <a:t>IR</a:t>
            </a:r>
            <a:r>
              <a:rPr lang="en-GB" altLang="zh-CN" sz="2000" kern="0" baseline="-20000" dirty="0">
                <a:latin typeface="Times New Roman" pitchFamily="18" charset="0"/>
              </a:rPr>
              <a:t>0 </a:t>
            </a:r>
            <a:r>
              <a:rPr lang="zh-CN" altLang="en-GB" sz="2000" kern="0" dirty="0">
                <a:latin typeface="Times New Roman" pitchFamily="18" charset="0"/>
              </a:rPr>
              <a:t>最高，</a:t>
            </a:r>
            <a:r>
              <a:rPr lang="en-GB" altLang="zh-CN" sz="2000" kern="0" dirty="0">
                <a:latin typeface="Times New Roman" pitchFamily="18" charset="0"/>
              </a:rPr>
              <a:t>IR</a:t>
            </a:r>
            <a:r>
              <a:rPr lang="en-GB" altLang="zh-CN" sz="2000" kern="0" baseline="-20000" dirty="0">
                <a:latin typeface="Times New Roman" pitchFamily="18" charset="0"/>
              </a:rPr>
              <a:t>7 </a:t>
            </a:r>
            <a:r>
              <a:rPr lang="zh-CN" altLang="en-GB" sz="2000" kern="0" dirty="0">
                <a:latin typeface="Times New Roman" pitchFamily="18" charset="0"/>
              </a:rPr>
              <a:t>最低；</a:t>
            </a:r>
          </a:p>
          <a:p>
            <a:pPr marL="539750" lvl="1" indent="-271463">
              <a:spcBef>
                <a:spcPts val="600"/>
              </a:spcBef>
            </a:pPr>
            <a:r>
              <a:rPr lang="zh-CN" altLang="en-GB" sz="2000" kern="0" dirty="0">
                <a:solidFill>
                  <a:srgbClr val="FF0000"/>
                </a:solidFill>
                <a:latin typeface="Times New Roman" pitchFamily="18" charset="0"/>
              </a:rPr>
              <a:t>一般屏蔽</a:t>
            </a:r>
            <a:r>
              <a:rPr lang="zh-CN" altLang="en-US" sz="2000" kern="0" dirty="0">
                <a:latin typeface="Times New Roman" pitchFamily="18" charset="0"/>
              </a:rPr>
              <a:t>、</a:t>
            </a:r>
            <a:r>
              <a:rPr lang="zh-CN" altLang="en-GB" sz="2000" kern="0" dirty="0">
                <a:solidFill>
                  <a:srgbClr val="FF0000"/>
                </a:solidFill>
                <a:latin typeface="Times New Roman" pitchFamily="18" charset="0"/>
              </a:rPr>
              <a:t>非自动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itchFamily="18" charset="0"/>
              </a:rPr>
              <a:t>EOI</a:t>
            </a:r>
            <a:endParaRPr lang="zh-CN" altLang="en-US" sz="2000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548D69D-8B64-4C52-A728-2828BE1ABCE5}"/>
              </a:ext>
            </a:extLst>
          </p:cNvPr>
          <p:cNvCxnSpPr/>
          <p:nvPr/>
        </p:nvCxnSpPr>
        <p:spPr bwMode="auto">
          <a:xfrm>
            <a:off x="251400" y="4261250"/>
            <a:ext cx="439261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表格 26">
            <a:extLst>
              <a:ext uri="{FF2B5EF4-FFF2-40B4-BE49-F238E27FC236}">
                <a16:creationId xmlns:a16="http://schemas.microsoft.com/office/drawing/2014/main" id="{185455B1-CE1A-4904-8557-E8DB9916D28C}"/>
              </a:ext>
            </a:extLst>
          </p:cNvPr>
          <p:cNvGraphicFramePr>
            <a:graphicFrameLocks noGrp="1"/>
          </p:cNvGraphicFramePr>
          <p:nvPr/>
        </p:nvGraphicFramePr>
        <p:xfrm>
          <a:off x="819476" y="980660"/>
          <a:ext cx="45075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442">
                  <a:extLst>
                    <a:ext uri="{9D8B030D-6E8A-4147-A177-3AD203B41FA5}">
                      <a16:colId xmlns:a16="http://schemas.microsoft.com/office/drawing/2014/main" val="3830490446"/>
                    </a:ext>
                  </a:extLst>
                </a:gridCol>
                <a:gridCol w="563442">
                  <a:extLst>
                    <a:ext uri="{9D8B030D-6E8A-4147-A177-3AD203B41FA5}">
                      <a16:colId xmlns:a16="http://schemas.microsoft.com/office/drawing/2014/main" val="3951727829"/>
                    </a:ext>
                  </a:extLst>
                </a:gridCol>
                <a:gridCol w="563442">
                  <a:extLst>
                    <a:ext uri="{9D8B030D-6E8A-4147-A177-3AD203B41FA5}">
                      <a16:colId xmlns:a16="http://schemas.microsoft.com/office/drawing/2014/main" val="1456577269"/>
                    </a:ext>
                  </a:extLst>
                </a:gridCol>
                <a:gridCol w="563442">
                  <a:extLst>
                    <a:ext uri="{9D8B030D-6E8A-4147-A177-3AD203B41FA5}">
                      <a16:colId xmlns:a16="http://schemas.microsoft.com/office/drawing/2014/main" val="162500499"/>
                    </a:ext>
                  </a:extLst>
                </a:gridCol>
                <a:gridCol w="563442">
                  <a:extLst>
                    <a:ext uri="{9D8B030D-6E8A-4147-A177-3AD203B41FA5}">
                      <a16:colId xmlns:a16="http://schemas.microsoft.com/office/drawing/2014/main" val="2651156851"/>
                    </a:ext>
                  </a:extLst>
                </a:gridCol>
                <a:gridCol w="563442">
                  <a:extLst>
                    <a:ext uri="{9D8B030D-6E8A-4147-A177-3AD203B41FA5}">
                      <a16:colId xmlns:a16="http://schemas.microsoft.com/office/drawing/2014/main" val="3178842236"/>
                    </a:ext>
                  </a:extLst>
                </a:gridCol>
                <a:gridCol w="563442">
                  <a:extLst>
                    <a:ext uri="{9D8B030D-6E8A-4147-A177-3AD203B41FA5}">
                      <a16:colId xmlns:a16="http://schemas.microsoft.com/office/drawing/2014/main" val="4083163725"/>
                    </a:ext>
                  </a:extLst>
                </a:gridCol>
                <a:gridCol w="563442">
                  <a:extLst>
                    <a:ext uri="{9D8B030D-6E8A-4147-A177-3AD203B41FA5}">
                      <a16:colId xmlns:a16="http://schemas.microsoft.com/office/drawing/2014/main" val="332795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962149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885C14E-D9C5-4C6D-B13A-F65338377266}"/>
              </a:ext>
            </a:extLst>
          </p:cNvPr>
          <p:cNvSpPr txBox="1"/>
          <p:nvPr/>
        </p:nvSpPr>
        <p:spPr bwMode="auto">
          <a:xfrm>
            <a:off x="5436119" y="1044903"/>
            <a:ext cx="81624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13H</a:t>
            </a:r>
          </a:p>
        </p:txBody>
      </p:sp>
    </p:spTree>
    <p:extLst>
      <p:ext uri="{BB962C8B-B14F-4D97-AF65-F5344CB8AC3E}">
        <p14:creationId xmlns:p14="http://schemas.microsoft.com/office/powerpoint/2010/main" val="240316511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CAD01-7938-4A6D-B2C4-2809BC18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 dirty="0"/>
              <a:t>、</a:t>
            </a:r>
            <a:r>
              <a:rPr lang="en-US" altLang="zh-CN" dirty="0"/>
              <a:t>8253 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FED41-E08E-4FF6-ABAD-D1EB3CF9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38"/>
            <a:ext cx="8362950" cy="5309872"/>
          </a:xfrm>
        </p:spPr>
        <p:txBody>
          <a:bodyPr/>
          <a:lstStyle/>
          <a:p>
            <a:r>
              <a:rPr lang="zh-CN" altLang="en-US" dirty="0"/>
              <a:t>给定地址范围，</a:t>
            </a:r>
            <a:br>
              <a:rPr lang="zh-CN" altLang="en-US" dirty="0"/>
            </a:br>
            <a:r>
              <a:rPr lang="zh-CN" altLang="en-US" dirty="0"/>
              <a:t>设计</a:t>
            </a:r>
            <a:r>
              <a:rPr lang="en-US" altLang="zh-CN" dirty="0"/>
              <a:t>8255</a:t>
            </a:r>
            <a:r>
              <a:rPr lang="zh-CN" altLang="en-US" dirty="0"/>
              <a:t>与</a:t>
            </a:r>
            <a:r>
              <a:rPr lang="en-US" altLang="zh-CN" dirty="0"/>
              <a:t>8086/8088</a:t>
            </a:r>
            <a:r>
              <a:rPr lang="zh-CN" altLang="en-US" dirty="0"/>
              <a:t>总线的连接电路。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8255</a:t>
            </a:r>
            <a:r>
              <a:rPr lang="zh-CN" altLang="en-US" dirty="0"/>
              <a:t>方式</a:t>
            </a:r>
            <a:r>
              <a:rPr lang="en-US" altLang="zh-CN" dirty="0"/>
              <a:t>0</a:t>
            </a:r>
            <a:r>
              <a:rPr lang="zh-CN" altLang="en-US" dirty="0"/>
              <a:t>连接某外设</a:t>
            </a:r>
            <a:br>
              <a:rPr lang="en-US" altLang="zh-CN" dirty="0"/>
            </a:br>
            <a:r>
              <a:rPr lang="en-US" altLang="zh-CN" dirty="0">
                <a:latin typeface="+mn-ea"/>
              </a:rPr>
              <a:t>(</a:t>
            </a:r>
            <a:r>
              <a:rPr lang="zh-CN" altLang="en-US" dirty="0"/>
              <a:t>发光二极管、开关、</a:t>
            </a:r>
            <a:r>
              <a:rPr lang="en-US" altLang="zh-CN" dirty="0"/>
              <a:t>DAC</a:t>
            </a:r>
            <a:r>
              <a:rPr lang="zh-CN" altLang="en-US" dirty="0"/>
              <a:t>、</a:t>
            </a:r>
            <a:r>
              <a:rPr lang="en-US" altLang="zh-CN" dirty="0"/>
              <a:t>ADC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8086</a:t>
            </a:r>
            <a:r>
              <a:rPr lang="zh-CN" altLang="en-US" dirty="0"/>
              <a:t>汇编语言编写</a:t>
            </a:r>
            <a:r>
              <a:rPr lang="en-US" altLang="zh-CN" dirty="0"/>
              <a:t>8255</a:t>
            </a:r>
            <a:r>
              <a:rPr lang="zh-CN" altLang="en-US" dirty="0"/>
              <a:t>初始化程序，</a:t>
            </a:r>
            <a:br>
              <a:rPr lang="zh-CN" altLang="en-US" dirty="0"/>
            </a:br>
            <a:r>
              <a:rPr lang="zh-CN" altLang="en-US" dirty="0"/>
              <a:t>以及控制外设的程序。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结合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章</a:t>
            </a:r>
            <a:r>
              <a:rPr lang="zh-CN" altLang="en-US" dirty="0"/>
              <a:t>的内容：</a:t>
            </a:r>
            <a:endParaRPr lang="en-US" altLang="zh-CN" dirty="0"/>
          </a:p>
          <a:p>
            <a:r>
              <a:rPr lang="zh-CN" altLang="en-US" dirty="0"/>
              <a:t>数码管、按键</a:t>
            </a:r>
            <a:endParaRPr lang="en-US" altLang="zh-CN" dirty="0"/>
          </a:p>
          <a:p>
            <a:r>
              <a:rPr lang="zh-CN" altLang="en-US" dirty="0"/>
              <a:t>光电隔离器件</a:t>
            </a:r>
            <a:endParaRPr lang="en-US" altLang="zh-CN" dirty="0"/>
          </a:p>
          <a:p>
            <a:r>
              <a:rPr lang="en-US" altLang="zh-CN" dirty="0"/>
              <a:t>D/A</a:t>
            </a:r>
            <a:r>
              <a:rPr lang="zh-CN" altLang="en-US" dirty="0"/>
              <a:t>、</a:t>
            </a:r>
            <a:r>
              <a:rPr lang="en-US" altLang="zh-CN" dirty="0"/>
              <a:t>A/D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AA2C7-B6A1-4C77-A7A4-A08422D5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8E5DD2B-527E-44AB-AD94-B9A3B47412EA}"/>
              </a:ext>
            </a:extLst>
          </p:cNvPr>
          <p:cNvSpPr txBox="1">
            <a:spLocks/>
          </p:cNvSpPr>
          <p:nvPr/>
        </p:nvSpPr>
        <p:spPr bwMode="auto">
          <a:xfrm>
            <a:off x="590550" y="547662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>
                <a:solidFill>
                  <a:srgbClr val="FF6600"/>
                </a:solidFill>
              </a:rPr>
              <a:t>8255</a:t>
            </a:r>
            <a:endParaRPr lang="zh-CN" altLang="en-US" kern="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7813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CAD01-7938-4A6D-B2C4-2809BC18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 dirty="0"/>
              <a:t>、</a:t>
            </a:r>
            <a:r>
              <a:rPr lang="en-US" altLang="zh-CN" dirty="0"/>
              <a:t>8253 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FED41-E08E-4FF6-ABAD-D1EB3CF9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620688"/>
            <a:ext cx="7272808" cy="608491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口</a:t>
            </a:r>
            <a:endParaRPr lang="en-US" altLang="zh-CN">
              <a:solidFill>
                <a:srgbClr val="FF0000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0 </a:t>
            </a:r>
            <a:r>
              <a:rPr lang="zh-CN" altLang="en-US"/>
              <a:t>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1 </a:t>
            </a:r>
            <a:r>
              <a:rPr lang="zh-CN" altLang="en-US"/>
              <a:t>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2 </a:t>
            </a:r>
            <a:r>
              <a:rPr lang="zh-CN" altLang="en-US"/>
              <a:t>：双向</a:t>
            </a:r>
            <a:endParaRPr lang="en-US" altLang="zh-CN"/>
          </a:p>
          <a:p>
            <a:pPr>
              <a:spcBef>
                <a:spcPts val="200"/>
              </a:spcBef>
            </a:pPr>
            <a:r>
              <a:rPr lang="en-US" altLang="zh-CN">
                <a:solidFill>
                  <a:srgbClr val="FF00FF"/>
                </a:solidFill>
              </a:rPr>
              <a:t>PC</a:t>
            </a:r>
            <a:r>
              <a:rPr lang="en-US" altLang="zh-CN" baseline="-25000">
                <a:solidFill>
                  <a:srgbClr val="FF00FF"/>
                </a:solidFill>
              </a:rPr>
              <a:t>4</a:t>
            </a:r>
            <a:r>
              <a:rPr lang="zh-CN" altLang="en-US">
                <a:solidFill>
                  <a:srgbClr val="FF00FF"/>
                </a:solidFill>
              </a:rPr>
              <a:t>～</a:t>
            </a:r>
            <a:r>
              <a:rPr lang="en-US" altLang="zh-CN">
                <a:solidFill>
                  <a:srgbClr val="FF00FF"/>
                </a:solidFill>
              </a:rPr>
              <a:t>PC</a:t>
            </a:r>
            <a:r>
              <a:rPr lang="en-US" altLang="zh-CN" baseline="-25000">
                <a:solidFill>
                  <a:srgbClr val="FF00FF"/>
                </a:solidFill>
              </a:rPr>
              <a:t>7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0</a:t>
            </a:r>
            <a:r>
              <a:rPr lang="zh-CN" altLang="en-US"/>
              <a:t> 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en-US" altLang="zh-CN"/>
              <a:t>PC</a:t>
            </a:r>
            <a:r>
              <a:rPr lang="en-US" altLang="zh-CN" baseline="-25000"/>
              <a:t>3</a:t>
            </a:r>
            <a:r>
              <a:rPr lang="zh-CN" altLang="en-US"/>
              <a:t>～</a:t>
            </a:r>
            <a:r>
              <a:rPr lang="en-US" altLang="zh-CN"/>
              <a:t>PC</a:t>
            </a:r>
            <a:r>
              <a:rPr lang="en-US" altLang="zh-CN" baseline="-25000"/>
              <a:t>7</a:t>
            </a:r>
            <a:r>
              <a:rPr lang="zh-CN" altLang="en-US"/>
              <a:t>借给方式</a:t>
            </a:r>
            <a:r>
              <a:rPr lang="en-US" altLang="zh-CN"/>
              <a:t>1/</a:t>
            </a:r>
            <a:r>
              <a:rPr lang="zh-CN" altLang="en-US"/>
              <a:t>方式</a:t>
            </a:r>
            <a:r>
              <a:rPr lang="en-US" altLang="zh-CN"/>
              <a:t>2</a:t>
            </a:r>
            <a:r>
              <a:rPr lang="zh-CN" altLang="en-US"/>
              <a:t>下的</a:t>
            </a:r>
            <a:r>
              <a:rPr lang="en-US" altLang="zh-CN"/>
              <a:t>A</a:t>
            </a:r>
            <a:r>
              <a:rPr lang="zh-CN" altLang="en-US"/>
              <a:t>口</a:t>
            </a:r>
            <a:endParaRPr lang="en-US" altLang="zh-CN"/>
          </a:p>
          <a:p>
            <a:pPr>
              <a:spcBef>
                <a:spcPts val="200"/>
              </a:spcBef>
            </a:pPr>
            <a:r>
              <a:rPr lang="en-US" altLang="zh-CN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B</a:t>
            </a:r>
            <a:r>
              <a:rPr lang="zh-CN" altLang="en-US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口</a:t>
            </a:r>
            <a:endParaRPr lang="en-US" altLang="zh-CN">
              <a:solidFill>
                <a:srgbClr val="FF0000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0</a:t>
            </a:r>
            <a:r>
              <a:rPr lang="zh-CN" altLang="en-US"/>
              <a:t> 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1</a:t>
            </a:r>
            <a:r>
              <a:rPr lang="zh-CN" altLang="en-US"/>
              <a:t> ：输入、输出</a:t>
            </a:r>
            <a:endParaRPr lang="en-US" altLang="zh-CN"/>
          </a:p>
          <a:p>
            <a:pPr>
              <a:spcBef>
                <a:spcPts val="200"/>
              </a:spcBef>
            </a:pPr>
            <a:r>
              <a:rPr lang="en-US" altLang="zh-CN">
                <a:solidFill>
                  <a:srgbClr val="FF00FF"/>
                </a:solidFill>
              </a:rPr>
              <a:t>PC</a:t>
            </a:r>
            <a:r>
              <a:rPr lang="en-US" altLang="zh-CN" baseline="-25000">
                <a:solidFill>
                  <a:srgbClr val="FF00FF"/>
                </a:solidFill>
              </a:rPr>
              <a:t>0</a:t>
            </a:r>
            <a:r>
              <a:rPr lang="zh-CN" altLang="en-US">
                <a:solidFill>
                  <a:srgbClr val="FF00FF"/>
                </a:solidFill>
              </a:rPr>
              <a:t>～</a:t>
            </a:r>
            <a:r>
              <a:rPr lang="en-US" altLang="zh-CN">
                <a:solidFill>
                  <a:srgbClr val="FF00FF"/>
                </a:solidFill>
              </a:rPr>
              <a:t>PC</a:t>
            </a:r>
            <a:r>
              <a:rPr lang="en-US" altLang="zh-CN" baseline="-25000">
                <a:solidFill>
                  <a:srgbClr val="FF00FF"/>
                </a:solidFill>
              </a:rPr>
              <a:t>3</a:t>
            </a:r>
          </a:p>
          <a:p>
            <a:pPr lvl="1">
              <a:spcBef>
                <a:spcPts val="200"/>
              </a:spcBef>
            </a:pPr>
            <a:r>
              <a:rPr lang="zh-CN" altLang="en-US"/>
              <a:t>方式 </a:t>
            </a:r>
            <a:r>
              <a:rPr lang="en-US" altLang="zh-CN"/>
              <a:t>0</a:t>
            </a:r>
            <a:r>
              <a:rPr lang="zh-CN" altLang="en-US"/>
              <a:t> ：输入、输出</a:t>
            </a:r>
            <a:endParaRPr lang="en-US" altLang="zh-CN"/>
          </a:p>
          <a:p>
            <a:pPr lvl="1">
              <a:spcBef>
                <a:spcPts val="200"/>
              </a:spcBef>
            </a:pPr>
            <a:r>
              <a:rPr lang="en-US" altLang="zh-CN"/>
              <a:t>PC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PC</a:t>
            </a:r>
            <a:r>
              <a:rPr lang="en-US" altLang="zh-CN" baseline="-25000"/>
              <a:t>2</a:t>
            </a:r>
            <a:r>
              <a:rPr lang="zh-CN" altLang="en-US"/>
              <a:t>借给方式</a:t>
            </a:r>
            <a:r>
              <a:rPr lang="en-US" altLang="zh-CN"/>
              <a:t>1</a:t>
            </a:r>
            <a:r>
              <a:rPr lang="zh-CN" altLang="en-US"/>
              <a:t>下的</a:t>
            </a:r>
            <a:r>
              <a:rPr lang="en-US" altLang="zh-CN"/>
              <a:t>B</a:t>
            </a:r>
            <a:r>
              <a:rPr lang="zh-CN" altLang="en-US"/>
              <a:t>口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AA2C7-B6A1-4C77-A7A4-A08422D5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8E5DD2B-527E-44AB-AD94-B9A3B47412EA}"/>
              </a:ext>
            </a:extLst>
          </p:cNvPr>
          <p:cNvSpPr txBox="1">
            <a:spLocks/>
          </p:cNvSpPr>
          <p:nvPr/>
        </p:nvSpPr>
        <p:spPr bwMode="auto">
          <a:xfrm>
            <a:off x="611560" y="623193"/>
            <a:ext cx="13468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>
                <a:solidFill>
                  <a:srgbClr val="FF6600"/>
                </a:solidFill>
              </a:rPr>
              <a:t>8255</a:t>
            </a:r>
            <a:r>
              <a:rPr lang="zh-CN" altLang="en-US" kern="0">
                <a:solidFill>
                  <a:srgbClr val="FF6600"/>
                </a:solidFill>
              </a:rPr>
              <a:t>：</a:t>
            </a:r>
            <a:endParaRPr lang="zh-CN" altLang="en-US" kern="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6858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B1322-32B3-40E2-AB50-CB7B12BC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/>
              <a:t>、</a:t>
            </a:r>
            <a:r>
              <a:rPr lang="en-US" altLang="zh-CN"/>
              <a:t>8253 </a:t>
            </a:r>
            <a:r>
              <a:rPr lang="zh-CN" altLang="en-US"/>
              <a:t>应用                   </a:t>
            </a:r>
            <a:r>
              <a:rPr lang="zh-CN" altLang="en-US">
                <a:solidFill>
                  <a:srgbClr val="FF00FF"/>
                </a:solidFill>
              </a:rPr>
              <a:t>例</a:t>
            </a:r>
            <a:r>
              <a:rPr lang="en-US" altLang="zh-CN">
                <a:solidFill>
                  <a:srgbClr val="FF00FF"/>
                </a:solidFill>
              </a:rPr>
              <a:t>-1</a:t>
            </a:r>
            <a:endParaRPr lang="zh-CN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28F4BB-13DD-4D59-824A-2FF2CB4021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1" y="568325"/>
                <a:ext cx="8907733" cy="3705097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/>
                  <a:t>12</a:t>
                </a:r>
                <a:r>
                  <a:rPr lang="zh-CN" altLang="en-US" sz="2400" dirty="0"/>
                  <a:t>位</a:t>
                </a:r>
                <a:r>
                  <a:rPr lang="en-US" altLang="zh-CN" sz="2400" dirty="0"/>
                  <a:t>A/D</a:t>
                </a:r>
                <a:r>
                  <a:rPr lang="zh-CN" altLang="en-US" sz="2400" dirty="0"/>
                  <a:t>变换器</a:t>
                </a:r>
                <a:r>
                  <a:rPr lang="en-US" altLang="zh-CN" sz="2400" dirty="0">
                    <a:latin typeface="+mn-ea"/>
                  </a:rPr>
                  <a:t>(</a:t>
                </a:r>
                <a:r>
                  <a:rPr lang="zh-CN" altLang="en-US" sz="2400" dirty="0"/>
                  <a:t>比如</a:t>
                </a:r>
                <a:r>
                  <a:rPr lang="en-US" altLang="zh-CN" sz="2400" dirty="0"/>
                  <a:t>AD574</a:t>
                </a:r>
                <a:r>
                  <a:rPr lang="en-US" altLang="zh-CN" sz="2400" dirty="0">
                    <a:latin typeface="+mn-ea"/>
                  </a:rPr>
                  <a:t>)</a:t>
                </a:r>
                <a:r>
                  <a:rPr lang="zh-CN" altLang="en-US" sz="2400" dirty="0"/>
                  <a:t>的工作时序图如图所示。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0" smtClean="0"/>
                      <m:t>R</m:t>
                    </m:r>
                    <m:r>
                      <m:rPr>
                        <m:nor/>
                      </m:rPr>
                      <a:rPr lang="en-US" altLang="zh-CN" sz="2400" b="1" i="0" smtClean="0"/>
                      <m:t>/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400" b="1" i="0" smtClean="0"/>
                          <m:t>C</m:t>
                        </m:r>
                      </m:e>
                    </m:acc>
                  </m:oMath>
                </a14:m>
                <a:r>
                  <a:rPr lang="zh-CN" altLang="en-US" sz="2400" dirty="0"/>
                  <a:t>引脚送一个宽度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≥</a:t>
                </a:r>
                <a:r>
                  <a:rPr lang="en-US" altLang="zh-CN" sz="2400" dirty="0"/>
                  <a:t>1μs</a:t>
                </a:r>
                <a:r>
                  <a:rPr lang="zh-CN" altLang="en-US" sz="2400" dirty="0"/>
                  <a:t>的负脉冲，则</a:t>
                </a:r>
                <a:r>
                  <a:rPr lang="en-US" altLang="zh-CN" sz="2400" dirty="0"/>
                  <a:t>A/D</a:t>
                </a:r>
                <a:r>
                  <a:rPr lang="zh-CN" altLang="en-US" sz="2400" dirty="0"/>
                  <a:t>变换器开始工作，</a:t>
                </a:r>
                <a:r>
                  <a:rPr lang="en-US" altLang="zh-CN" sz="2400" dirty="0"/>
                  <a:t> STS</a:t>
                </a:r>
                <a:r>
                  <a:rPr lang="zh-CN" altLang="en-US" sz="2400" dirty="0"/>
                  <a:t>信号变为高电平，将输入的模拟电压转换成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位的数字量；当变换结束，其</a:t>
                </a:r>
                <a:r>
                  <a:rPr lang="en-US" altLang="zh-CN" sz="2400" dirty="0"/>
                  <a:t>STS</a:t>
                </a:r>
                <a:r>
                  <a:rPr lang="zh-CN" altLang="en-US" sz="2400" dirty="0"/>
                  <a:t>信号变低，即可通过</a:t>
                </a:r>
                <a:r>
                  <a:rPr lang="en-US" altLang="zh-CN" sz="2400" dirty="0"/>
                  <a:t>D</a:t>
                </a:r>
                <a:r>
                  <a:rPr lang="en-US" altLang="zh-CN" sz="2400" baseline="-25000" dirty="0"/>
                  <a:t>0</a:t>
                </a:r>
                <a:r>
                  <a:rPr lang="zh-CN" altLang="en-US" sz="2400" dirty="0"/>
                  <a:t>～</a:t>
                </a:r>
                <a:r>
                  <a:rPr lang="en-US" altLang="zh-CN" sz="2400" dirty="0"/>
                  <a:t>D</a:t>
                </a:r>
                <a:r>
                  <a:rPr lang="en-US" altLang="zh-CN" sz="2400" baseline="-25000" dirty="0"/>
                  <a:t>11</a:t>
                </a:r>
                <a:r>
                  <a:rPr lang="zh-CN" altLang="en-US" sz="2400" dirty="0"/>
                  <a:t>读取变换结果。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将图中的</a:t>
                </a:r>
                <a:r>
                  <a:rPr lang="en-US" altLang="zh-CN" sz="2400" dirty="0"/>
                  <a:t>A/D</a:t>
                </a:r>
                <a:r>
                  <a:rPr lang="zh-CN" altLang="en-US" sz="2400" dirty="0"/>
                  <a:t>变换器与</a:t>
                </a:r>
                <a:r>
                  <a:rPr lang="en-US" altLang="zh-CN" sz="2400" dirty="0"/>
                  <a:t>8255</a:t>
                </a:r>
                <a:r>
                  <a:rPr lang="zh-CN" altLang="en-US" sz="2400" dirty="0"/>
                  <a:t>相连接，并将</a:t>
                </a:r>
                <a:r>
                  <a:rPr lang="en-US" altLang="zh-CN" sz="2400" dirty="0"/>
                  <a:t>8255</a:t>
                </a:r>
                <a:r>
                  <a:rPr lang="zh-CN" altLang="en-US" sz="2400" dirty="0"/>
                  <a:t>连接至</a:t>
                </a:r>
                <a:r>
                  <a:rPr lang="en-US" altLang="zh-CN" sz="2400" dirty="0"/>
                  <a:t>8088</a:t>
                </a:r>
                <a:r>
                  <a:rPr lang="zh-CN" altLang="en-US" sz="2400" dirty="0"/>
                  <a:t>总线，可用的接口地址范围为 </a:t>
                </a:r>
                <a:r>
                  <a:rPr lang="en-US" altLang="zh-CN" sz="2400" dirty="0"/>
                  <a:t>0060H</a:t>
                </a:r>
                <a:r>
                  <a:rPr lang="zh-CN" altLang="en-US" sz="2400" dirty="0"/>
                  <a:t>～</a:t>
                </a:r>
                <a:r>
                  <a:rPr lang="en-US" altLang="zh-CN" sz="2400" dirty="0"/>
                  <a:t>0063H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）设计电路，并编写</a:t>
                </a:r>
                <a:r>
                  <a:rPr lang="en-US" altLang="zh-CN" sz="2400" dirty="0"/>
                  <a:t>8255</a:t>
                </a:r>
                <a:r>
                  <a:rPr lang="zh-CN" altLang="en-US" sz="2400" dirty="0"/>
                  <a:t>初始化程序。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）编写</a:t>
                </a:r>
                <a:r>
                  <a:rPr lang="en-US" altLang="zh-CN" sz="2400" dirty="0"/>
                  <a:t>8088</a:t>
                </a:r>
                <a:r>
                  <a:rPr lang="zh-CN" altLang="en-US" sz="2400" dirty="0"/>
                  <a:t>汇编语言程序，通过</a:t>
                </a:r>
                <a:r>
                  <a:rPr lang="en-US" altLang="zh-CN" sz="2400" dirty="0"/>
                  <a:t>8255</a:t>
                </a:r>
                <a:r>
                  <a:rPr lang="zh-CN" altLang="en-US" sz="2400" dirty="0"/>
                  <a:t>控制</a:t>
                </a:r>
                <a:r>
                  <a:rPr lang="en-US" altLang="zh-CN" sz="2400" dirty="0"/>
                  <a:t>A/D</a:t>
                </a:r>
                <a:r>
                  <a:rPr lang="zh-CN" altLang="en-US" sz="2400" dirty="0"/>
                  <a:t>变换器变换一次数据，将数据存储在</a:t>
                </a:r>
                <a:r>
                  <a:rPr lang="en-US" altLang="zh-CN" sz="2400" dirty="0"/>
                  <a:t>DATA</a:t>
                </a:r>
                <a:r>
                  <a:rPr lang="zh-CN" altLang="en-US" sz="2400" dirty="0"/>
                  <a:t>开始连续两个字节的内存单元中。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28F4BB-13DD-4D59-824A-2FF2CB402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1" y="568325"/>
                <a:ext cx="8907733" cy="3705097"/>
              </a:xfrm>
              <a:blipFill>
                <a:blip r:embed="rId2"/>
                <a:stretch>
                  <a:fillRect l="-1026" t="-1809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B0637-A90C-4B06-8471-13638F81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32A0A2-E70B-4CC8-BB81-829AA02A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4098543"/>
            <a:ext cx="4832604" cy="26990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9B011A-0AEE-4561-8ADE-225843F1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005" y="4044823"/>
            <a:ext cx="3872484" cy="22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20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ct 8">
            <a:extLst>
              <a:ext uri="{FF2B5EF4-FFF2-40B4-BE49-F238E27FC236}">
                <a16:creationId xmlns:a16="http://schemas.microsoft.com/office/drawing/2014/main" id="{FD620BBE-0E2A-4B04-A1E8-194603912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895260"/>
              </p:ext>
            </p:extLst>
          </p:nvPr>
        </p:nvGraphicFramePr>
        <p:xfrm>
          <a:off x="-180528" y="476548"/>
          <a:ext cx="7920038" cy="573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Visio" r:id="rId4" imgW="4064000" imgH="2945179" progId="Visio.Drawing.11">
                  <p:embed/>
                </p:oleObj>
              </mc:Choice>
              <mc:Fallback>
                <p:oleObj name="Visio" r:id="rId4" imgW="4064000" imgH="2945179" progId="Visio.Drawing.11">
                  <p:embed/>
                  <p:pic>
                    <p:nvPicPr>
                      <p:cNvPr id="1198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528" y="476548"/>
                        <a:ext cx="7920038" cy="573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7A66B130-8A00-4663-98E8-82E72AB7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/>
              <a:t>、</a:t>
            </a:r>
            <a:r>
              <a:rPr lang="en-US" altLang="zh-CN"/>
              <a:t>8253 </a:t>
            </a:r>
            <a:r>
              <a:rPr lang="zh-CN" altLang="en-US"/>
              <a:t>应用                   </a:t>
            </a:r>
            <a:r>
              <a:rPr lang="zh-CN" altLang="en-US">
                <a:solidFill>
                  <a:srgbClr val="FF00FF"/>
                </a:solidFill>
              </a:rPr>
              <a:t>例</a:t>
            </a:r>
            <a:r>
              <a:rPr lang="en-US" altLang="zh-CN">
                <a:solidFill>
                  <a:srgbClr val="FF00FF"/>
                </a:solidFill>
              </a:rPr>
              <a:t>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7A39-C2C3-4522-8E1C-AA51534E8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97" name="内容占位符 2">
            <a:extLst>
              <a:ext uri="{FF2B5EF4-FFF2-40B4-BE49-F238E27FC236}">
                <a16:creationId xmlns:a16="http://schemas.microsoft.com/office/drawing/2014/main" id="{745FB63E-02C3-4AF8-AC0C-A6AC5B507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763" y="4535880"/>
            <a:ext cx="2520280" cy="1920180"/>
          </a:xfrm>
          <a:solidFill>
            <a:srgbClr val="E7FFFF"/>
          </a:solidFill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lvl="0" indent="0" algn="just" defTabSz="385763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MOV DX,0063H</a:t>
            </a:r>
            <a:endParaRPr lang="en-US" altLang="zh-CN" sz="200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itchFamily="49" charset="0"/>
            </a:endParaRPr>
          </a:p>
          <a:p>
            <a:pPr marL="0" lvl="0" indent="0" algn="just" defTabSz="385763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MOV AL,1</a:t>
            </a:r>
            <a:r>
              <a:rPr lang="en-US" altLang="zh-CN" sz="2000" b="0" kern="1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0011</a:t>
            </a:r>
            <a:r>
              <a:rPr lang="en-US" altLang="zh-CN" sz="2000" b="0" kern="120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010</a:t>
            </a: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B</a:t>
            </a:r>
            <a:endParaRPr lang="en-US" altLang="zh-CN" sz="200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itchFamily="49" charset="0"/>
            </a:endParaRPr>
          </a:p>
          <a:p>
            <a:pPr marL="0" lvl="0" indent="0" algn="just" defTabSz="385763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OUT DX,AL</a:t>
            </a:r>
            <a:endParaRPr lang="en-US" altLang="zh-CN" sz="200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itchFamily="49" charset="0"/>
            </a:endParaRPr>
          </a:p>
          <a:p>
            <a:pPr marL="0" lvl="0" indent="0" algn="just" defTabSz="385763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MOV DX,0062H</a:t>
            </a:r>
            <a:endParaRPr lang="en-US" altLang="zh-CN" sz="200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itchFamily="49" charset="0"/>
            </a:endParaRPr>
          </a:p>
          <a:p>
            <a:pPr marL="0" lvl="0" indent="0" algn="just" defTabSz="385763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MOV AL,1</a:t>
            </a:r>
          </a:p>
          <a:p>
            <a:pPr marL="0" lvl="0" indent="0" algn="just" defTabSz="385763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OUT DX,AL</a:t>
            </a:r>
            <a:endParaRPr lang="zh-CN" altLang="en-US" sz="2000" b="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itchFamily="49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2BF17736-8A05-4B44-8553-B1F7C5A45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" y="2799060"/>
            <a:ext cx="504825" cy="31162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74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70000"/>
              </a:lnSpc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70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algn="r">
              <a:lnSpc>
                <a:spcPct val="80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80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algn="r">
              <a:lnSpc>
                <a:spcPct val="80000"/>
              </a:lnSpc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grpSp>
        <p:nvGrpSpPr>
          <p:cNvPr id="100" name="Group 14">
            <a:extLst>
              <a:ext uri="{FF2B5EF4-FFF2-40B4-BE49-F238E27FC236}">
                <a16:creationId xmlns:a16="http://schemas.microsoft.com/office/drawing/2014/main" id="{ADDC35F2-1123-49C0-96BA-FD328ADAB32D}"/>
              </a:ext>
            </a:extLst>
          </p:cNvPr>
          <p:cNvGrpSpPr>
            <a:grpSpLocks/>
          </p:cNvGrpSpPr>
          <p:nvPr/>
        </p:nvGrpSpPr>
        <p:grpSpPr bwMode="auto">
          <a:xfrm>
            <a:off x="68459" y="3640435"/>
            <a:ext cx="265363" cy="1784350"/>
            <a:chOff x="192" y="2248"/>
            <a:chExt cx="352" cy="1124"/>
          </a:xfrm>
        </p:grpSpPr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025C1905-E954-4568-BB0B-CB6CE63A9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2248"/>
              <a:ext cx="3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Clr>
                  <a:srgbClr val="0000FF"/>
                </a:buClr>
                <a:buFont typeface="Wingdings" pitchFamily="2" charset="2"/>
                <a:buNone/>
              </a:pPr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7363C3DA-2641-4F32-9CAC-2ACD4B464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" y="2788"/>
              <a:ext cx="3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Clr>
                  <a:srgbClr val="0000FF"/>
                </a:buClr>
                <a:buFont typeface="Wingdings" pitchFamily="2" charset="2"/>
                <a:buNone/>
              </a:pPr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" name="Line 13">
              <a:extLst>
                <a:ext uri="{FF2B5EF4-FFF2-40B4-BE49-F238E27FC236}">
                  <a16:creationId xmlns:a16="http://schemas.microsoft.com/office/drawing/2014/main" id="{ED49BCA2-1455-43C1-96BA-92CBBAB44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3372"/>
              <a:ext cx="3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Clr>
                  <a:srgbClr val="0000FF"/>
                </a:buClr>
                <a:buFont typeface="Wingdings" pitchFamily="2" charset="2"/>
                <a:buNone/>
              </a:pPr>
              <a:endParaRPr lang="zh-CN" altLang="en-US" sz="24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04" name="Text Box 16">
            <a:extLst>
              <a:ext uri="{FF2B5EF4-FFF2-40B4-BE49-F238E27FC236}">
                <a16:creationId xmlns:a16="http://schemas.microsoft.com/office/drawing/2014/main" id="{77245AA9-3E6C-46C6-AB07-578A955C3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885" y="4437360"/>
            <a:ext cx="21590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0060</a:t>
            </a:r>
            <a:r>
              <a:rPr lang="zh-CN" altLang="en-US" sz="2400">
                <a:solidFill>
                  <a:srgbClr val="FF0000"/>
                </a:solidFill>
                <a:ea typeface="宋体" charset="-122"/>
              </a:rPr>
              <a:t>～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0063H</a:t>
            </a:r>
          </a:p>
        </p:txBody>
      </p:sp>
      <p:sp>
        <p:nvSpPr>
          <p:cNvPr id="113" name="Text Box 26">
            <a:extLst>
              <a:ext uri="{FF2B5EF4-FFF2-40B4-BE49-F238E27FC236}">
                <a16:creationId xmlns:a16="http://schemas.microsoft.com/office/drawing/2014/main" id="{50BCFAEE-11AC-4AAA-9668-F1652DD5B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997" y="2995910"/>
            <a:ext cx="10080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8000"/>
                </a:solidFill>
                <a:ea typeface="宋体" charset="-122"/>
              </a:rPr>
              <a:t>方式</a:t>
            </a:r>
            <a:r>
              <a:rPr lang="en-US" altLang="zh-CN" sz="2400">
                <a:solidFill>
                  <a:srgbClr val="008000"/>
                </a:solidFill>
                <a:ea typeface="宋体" charset="-122"/>
              </a:rPr>
              <a:t>0</a:t>
            </a:r>
          </a:p>
        </p:txBody>
      </p:sp>
      <p:sp>
        <p:nvSpPr>
          <p:cNvPr id="114" name="Line 27">
            <a:extLst>
              <a:ext uri="{FF2B5EF4-FFF2-40B4-BE49-F238E27FC236}">
                <a16:creationId xmlns:a16="http://schemas.microsoft.com/office/drawing/2014/main" id="{0D1C3E3A-2819-4F4E-B118-BAAEBBC27E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7760" y="3932535"/>
            <a:ext cx="144462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540F542-0C4F-473D-A1D5-C27EFA28EDB1}"/>
              </a:ext>
            </a:extLst>
          </p:cNvPr>
          <p:cNvSpPr txBox="1"/>
          <p:nvPr/>
        </p:nvSpPr>
        <p:spPr bwMode="auto">
          <a:xfrm>
            <a:off x="3347864" y="5016277"/>
            <a:ext cx="2656496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  <a:sym typeface="Microsoft Yahei" panose="020B0503020204020204" pitchFamily="34" charset="-122"/>
              </a:rPr>
              <a:t>8255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  <a:sym typeface="Microsoft Yahei" panose="020B0503020204020204" pitchFamily="34" charset="-122"/>
              </a:rPr>
              <a:t>初始化程序：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116" name="内容占位符 2">
            <a:extLst>
              <a:ext uri="{FF2B5EF4-FFF2-40B4-BE49-F238E27FC236}">
                <a16:creationId xmlns:a16="http://schemas.microsoft.com/office/drawing/2014/main" id="{C825DCAB-2721-4E86-9AD7-DAFE9F0AD678}"/>
              </a:ext>
            </a:extLst>
          </p:cNvPr>
          <p:cNvSpPr txBox="1">
            <a:spLocks/>
          </p:cNvSpPr>
          <p:nvPr/>
        </p:nvSpPr>
        <p:spPr bwMode="auto">
          <a:xfrm>
            <a:off x="3484599" y="5603980"/>
            <a:ext cx="2520280" cy="7089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99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 algn="just" defTabSz="385763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MOV AL,</a:t>
            </a:r>
            <a:r>
              <a:rPr lang="en-US" altLang="zh-CN" sz="2000" b="0" kern="1200" dirty="0">
                <a:solidFill>
                  <a:srgbClr val="0099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0</a:t>
            </a: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000</a:t>
            </a:r>
            <a:r>
              <a:rPr lang="en-US" altLang="zh-CN" sz="2000" b="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000</a:t>
            </a:r>
            <a:r>
              <a:rPr lang="en-US" altLang="zh-CN" sz="2000" b="0" kern="1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1</a:t>
            </a: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B</a:t>
            </a:r>
          </a:p>
          <a:p>
            <a:pPr marL="0" indent="0" algn="just" defTabSz="385763" fontAlgn="auto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0" kern="12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itchFamily="49" charset="0"/>
              </a:rPr>
              <a:t>OUT DX,AL</a:t>
            </a:r>
            <a:endParaRPr lang="zh-CN" altLang="en-US" sz="2000" b="0" kern="1200" dirty="0">
              <a:solidFill>
                <a:srgbClr val="3366FF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itchFamily="49" charset="0"/>
            </a:endParaRPr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5D085867-190B-428B-937D-75E2BD58D1FB}"/>
              </a:ext>
            </a:extLst>
          </p:cNvPr>
          <p:cNvSpPr/>
          <p:nvPr/>
        </p:nvSpPr>
        <p:spPr bwMode="auto">
          <a:xfrm>
            <a:off x="6004879" y="5519955"/>
            <a:ext cx="228800" cy="876955"/>
          </a:xfrm>
          <a:prstGeom prst="leftBrace">
            <a:avLst>
              <a:gd name="adj1" fmla="val 23887"/>
              <a:gd name="adj2" fmla="val 50000"/>
            </a:avLst>
          </a:prstGeom>
          <a:noFill/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289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uiExpand="1" build="p" animBg="1"/>
      <p:bldP spid="115" grpId="0"/>
      <p:bldP spid="116" grpId="0" uiExpand="1" build="p" animBg="1"/>
      <p:bldP spid="9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6B130-8A00-4663-98E8-82E72AB7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/>
              <a:t>、</a:t>
            </a:r>
            <a:r>
              <a:rPr lang="en-US" altLang="zh-CN"/>
              <a:t>8253 </a:t>
            </a:r>
            <a:r>
              <a:rPr lang="zh-CN" altLang="en-US"/>
              <a:t>应用                   </a:t>
            </a:r>
            <a:r>
              <a:rPr lang="zh-CN" altLang="en-US">
                <a:solidFill>
                  <a:srgbClr val="FF00FF"/>
                </a:solidFill>
              </a:rPr>
              <a:t>例</a:t>
            </a:r>
            <a:r>
              <a:rPr lang="en-US" altLang="zh-CN">
                <a:solidFill>
                  <a:srgbClr val="FF00FF"/>
                </a:solidFill>
              </a:rPr>
              <a:t>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7A39-C2C3-4522-8E1C-AA51534E8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CEDFB771-8CEB-4216-A3FF-8B5DEA83C76C}"/>
              </a:ext>
            </a:extLst>
          </p:cNvPr>
          <p:cNvSpPr txBox="1">
            <a:spLocks/>
          </p:cNvSpPr>
          <p:nvPr/>
        </p:nvSpPr>
        <p:spPr bwMode="auto">
          <a:xfrm>
            <a:off x="467545" y="694926"/>
            <a:ext cx="5556446" cy="583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 MOV  DX,SEG DATA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;DATA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为变量名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 MOV  DS,DX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 MOV  SI,OFFSET DATA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itchFamily="49" charset="0"/>
              </a:rPr>
              <a:t>ACQUQ: MOV  DX,0062H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;C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口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itchFamily="49" charset="0"/>
              </a:rPr>
              <a:t>       MOV  AL,00H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itchFamily="49" charset="0"/>
              </a:rPr>
              <a:t>       OUT  DX,AL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itchFamily="49" charset="0"/>
              </a:rPr>
              <a:t>       CALL Delay1us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延时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1us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itchFamily="49" charset="0"/>
              </a:rPr>
              <a:t>       MOV  AL,01H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66"/>
                </a:solidFill>
                <a:latin typeface="Consolas" panose="020B0609020204030204" pitchFamily="49" charset="0"/>
                <a:cs typeface="Courier New" pitchFamily="49" charset="0"/>
              </a:rPr>
              <a:t>       OUT  DX,AL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cs typeface="Courier New" pitchFamily="49" charset="0"/>
              </a:rPr>
              <a:t>       NOP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WAIT:  IN   AL,DX   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读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口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     TEST AL,80H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     JNZ  WAIT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itchFamily="49" charset="0"/>
              </a:rPr>
              <a:t>       MOV  DX,0060H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;A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口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itchFamily="49" charset="0"/>
              </a:rPr>
              <a:t>       IN   AL,DX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 MOV  [SI],AL 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存储数据低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8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位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 INC  SI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itchFamily="49" charset="0"/>
              </a:rPr>
              <a:t>       MOV  DX,0061H     ;B</a:t>
            </a:r>
            <a:r>
              <a:rPr lang="zh-CN" altLang="en-US" sz="200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itchFamily="49" charset="0"/>
              </a:rPr>
              <a:t>口</a:t>
            </a:r>
            <a:endParaRPr lang="en-US" altLang="zh-CN" sz="2000" kern="0" dirty="0">
              <a:solidFill>
                <a:srgbClr val="CC00FF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itchFamily="49" charset="0"/>
              </a:rPr>
              <a:t>       IN   AL,DX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CC00FF"/>
                </a:solidFill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altLang="zh-CN" sz="2000" b="0" kern="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AND  AL,0FH</a:t>
            </a:r>
          </a:p>
          <a:p>
            <a:pPr algn="l" fontAlgn="base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   MOV  [SI],AL      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存储数据高</a:t>
            </a:r>
            <a:r>
              <a:rPr lang="en-US" altLang="zh-CN" sz="2000" b="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8</a:t>
            </a:r>
            <a:r>
              <a:rPr lang="zh-CN" altLang="en-US" sz="2000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位</a:t>
            </a:r>
            <a:endParaRPr lang="en-US" altLang="zh-CN" sz="2000" kern="0" dirty="0">
              <a:solidFill>
                <a:srgbClr val="008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47E2ACD-59D5-4DF1-BDBA-81FCDA34B12F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537" y="4115448"/>
            <a:ext cx="1079122" cy="0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38AE314-A770-4CAF-864A-0C373AB4CAB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5537" y="3550716"/>
            <a:ext cx="0" cy="564732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052932B-4AB2-44A2-8F96-9196AA91F747}"/>
              </a:ext>
            </a:extLst>
          </p:cNvPr>
          <p:cNvCxnSpPr/>
          <p:nvPr/>
        </p:nvCxnSpPr>
        <p:spPr bwMode="auto">
          <a:xfrm>
            <a:off x="395537" y="3550716"/>
            <a:ext cx="72008" cy="0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E8287C-58FD-4933-8905-EFEA762EB6C0}"/>
              </a:ext>
            </a:extLst>
          </p:cNvPr>
          <p:cNvCxnSpPr>
            <a:cxnSpLocks/>
          </p:cNvCxnSpPr>
          <p:nvPr/>
        </p:nvCxnSpPr>
        <p:spPr bwMode="auto">
          <a:xfrm>
            <a:off x="1476641" y="1820070"/>
            <a:ext cx="0" cy="486300"/>
          </a:xfrm>
          <a:prstGeom prst="lin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1333D09-3444-4C8B-901F-CB18882C610F}"/>
              </a:ext>
            </a:extLst>
          </p:cNvPr>
          <p:cNvCxnSpPr>
            <a:cxnSpLocks/>
          </p:cNvCxnSpPr>
          <p:nvPr/>
        </p:nvCxnSpPr>
        <p:spPr bwMode="auto">
          <a:xfrm>
            <a:off x="1474659" y="2621036"/>
            <a:ext cx="0" cy="504056"/>
          </a:xfrm>
          <a:prstGeom prst="lin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2CA1969-28D5-45F0-ABF9-9C8AF0556F1F}"/>
              </a:ext>
            </a:extLst>
          </p:cNvPr>
          <p:cNvSpPr/>
          <p:nvPr/>
        </p:nvSpPr>
        <p:spPr bwMode="auto">
          <a:xfrm>
            <a:off x="251521" y="1540915"/>
            <a:ext cx="5318985" cy="16102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508828-5A9A-4E96-900D-D72709C4DE96}"/>
              </a:ext>
            </a:extLst>
          </p:cNvPr>
          <p:cNvSpPr/>
          <p:nvPr/>
        </p:nvSpPr>
        <p:spPr bwMode="auto">
          <a:xfrm>
            <a:off x="261128" y="3394430"/>
            <a:ext cx="5318985" cy="81077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36CE8E7-5699-4920-8E4B-1DE5EDD7C756}"/>
              </a:ext>
            </a:extLst>
          </p:cNvPr>
          <p:cNvSpPr/>
          <p:nvPr/>
        </p:nvSpPr>
        <p:spPr bwMode="auto">
          <a:xfrm>
            <a:off x="261128" y="4231942"/>
            <a:ext cx="5318985" cy="50357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2D89A2-76FB-4E16-826D-3E6C2FB0920E}"/>
              </a:ext>
            </a:extLst>
          </p:cNvPr>
          <p:cNvSpPr/>
          <p:nvPr/>
        </p:nvSpPr>
        <p:spPr bwMode="auto">
          <a:xfrm>
            <a:off x="251520" y="5287776"/>
            <a:ext cx="5318985" cy="5522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8995AD-7391-451B-858B-005A2BBAAC7B}"/>
              </a:ext>
            </a:extLst>
          </p:cNvPr>
          <p:cNvSpPr/>
          <p:nvPr/>
        </p:nvSpPr>
        <p:spPr>
          <a:xfrm>
            <a:off x="5072953" y="154996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①</a:t>
            </a:r>
            <a:endParaRPr lang="zh-CN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40B1051-2D62-4F80-8CAB-8C520B89F67D}"/>
              </a:ext>
            </a:extLst>
          </p:cNvPr>
          <p:cNvSpPr/>
          <p:nvPr/>
        </p:nvSpPr>
        <p:spPr>
          <a:xfrm>
            <a:off x="5090459" y="3399383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②</a:t>
            </a:r>
            <a:endParaRPr lang="zh-CN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AAFF78-1BAC-4D3D-A7EE-7DF43752E0EE}"/>
              </a:ext>
            </a:extLst>
          </p:cNvPr>
          <p:cNvSpPr/>
          <p:nvPr/>
        </p:nvSpPr>
        <p:spPr>
          <a:xfrm>
            <a:off x="5087872" y="4237207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③</a:t>
            </a:r>
            <a:endParaRPr lang="zh-CN" altLang="en-US" sz="2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54B0B93-9EFF-4D27-AFFD-702B254CE8C7}"/>
              </a:ext>
            </a:extLst>
          </p:cNvPr>
          <p:cNvSpPr/>
          <p:nvPr/>
        </p:nvSpPr>
        <p:spPr>
          <a:xfrm>
            <a:off x="5076459" y="5296861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④</a:t>
            </a:r>
            <a:endParaRPr lang="zh-CN" altLang="en-US" sz="24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A9F858A-DE80-4C49-8676-27B09B18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288" y="2292991"/>
            <a:ext cx="3581216" cy="20001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D308BFF-1228-42AC-A9FD-90E5E3A8B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68" y="4328942"/>
            <a:ext cx="3096836" cy="17952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3D764-A8BF-43B4-8060-3D68FEB1BD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0743" y="604171"/>
            <a:ext cx="2971737" cy="16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3342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CAD01-7938-4A6D-B2C4-2809BC18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/>
              <a:t>、</a:t>
            </a:r>
            <a:r>
              <a:rPr lang="en-US" altLang="zh-CN"/>
              <a:t>8253 </a:t>
            </a:r>
            <a:r>
              <a:rPr lang="zh-CN" altLang="en-US"/>
              <a:t>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FED41-E08E-4FF6-ABAD-D1EB3CF9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38"/>
            <a:ext cx="8507288" cy="5309872"/>
          </a:xfrm>
        </p:spPr>
        <p:txBody>
          <a:bodyPr/>
          <a:lstStyle/>
          <a:p>
            <a:pPr marL="344488" indent="-358775">
              <a:spcBef>
                <a:spcPts val="0"/>
              </a:spcBef>
            </a:pPr>
            <a:r>
              <a:rPr lang="en-US" altLang="zh-CN" sz="2400" dirty="0"/>
              <a:t>6</a:t>
            </a:r>
            <a:r>
              <a:rPr lang="zh-CN" altLang="en-US" sz="2400" dirty="0"/>
              <a:t>种工作方式：时钟周期</a:t>
            </a:r>
            <a:r>
              <a:rPr lang="en-US" altLang="zh-CN" sz="2400" dirty="0"/>
              <a:t>T</a:t>
            </a:r>
            <a:r>
              <a:rPr lang="zh-CN" altLang="en-US" sz="2400" dirty="0"/>
              <a:t>，计数初值</a:t>
            </a:r>
            <a:r>
              <a:rPr lang="en-US" altLang="zh-CN" sz="2400" i="1" dirty="0"/>
              <a:t>n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产生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sz="2400" dirty="0"/>
              <a:t>宽度为</a:t>
            </a:r>
            <a:r>
              <a:rPr lang="en-US" altLang="zh-CN" sz="2400" i="1" dirty="0" err="1">
                <a:solidFill>
                  <a:srgbClr val="D60093"/>
                </a:solidFill>
              </a:rPr>
              <a:t>n</a:t>
            </a:r>
            <a:r>
              <a:rPr lang="en-US" altLang="zh-CN" sz="2400" dirty="0" err="1">
                <a:solidFill>
                  <a:srgbClr val="D60093"/>
                </a:solidFill>
              </a:rPr>
              <a:t>·T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负脉冲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方式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：写入计数初值，负脉冲开始。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：写入计数初值后，</a:t>
            </a:r>
            <a:r>
              <a:rPr lang="en-US" altLang="zh-CN" dirty="0"/>
              <a:t>Gate</a:t>
            </a:r>
            <a:r>
              <a:rPr lang="zh-CN" altLang="en-US" dirty="0"/>
              <a:t>上升沿，负脉冲开始。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：产生周期为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·T</a:t>
            </a:r>
            <a:r>
              <a:rPr lang="zh-CN" altLang="en-US" sz="2400" dirty="0"/>
              <a:t>、宽度为</a:t>
            </a:r>
            <a:r>
              <a:rPr lang="en-US" altLang="zh-CN" sz="2400" dirty="0">
                <a:solidFill>
                  <a:srgbClr val="D60093"/>
                </a:solidFill>
              </a:rPr>
              <a:t>T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周期</a:t>
            </a:r>
            <a:r>
              <a:rPr lang="zh-CN" altLang="en-US" sz="2400"/>
              <a:t>重复的</a:t>
            </a:r>
            <a:r>
              <a:rPr lang="zh-CN" altLang="en-US" sz="240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脉冲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方式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：产生周期为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·T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方波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经过时间</a:t>
            </a:r>
            <a:r>
              <a:rPr lang="en-US" altLang="zh-CN" sz="2400" i="1" dirty="0" err="1">
                <a:solidFill>
                  <a:srgbClr val="C00000"/>
                </a:solidFill>
              </a:rPr>
              <a:t>n</a:t>
            </a:r>
            <a:r>
              <a:rPr lang="en-US" altLang="zh-CN" sz="2400" dirty="0" err="1">
                <a:solidFill>
                  <a:srgbClr val="C00000"/>
                </a:solidFill>
              </a:rPr>
              <a:t>·T</a:t>
            </a:r>
            <a:r>
              <a:rPr lang="zh-CN" altLang="en-US" sz="2400" dirty="0"/>
              <a:t>后，产生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sz="2400" dirty="0"/>
              <a:t>宽度为</a:t>
            </a:r>
            <a:r>
              <a:rPr lang="en-US" altLang="zh-CN" sz="2400" dirty="0">
                <a:solidFill>
                  <a:srgbClr val="D60093"/>
                </a:solidFill>
              </a:rPr>
              <a:t>T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负脉冲</a:t>
            </a:r>
            <a:endParaRPr lang="en-US" altLang="zh-CN" sz="2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方式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en-US" dirty="0"/>
              <a:t>：写入计数初值，马上开始计数。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方式</a:t>
            </a:r>
            <a:r>
              <a:rPr lang="en-US" altLang="zh-CN" dirty="0">
                <a:solidFill>
                  <a:srgbClr val="0000FF"/>
                </a:solidFill>
              </a:rPr>
              <a:t>5</a:t>
            </a:r>
            <a:r>
              <a:rPr lang="zh-CN" altLang="en-US" dirty="0"/>
              <a:t>：写入计数初值后，</a:t>
            </a:r>
            <a:r>
              <a:rPr lang="en-US" altLang="zh-CN" dirty="0"/>
              <a:t> Gate</a:t>
            </a:r>
            <a:r>
              <a:rPr lang="zh-CN" altLang="en-US" dirty="0"/>
              <a:t>上升沿，开始计数。</a:t>
            </a:r>
            <a:endParaRPr lang="en-US" altLang="zh-CN" dirty="0"/>
          </a:p>
          <a:p>
            <a:pPr marL="344488" indent="-358775">
              <a:spcBef>
                <a:spcPts val="0"/>
              </a:spcBef>
            </a:pPr>
            <a:r>
              <a:rPr lang="en-US" altLang="zh-CN" sz="2400" dirty="0"/>
              <a:t>8253</a:t>
            </a:r>
            <a:r>
              <a:rPr lang="zh-CN" altLang="en-US" sz="2400" dirty="0"/>
              <a:t>连接至</a:t>
            </a:r>
            <a:r>
              <a:rPr lang="en-US" altLang="zh-CN" sz="2400" dirty="0"/>
              <a:t>8086/8088</a:t>
            </a:r>
            <a:r>
              <a:rPr lang="zh-CN" altLang="en-US" sz="2400" dirty="0"/>
              <a:t>总线。</a:t>
            </a:r>
            <a:endParaRPr lang="en-US" altLang="zh-CN" sz="2400" dirty="0"/>
          </a:p>
          <a:p>
            <a:pPr marL="344488" indent="-358775">
              <a:spcBef>
                <a:spcPts val="0"/>
              </a:spcBef>
            </a:pPr>
            <a:r>
              <a:rPr lang="en-US" altLang="zh-CN" sz="2400" dirty="0"/>
              <a:t>8253</a:t>
            </a:r>
            <a:r>
              <a:rPr lang="zh-CN" altLang="en-US" sz="2400" dirty="0"/>
              <a:t>的多个计数器串联使用。</a:t>
            </a:r>
            <a:endParaRPr lang="en-US" altLang="zh-CN" sz="2400" dirty="0"/>
          </a:p>
          <a:p>
            <a:pPr marL="344488" indent="-358775">
              <a:spcBef>
                <a:spcPts val="0"/>
              </a:spcBef>
            </a:pPr>
            <a:r>
              <a:rPr lang="zh-CN" altLang="en-US" sz="2400" dirty="0"/>
              <a:t>分析</a:t>
            </a:r>
            <a:r>
              <a:rPr lang="en-US" altLang="zh-CN" sz="2400" dirty="0"/>
              <a:t>8253</a:t>
            </a:r>
            <a:r>
              <a:rPr lang="zh-CN" altLang="en-US" sz="2400" dirty="0"/>
              <a:t>初始化程序，确定</a:t>
            </a:r>
            <a:r>
              <a:rPr lang="en-US" altLang="zh-CN" sz="2400" dirty="0"/>
              <a:t>8253</a:t>
            </a:r>
            <a:r>
              <a:rPr lang="zh-CN" altLang="en-US" sz="2400" dirty="0"/>
              <a:t>工作方式、计数初值、</a:t>
            </a:r>
            <a:br>
              <a:rPr lang="en-US" altLang="zh-CN" sz="2400" dirty="0"/>
            </a:br>
            <a:r>
              <a:rPr lang="zh-CN" altLang="en-US" sz="2400" dirty="0"/>
              <a:t>输出信号的波形；或  根据输出信号的波形，</a:t>
            </a:r>
            <a:br>
              <a:rPr lang="en-US" altLang="zh-CN" sz="2400" dirty="0"/>
            </a:br>
            <a:r>
              <a:rPr lang="zh-CN" altLang="en-US" sz="2400" dirty="0"/>
              <a:t>分析各计数器的工作方式、计数初值。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AA2C7-B6A1-4C77-A7A4-A08422D5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8E5DD2B-527E-44AB-AD94-B9A3B47412EA}"/>
              </a:ext>
            </a:extLst>
          </p:cNvPr>
          <p:cNvSpPr txBox="1">
            <a:spLocks/>
          </p:cNvSpPr>
          <p:nvPr/>
        </p:nvSpPr>
        <p:spPr bwMode="auto">
          <a:xfrm>
            <a:off x="590550" y="547662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dirty="0">
                <a:solidFill>
                  <a:srgbClr val="FF00FF"/>
                </a:solidFill>
              </a:rPr>
              <a:t>8253</a:t>
            </a:r>
            <a:endParaRPr lang="zh-CN" altLang="en-US" kern="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4566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1F46D-BFBC-4808-A04D-90C18FC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8253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种工作方式总结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05F0B-1BF8-4AFF-8F8B-944AEA44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04E4997-4531-499D-9524-64AE9023BF8A}"/>
              </a:ext>
            </a:extLst>
          </p:cNvPr>
          <p:cNvSpPr txBox="1">
            <a:spLocks/>
          </p:cNvSpPr>
          <p:nvPr/>
        </p:nvSpPr>
        <p:spPr bwMode="auto">
          <a:xfrm>
            <a:off x="395420" y="692696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和方式</a:t>
            </a:r>
            <a:r>
              <a:rPr lang="en-US" altLang="zh-CN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0E2BCA-4EAC-4D46-A95D-F3D09CD03586}"/>
              </a:ext>
            </a:extLst>
          </p:cNvPr>
          <p:cNvGrpSpPr/>
          <p:nvPr/>
        </p:nvGrpSpPr>
        <p:grpSpPr>
          <a:xfrm>
            <a:off x="6369390" y="716645"/>
            <a:ext cx="2451200" cy="1083712"/>
            <a:chOff x="1763610" y="4786322"/>
            <a:chExt cx="2451200" cy="108371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0A65BD-B7C5-4325-9456-B3A33353EDF4}"/>
                </a:ext>
              </a:extLst>
            </p:cNvPr>
            <p:cNvSpPr/>
            <p:nvPr/>
          </p:nvSpPr>
          <p:spPr bwMode="auto">
            <a:xfrm>
              <a:off x="2143108" y="5143512"/>
              <a:ext cx="1714512" cy="71438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" name="TextBox 36">
              <a:extLst>
                <a:ext uri="{FF2B5EF4-FFF2-40B4-BE49-F238E27FC236}">
                  <a16:creationId xmlns:a16="http://schemas.microsoft.com/office/drawing/2014/main" id="{7E5CEF06-EA7E-4E4D-BB73-CF96C5F5DC56}"/>
                </a:ext>
              </a:extLst>
            </p:cNvPr>
            <p:cNvSpPr txBox="1"/>
            <p:nvPr/>
          </p:nvSpPr>
          <p:spPr>
            <a:xfrm>
              <a:off x="2143108" y="5143512"/>
              <a:ext cx="956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CLK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17ED3E42-4E94-47C1-BE17-B27F6BBF0488}"/>
                </a:ext>
              </a:extLst>
            </p:cNvPr>
            <p:cNvSpPr txBox="1"/>
            <p:nvPr/>
          </p:nvSpPr>
          <p:spPr>
            <a:xfrm>
              <a:off x="2143108" y="4786322"/>
              <a:ext cx="1716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Timer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" name="TextBox 43">
              <a:extLst>
                <a:ext uri="{FF2B5EF4-FFF2-40B4-BE49-F238E27FC236}">
                  <a16:creationId xmlns:a16="http://schemas.microsoft.com/office/drawing/2014/main" id="{336CB924-F316-4166-8EDD-99D8960AC728}"/>
                </a:ext>
              </a:extLst>
            </p:cNvPr>
            <p:cNvSpPr txBox="1"/>
            <p:nvPr/>
          </p:nvSpPr>
          <p:spPr>
            <a:xfrm>
              <a:off x="2143108" y="55007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GATE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" name="TextBox 44">
              <a:extLst>
                <a:ext uri="{FF2B5EF4-FFF2-40B4-BE49-F238E27FC236}">
                  <a16:creationId xmlns:a16="http://schemas.microsoft.com/office/drawing/2014/main" id="{B9744B81-4A51-4348-94DA-77CD6075ADCE}"/>
                </a:ext>
              </a:extLst>
            </p:cNvPr>
            <p:cNvSpPr txBox="1"/>
            <p:nvPr/>
          </p:nvSpPr>
          <p:spPr>
            <a:xfrm>
              <a:off x="2857488" y="51435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OUT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279A02B-6943-4A9B-8949-01504096DE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63610" y="5331936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2E9214A-9C04-4274-BA06-8F6E623484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7620" y="5321556"/>
              <a:ext cx="357190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E0D3663-89E9-40CF-A9FD-A3B51ECBEF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63610" y="5696478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A346967-56CE-40AF-89BF-C17C165BEEC1}"/>
              </a:ext>
            </a:extLst>
          </p:cNvPr>
          <p:cNvSpPr/>
          <p:nvPr/>
        </p:nvSpPr>
        <p:spPr>
          <a:xfrm>
            <a:off x="3131800" y="1135963"/>
            <a:ext cx="1955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计数初值 </a:t>
            </a:r>
            <a:r>
              <a:rPr lang="en-US" altLang="zh-CN" i="1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n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时钟周期 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T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B8C0819-38E4-4241-8EE3-EF69666F95B5}"/>
              </a:ext>
            </a:extLst>
          </p:cNvPr>
          <p:cNvGrpSpPr/>
          <p:nvPr/>
        </p:nvGrpSpPr>
        <p:grpSpPr>
          <a:xfrm>
            <a:off x="5403186" y="1152267"/>
            <a:ext cx="857256" cy="214314"/>
            <a:chOff x="5403186" y="908650"/>
            <a:chExt cx="857256" cy="21431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36551EA-B623-4C6A-890B-C9A34FCDFBC2}"/>
                </a:ext>
              </a:extLst>
            </p:cNvPr>
            <p:cNvCxnSpPr/>
            <p:nvPr/>
          </p:nvCxnSpPr>
          <p:spPr bwMode="auto">
            <a:xfrm>
              <a:off x="5403186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4DFF2E2-B261-4E7C-9B91-FC9108FD4FE2}"/>
                </a:ext>
              </a:extLst>
            </p:cNvPr>
            <p:cNvCxnSpPr/>
            <p:nvPr/>
          </p:nvCxnSpPr>
          <p:spPr bwMode="auto">
            <a:xfrm rot="5400000" flipH="1" flipV="1">
              <a:off x="5510343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AD251CA-E41A-4841-9BCE-43FA2921DAEB}"/>
                </a:ext>
              </a:extLst>
            </p:cNvPr>
            <p:cNvCxnSpPr/>
            <p:nvPr/>
          </p:nvCxnSpPr>
          <p:spPr bwMode="auto">
            <a:xfrm>
              <a:off x="5617500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FADB38F-A5C0-40D9-A19C-FF9519FD9154}"/>
                </a:ext>
              </a:extLst>
            </p:cNvPr>
            <p:cNvCxnSpPr/>
            <p:nvPr/>
          </p:nvCxnSpPr>
          <p:spPr bwMode="auto">
            <a:xfrm rot="5400000" flipH="1" flipV="1">
              <a:off x="5724657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ECBDF40-698D-4AF0-9293-EB43C03C29CF}"/>
                </a:ext>
              </a:extLst>
            </p:cNvPr>
            <p:cNvCxnSpPr/>
            <p:nvPr/>
          </p:nvCxnSpPr>
          <p:spPr bwMode="auto">
            <a:xfrm>
              <a:off x="5831814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CC0A8B3-E50C-4F5F-8497-3E37095874D1}"/>
                </a:ext>
              </a:extLst>
            </p:cNvPr>
            <p:cNvCxnSpPr/>
            <p:nvPr/>
          </p:nvCxnSpPr>
          <p:spPr bwMode="auto">
            <a:xfrm rot="5400000" flipH="1" flipV="1">
              <a:off x="5938971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9FFBA87-8CEB-4EF9-A113-93568BD05AD5}"/>
                </a:ext>
              </a:extLst>
            </p:cNvPr>
            <p:cNvCxnSpPr/>
            <p:nvPr/>
          </p:nvCxnSpPr>
          <p:spPr bwMode="auto">
            <a:xfrm>
              <a:off x="6046128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9C2F591-9B3B-48AE-96D0-2A94846BA1EE}"/>
              </a:ext>
            </a:extLst>
          </p:cNvPr>
          <p:cNvCxnSpPr/>
          <p:nvPr/>
        </p:nvCxnSpPr>
        <p:spPr bwMode="auto">
          <a:xfrm>
            <a:off x="2319649" y="2952517"/>
            <a:ext cx="1224170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B9C646F-F66B-4858-8731-7E0A2FA44FF0}"/>
              </a:ext>
            </a:extLst>
          </p:cNvPr>
          <p:cNvCxnSpPr/>
          <p:nvPr/>
        </p:nvCxnSpPr>
        <p:spPr bwMode="auto">
          <a:xfrm>
            <a:off x="3543819" y="2952517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D0F1B29-8A08-4A1C-B7EA-B84997E68BA6}"/>
              </a:ext>
            </a:extLst>
          </p:cNvPr>
          <p:cNvCxnSpPr>
            <a:cxnSpLocks/>
          </p:cNvCxnSpPr>
          <p:nvPr/>
        </p:nvCxnSpPr>
        <p:spPr bwMode="auto">
          <a:xfrm>
            <a:off x="3543819" y="3456587"/>
            <a:ext cx="2830644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1084207-EC7C-470D-B85E-BB64B6AB36C2}"/>
              </a:ext>
            </a:extLst>
          </p:cNvPr>
          <p:cNvCxnSpPr/>
          <p:nvPr/>
        </p:nvCxnSpPr>
        <p:spPr bwMode="auto">
          <a:xfrm flipV="1">
            <a:off x="6374463" y="2952517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E98B055-C3E5-4F34-8E5F-C18E340137D4}"/>
              </a:ext>
            </a:extLst>
          </p:cNvPr>
          <p:cNvCxnSpPr/>
          <p:nvPr/>
        </p:nvCxnSpPr>
        <p:spPr bwMode="auto">
          <a:xfrm>
            <a:off x="6374463" y="2952517"/>
            <a:ext cx="1149947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B4A063-0CC3-4F57-8E89-BA0E4781A8D7}"/>
              </a:ext>
            </a:extLst>
          </p:cNvPr>
          <p:cNvCxnSpPr/>
          <p:nvPr/>
        </p:nvCxnSpPr>
        <p:spPr bwMode="auto">
          <a:xfrm>
            <a:off x="3543819" y="360060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D746C6A-47EE-4A3D-B92D-8DBCE33D7B4E}"/>
              </a:ext>
            </a:extLst>
          </p:cNvPr>
          <p:cNvCxnSpPr/>
          <p:nvPr/>
        </p:nvCxnSpPr>
        <p:spPr bwMode="auto">
          <a:xfrm>
            <a:off x="6374463" y="360060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100F2C3-7353-4ECA-9B44-8975E5F6BB51}"/>
              </a:ext>
            </a:extLst>
          </p:cNvPr>
          <p:cNvCxnSpPr/>
          <p:nvPr/>
        </p:nvCxnSpPr>
        <p:spPr bwMode="auto">
          <a:xfrm>
            <a:off x="3543819" y="3780632"/>
            <a:ext cx="2830644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4F4A763-FB67-40C9-A0F9-8E2FBCE7F4D2}"/>
              </a:ext>
            </a:extLst>
          </p:cNvPr>
          <p:cNvSpPr/>
          <p:nvPr/>
        </p:nvSpPr>
        <p:spPr>
          <a:xfrm>
            <a:off x="4581343" y="3519022"/>
            <a:ext cx="744114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n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·T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97FE3D-93F9-4E1A-A573-515651FB27E5}"/>
              </a:ext>
            </a:extLst>
          </p:cNvPr>
          <p:cNvCxnSpPr/>
          <p:nvPr/>
        </p:nvCxnSpPr>
        <p:spPr bwMode="auto">
          <a:xfrm flipV="1">
            <a:off x="2879765" y="3528597"/>
            <a:ext cx="612085" cy="50407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56FA9BE-053D-4E99-82C6-F8E38DA4FDFF}"/>
              </a:ext>
            </a:extLst>
          </p:cNvPr>
          <p:cNvSpPr/>
          <p:nvPr/>
        </p:nvSpPr>
        <p:spPr>
          <a:xfrm>
            <a:off x="467430" y="3816637"/>
            <a:ext cx="24577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0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：写入 </a:t>
            </a:r>
            <a:r>
              <a:rPr lang="en-US" altLang="zh-CN" i="1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n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1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Gate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445985-DDC9-4A2B-88B7-274DD0E4701D}"/>
              </a:ext>
            </a:extLst>
          </p:cNvPr>
          <p:cNvGrpSpPr/>
          <p:nvPr/>
        </p:nvGrpSpPr>
        <p:grpSpPr>
          <a:xfrm>
            <a:off x="2567435" y="4401720"/>
            <a:ext cx="400428" cy="288040"/>
            <a:chOff x="2567435" y="4158103"/>
            <a:chExt cx="400428" cy="28804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087F1CB-6FC9-4AFC-87A3-473F13F11A5D}"/>
                </a:ext>
              </a:extLst>
            </p:cNvPr>
            <p:cNvCxnSpPr/>
            <p:nvPr/>
          </p:nvCxnSpPr>
          <p:spPr bwMode="auto">
            <a:xfrm>
              <a:off x="2567435" y="4446143"/>
              <a:ext cx="183511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26D0C55-8BB6-44C5-87B6-17335BF15518}"/>
                </a:ext>
              </a:extLst>
            </p:cNvPr>
            <p:cNvCxnSpPr/>
            <p:nvPr/>
          </p:nvCxnSpPr>
          <p:spPr bwMode="auto">
            <a:xfrm flipV="1">
              <a:off x="2750946" y="4158103"/>
              <a:ext cx="0" cy="28804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41E706D-B133-4654-8875-7538D7BDE546}"/>
                </a:ext>
              </a:extLst>
            </p:cNvPr>
            <p:cNvCxnSpPr/>
            <p:nvPr/>
          </p:nvCxnSpPr>
          <p:spPr bwMode="auto">
            <a:xfrm>
              <a:off x="2750946" y="4158103"/>
              <a:ext cx="216917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F81AF7A-032C-427E-88F1-545ACB9E4B40}"/>
                </a:ext>
              </a:extLst>
            </p:cNvPr>
            <p:cNvCxnSpPr/>
            <p:nvPr/>
          </p:nvCxnSpPr>
          <p:spPr bwMode="auto">
            <a:xfrm flipV="1">
              <a:off x="2750946" y="4194108"/>
              <a:ext cx="0" cy="21603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7637EEAB-87E7-4B88-82CE-3361F441422D}"/>
              </a:ext>
            </a:extLst>
          </p:cNvPr>
          <p:cNvSpPr/>
          <p:nvPr/>
        </p:nvSpPr>
        <p:spPr>
          <a:xfrm>
            <a:off x="1058214" y="2992740"/>
            <a:ext cx="13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OUT</a:t>
            </a:r>
            <a:r>
              <a:rPr lang="zh-CN" altLang="en-US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AF1BF7F-1D17-44E0-B7C5-72A048043945}"/>
              </a:ext>
            </a:extLst>
          </p:cNvPr>
          <p:cNvSpPr/>
          <p:nvPr/>
        </p:nvSpPr>
        <p:spPr>
          <a:xfrm>
            <a:off x="1058213" y="5237687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GATE</a:t>
            </a:r>
            <a:endParaRPr lang="zh-CN" altLang="en-US" sz="2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D2F445-B9EA-47B1-A740-9E5026FDC44A}"/>
              </a:ext>
            </a:extLst>
          </p:cNvPr>
          <p:cNvSpPr/>
          <p:nvPr/>
        </p:nvSpPr>
        <p:spPr>
          <a:xfrm>
            <a:off x="2430059" y="4995173"/>
            <a:ext cx="32480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0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：    暂停计数</a:t>
            </a:r>
            <a:endParaRPr lang="en-US" altLang="zh-CN" i="1" kern="0" dirty="0">
              <a:solidFill>
                <a:srgbClr val="0000FF"/>
              </a:solidFill>
              <a:ea typeface="宋体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1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：    重新计数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1CE0EE-F8E8-42DA-AC4E-BB116272440C}"/>
              </a:ext>
            </a:extLst>
          </p:cNvPr>
          <p:cNvGrpSpPr/>
          <p:nvPr/>
        </p:nvGrpSpPr>
        <p:grpSpPr>
          <a:xfrm>
            <a:off x="3743401" y="5566827"/>
            <a:ext cx="330738" cy="263837"/>
            <a:chOff x="2567435" y="4158103"/>
            <a:chExt cx="400428" cy="2880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8812FCF-6159-485D-A4BC-728FEAB84A36}"/>
                </a:ext>
              </a:extLst>
            </p:cNvPr>
            <p:cNvCxnSpPr/>
            <p:nvPr/>
          </p:nvCxnSpPr>
          <p:spPr bwMode="auto">
            <a:xfrm>
              <a:off x="2567435" y="4446143"/>
              <a:ext cx="183511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CAEF875-E999-45D7-8A90-0491C8FFFC38}"/>
                </a:ext>
              </a:extLst>
            </p:cNvPr>
            <p:cNvCxnSpPr/>
            <p:nvPr/>
          </p:nvCxnSpPr>
          <p:spPr bwMode="auto">
            <a:xfrm flipV="1">
              <a:off x="2750946" y="4158103"/>
              <a:ext cx="0" cy="28804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51C5CFC-ACCA-45CA-9D8F-A487C5BD6978}"/>
                </a:ext>
              </a:extLst>
            </p:cNvPr>
            <p:cNvCxnSpPr/>
            <p:nvPr/>
          </p:nvCxnSpPr>
          <p:spPr bwMode="auto">
            <a:xfrm>
              <a:off x="2750946" y="4158103"/>
              <a:ext cx="216917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CFC04C0-EFCF-4C9B-BBE7-4CC2518F595B}"/>
                </a:ext>
              </a:extLst>
            </p:cNvPr>
            <p:cNvCxnSpPr/>
            <p:nvPr/>
          </p:nvCxnSpPr>
          <p:spPr bwMode="auto">
            <a:xfrm flipV="1">
              <a:off x="2750946" y="4194108"/>
              <a:ext cx="0" cy="21603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D9CA9A55-C1C2-4A88-AB16-428A9138C688}"/>
              </a:ext>
            </a:extLst>
          </p:cNvPr>
          <p:cNvSpPr/>
          <p:nvPr/>
        </p:nvSpPr>
        <p:spPr bwMode="auto">
          <a:xfrm>
            <a:off x="2267680" y="5085185"/>
            <a:ext cx="230317" cy="792378"/>
          </a:xfrm>
          <a:prstGeom prst="leftBrace">
            <a:avLst>
              <a:gd name="adj1" fmla="val 33661"/>
              <a:gd name="adj2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D79896D-A938-4864-9862-5477F6DEB889}"/>
              </a:ext>
            </a:extLst>
          </p:cNvPr>
          <p:cNvCxnSpPr>
            <a:cxnSpLocks/>
          </p:cNvCxnSpPr>
          <p:nvPr/>
        </p:nvCxnSpPr>
        <p:spPr bwMode="auto">
          <a:xfrm>
            <a:off x="3743401" y="5400857"/>
            <a:ext cx="330738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B24C5F6-ED09-4C1E-859F-06D2DE730CF8}"/>
              </a:ext>
            </a:extLst>
          </p:cNvPr>
          <p:cNvCxnSpPr/>
          <p:nvPr/>
        </p:nvCxnSpPr>
        <p:spPr bwMode="auto">
          <a:xfrm>
            <a:off x="5611208" y="764694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0DC1AAD-F0C2-4823-BE18-29E27FEA0B91}"/>
              </a:ext>
            </a:extLst>
          </p:cNvPr>
          <p:cNvCxnSpPr/>
          <p:nvPr/>
        </p:nvCxnSpPr>
        <p:spPr bwMode="auto">
          <a:xfrm>
            <a:off x="6046128" y="764694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FBD54B9-6709-4932-968A-52CD1CA967A9}"/>
              </a:ext>
            </a:extLst>
          </p:cNvPr>
          <p:cNvCxnSpPr>
            <a:cxnSpLocks/>
          </p:cNvCxnSpPr>
          <p:nvPr/>
        </p:nvCxnSpPr>
        <p:spPr bwMode="auto">
          <a:xfrm>
            <a:off x="5611208" y="982888"/>
            <a:ext cx="434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B2FA2D1-6D32-40F3-8424-FA8C2EC60C00}"/>
              </a:ext>
            </a:extLst>
          </p:cNvPr>
          <p:cNvSpPr/>
          <p:nvPr/>
        </p:nvSpPr>
        <p:spPr>
          <a:xfrm>
            <a:off x="5642559" y="543938"/>
            <a:ext cx="3722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i="1" kern="0">
                <a:solidFill>
                  <a:srgbClr val="FF6600"/>
                </a:solidFill>
                <a:ea typeface="宋体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277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B3CBB-FF88-407C-998E-B89CA809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ADB13-8771-44B1-928F-8D78E9D7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10985"/>
            <a:ext cx="8325174" cy="6297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主存结构：分段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EDD51-8F82-488E-A337-38AAFA13C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432F640C-F4D9-4FBC-9F94-DD3844404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52347"/>
              </p:ext>
            </p:extLst>
          </p:nvPr>
        </p:nvGraphicFramePr>
        <p:xfrm>
          <a:off x="1493700" y="1568938"/>
          <a:ext cx="6156599" cy="445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Visio" r:id="rId4" imgW="2070195" imgH="1486075" progId="">
                  <p:embed/>
                </p:oleObj>
              </mc:Choice>
              <mc:Fallback>
                <p:oleObj name="Visio" r:id="rId4" imgW="2070195" imgH="1486075" progId="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432F640C-F4D9-4FBC-9F94-DD3844404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700" y="1568938"/>
                        <a:ext cx="6156599" cy="445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8">
            <a:extLst>
              <a:ext uri="{FF2B5EF4-FFF2-40B4-BE49-F238E27FC236}">
                <a16:creationId xmlns:a16="http://schemas.microsoft.com/office/drawing/2014/main" id="{5646F7F9-730C-4844-A8A8-60F7AE14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29" y="1626267"/>
            <a:ext cx="153888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启动地址：</a:t>
            </a:r>
          </a:p>
        </p:txBody>
      </p:sp>
      <p:sp>
        <p:nvSpPr>
          <p:cNvPr id="8" name="Text Box 78">
            <a:extLst>
              <a:ext uri="{FF2B5EF4-FFF2-40B4-BE49-F238E27FC236}">
                <a16:creationId xmlns:a16="http://schemas.microsoft.com/office/drawing/2014/main" id="{D1B22422-21A8-47B8-AF67-C290038DB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30" y="2130740"/>
            <a:ext cx="100989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0000H</a:t>
            </a:r>
            <a:endParaRPr lang="zh-CN" altLang="en-US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78">
            <a:extLst>
              <a:ext uri="{FF2B5EF4-FFF2-40B4-BE49-F238E27FC236}">
                <a16:creationId xmlns:a16="http://schemas.microsoft.com/office/drawing/2014/main" id="{2F50FD1A-AC23-4CC5-AB4A-4B125CE3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43" y="2583377"/>
            <a:ext cx="93936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FFFFH</a:t>
            </a:r>
            <a:endParaRPr lang="zh-CN" altLang="en-US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00097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1F46D-BFBC-4808-A04D-90C18FC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8253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种工作方式总结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05F0B-1BF8-4AFF-8F8B-944AEA44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22F290A-C6E3-44FE-A585-93276F3A0EEE}"/>
              </a:ext>
            </a:extLst>
          </p:cNvPr>
          <p:cNvSpPr txBox="1">
            <a:spLocks/>
          </p:cNvSpPr>
          <p:nvPr/>
        </p:nvSpPr>
        <p:spPr bwMode="auto">
          <a:xfrm>
            <a:off x="395420" y="663352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和方式</a:t>
            </a:r>
            <a:r>
              <a:rPr lang="en-US" altLang="zh-CN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kern="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6CE971-6EC1-4BA9-BB50-AB4C84FD070B}"/>
              </a:ext>
            </a:extLst>
          </p:cNvPr>
          <p:cNvGrpSpPr/>
          <p:nvPr/>
        </p:nvGrpSpPr>
        <p:grpSpPr>
          <a:xfrm>
            <a:off x="6369390" y="473028"/>
            <a:ext cx="2451200" cy="1083712"/>
            <a:chOff x="1763610" y="4786322"/>
            <a:chExt cx="2451200" cy="108371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D7A0DB-FC4B-4EE6-B19A-1563FFB95DE6}"/>
                </a:ext>
              </a:extLst>
            </p:cNvPr>
            <p:cNvSpPr/>
            <p:nvPr/>
          </p:nvSpPr>
          <p:spPr bwMode="auto">
            <a:xfrm>
              <a:off x="2143108" y="5143512"/>
              <a:ext cx="1714512" cy="71438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" name="TextBox 36">
              <a:extLst>
                <a:ext uri="{FF2B5EF4-FFF2-40B4-BE49-F238E27FC236}">
                  <a16:creationId xmlns:a16="http://schemas.microsoft.com/office/drawing/2014/main" id="{83688495-5AFC-4DFF-B3F9-DF383D1BBF6F}"/>
                </a:ext>
              </a:extLst>
            </p:cNvPr>
            <p:cNvSpPr txBox="1"/>
            <p:nvPr/>
          </p:nvSpPr>
          <p:spPr>
            <a:xfrm>
              <a:off x="2143108" y="5143512"/>
              <a:ext cx="956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CLK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E5A14AF-09E6-4EE2-911F-180336FEB7F8}"/>
                </a:ext>
              </a:extLst>
            </p:cNvPr>
            <p:cNvSpPr txBox="1"/>
            <p:nvPr/>
          </p:nvSpPr>
          <p:spPr>
            <a:xfrm>
              <a:off x="2143108" y="4786322"/>
              <a:ext cx="1716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Timer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" name="TextBox 43">
              <a:extLst>
                <a:ext uri="{FF2B5EF4-FFF2-40B4-BE49-F238E27FC236}">
                  <a16:creationId xmlns:a16="http://schemas.microsoft.com/office/drawing/2014/main" id="{078CD9AE-4B12-407E-824D-E2CB958DD2D1}"/>
                </a:ext>
              </a:extLst>
            </p:cNvPr>
            <p:cNvSpPr txBox="1"/>
            <p:nvPr/>
          </p:nvSpPr>
          <p:spPr>
            <a:xfrm>
              <a:off x="2143108" y="55007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GATE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" name="TextBox 44">
              <a:extLst>
                <a:ext uri="{FF2B5EF4-FFF2-40B4-BE49-F238E27FC236}">
                  <a16:creationId xmlns:a16="http://schemas.microsoft.com/office/drawing/2014/main" id="{8F1A9C81-2819-4755-A2BD-6C986D07E27D}"/>
                </a:ext>
              </a:extLst>
            </p:cNvPr>
            <p:cNvSpPr txBox="1"/>
            <p:nvPr/>
          </p:nvSpPr>
          <p:spPr>
            <a:xfrm>
              <a:off x="2857488" y="51435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OUT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8434C9B-E26B-4271-AF8F-7398B1548F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63610" y="5331936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67E4518-FD10-4E96-9758-A2B5CD8613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7620" y="5321556"/>
              <a:ext cx="357190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7FDB37D-EB82-4F4A-B738-348DCD29FB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63610" y="5696478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BF9FA9C5-10DE-4077-811F-A66F5A6BFCAC}"/>
              </a:ext>
            </a:extLst>
          </p:cNvPr>
          <p:cNvSpPr/>
          <p:nvPr/>
        </p:nvSpPr>
        <p:spPr>
          <a:xfrm>
            <a:off x="136187" y="1326982"/>
            <a:ext cx="4139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计数初值 </a:t>
            </a:r>
            <a:r>
              <a:rPr lang="en-US" altLang="zh-CN" i="1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n 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；时钟周期 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T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1165B1-78E8-4A81-A15A-60502C282801}"/>
              </a:ext>
            </a:extLst>
          </p:cNvPr>
          <p:cNvGrpSpPr/>
          <p:nvPr/>
        </p:nvGrpSpPr>
        <p:grpSpPr>
          <a:xfrm>
            <a:off x="5403186" y="908650"/>
            <a:ext cx="857256" cy="214314"/>
            <a:chOff x="5403186" y="908650"/>
            <a:chExt cx="857256" cy="21431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1BBB3B0-0909-40A5-80E8-6D753D2027F7}"/>
                </a:ext>
              </a:extLst>
            </p:cNvPr>
            <p:cNvCxnSpPr/>
            <p:nvPr/>
          </p:nvCxnSpPr>
          <p:spPr bwMode="auto">
            <a:xfrm>
              <a:off x="5403186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00F335C-BA5C-4516-BCCE-379E65227FED}"/>
                </a:ext>
              </a:extLst>
            </p:cNvPr>
            <p:cNvCxnSpPr/>
            <p:nvPr/>
          </p:nvCxnSpPr>
          <p:spPr bwMode="auto">
            <a:xfrm rot="5400000" flipH="1" flipV="1">
              <a:off x="5510343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93895B3-9CBA-4AE0-83E6-F1A8943B68BE}"/>
                </a:ext>
              </a:extLst>
            </p:cNvPr>
            <p:cNvCxnSpPr/>
            <p:nvPr/>
          </p:nvCxnSpPr>
          <p:spPr bwMode="auto">
            <a:xfrm>
              <a:off x="5617500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9224D1E-E6AB-43B9-B261-E97EE6336096}"/>
                </a:ext>
              </a:extLst>
            </p:cNvPr>
            <p:cNvCxnSpPr/>
            <p:nvPr/>
          </p:nvCxnSpPr>
          <p:spPr bwMode="auto">
            <a:xfrm rot="5400000" flipH="1" flipV="1">
              <a:off x="5724657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DFE4734-1F92-41AE-BE0C-CDBA03126375}"/>
                </a:ext>
              </a:extLst>
            </p:cNvPr>
            <p:cNvCxnSpPr/>
            <p:nvPr/>
          </p:nvCxnSpPr>
          <p:spPr bwMode="auto">
            <a:xfrm>
              <a:off x="5831814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FE54602-C467-4E31-B2DE-5FCFD875D956}"/>
                </a:ext>
              </a:extLst>
            </p:cNvPr>
            <p:cNvCxnSpPr/>
            <p:nvPr/>
          </p:nvCxnSpPr>
          <p:spPr bwMode="auto">
            <a:xfrm rot="5400000" flipH="1" flipV="1">
              <a:off x="5938971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85BCBA9-2DCC-4468-85D2-2DC60AA6D14C}"/>
                </a:ext>
              </a:extLst>
            </p:cNvPr>
            <p:cNvCxnSpPr/>
            <p:nvPr/>
          </p:nvCxnSpPr>
          <p:spPr bwMode="auto">
            <a:xfrm>
              <a:off x="6046128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46F2776-5A21-4009-804B-B50514757FFA}"/>
              </a:ext>
            </a:extLst>
          </p:cNvPr>
          <p:cNvCxnSpPr>
            <a:cxnSpLocks/>
          </p:cNvCxnSpPr>
          <p:nvPr/>
        </p:nvCxnSpPr>
        <p:spPr bwMode="auto">
          <a:xfrm>
            <a:off x="1316846" y="2210664"/>
            <a:ext cx="556039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5B016F6-7C4A-4BEE-AF42-5D2D54C502F8}"/>
              </a:ext>
            </a:extLst>
          </p:cNvPr>
          <p:cNvCxnSpPr>
            <a:cxnSpLocks/>
          </p:cNvCxnSpPr>
          <p:nvPr/>
        </p:nvCxnSpPr>
        <p:spPr bwMode="auto">
          <a:xfrm>
            <a:off x="1872885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B80A846-F41C-42FA-B87A-39897EB55B36}"/>
              </a:ext>
            </a:extLst>
          </p:cNvPr>
          <p:cNvCxnSpPr>
            <a:cxnSpLocks/>
          </p:cNvCxnSpPr>
          <p:nvPr/>
        </p:nvCxnSpPr>
        <p:spPr bwMode="auto">
          <a:xfrm>
            <a:off x="1872885" y="2714734"/>
            <a:ext cx="325706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C2B266B-F955-40F7-8FCC-45F0C330CB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8591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928D3EE-63FA-47F5-80A4-D51834877C80}"/>
              </a:ext>
            </a:extLst>
          </p:cNvPr>
          <p:cNvSpPr/>
          <p:nvPr/>
        </p:nvSpPr>
        <p:spPr>
          <a:xfrm>
            <a:off x="152772" y="1976657"/>
            <a:ext cx="13227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2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OUT</a:t>
            </a:r>
            <a:r>
              <a:rPr lang="zh-CN" altLang="en-US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DCFE0AE-441F-4902-98D6-9F5F9C0F150C}"/>
              </a:ext>
            </a:extLst>
          </p:cNvPr>
          <p:cNvCxnSpPr>
            <a:cxnSpLocks/>
          </p:cNvCxnSpPr>
          <p:nvPr/>
        </p:nvCxnSpPr>
        <p:spPr bwMode="auto">
          <a:xfrm>
            <a:off x="2198591" y="2210664"/>
            <a:ext cx="2430715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03C51C-4D40-4508-BAD7-17687A6E2D6C}"/>
              </a:ext>
            </a:extLst>
          </p:cNvPr>
          <p:cNvCxnSpPr>
            <a:cxnSpLocks/>
          </p:cNvCxnSpPr>
          <p:nvPr/>
        </p:nvCxnSpPr>
        <p:spPr bwMode="auto">
          <a:xfrm>
            <a:off x="4629306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03F4053-E447-4370-A29F-4D55CC74E778}"/>
              </a:ext>
            </a:extLst>
          </p:cNvPr>
          <p:cNvCxnSpPr>
            <a:cxnSpLocks/>
          </p:cNvCxnSpPr>
          <p:nvPr/>
        </p:nvCxnSpPr>
        <p:spPr bwMode="auto">
          <a:xfrm>
            <a:off x="4629306" y="2714734"/>
            <a:ext cx="325706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8FC3C20-1BE8-440E-8291-E071A3240C18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5012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E6099A7-728B-4588-B284-AF9C9F4A3E80}"/>
              </a:ext>
            </a:extLst>
          </p:cNvPr>
          <p:cNvCxnSpPr>
            <a:cxnSpLocks/>
          </p:cNvCxnSpPr>
          <p:nvPr/>
        </p:nvCxnSpPr>
        <p:spPr bwMode="auto">
          <a:xfrm>
            <a:off x="4955012" y="2210664"/>
            <a:ext cx="2430715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4C74D41-4EA3-43E9-AA84-62D08AD80F14}"/>
              </a:ext>
            </a:extLst>
          </p:cNvPr>
          <p:cNvCxnSpPr>
            <a:cxnSpLocks/>
          </p:cNvCxnSpPr>
          <p:nvPr/>
        </p:nvCxnSpPr>
        <p:spPr bwMode="auto">
          <a:xfrm>
            <a:off x="7385727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D68C986-0909-4FAC-9792-0CB19531937A}"/>
              </a:ext>
            </a:extLst>
          </p:cNvPr>
          <p:cNvCxnSpPr>
            <a:cxnSpLocks/>
          </p:cNvCxnSpPr>
          <p:nvPr/>
        </p:nvCxnSpPr>
        <p:spPr bwMode="auto">
          <a:xfrm>
            <a:off x="7385727" y="2714734"/>
            <a:ext cx="325706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73C2F37-674D-4D45-AAFB-B9E66E8EAB4D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1433" y="221066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49C0E0C-CD6F-413F-9D44-EF662E796993}"/>
              </a:ext>
            </a:extLst>
          </p:cNvPr>
          <p:cNvCxnSpPr>
            <a:cxnSpLocks/>
          </p:cNvCxnSpPr>
          <p:nvPr/>
        </p:nvCxnSpPr>
        <p:spPr bwMode="auto">
          <a:xfrm>
            <a:off x="7711433" y="2210664"/>
            <a:ext cx="556039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97BDADB-DA04-474D-9AC4-3CDFABAF2A70}"/>
              </a:ext>
            </a:extLst>
          </p:cNvPr>
          <p:cNvCxnSpPr/>
          <p:nvPr/>
        </p:nvCxnSpPr>
        <p:spPr bwMode="auto">
          <a:xfrm>
            <a:off x="2201416" y="277410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F5752F0-8234-4751-BC42-F1DCB62998AB}"/>
              </a:ext>
            </a:extLst>
          </p:cNvPr>
          <p:cNvCxnSpPr/>
          <p:nvPr/>
        </p:nvCxnSpPr>
        <p:spPr bwMode="auto">
          <a:xfrm>
            <a:off x="4955012" y="277410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5FC237-9583-4145-8665-14E06A887DED}"/>
              </a:ext>
            </a:extLst>
          </p:cNvPr>
          <p:cNvCxnSpPr>
            <a:cxnSpLocks/>
          </p:cNvCxnSpPr>
          <p:nvPr/>
        </p:nvCxnSpPr>
        <p:spPr bwMode="auto">
          <a:xfrm>
            <a:off x="2201416" y="3002774"/>
            <a:ext cx="2753596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5A988CE-2651-41F4-9178-5A2C639CA005}"/>
              </a:ext>
            </a:extLst>
          </p:cNvPr>
          <p:cNvSpPr/>
          <p:nvPr/>
        </p:nvSpPr>
        <p:spPr>
          <a:xfrm>
            <a:off x="3206157" y="2714734"/>
            <a:ext cx="744114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n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·T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F744940-1965-4F06-82D9-4D7A68087686}"/>
              </a:ext>
            </a:extLst>
          </p:cNvPr>
          <p:cNvCxnSpPr/>
          <p:nvPr/>
        </p:nvCxnSpPr>
        <p:spPr bwMode="auto">
          <a:xfrm>
            <a:off x="4629306" y="1778604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231B94E-584B-403A-8650-409BEDB50DD4}"/>
              </a:ext>
            </a:extLst>
          </p:cNvPr>
          <p:cNvCxnSpPr/>
          <p:nvPr/>
        </p:nvCxnSpPr>
        <p:spPr bwMode="auto">
          <a:xfrm>
            <a:off x="4949173" y="1778604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4EBA36F-3DDD-4620-89D6-4AC1EFA26E57}"/>
              </a:ext>
            </a:extLst>
          </p:cNvPr>
          <p:cNvCxnSpPr>
            <a:cxnSpLocks/>
          </p:cNvCxnSpPr>
          <p:nvPr/>
        </p:nvCxnSpPr>
        <p:spPr bwMode="auto">
          <a:xfrm>
            <a:off x="4629306" y="1925131"/>
            <a:ext cx="319867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817C6BA-8FF0-46AF-B3EB-98DE6D47025B}"/>
              </a:ext>
            </a:extLst>
          </p:cNvPr>
          <p:cNvSpPr/>
          <p:nvPr/>
        </p:nvSpPr>
        <p:spPr>
          <a:xfrm>
            <a:off x="4427602" y="1293586"/>
            <a:ext cx="7232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1·T</a:t>
            </a:r>
            <a:endParaRPr lang="zh-CN" altLang="en-US" sz="24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7F603E9-8601-4CD4-8825-E643A197B5CB}"/>
              </a:ext>
            </a:extLst>
          </p:cNvPr>
          <p:cNvSpPr/>
          <p:nvPr/>
        </p:nvSpPr>
        <p:spPr>
          <a:xfrm>
            <a:off x="152772" y="3434834"/>
            <a:ext cx="13227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3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OUT</a:t>
            </a:r>
            <a:r>
              <a:rPr lang="zh-CN" altLang="en-US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8FC529F-EA3F-4525-B4CC-4A549C3755C2}"/>
              </a:ext>
            </a:extLst>
          </p:cNvPr>
          <p:cNvCxnSpPr>
            <a:cxnSpLocks/>
          </p:cNvCxnSpPr>
          <p:nvPr/>
        </p:nvCxnSpPr>
        <p:spPr bwMode="auto">
          <a:xfrm>
            <a:off x="2198591" y="3578854"/>
            <a:ext cx="1316221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8DFCE38-D5EB-4FD6-A643-8A6EC357172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4812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124D1ED-1960-45F7-BDE4-9C286FEEF490}"/>
              </a:ext>
            </a:extLst>
          </p:cNvPr>
          <p:cNvCxnSpPr>
            <a:cxnSpLocks/>
          </p:cNvCxnSpPr>
          <p:nvPr/>
        </p:nvCxnSpPr>
        <p:spPr bwMode="auto">
          <a:xfrm>
            <a:off x="3514812" y="4082924"/>
            <a:ext cx="1316221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6E1158C-BBB2-4AA5-915B-E9344560A22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26453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F154C16-A9AA-4192-B1CC-D0F593AF30E0}"/>
              </a:ext>
            </a:extLst>
          </p:cNvPr>
          <p:cNvCxnSpPr>
            <a:cxnSpLocks/>
          </p:cNvCxnSpPr>
          <p:nvPr/>
        </p:nvCxnSpPr>
        <p:spPr bwMode="auto">
          <a:xfrm>
            <a:off x="4826453" y="3578854"/>
            <a:ext cx="1316221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E0FD95D-D7CA-4537-90DA-82491522F88E}"/>
              </a:ext>
            </a:extLst>
          </p:cNvPr>
          <p:cNvCxnSpPr>
            <a:cxnSpLocks/>
          </p:cNvCxnSpPr>
          <p:nvPr/>
        </p:nvCxnSpPr>
        <p:spPr bwMode="auto">
          <a:xfrm flipV="1">
            <a:off x="6142674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DAD1809-8E39-4A6F-AF5D-0973A589B9B5}"/>
              </a:ext>
            </a:extLst>
          </p:cNvPr>
          <p:cNvCxnSpPr>
            <a:cxnSpLocks/>
          </p:cNvCxnSpPr>
          <p:nvPr/>
        </p:nvCxnSpPr>
        <p:spPr bwMode="auto">
          <a:xfrm>
            <a:off x="6142674" y="4082924"/>
            <a:ext cx="1316221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543BCAE-90BA-45A1-A779-74EDCCFC7C47}"/>
              </a:ext>
            </a:extLst>
          </p:cNvPr>
          <p:cNvCxnSpPr>
            <a:cxnSpLocks/>
          </p:cNvCxnSpPr>
          <p:nvPr/>
        </p:nvCxnSpPr>
        <p:spPr bwMode="auto">
          <a:xfrm flipV="1">
            <a:off x="7454315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7A9A59E-FA2D-4A7C-A725-F7769F0FEDBD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8591" y="3578854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324C648-FF92-4E94-A855-95C21C3D06BD}"/>
              </a:ext>
            </a:extLst>
          </p:cNvPr>
          <p:cNvCxnSpPr>
            <a:cxnSpLocks/>
          </p:cNvCxnSpPr>
          <p:nvPr/>
        </p:nvCxnSpPr>
        <p:spPr bwMode="auto">
          <a:xfrm>
            <a:off x="1316846" y="4082924"/>
            <a:ext cx="881745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96B7BB4-6917-45AD-B2A7-6A3D5F230DEC}"/>
              </a:ext>
            </a:extLst>
          </p:cNvPr>
          <p:cNvCxnSpPr>
            <a:cxnSpLocks/>
          </p:cNvCxnSpPr>
          <p:nvPr/>
        </p:nvCxnSpPr>
        <p:spPr bwMode="auto">
          <a:xfrm>
            <a:off x="7454315" y="3578854"/>
            <a:ext cx="813157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8868753-96B2-4299-9B23-5565F2314AD3}"/>
              </a:ext>
            </a:extLst>
          </p:cNvPr>
          <p:cNvCxnSpPr/>
          <p:nvPr/>
        </p:nvCxnSpPr>
        <p:spPr bwMode="auto">
          <a:xfrm>
            <a:off x="2198591" y="414229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F74A035-F05C-48F7-99DD-E009BF00AA3A}"/>
              </a:ext>
            </a:extLst>
          </p:cNvPr>
          <p:cNvCxnSpPr/>
          <p:nvPr/>
        </p:nvCxnSpPr>
        <p:spPr bwMode="auto">
          <a:xfrm>
            <a:off x="4826102" y="4142297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EE324C0-4D62-4716-B2C8-37395ACA7CC7}"/>
              </a:ext>
            </a:extLst>
          </p:cNvPr>
          <p:cNvCxnSpPr>
            <a:cxnSpLocks/>
          </p:cNvCxnSpPr>
          <p:nvPr/>
        </p:nvCxnSpPr>
        <p:spPr bwMode="auto">
          <a:xfrm>
            <a:off x="2198591" y="4370964"/>
            <a:ext cx="2627511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AD5F1FF-DB98-4DA3-95B4-6E1672634D1A}"/>
              </a:ext>
            </a:extLst>
          </p:cNvPr>
          <p:cNvSpPr/>
          <p:nvPr/>
        </p:nvSpPr>
        <p:spPr>
          <a:xfrm>
            <a:off x="3154762" y="4135784"/>
            <a:ext cx="744114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n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·T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A7F6E8C-A3E6-4113-8987-6D7AAF0D792D}"/>
              </a:ext>
            </a:extLst>
          </p:cNvPr>
          <p:cNvCxnSpPr>
            <a:cxnSpLocks/>
          </p:cNvCxnSpPr>
          <p:nvPr/>
        </p:nvCxnSpPr>
        <p:spPr bwMode="auto">
          <a:xfrm>
            <a:off x="6130538" y="4142297"/>
            <a:ext cx="0" cy="1660561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D4291F0-1142-4E02-9255-1643A0D6F29E}"/>
              </a:ext>
            </a:extLst>
          </p:cNvPr>
          <p:cNvCxnSpPr>
            <a:cxnSpLocks/>
          </p:cNvCxnSpPr>
          <p:nvPr/>
        </p:nvCxnSpPr>
        <p:spPr bwMode="auto">
          <a:xfrm>
            <a:off x="7454315" y="4135784"/>
            <a:ext cx="0" cy="1667074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C732558-6E73-42E2-9B44-4080C57ADE09}"/>
              </a:ext>
            </a:extLst>
          </p:cNvPr>
          <p:cNvCxnSpPr>
            <a:cxnSpLocks/>
          </p:cNvCxnSpPr>
          <p:nvPr/>
        </p:nvCxnSpPr>
        <p:spPr bwMode="auto">
          <a:xfrm>
            <a:off x="4826102" y="4568522"/>
            <a:ext cx="1304436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38CE41-21EB-4808-BE17-314719581EFC}"/>
              </a:ext>
            </a:extLst>
          </p:cNvPr>
          <p:cNvCxnSpPr>
            <a:cxnSpLocks/>
          </p:cNvCxnSpPr>
          <p:nvPr/>
        </p:nvCxnSpPr>
        <p:spPr bwMode="auto">
          <a:xfrm>
            <a:off x="6130538" y="4568522"/>
            <a:ext cx="1323777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B464278-B495-4F0A-8172-2BB6B2D0F08B}"/>
                  </a:ext>
                </a:extLst>
              </p:cNvPr>
              <p:cNvSpPr/>
              <p:nvPr/>
            </p:nvSpPr>
            <p:spPr>
              <a:xfrm>
                <a:off x="5055522" y="4136445"/>
                <a:ext cx="865311" cy="81939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108000" r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FF"/>
                  </a:buClr>
                  <a:buSzTx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CN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ea typeface="宋体"/>
                              <a:cs typeface="Times New Roman" panose="020206030504050203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altLang="zh-CN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ea typeface="宋体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kumimoji="0" lang="en-US" altLang="zh-CN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ea typeface="宋体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B464278-B495-4F0A-8172-2BB6B2D0F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22" y="4136445"/>
                <a:ext cx="865311" cy="819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84570F4-4215-426B-8D7C-35EF0DAF4C3C}"/>
                  </a:ext>
                </a:extLst>
              </p:cNvPr>
              <p:cNvSpPr/>
              <p:nvPr/>
            </p:nvSpPr>
            <p:spPr>
              <a:xfrm>
                <a:off x="6356797" y="4136445"/>
                <a:ext cx="865312" cy="81939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108000" r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rgbClr val="0000FF"/>
                  </a:buClr>
                  <a:buSzTx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CN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ea typeface="宋体"/>
                              <a:cs typeface="Times New Roman" panose="020206030504050203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altLang="zh-CN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ea typeface="宋体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kumimoji="0" lang="en-US" altLang="zh-CN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ea typeface="宋体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84570F4-4215-426B-8D7C-35EF0DAF4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97" y="4136445"/>
                <a:ext cx="865312" cy="819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890BAE5-6010-4E3A-A6AB-820C2A07F125}"/>
              </a:ext>
            </a:extLst>
          </p:cNvPr>
          <p:cNvCxnSpPr>
            <a:cxnSpLocks/>
          </p:cNvCxnSpPr>
          <p:nvPr/>
        </p:nvCxnSpPr>
        <p:spPr bwMode="auto">
          <a:xfrm>
            <a:off x="4826102" y="4549066"/>
            <a:ext cx="0" cy="1253792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6D8A36D-F9F9-4878-BE04-1B78087B9B1A}"/>
                  </a:ext>
                </a:extLst>
              </p:cNvPr>
              <p:cNvSpPr/>
              <p:nvPr/>
            </p:nvSpPr>
            <p:spPr>
              <a:xfrm>
                <a:off x="4826102" y="5021526"/>
                <a:ext cx="1407672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Clr>
                    <a:srgbClr val="0000FF"/>
                  </a:buCl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i="1" kern="0">
                              <a:solidFill>
                                <a:srgbClr val="D60093"/>
                              </a:solidFill>
                              <a:ea typeface="宋体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CN" sz="2400" b="1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1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kern="0" smtClean="0">
                              <a:solidFill>
                                <a:srgbClr val="D60093"/>
                              </a:solidFill>
                              <a:ea typeface="宋体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1" i="1" kern="0" smtClean="0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zh-CN" sz="2400" kern="0" smtClean="0">
                          <a:solidFill>
                            <a:srgbClr val="D60093"/>
                          </a:solidFill>
                          <a:ea typeface="宋体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sz="2000" dirty="0">
                  <a:solidFill>
                    <a:srgbClr val="D60093"/>
                  </a:solidFill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6D8A36D-F9F9-4878-BE04-1B78087B9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02" y="5021526"/>
                <a:ext cx="140767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B6B267D-23E5-4D0E-8E88-D74D10ADD689}"/>
                  </a:ext>
                </a:extLst>
              </p:cNvPr>
              <p:cNvSpPr/>
              <p:nvPr/>
            </p:nvSpPr>
            <p:spPr>
              <a:xfrm>
                <a:off x="6179182" y="5019054"/>
                <a:ext cx="1407672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Clr>
                    <a:srgbClr val="0000FF"/>
                  </a:buCl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i="1" kern="0">
                              <a:solidFill>
                                <a:srgbClr val="D60093"/>
                              </a:solidFill>
                              <a:ea typeface="宋体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zh-CN" sz="2400" b="1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kern="0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  <a:ea typeface="宋体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kern="0" smtClean="0">
                              <a:solidFill>
                                <a:srgbClr val="D60093"/>
                              </a:solidFill>
                              <a:ea typeface="宋体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1" i="1" kern="0" smtClean="0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zh-CN" sz="2400" kern="0" smtClean="0">
                          <a:solidFill>
                            <a:srgbClr val="D60093"/>
                          </a:solidFill>
                          <a:ea typeface="宋体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sz="2000" dirty="0">
                  <a:solidFill>
                    <a:srgbClr val="D60093"/>
                  </a:solidFill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B6B267D-23E5-4D0E-8E88-D74D10ADD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82" y="5019054"/>
                <a:ext cx="140767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976B2662-7B90-460B-9AE8-0290CA1D5FDC}"/>
              </a:ext>
            </a:extLst>
          </p:cNvPr>
          <p:cNvSpPr/>
          <p:nvPr/>
        </p:nvSpPr>
        <p:spPr>
          <a:xfrm>
            <a:off x="7502958" y="4276823"/>
            <a:ext cx="1467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i="1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n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为偶数</a:t>
            </a:r>
            <a:endParaRPr lang="en-US" altLang="zh-CN" kern="0" dirty="0">
              <a:solidFill>
                <a:srgbClr val="0000FF"/>
              </a:solidFill>
              <a:ea typeface="宋体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en-US" altLang="zh-CN" kern="0" dirty="0">
              <a:solidFill>
                <a:srgbClr val="000000"/>
              </a:solidFill>
              <a:ea typeface="宋体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i="1" kern="0" dirty="0">
                <a:solidFill>
                  <a:srgbClr val="D60093"/>
                </a:solidFill>
                <a:ea typeface="宋体"/>
                <a:cs typeface="Times New Roman" panose="02020603050405020304" pitchFamily="18" charset="0"/>
              </a:rPr>
              <a:t>n</a:t>
            </a:r>
            <a:r>
              <a:rPr lang="zh-CN" altLang="en-US" kern="0" dirty="0">
                <a:solidFill>
                  <a:srgbClr val="D60093"/>
                </a:solidFill>
                <a:ea typeface="宋体"/>
                <a:cs typeface="Times New Roman" panose="02020603050405020304" pitchFamily="18" charset="0"/>
              </a:rPr>
              <a:t>为奇数</a:t>
            </a:r>
            <a:endParaRPr lang="zh-CN" altLang="en-US" sz="2400" dirty="0">
              <a:solidFill>
                <a:srgbClr val="D60093"/>
              </a:solidFill>
              <a:ea typeface="宋体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EB8422D-BD2D-44E7-AFA2-31AD440B0E77}"/>
              </a:ext>
            </a:extLst>
          </p:cNvPr>
          <p:cNvSpPr/>
          <p:nvPr/>
        </p:nvSpPr>
        <p:spPr>
          <a:xfrm>
            <a:off x="161806" y="5269408"/>
            <a:ext cx="156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GATE</a:t>
            </a:r>
            <a:r>
              <a:rPr lang="zh-CN" altLang="en-US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0702125-FA49-4852-B9FE-56940E005055}"/>
              </a:ext>
            </a:extLst>
          </p:cNvPr>
          <p:cNvCxnSpPr>
            <a:cxnSpLocks/>
          </p:cNvCxnSpPr>
          <p:nvPr/>
        </p:nvCxnSpPr>
        <p:spPr bwMode="auto">
          <a:xfrm>
            <a:off x="1723452" y="5661818"/>
            <a:ext cx="653982" cy="0"/>
          </a:xfrm>
          <a:prstGeom prst="line">
            <a:avLst/>
          </a:prstGeom>
          <a:solidFill>
            <a:srgbClr val="9999FF"/>
          </a:solidFill>
          <a:ln w="3810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A24AB6-174C-49E1-B33B-1DAF57BFA963}"/>
              </a:ext>
            </a:extLst>
          </p:cNvPr>
          <p:cNvCxnSpPr>
            <a:cxnSpLocks/>
          </p:cNvCxnSpPr>
          <p:nvPr/>
        </p:nvCxnSpPr>
        <p:spPr bwMode="auto">
          <a:xfrm flipV="1">
            <a:off x="2377434" y="5157748"/>
            <a:ext cx="0" cy="504070"/>
          </a:xfrm>
          <a:prstGeom prst="line">
            <a:avLst/>
          </a:prstGeom>
          <a:solidFill>
            <a:srgbClr val="9999FF"/>
          </a:solidFill>
          <a:ln w="3810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15112B9-FA80-4C43-971D-5214D2CD7095}"/>
              </a:ext>
            </a:extLst>
          </p:cNvPr>
          <p:cNvCxnSpPr>
            <a:cxnSpLocks/>
          </p:cNvCxnSpPr>
          <p:nvPr/>
        </p:nvCxnSpPr>
        <p:spPr bwMode="auto">
          <a:xfrm>
            <a:off x="2377434" y="5157675"/>
            <a:ext cx="653982" cy="0"/>
          </a:xfrm>
          <a:prstGeom prst="line">
            <a:avLst/>
          </a:prstGeom>
          <a:solidFill>
            <a:srgbClr val="9999FF"/>
          </a:solidFill>
          <a:ln w="3810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416B86D-D70F-4369-B03E-17C4D571A59B}"/>
              </a:ext>
            </a:extLst>
          </p:cNvPr>
          <p:cNvCxnSpPr/>
          <p:nvPr/>
        </p:nvCxnSpPr>
        <p:spPr bwMode="auto">
          <a:xfrm flipV="1">
            <a:off x="2377434" y="5288558"/>
            <a:ext cx="0" cy="300742"/>
          </a:xfrm>
          <a:prstGeom prst="straightConnector1">
            <a:avLst/>
          </a:prstGeom>
          <a:solidFill>
            <a:srgbClr val="9999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150F978-04EF-435C-9ED1-2310155F0F95}"/>
              </a:ext>
            </a:extLst>
          </p:cNvPr>
          <p:cNvCxnSpPr/>
          <p:nvPr/>
        </p:nvCxnSpPr>
        <p:spPr bwMode="auto">
          <a:xfrm flipV="1">
            <a:off x="2001472" y="5696986"/>
            <a:ext cx="0" cy="359542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BCD3240E-52CC-4F1B-9BEE-E3F5149569BD}"/>
              </a:ext>
            </a:extLst>
          </p:cNvPr>
          <p:cNvSpPr/>
          <p:nvPr/>
        </p:nvSpPr>
        <p:spPr>
          <a:xfrm>
            <a:off x="577184" y="5944386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禁止计数 </a:t>
            </a:r>
            <a:r>
              <a:rPr lang="en-US" altLang="zh-CN" sz="2400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, OUT</a:t>
            </a:r>
            <a:r>
              <a:rPr lang="zh-CN" altLang="en-US" sz="2400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高</a:t>
            </a:r>
            <a:endParaRPr lang="zh-CN" altLang="en-US" sz="2000" dirty="0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3BACCEF-20E5-4F98-8CEB-1697FB089D4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2435" y="5201109"/>
            <a:ext cx="298061" cy="388191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96B95338-C751-4152-8DDC-44CC2B862905}"/>
              </a:ext>
            </a:extLst>
          </p:cNvPr>
          <p:cNvSpPr/>
          <p:nvPr/>
        </p:nvSpPr>
        <p:spPr>
          <a:xfrm>
            <a:off x="2756968" y="55247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允许计数</a:t>
            </a:r>
            <a:endParaRPr lang="zh-CN" altLang="en-US" sz="2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EA427FE-4F4C-4252-B509-819FD92386FF}"/>
              </a:ext>
            </a:extLst>
          </p:cNvPr>
          <p:cNvSpPr/>
          <p:nvPr/>
        </p:nvSpPr>
        <p:spPr>
          <a:xfrm>
            <a:off x="577905" y="473022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重新计数</a:t>
            </a:r>
            <a:endParaRPr lang="zh-CN" altLang="en-US" sz="2000" dirty="0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E882815-1BA7-409E-B0F4-83C8792EE15E}"/>
              </a:ext>
            </a:extLst>
          </p:cNvPr>
          <p:cNvCxnSpPr>
            <a:cxnSpLocks/>
          </p:cNvCxnSpPr>
          <p:nvPr/>
        </p:nvCxnSpPr>
        <p:spPr bwMode="auto">
          <a:xfrm>
            <a:off x="1933793" y="5013403"/>
            <a:ext cx="357440" cy="343915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7717AF3-8E46-49D1-933A-DDDBA678CFC1}"/>
              </a:ext>
            </a:extLst>
          </p:cNvPr>
          <p:cNvCxnSpPr/>
          <p:nvPr/>
        </p:nvCxnSpPr>
        <p:spPr bwMode="auto">
          <a:xfrm>
            <a:off x="5611208" y="510506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21FE61C-A363-42F3-84B9-C4C5C500F5D1}"/>
              </a:ext>
            </a:extLst>
          </p:cNvPr>
          <p:cNvCxnSpPr/>
          <p:nvPr/>
        </p:nvCxnSpPr>
        <p:spPr bwMode="auto">
          <a:xfrm>
            <a:off x="6046128" y="510506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2403250-EA62-423B-9593-BF2482F4301C}"/>
              </a:ext>
            </a:extLst>
          </p:cNvPr>
          <p:cNvCxnSpPr>
            <a:cxnSpLocks/>
          </p:cNvCxnSpPr>
          <p:nvPr/>
        </p:nvCxnSpPr>
        <p:spPr bwMode="auto">
          <a:xfrm>
            <a:off x="5611208" y="728700"/>
            <a:ext cx="434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4E2FFE02-545B-4F8F-99FF-AAF5C76A8247}"/>
              </a:ext>
            </a:extLst>
          </p:cNvPr>
          <p:cNvSpPr/>
          <p:nvPr/>
        </p:nvSpPr>
        <p:spPr>
          <a:xfrm>
            <a:off x="5642559" y="289750"/>
            <a:ext cx="3722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i="1" kern="0">
                <a:solidFill>
                  <a:srgbClr val="FF6600"/>
                </a:solidFill>
                <a:ea typeface="宋体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76241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1F46D-BFBC-4808-A04D-90C18FC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8253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种工作方式总结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05F0B-1BF8-4AFF-8F8B-944AEA44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789B4AB-9AF4-4CF9-8D73-65322EF873FF}"/>
              </a:ext>
            </a:extLst>
          </p:cNvPr>
          <p:cNvSpPr txBox="1">
            <a:spLocks/>
          </p:cNvSpPr>
          <p:nvPr/>
        </p:nvSpPr>
        <p:spPr bwMode="auto">
          <a:xfrm>
            <a:off x="395420" y="692696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和方式</a:t>
            </a:r>
            <a:r>
              <a:rPr lang="en-US" altLang="zh-CN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kern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kern="0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2E0C470-292D-44B8-81F6-EDC0AD21F208}"/>
              </a:ext>
            </a:extLst>
          </p:cNvPr>
          <p:cNvGrpSpPr/>
          <p:nvPr/>
        </p:nvGrpSpPr>
        <p:grpSpPr>
          <a:xfrm>
            <a:off x="6369390" y="716645"/>
            <a:ext cx="2451200" cy="1083712"/>
            <a:chOff x="1763610" y="4786322"/>
            <a:chExt cx="2451200" cy="108371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91EAEA-782C-4ECB-A468-CE979C7DDD31}"/>
                </a:ext>
              </a:extLst>
            </p:cNvPr>
            <p:cNvSpPr/>
            <p:nvPr/>
          </p:nvSpPr>
          <p:spPr bwMode="auto">
            <a:xfrm>
              <a:off x="2143108" y="5143512"/>
              <a:ext cx="1714512" cy="71438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" name="TextBox 36">
              <a:extLst>
                <a:ext uri="{FF2B5EF4-FFF2-40B4-BE49-F238E27FC236}">
                  <a16:creationId xmlns:a16="http://schemas.microsoft.com/office/drawing/2014/main" id="{6377A32E-8BC4-49A2-B287-64EC7FE74B4F}"/>
                </a:ext>
              </a:extLst>
            </p:cNvPr>
            <p:cNvSpPr txBox="1"/>
            <p:nvPr/>
          </p:nvSpPr>
          <p:spPr>
            <a:xfrm>
              <a:off x="2143108" y="5143512"/>
              <a:ext cx="956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CLK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4A64C45E-CE0C-45E2-B3B3-3BC9A44D6696}"/>
                </a:ext>
              </a:extLst>
            </p:cNvPr>
            <p:cNvSpPr txBox="1"/>
            <p:nvPr/>
          </p:nvSpPr>
          <p:spPr>
            <a:xfrm>
              <a:off x="2143108" y="4786322"/>
              <a:ext cx="1716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Timer</a:t>
              </a: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" name="TextBox 43">
              <a:extLst>
                <a:ext uri="{FF2B5EF4-FFF2-40B4-BE49-F238E27FC236}">
                  <a16:creationId xmlns:a16="http://schemas.microsoft.com/office/drawing/2014/main" id="{DE86A74F-60BB-4F8B-8AA0-AAA12B6F955A}"/>
                </a:ext>
              </a:extLst>
            </p:cNvPr>
            <p:cNvSpPr txBox="1"/>
            <p:nvPr/>
          </p:nvSpPr>
          <p:spPr>
            <a:xfrm>
              <a:off x="2143108" y="55007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GATE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" name="TextBox 44">
              <a:extLst>
                <a:ext uri="{FF2B5EF4-FFF2-40B4-BE49-F238E27FC236}">
                  <a16:creationId xmlns:a16="http://schemas.microsoft.com/office/drawing/2014/main" id="{85783F62-9B8F-4BA1-8014-5C4D0DF28D36}"/>
                </a:ext>
              </a:extLst>
            </p:cNvPr>
            <p:cNvSpPr txBox="1"/>
            <p:nvPr/>
          </p:nvSpPr>
          <p:spPr>
            <a:xfrm>
              <a:off x="2857488" y="51435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OUT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312A253-9A45-43D2-8345-BB9C0FFF48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63610" y="5331936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8C02229-F46B-4C64-B66D-B89AC85485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7620" y="5321556"/>
              <a:ext cx="357190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C138E89-D371-4DC7-AB2D-20A2621523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63610" y="5696478"/>
              <a:ext cx="379498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DA88F46-0020-4A1E-B712-124344323705}"/>
              </a:ext>
            </a:extLst>
          </p:cNvPr>
          <p:cNvSpPr/>
          <p:nvPr/>
        </p:nvSpPr>
        <p:spPr>
          <a:xfrm>
            <a:off x="3131800" y="1135963"/>
            <a:ext cx="1955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计数初值 </a:t>
            </a:r>
            <a:r>
              <a:rPr lang="en-US" altLang="zh-CN" i="1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n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时钟周期 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T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331B2EC-CED8-40F6-A54F-320BCF9753A4}"/>
              </a:ext>
            </a:extLst>
          </p:cNvPr>
          <p:cNvGrpSpPr/>
          <p:nvPr/>
        </p:nvGrpSpPr>
        <p:grpSpPr>
          <a:xfrm>
            <a:off x="5403186" y="1152267"/>
            <a:ext cx="857256" cy="214314"/>
            <a:chOff x="5403186" y="908650"/>
            <a:chExt cx="857256" cy="21431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DB5F6DB-E3A4-451D-BF67-1E0F4646C5A0}"/>
                </a:ext>
              </a:extLst>
            </p:cNvPr>
            <p:cNvCxnSpPr/>
            <p:nvPr/>
          </p:nvCxnSpPr>
          <p:spPr bwMode="auto">
            <a:xfrm>
              <a:off x="5403186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B9DB5F0-7640-4677-AB19-BA9647D7189E}"/>
                </a:ext>
              </a:extLst>
            </p:cNvPr>
            <p:cNvCxnSpPr/>
            <p:nvPr/>
          </p:nvCxnSpPr>
          <p:spPr bwMode="auto">
            <a:xfrm rot="5400000" flipH="1" flipV="1">
              <a:off x="5510343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27FEC05-335F-492C-94BC-181372237E31}"/>
                </a:ext>
              </a:extLst>
            </p:cNvPr>
            <p:cNvCxnSpPr/>
            <p:nvPr/>
          </p:nvCxnSpPr>
          <p:spPr bwMode="auto">
            <a:xfrm>
              <a:off x="5617500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8A4AC2-AD2D-4F55-A3CC-D4A7EB17AB58}"/>
                </a:ext>
              </a:extLst>
            </p:cNvPr>
            <p:cNvCxnSpPr/>
            <p:nvPr/>
          </p:nvCxnSpPr>
          <p:spPr bwMode="auto">
            <a:xfrm rot="5400000" flipH="1" flipV="1">
              <a:off x="5724657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4FEC82-7DC3-438A-AC5E-6EA027F71B95}"/>
                </a:ext>
              </a:extLst>
            </p:cNvPr>
            <p:cNvCxnSpPr/>
            <p:nvPr/>
          </p:nvCxnSpPr>
          <p:spPr bwMode="auto">
            <a:xfrm>
              <a:off x="5831814" y="11229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D9193F3-DCB1-451E-B31F-2656D9D67464}"/>
                </a:ext>
              </a:extLst>
            </p:cNvPr>
            <p:cNvCxnSpPr/>
            <p:nvPr/>
          </p:nvCxnSpPr>
          <p:spPr bwMode="auto">
            <a:xfrm rot="5400000" flipH="1" flipV="1">
              <a:off x="5938971" y="10158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4436F85-4A5F-42FE-AE6E-28E54743F6C9}"/>
                </a:ext>
              </a:extLst>
            </p:cNvPr>
            <p:cNvCxnSpPr/>
            <p:nvPr/>
          </p:nvCxnSpPr>
          <p:spPr bwMode="auto">
            <a:xfrm>
              <a:off x="6046128" y="9086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507F05E-EC36-4BB2-8D38-FD90CD0F59B0}"/>
              </a:ext>
            </a:extLst>
          </p:cNvPr>
          <p:cNvCxnSpPr>
            <a:cxnSpLocks/>
          </p:cNvCxnSpPr>
          <p:nvPr/>
        </p:nvCxnSpPr>
        <p:spPr bwMode="auto">
          <a:xfrm>
            <a:off x="6369390" y="3456587"/>
            <a:ext cx="434920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F33CCA3-7E35-4843-9169-0D9585D92EBD}"/>
              </a:ext>
            </a:extLst>
          </p:cNvPr>
          <p:cNvCxnSpPr/>
          <p:nvPr/>
        </p:nvCxnSpPr>
        <p:spPr bwMode="auto">
          <a:xfrm>
            <a:off x="6370037" y="2952517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E7F7357-7B99-4931-A40E-D7FA97B9DBED}"/>
              </a:ext>
            </a:extLst>
          </p:cNvPr>
          <p:cNvCxnSpPr>
            <a:cxnSpLocks/>
          </p:cNvCxnSpPr>
          <p:nvPr/>
        </p:nvCxnSpPr>
        <p:spPr bwMode="auto">
          <a:xfrm>
            <a:off x="2267680" y="2952517"/>
            <a:ext cx="4101710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BDB38CC-A703-4573-8ABD-1305AFD5FD0A}"/>
              </a:ext>
            </a:extLst>
          </p:cNvPr>
          <p:cNvCxnSpPr/>
          <p:nvPr/>
        </p:nvCxnSpPr>
        <p:spPr bwMode="auto">
          <a:xfrm flipV="1">
            <a:off x="6804310" y="2952517"/>
            <a:ext cx="0" cy="50407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104F1E5-B812-4B51-B5FD-C1A0D6619D0D}"/>
              </a:ext>
            </a:extLst>
          </p:cNvPr>
          <p:cNvCxnSpPr>
            <a:cxnSpLocks/>
          </p:cNvCxnSpPr>
          <p:nvPr/>
        </p:nvCxnSpPr>
        <p:spPr bwMode="auto">
          <a:xfrm>
            <a:off x="6804310" y="2952517"/>
            <a:ext cx="720100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358F8FA-AB91-4E35-AFD2-E6842867067E}"/>
              </a:ext>
            </a:extLst>
          </p:cNvPr>
          <p:cNvCxnSpPr/>
          <p:nvPr/>
        </p:nvCxnSpPr>
        <p:spPr bwMode="auto">
          <a:xfrm>
            <a:off x="2987780" y="2510882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512679B-578C-469D-B36D-1119FADDA22D}"/>
              </a:ext>
            </a:extLst>
          </p:cNvPr>
          <p:cNvCxnSpPr/>
          <p:nvPr/>
        </p:nvCxnSpPr>
        <p:spPr bwMode="auto">
          <a:xfrm>
            <a:off x="6374463" y="2510882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5FD4DAF-3C4D-47B9-ABC1-AD2981381E42}"/>
              </a:ext>
            </a:extLst>
          </p:cNvPr>
          <p:cNvCxnSpPr>
            <a:cxnSpLocks/>
          </p:cNvCxnSpPr>
          <p:nvPr/>
        </p:nvCxnSpPr>
        <p:spPr bwMode="auto">
          <a:xfrm>
            <a:off x="2987780" y="2690907"/>
            <a:ext cx="3386683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4FD5257-E396-4B4F-9A04-37ED81C94F89}"/>
              </a:ext>
            </a:extLst>
          </p:cNvPr>
          <p:cNvSpPr/>
          <p:nvPr/>
        </p:nvSpPr>
        <p:spPr>
          <a:xfrm>
            <a:off x="4187936" y="2376437"/>
            <a:ext cx="744114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n</a:t>
            </a:r>
            <a:r>
              <a:rPr kumimoji="0" lang="en-US" altLang="zh-CN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  <a:cs typeface="Times New Roman" panose="02020603050405020304" pitchFamily="18" charset="0"/>
              </a:rPr>
              <a:t>·T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1B93B5-0B19-4751-B6B6-012BBD3F38E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87780" y="3024527"/>
            <a:ext cx="0" cy="79211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A85E86D-9822-4591-8E61-AC729A3144BB}"/>
              </a:ext>
            </a:extLst>
          </p:cNvPr>
          <p:cNvSpPr/>
          <p:nvPr/>
        </p:nvSpPr>
        <p:spPr>
          <a:xfrm>
            <a:off x="899490" y="3672617"/>
            <a:ext cx="24577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4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：写入 </a:t>
            </a:r>
            <a:r>
              <a:rPr lang="en-US" altLang="zh-CN" i="1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n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5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Gate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E9AD90-4A64-415B-8E88-054254E6D4C8}"/>
              </a:ext>
            </a:extLst>
          </p:cNvPr>
          <p:cNvGrpSpPr/>
          <p:nvPr/>
        </p:nvGrpSpPr>
        <p:grpSpPr>
          <a:xfrm>
            <a:off x="2999495" y="4257700"/>
            <a:ext cx="400428" cy="288040"/>
            <a:chOff x="2567435" y="4158103"/>
            <a:chExt cx="400428" cy="28804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5F976C-976A-4909-9B2F-62DA441CA649}"/>
                </a:ext>
              </a:extLst>
            </p:cNvPr>
            <p:cNvCxnSpPr/>
            <p:nvPr/>
          </p:nvCxnSpPr>
          <p:spPr bwMode="auto">
            <a:xfrm>
              <a:off x="2567435" y="4446143"/>
              <a:ext cx="183511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0603621-40C5-4ACE-B11A-B834B57BF119}"/>
                </a:ext>
              </a:extLst>
            </p:cNvPr>
            <p:cNvCxnSpPr/>
            <p:nvPr/>
          </p:nvCxnSpPr>
          <p:spPr bwMode="auto">
            <a:xfrm flipV="1">
              <a:off x="2750946" y="4158103"/>
              <a:ext cx="0" cy="28804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B84A42D-EA33-4238-93AE-287E9581BF0A}"/>
                </a:ext>
              </a:extLst>
            </p:cNvPr>
            <p:cNvCxnSpPr/>
            <p:nvPr/>
          </p:nvCxnSpPr>
          <p:spPr bwMode="auto">
            <a:xfrm>
              <a:off x="2750946" y="4158103"/>
              <a:ext cx="216917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3E9EA92-E29E-4516-BCF2-3F4D6DE6E858}"/>
                </a:ext>
              </a:extLst>
            </p:cNvPr>
            <p:cNvCxnSpPr/>
            <p:nvPr/>
          </p:nvCxnSpPr>
          <p:spPr bwMode="auto">
            <a:xfrm flipV="1">
              <a:off x="2750946" y="4194108"/>
              <a:ext cx="0" cy="21603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33EC348D-AE48-44DF-9289-FEE3EC0F5FD4}"/>
              </a:ext>
            </a:extLst>
          </p:cNvPr>
          <p:cNvSpPr/>
          <p:nvPr/>
        </p:nvSpPr>
        <p:spPr>
          <a:xfrm>
            <a:off x="1058214" y="2952517"/>
            <a:ext cx="13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OUT</a:t>
            </a:r>
            <a:r>
              <a:rPr lang="zh-CN" altLang="en-US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9756A3-FBB3-4256-89F9-36FAA05409E2}"/>
              </a:ext>
            </a:extLst>
          </p:cNvPr>
          <p:cNvSpPr/>
          <p:nvPr/>
        </p:nvSpPr>
        <p:spPr>
          <a:xfrm>
            <a:off x="1058213" y="5237687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GATE</a:t>
            </a:r>
            <a:endParaRPr lang="zh-CN" altLang="en-US" sz="24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870C75E-B346-4A7C-85F3-E657F0C0394E}"/>
              </a:ext>
            </a:extLst>
          </p:cNvPr>
          <p:cNvSpPr/>
          <p:nvPr/>
        </p:nvSpPr>
        <p:spPr>
          <a:xfrm>
            <a:off x="2430059" y="4995173"/>
            <a:ext cx="32480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4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：    暂停计数</a:t>
            </a:r>
            <a:endParaRPr lang="en-US" altLang="zh-CN" i="1" kern="0" dirty="0">
              <a:solidFill>
                <a:srgbClr val="0000FF"/>
              </a:solidFill>
              <a:ea typeface="宋体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方式</a:t>
            </a:r>
            <a:r>
              <a:rPr lang="en-US" altLang="zh-CN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5</a:t>
            </a:r>
            <a:r>
              <a:rPr lang="zh-CN" altLang="en-US" kern="0" dirty="0">
                <a:solidFill>
                  <a:srgbClr val="0000FF"/>
                </a:solidFill>
                <a:ea typeface="宋体"/>
                <a:cs typeface="Times New Roman" panose="02020603050405020304" pitchFamily="18" charset="0"/>
              </a:rPr>
              <a:t>：    重新计数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501AC10-37FF-4043-8B74-3631FAA45500}"/>
              </a:ext>
            </a:extLst>
          </p:cNvPr>
          <p:cNvGrpSpPr/>
          <p:nvPr/>
        </p:nvGrpSpPr>
        <p:grpSpPr>
          <a:xfrm>
            <a:off x="3743401" y="5566827"/>
            <a:ext cx="330738" cy="263837"/>
            <a:chOff x="2567435" y="4158103"/>
            <a:chExt cx="400428" cy="2880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DFC80AB-D26F-4C7C-B965-06D0606C78C0}"/>
                </a:ext>
              </a:extLst>
            </p:cNvPr>
            <p:cNvCxnSpPr/>
            <p:nvPr/>
          </p:nvCxnSpPr>
          <p:spPr bwMode="auto">
            <a:xfrm>
              <a:off x="2567435" y="4446143"/>
              <a:ext cx="183511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5460E3F-2D00-4DAD-985F-E6AF8F6BF834}"/>
                </a:ext>
              </a:extLst>
            </p:cNvPr>
            <p:cNvCxnSpPr/>
            <p:nvPr/>
          </p:nvCxnSpPr>
          <p:spPr bwMode="auto">
            <a:xfrm flipV="1">
              <a:off x="2750946" y="4158103"/>
              <a:ext cx="0" cy="28804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83D1E09-CE01-468A-B65C-7FE94D02D203}"/>
                </a:ext>
              </a:extLst>
            </p:cNvPr>
            <p:cNvCxnSpPr/>
            <p:nvPr/>
          </p:nvCxnSpPr>
          <p:spPr bwMode="auto">
            <a:xfrm>
              <a:off x="2750946" y="4158103"/>
              <a:ext cx="216917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71EA2B5-476B-4D05-8A16-2C9C3EEF0704}"/>
                </a:ext>
              </a:extLst>
            </p:cNvPr>
            <p:cNvCxnSpPr/>
            <p:nvPr/>
          </p:nvCxnSpPr>
          <p:spPr bwMode="auto">
            <a:xfrm flipV="1">
              <a:off x="2750946" y="4194108"/>
              <a:ext cx="0" cy="21603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A17A370E-F473-45A8-8716-A11A480A93EC}"/>
              </a:ext>
            </a:extLst>
          </p:cNvPr>
          <p:cNvSpPr/>
          <p:nvPr/>
        </p:nvSpPr>
        <p:spPr bwMode="auto">
          <a:xfrm>
            <a:off x="2267680" y="5085185"/>
            <a:ext cx="230317" cy="792086"/>
          </a:xfrm>
          <a:prstGeom prst="leftBrace">
            <a:avLst>
              <a:gd name="adj1" fmla="val 33661"/>
              <a:gd name="adj2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CBD2FDD-6236-4335-B0DE-2C16DD82137B}"/>
              </a:ext>
            </a:extLst>
          </p:cNvPr>
          <p:cNvCxnSpPr>
            <a:cxnSpLocks/>
          </p:cNvCxnSpPr>
          <p:nvPr/>
        </p:nvCxnSpPr>
        <p:spPr bwMode="auto">
          <a:xfrm>
            <a:off x="3743401" y="5400857"/>
            <a:ext cx="330738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3E43E0C-E9D0-48FF-8DEF-9779A944524D}"/>
              </a:ext>
            </a:extLst>
          </p:cNvPr>
          <p:cNvCxnSpPr/>
          <p:nvPr/>
        </p:nvCxnSpPr>
        <p:spPr bwMode="auto">
          <a:xfrm>
            <a:off x="6369390" y="3526433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920B0D0-9DD1-4BAA-9A4B-57385D00D44B}"/>
              </a:ext>
            </a:extLst>
          </p:cNvPr>
          <p:cNvCxnSpPr/>
          <p:nvPr/>
        </p:nvCxnSpPr>
        <p:spPr bwMode="auto">
          <a:xfrm>
            <a:off x="6804310" y="3526433"/>
            <a:ext cx="0" cy="36005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81E72EE-2BCE-4312-A11B-44F6543925C3}"/>
              </a:ext>
            </a:extLst>
          </p:cNvPr>
          <p:cNvCxnSpPr>
            <a:cxnSpLocks/>
          </p:cNvCxnSpPr>
          <p:nvPr/>
        </p:nvCxnSpPr>
        <p:spPr bwMode="auto">
          <a:xfrm>
            <a:off x="6369390" y="3744627"/>
            <a:ext cx="434920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A421AE4-6E2E-4C28-9B38-928A5B2600DE}"/>
              </a:ext>
            </a:extLst>
          </p:cNvPr>
          <p:cNvSpPr/>
          <p:nvPr/>
        </p:nvSpPr>
        <p:spPr>
          <a:xfrm>
            <a:off x="6225212" y="3825537"/>
            <a:ext cx="7232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1·T</a:t>
            </a:r>
            <a:endParaRPr lang="zh-CN" altLang="en-US" sz="2400" dirty="0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99DCD5D-E406-4C4F-8CFE-D7292A268AA8}"/>
              </a:ext>
            </a:extLst>
          </p:cNvPr>
          <p:cNvCxnSpPr/>
          <p:nvPr/>
        </p:nvCxnSpPr>
        <p:spPr bwMode="auto">
          <a:xfrm>
            <a:off x="5611208" y="764694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678434A-2157-4E0F-80E0-C3904F9129D0}"/>
              </a:ext>
            </a:extLst>
          </p:cNvPr>
          <p:cNvCxnSpPr/>
          <p:nvPr/>
        </p:nvCxnSpPr>
        <p:spPr bwMode="auto">
          <a:xfrm>
            <a:off x="6046128" y="764694"/>
            <a:ext cx="0" cy="360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19879A1-1B60-416E-A7F1-4727AE7F4186}"/>
              </a:ext>
            </a:extLst>
          </p:cNvPr>
          <p:cNvCxnSpPr>
            <a:cxnSpLocks/>
          </p:cNvCxnSpPr>
          <p:nvPr/>
        </p:nvCxnSpPr>
        <p:spPr bwMode="auto">
          <a:xfrm>
            <a:off x="5611208" y="982888"/>
            <a:ext cx="434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879491C-49E4-4555-A392-19F0353D1B5F}"/>
              </a:ext>
            </a:extLst>
          </p:cNvPr>
          <p:cNvSpPr/>
          <p:nvPr/>
        </p:nvSpPr>
        <p:spPr>
          <a:xfrm>
            <a:off x="5642559" y="543938"/>
            <a:ext cx="3722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i="1" kern="0">
                <a:solidFill>
                  <a:srgbClr val="FF6600"/>
                </a:solidFill>
                <a:ea typeface="宋体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7497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D9E6-EC55-439C-82B5-3A96B08C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可编程定时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计数器</a:t>
            </a:r>
            <a:r>
              <a:rPr lang="en-US" altLang="zh-CN" sz="2800" b="1" dirty="0">
                <a:solidFill>
                  <a:srgbClr val="D60093"/>
                </a:solidFill>
                <a:ea typeface="黑体" panose="02010609060101010101" pitchFamily="49" charset="-122"/>
              </a:rPr>
              <a:t>8253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66"/>
                </a:solidFill>
                <a:ea typeface="黑体" panose="02010609060101010101" pitchFamily="49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使用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2FB0D-BD60-442D-9088-B41ABBA6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07" y="4694687"/>
            <a:ext cx="7977239" cy="1414512"/>
          </a:xfrm>
        </p:spPr>
        <p:txBody>
          <a:bodyPr/>
          <a:lstStyle/>
          <a:p>
            <a:pPr marL="0" lvl="0" indent="0" defTabSz="385763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如果希望定时时间更长（输出信号的周期更长），</a:t>
            </a:r>
            <a:br>
              <a:rPr lang="en-US" altLang="zh-CN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如何实现？</a:t>
            </a:r>
            <a:endParaRPr lang="en-US" altLang="zh-CN" sz="2600" b="1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defTabSz="385763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 </a:t>
            </a: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多个定时</a:t>
            </a:r>
            <a:r>
              <a:rPr lang="en-US" altLang="zh-CN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zh-CN" altLang="en-US" sz="26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串联</a:t>
            </a:r>
            <a:r>
              <a:rPr lang="zh-CN" altLang="en-US" sz="26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使用。</a:t>
            </a:r>
          </a:p>
          <a:p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AA8AD-1A39-43D3-B7E2-861199B51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itchFamily="34" charset="0"/>
                <a:ea typeface="宋体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  <a:pPr/>
              <a:t>62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2D97D90-F5E0-477B-ACE0-714D04CC2463}"/>
              </a:ext>
            </a:extLst>
          </p:cNvPr>
          <p:cNvSpPr txBox="1">
            <a:spLocks/>
          </p:cNvSpPr>
          <p:nvPr/>
        </p:nvSpPr>
        <p:spPr bwMode="auto">
          <a:xfrm>
            <a:off x="395420" y="6206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</a:pP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49" charset="-122"/>
              </a:rPr>
              <a:t>一、</a:t>
            </a:r>
            <a:r>
              <a:rPr lang="zh-CN" altLang="en-US" sz="2800" kern="0" dirty="0">
                <a:solidFill>
                  <a:srgbClr val="FF6600"/>
                </a:solidFill>
                <a:ea typeface="黑体" panose="02010609060101010101" pitchFamily="49" charset="-122"/>
              </a:rPr>
              <a:t>单个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49" charset="-122"/>
              </a:rPr>
              <a:t>定时</a:t>
            </a:r>
            <a:r>
              <a:rPr lang="en-US" altLang="zh-CN" sz="2800" kern="0" dirty="0">
                <a:solidFill>
                  <a:srgbClr val="008000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49" charset="-122"/>
              </a:rPr>
              <a:t>计数器的</a:t>
            </a:r>
            <a:r>
              <a:rPr lang="zh-CN" altLang="en-US" sz="2800" kern="0" dirty="0">
                <a:solidFill>
                  <a:srgbClr val="FF0000"/>
                </a:solidFill>
                <a:ea typeface="黑体" panose="02010609060101010101" pitchFamily="49" charset="-122"/>
              </a:rPr>
              <a:t>限制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830B3C-26F4-448B-A895-FA0F5C1A9685}"/>
              </a:ext>
            </a:extLst>
          </p:cNvPr>
          <p:cNvGrpSpPr/>
          <p:nvPr/>
        </p:nvGrpSpPr>
        <p:grpSpPr>
          <a:xfrm>
            <a:off x="3428699" y="1402995"/>
            <a:ext cx="4732481" cy="1134235"/>
            <a:chOff x="653911" y="4786322"/>
            <a:chExt cx="4732481" cy="113423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9066E8-038F-4FA1-9593-3C81E0A6F581}"/>
                </a:ext>
              </a:extLst>
            </p:cNvPr>
            <p:cNvSpPr/>
            <p:nvPr/>
          </p:nvSpPr>
          <p:spPr bwMode="auto">
            <a:xfrm>
              <a:off x="2143108" y="5143512"/>
              <a:ext cx="1714512" cy="71438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442DF49E-3FDD-435E-B0DF-CA2D66852CD0}"/>
                </a:ext>
              </a:extLst>
            </p:cNvPr>
            <p:cNvSpPr txBox="1"/>
            <p:nvPr/>
          </p:nvSpPr>
          <p:spPr>
            <a:xfrm>
              <a:off x="2143108" y="5143512"/>
              <a:ext cx="956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CLK0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6489D96F-A2B4-4E8F-AE0F-F22C7E439779}"/>
                </a:ext>
              </a:extLst>
            </p:cNvPr>
            <p:cNvSpPr txBox="1"/>
            <p:nvPr/>
          </p:nvSpPr>
          <p:spPr>
            <a:xfrm>
              <a:off x="2143108" y="478632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8253 Timer0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TextBox 43">
              <a:extLst>
                <a:ext uri="{FF2B5EF4-FFF2-40B4-BE49-F238E27FC236}">
                  <a16:creationId xmlns:a16="http://schemas.microsoft.com/office/drawing/2014/main" id="{E70788B7-7527-4FD1-A330-8767CD2F7F92}"/>
                </a:ext>
              </a:extLst>
            </p:cNvPr>
            <p:cNvSpPr txBox="1"/>
            <p:nvPr/>
          </p:nvSpPr>
          <p:spPr>
            <a:xfrm>
              <a:off x="2143108" y="55007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GATE0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C7D758AC-0F94-4EEE-951C-7AEDD4786285}"/>
                </a:ext>
              </a:extLst>
            </p:cNvPr>
            <p:cNvSpPr txBox="1"/>
            <p:nvPr/>
          </p:nvSpPr>
          <p:spPr>
            <a:xfrm>
              <a:off x="2857488" y="51435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OUT0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D62F277-2C2E-4E43-A2A5-4459C72F6A39}"/>
                </a:ext>
              </a:extLst>
            </p:cNvPr>
            <p:cNvCxnSpPr/>
            <p:nvPr/>
          </p:nvCxnSpPr>
          <p:spPr bwMode="auto">
            <a:xfrm>
              <a:off x="1500166" y="5286388"/>
              <a:ext cx="642942" cy="1588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DA08635-6A9F-4483-8694-CA7D205DD68D}"/>
                </a:ext>
              </a:extLst>
            </p:cNvPr>
            <p:cNvCxnSpPr>
              <a:cxnSpLocks/>
              <a:stCxn id="20" idx="3"/>
            </p:cNvCxnSpPr>
            <p:nvPr/>
          </p:nvCxnSpPr>
          <p:spPr bwMode="auto">
            <a:xfrm>
              <a:off x="1935939" y="5715016"/>
              <a:ext cx="207169" cy="0"/>
            </a:xfrm>
            <a:prstGeom prst="line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D526C15-49D3-4934-BBC3-4EBD433B25DD}"/>
                </a:ext>
              </a:extLst>
            </p:cNvPr>
            <p:cNvCxnSpPr>
              <a:cxnSpLocks/>
              <a:endCxn id="20" idx="1"/>
            </p:cNvCxnSpPr>
            <p:nvPr/>
          </p:nvCxnSpPr>
          <p:spPr bwMode="auto">
            <a:xfrm>
              <a:off x="1357290" y="5715016"/>
              <a:ext cx="221459" cy="0"/>
            </a:xfrm>
            <a:prstGeom prst="line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65546E8-CCAB-4EA0-B591-861A280209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149" y="5661445"/>
              <a:ext cx="107141" cy="107141"/>
            </a:xfrm>
            <a:prstGeom prst="ellips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0578E3C-AD7C-4E95-8455-5F2886A8C8B1}"/>
                </a:ext>
              </a:extLst>
            </p:cNvPr>
            <p:cNvGrpSpPr/>
            <p:nvPr/>
          </p:nvGrpSpPr>
          <p:grpSpPr>
            <a:xfrm>
              <a:off x="809573" y="5143512"/>
              <a:ext cx="571504" cy="214314"/>
              <a:chOff x="500034" y="5214950"/>
              <a:chExt cx="1071570" cy="214314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0D19BF7E-1D94-43CF-85BA-6608854A32F3}"/>
                  </a:ext>
                </a:extLst>
              </p:cNvPr>
              <p:cNvCxnSpPr/>
              <p:nvPr/>
            </p:nvCxnSpPr>
            <p:spPr bwMode="auto">
              <a:xfrm>
                <a:off x="500034" y="5429264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D3917FF3-E309-4DAA-80B8-8BAFBC2E6AE5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607191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6922370-ED3C-48E3-9F1D-6972B917B8EB}"/>
                  </a:ext>
                </a:extLst>
              </p:cNvPr>
              <p:cNvCxnSpPr/>
              <p:nvPr/>
            </p:nvCxnSpPr>
            <p:spPr bwMode="auto">
              <a:xfrm>
                <a:off x="714348" y="5214950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4A32D18-BED6-4D2C-BD2C-4ABFA0380893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821505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71E3F21-C56A-4D5A-9722-2F02492AC7E1}"/>
                  </a:ext>
                </a:extLst>
              </p:cNvPr>
              <p:cNvCxnSpPr/>
              <p:nvPr/>
            </p:nvCxnSpPr>
            <p:spPr bwMode="auto">
              <a:xfrm>
                <a:off x="928662" y="5429264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85CB812-901A-480F-BDAD-5D18F758597E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1035819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D3B95B8C-3B9F-4E92-A7BE-85A48C2959F7}"/>
                  </a:ext>
                </a:extLst>
              </p:cNvPr>
              <p:cNvCxnSpPr/>
              <p:nvPr/>
            </p:nvCxnSpPr>
            <p:spPr bwMode="auto">
              <a:xfrm>
                <a:off x="1142976" y="5214950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AFEECEDE-C667-4EA2-9A7A-7FCCB5322513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1250133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A225CF9-1957-45C8-B9D1-A12A9498C68E}"/>
                  </a:ext>
                </a:extLst>
              </p:cNvPr>
              <p:cNvCxnSpPr/>
              <p:nvPr/>
            </p:nvCxnSpPr>
            <p:spPr bwMode="auto">
              <a:xfrm>
                <a:off x="1357290" y="5429264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C0953DD-CB70-4832-9E70-7D7EF88735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7620" y="5286388"/>
              <a:ext cx="357190" cy="0"/>
            </a:xfrm>
            <a:prstGeom prst="straightConnector1">
              <a:avLst/>
            </a:prstGeom>
            <a:solidFill>
              <a:srgbClr val="9999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E4C8111-BA32-4CC2-B799-77FD5FDCF99D}"/>
                </a:ext>
              </a:extLst>
            </p:cNvPr>
            <p:cNvGrpSpPr/>
            <p:nvPr/>
          </p:nvGrpSpPr>
          <p:grpSpPr>
            <a:xfrm>
              <a:off x="4243384" y="5186432"/>
              <a:ext cx="1143008" cy="214314"/>
              <a:chOff x="4214834" y="5214950"/>
              <a:chExt cx="1143008" cy="214314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CC9D255-EE15-4D97-8319-0643847A5F5C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5107809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89F3DFE-D592-4F9C-AA1C-B522CF258AF4}"/>
                  </a:ext>
                </a:extLst>
              </p:cNvPr>
              <p:cNvCxnSpPr/>
              <p:nvPr/>
            </p:nvCxnSpPr>
            <p:spPr bwMode="auto">
              <a:xfrm>
                <a:off x="4214834" y="5429264"/>
                <a:ext cx="142876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1F2B79A8-B7B2-4F54-AC45-CD9137D6E003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4250553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376A036-68F8-4B08-A8E2-CE8CC4DC6EF0}"/>
                  </a:ext>
                </a:extLst>
              </p:cNvPr>
              <p:cNvCxnSpPr/>
              <p:nvPr/>
            </p:nvCxnSpPr>
            <p:spPr bwMode="auto">
              <a:xfrm>
                <a:off x="4357710" y="5214950"/>
                <a:ext cx="428628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5DDBB95-F376-4AAA-829F-5DB73E54C197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4679181" y="5322107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EC89519-AA2B-4575-AAE7-EB3903F75CC6}"/>
                  </a:ext>
                </a:extLst>
              </p:cNvPr>
              <p:cNvCxnSpPr/>
              <p:nvPr/>
            </p:nvCxnSpPr>
            <p:spPr bwMode="auto">
              <a:xfrm>
                <a:off x="4786338" y="5429264"/>
                <a:ext cx="428628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A4FF46C-B7BE-4117-9D8C-50A16EEDA6DF}"/>
                  </a:ext>
                </a:extLst>
              </p:cNvPr>
              <p:cNvCxnSpPr/>
              <p:nvPr/>
            </p:nvCxnSpPr>
            <p:spPr bwMode="auto">
              <a:xfrm>
                <a:off x="5214966" y="5214950"/>
                <a:ext cx="142876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428B09-61B4-4B69-9A00-98D5A713A208}"/>
                </a:ext>
              </a:extLst>
            </p:cNvPr>
            <p:cNvSpPr/>
            <p:nvPr/>
          </p:nvSpPr>
          <p:spPr bwMode="auto">
            <a:xfrm>
              <a:off x="1578749" y="5672280"/>
              <a:ext cx="357190" cy="85472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8192BA0-FE36-4DB8-B702-2D67187673F8}"/>
                </a:ext>
              </a:extLst>
            </p:cNvPr>
            <p:cNvSpPr/>
            <p:nvPr/>
          </p:nvSpPr>
          <p:spPr>
            <a:xfrm>
              <a:off x="653911" y="5520447"/>
              <a:ext cx="6447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+5V</a:t>
              </a:r>
              <a:endPara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787DC2C5-0EF6-43D1-B3B4-B6EEE1FA81C1}"/>
              </a:ext>
            </a:extLst>
          </p:cNvPr>
          <p:cNvSpPr/>
          <p:nvPr/>
        </p:nvSpPr>
        <p:spPr>
          <a:xfrm>
            <a:off x="773737" y="1602994"/>
            <a:ext cx="1936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2MHz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EE07C7-F6EF-4A19-86F6-D0C006F10BB0}"/>
              </a:ext>
            </a:extLst>
          </p:cNvPr>
          <p:cNvSpPr/>
          <p:nvPr/>
        </p:nvSpPr>
        <p:spPr>
          <a:xfrm>
            <a:off x="755470" y="2042705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el-GR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μ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3FF6F5-C838-43B6-B38A-94254993994F}"/>
              </a:ext>
            </a:extLst>
          </p:cNvPr>
          <p:cNvSpPr/>
          <p:nvPr/>
        </p:nvSpPr>
        <p:spPr>
          <a:xfrm>
            <a:off x="1864604" y="2806117"/>
            <a:ext cx="56576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385763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一个计数器的最长定时时间</a:t>
            </a:r>
            <a:endParaRPr lang="en-US" altLang="zh-CN" sz="26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5763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＝最大计数值 </a:t>
            </a:r>
            <a:r>
              <a:rPr lang="en-US" altLang="zh-CN" sz="2600" i="1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600" i="1" baseline="-25000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× </a:t>
            </a: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时钟周期 </a:t>
            </a:r>
            <a:r>
              <a:rPr lang="en-US" altLang="zh-CN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endParaRPr lang="zh-CN" altLang="en-US" sz="2600" baseline="-250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5763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65536×0.5μs</a:t>
            </a:r>
          </a:p>
          <a:p>
            <a:pPr lvl="0" algn="l" defTabSz="385763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zh-CN" altLang="en-US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32.768ms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BEDC8A0-9DD8-4815-8646-641BC6216363}"/>
              </a:ext>
            </a:extLst>
          </p:cNvPr>
          <p:cNvSpPr/>
          <p:nvPr/>
        </p:nvSpPr>
        <p:spPr>
          <a:xfrm>
            <a:off x="6566515" y="1245471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985C088-04C7-42C0-AA00-F53C637F3257}"/>
              </a:ext>
            </a:extLst>
          </p:cNvPr>
          <p:cNvSpPr/>
          <p:nvPr/>
        </p:nvSpPr>
        <p:spPr>
          <a:xfrm>
            <a:off x="6675440" y="2144447"/>
            <a:ext cx="20665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32.768ms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28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3" grpId="0"/>
      <p:bldP spid="4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D9E6-EC55-439C-82B5-3A96B08C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可编程定时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计数器</a:t>
            </a:r>
            <a:r>
              <a:rPr lang="en-US" altLang="zh-CN" sz="2800" b="1" dirty="0">
                <a:solidFill>
                  <a:srgbClr val="D60093"/>
                </a:solidFill>
                <a:ea typeface="黑体" panose="02010609060101010101" pitchFamily="49" charset="-122"/>
              </a:rPr>
              <a:t>8253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66"/>
                </a:solidFill>
                <a:ea typeface="黑体" panose="02010609060101010101" pitchFamily="49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使用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2FB0D-BD60-442D-9088-B41ABBA6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0" y="4813833"/>
            <a:ext cx="6130063" cy="18917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这种设计的适用场合：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要求输出信号为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周期性的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负脉冲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对输出</a:t>
            </a:r>
            <a:r>
              <a:rPr lang="zh-CN" altLang="en-US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负脉冲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没有要求。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单个定时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计数器的定时时间不够。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AA8AD-1A39-43D3-B7E2-861199B51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itchFamily="34" charset="0"/>
                <a:ea typeface="宋体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  <a:pPr/>
              <a:t>63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2D97D90-F5E0-477B-ACE0-714D04CC2463}"/>
              </a:ext>
            </a:extLst>
          </p:cNvPr>
          <p:cNvSpPr txBox="1">
            <a:spLocks/>
          </p:cNvSpPr>
          <p:nvPr/>
        </p:nvSpPr>
        <p:spPr bwMode="auto">
          <a:xfrm>
            <a:off x="395420" y="62068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</a:pP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49" charset="-122"/>
              </a:rPr>
              <a:t>二、</a:t>
            </a:r>
            <a:r>
              <a:rPr lang="zh-CN" altLang="en-US" sz="2800" kern="0" dirty="0">
                <a:solidFill>
                  <a:srgbClr val="FF6600"/>
                </a:solidFill>
                <a:ea typeface="黑体" panose="02010609060101010101" pitchFamily="49" charset="-122"/>
              </a:rPr>
              <a:t>多个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49" charset="-122"/>
              </a:rPr>
              <a:t>定时</a:t>
            </a:r>
            <a:r>
              <a:rPr lang="en-US" altLang="zh-CN" sz="2800" kern="0" dirty="0">
                <a:solidFill>
                  <a:srgbClr val="008000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49" charset="-122"/>
              </a:rPr>
              <a:t>计数器</a:t>
            </a:r>
            <a:r>
              <a:rPr lang="zh-CN" altLang="en-US" sz="2800" kern="0" dirty="0">
                <a:solidFill>
                  <a:srgbClr val="FF0000"/>
                </a:solidFill>
                <a:ea typeface="黑体" panose="02010609060101010101" pitchFamily="49" charset="-122"/>
              </a:rPr>
              <a:t>串联</a:t>
            </a:r>
            <a:r>
              <a:rPr lang="zh-CN" altLang="en-US" sz="2800" kern="0" dirty="0">
                <a:solidFill>
                  <a:srgbClr val="008000"/>
                </a:solidFill>
                <a:ea typeface="黑体" panose="02010609060101010101" pitchFamily="49" charset="-122"/>
              </a:rPr>
              <a:t>使用</a:t>
            </a:r>
            <a:endParaRPr lang="zh-CN" altLang="en-US" b="1" kern="0" dirty="0">
              <a:solidFill>
                <a:srgbClr val="00800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6B8378C-8ECB-4E76-BFEB-13B700426699}"/>
              </a:ext>
            </a:extLst>
          </p:cNvPr>
          <p:cNvSpPr/>
          <p:nvPr/>
        </p:nvSpPr>
        <p:spPr bwMode="auto">
          <a:xfrm>
            <a:off x="3684933" y="1869995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36">
            <a:extLst>
              <a:ext uri="{FF2B5EF4-FFF2-40B4-BE49-F238E27FC236}">
                <a16:creationId xmlns:a16="http://schemas.microsoft.com/office/drawing/2014/main" id="{F4132966-020F-4A8D-A31B-3079FF8415CB}"/>
              </a:ext>
            </a:extLst>
          </p:cNvPr>
          <p:cNvSpPr txBox="1"/>
          <p:nvPr/>
        </p:nvSpPr>
        <p:spPr>
          <a:xfrm>
            <a:off x="3684933" y="1869995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38">
            <a:extLst>
              <a:ext uri="{FF2B5EF4-FFF2-40B4-BE49-F238E27FC236}">
                <a16:creationId xmlns:a16="http://schemas.microsoft.com/office/drawing/2014/main" id="{6B834F5E-B7E0-4880-95BA-4BB43235FCDC}"/>
              </a:ext>
            </a:extLst>
          </p:cNvPr>
          <p:cNvSpPr txBox="1"/>
          <p:nvPr/>
        </p:nvSpPr>
        <p:spPr>
          <a:xfrm>
            <a:off x="3563888" y="146988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Timer0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308577B6-7B41-4544-9413-ACA0EB7583C3}"/>
              </a:ext>
            </a:extLst>
          </p:cNvPr>
          <p:cNvSpPr txBox="1"/>
          <p:nvPr/>
        </p:nvSpPr>
        <p:spPr>
          <a:xfrm>
            <a:off x="3684933" y="2227185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44">
            <a:extLst>
              <a:ext uri="{FF2B5EF4-FFF2-40B4-BE49-F238E27FC236}">
                <a16:creationId xmlns:a16="http://schemas.microsoft.com/office/drawing/2014/main" id="{8020D458-759B-4FD8-B2CD-6C42F11E5E2C}"/>
              </a:ext>
            </a:extLst>
          </p:cNvPr>
          <p:cNvSpPr txBox="1"/>
          <p:nvPr/>
        </p:nvSpPr>
        <p:spPr>
          <a:xfrm>
            <a:off x="4211960" y="1869995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OUT0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F7808B0-2B9C-4D6E-B96E-9185A8469087}"/>
              </a:ext>
            </a:extLst>
          </p:cNvPr>
          <p:cNvCxnSpPr/>
          <p:nvPr/>
        </p:nvCxnSpPr>
        <p:spPr bwMode="auto">
          <a:xfrm>
            <a:off x="3041991" y="2059171"/>
            <a:ext cx="64294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782FBE0-844B-46D4-8640-7FCD9C7586FA}"/>
              </a:ext>
            </a:extLst>
          </p:cNvPr>
          <p:cNvCxnSpPr>
            <a:cxnSpLocks/>
          </p:cNvCxnSpPr>
          <p:nvPr/>
        </p:nvCxnSpPr>
        <p:spPr bwMode="auto">
          <a:xfrm>
            <a:off x="3547187" y="2441499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489FA424-9872-4942-B4F1-EC3890E59D20}"/>
              </a:ext>
            </a:extLst>
          </p:cNvPr>
          <p:cNvSpPr>
            <a:spLocks noChangeAspect="1"/>
          </p:cNvSpPr>
          <p:nvPr/>
        </p:nvSpPr>
        <p:spPr bwMode="auto">
          <a:xfrm>
            <a:off x="3440046" y="2387928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F47A56B7-F220-4F24-8B4B-6A4C9A57086B}"/>
              </a:ext>
            </a:extLst>
          </p:cNvPr>
          <p:cNvGrpSpPr/>
          <p:nvPr/>
        </p:nvGrpSpPr>
        <p:grpSpPr>
          <a:xfrm>
            <a:off x="2971391" y="1732002"/>
            <a:ext cx="446718" cy="214314"/>
            <a:chOff x="500034" y="5214950"/>
            <a:chExt cx="1071570" cy="214314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B542BFA0-A02D-41C9-84BC-070D7E1930DA}"/>
                </a:ext>
              </a:extLst>
            </p:cNvPr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C966EF5-C2EB-4985-8FD6-46A9FCE05754}"/>
                </a:ext>
              </a:extLst>
            </p:cNvPr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9E65DB7-BFC4-4A86-AE04-F14EB6D95362}"/>
                </a:ext>
              </a:extLst>
            </p:cNvPr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2214DC63-3BD9-4D43-BE8A-01BAFC29B88C}"/>
                </a:ext>
              </a:extLst>
            </p:cNvPr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85C0922-890B-479A-A120-85770E803C62}"/>
                </a:ext>
              </a:extLst>
            </p:cNvPr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80E0B26-B2E1-4F19-A193-CFE933C9B028}"/>
                </a:ext>
              </a:extLst>
            </p:cNvPr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042F222-4A5F-42A6-BF9E-8678144E01FA}"/>
                </a:ext>
              </a:extLst>
            </p:cNvPr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EC890769-E2A6-40DA-B86D-68838C84A4BD}"/>
                </a:ext>
              </a:extLst>
            </p:cNvPr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238492C-8207-4642-BBDA-FA08E92887F0}"/>
                </a:ext>
              </a:extLst>
            </p:cNvPr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C9FCF32-74EE-4043-9551-087D8D6F66B6}"/>
              </a:ext>
            </a:extLst>
          </p:cNvPr>
          <p:cNvCxnSpPr>
            <a:cxnSpLocks/>
          </p:cNvCxnSpPr>
          <p:nvPr/>
        </p:nvCxnSpPr>
        <p:spPr bwMode="auto">
          <a:xfrm>
            <a:off x="5212092" y="2059171"/>
            <a:ext cx="946232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42DB6B9-81CF-40AA-8B66-17CBF8B48A94}"/>
              </a:ext>
            </a:extLst>
          </p:cNvPr>
          <p:cNvGrpSpPr/>
          <p:nvPr/>
        </p:nvGrpSpPr>
        <p:grpSpPr>
          <a:xfrm>
            <a:off x="7755944" y="1754354"/>
            <a:ext cx="723539" cy="214314"/>
            <a:chOff x="4214834" y="5214950"/>
            <a:chExt cx="1143008" cy="214314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7E20C4EA-3D28-46F4-9795-3A9FF8117454}"/>
                </a:ext>
              </a:extLst>
            </p:cNvPr>
            <p:cNvCxnSpPr/>
            <p:nvPr/>
          </p:nvCxnSpPr>
          <p:spPr bwMode="auto">
            <a:xfrm rot="5400000" flipH="1" flipV="1">
              <a:off x="510780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4C4E10D5-8CAB-437F-AE49-EFF1E5C68AD3}"/>
                </a:ext>
              </a:extLst>
            </p:cNvPr>
            <p:cNvCxnSpPr/>
            <p:nvPr/>
          </p:nvCxnSpPr>
          <p:spPr bwMode="auto">
            <a:xfrm>
              <a:off x="4214834" y="5429264"/>
              <a:ext cx="142876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AB1F39ED-24FC-4E1D-A4FE-AC6D115FC7E5}"/>
                </a:ext>
              </a:extLst>
            </p:cNvPr>
            <p:cNvCxnSpPr/>
            <p:nvPr/>
          </p:nvCxnSpPr>
          <p:spPr bwMode="auto">
            <a:xfrm rot="5400000" flipH="1" flipV="1">
              <a:off x="425055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D843037-8C76-4E43-8A42-38BAB142E604}"/>
                </a:ext>
              </a:extLst>
            </p:cNvPr>
            <p:cNvCxnSpPr/>
            <p:nvPr/>
          </p:nvCxnSpPr>
          <p:spPr bwMode="auto">
            <a:xfrm>
              <a:off x="4357710" y="5214950"/>
              <a:ext cx="428628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7387869A-1C7D-4CAF-83AD-28AE5D411879}"/>
                </a:ext>
              </a:extLst>
            </p:cNvPr>
            <p:cNvCxnSpPr/>
            <p:nvPr/>
          </p:nvCxnSpPr>
          <p:spPr bwMode="auto">
            <a:xfrm rot="5400000" flipH="1" flipV="1">
              <a:off x="467918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A9E14BF-BDF6-4D85-BD2A-B2911655118A}"/>
                </a:ext>
              </a:extLst>
            </p:cNvPr>
            <p:cNvCxnSpPr/>
            <p:nvPr/>
          </p:nvCxnSpPr>
          <p:spPr bwMode="auto">
            <a:xfrm>
              <a:off x="4786338" y="5429264"/>
              <a:ext cx="428628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DECC9058-456F-4B54-8D3B-4CDF2E761AED}"/>
                </a:ext>
              </a:extLst>
            </p:cNvPr>
            <p:cNvCxnSpPr/>
            <p:nvPr/>
          </p:nvCxnSpPr>
          <p:spPr bwMode="auto">
            <a:xfrm>
              <a:off x="5214966" y="5214950"/>
              <a:ext cx="142876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4" name="矩形 123">
            <a:extLst>
              <a:ext uri="{FF2B5EF4-FFF2-40B4-BE49-F238E27FC236}">
                <a16:creationId xmlns:a16="http://schemas.microsoft.com/office/drawing/2014/main" id="{D924AA61-4798-44A3-8194-306C1A20E0DE}"/>
              </a:ext>
            </a:extLst>
          </p:cNvPr>
          <p:cNvSpPr/>
          <p:nvPr/>
        </p:nvSpPr>
        <p:spPr>
          <a:xfrm>
            <a:off x="2872386" y="2223115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B7291A7-C3CE-41D0-B68F-59E4C22F6CF5}"/>
              </a:ext>
            </a:extLst>
          </p:cNvPr>
          <p:cNvSpPr/>
          <p:nvPr/>
        </p:nvSpPr>
        <p:spPr bwMode="auto">
          <a:xfrm>
            <a:off x="6158324" y="1870687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TextBox 36">
            <a:extLst>
              <a:ext uri="{FF2B5EF4-FFF2-40B4-BE49-F238E27FC236}">
                <a16:creationId xmlns:a16="http://schemas.microsoft.com/office/drawing/2014/main" id="{3EF6AC95-FA0E-4D42-9C94-956F944ABE84}"/>
              </a:ext>
            </a:extLst>
          </p:cNvPr>
          <p:cNvSpPr txBox="1"/>
          <p:nvPr/>
        </p:nvSpPr>
        <p:spPr>
          <a:xfrm>
            <a:off x="6158324" y="1870687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TextBox 38">
            <a:extLst>
              <a:ext uri="{FF2B5EF4-FFF2-40B4-BE49-F238E27FC236}">
                <a16:creationId xmlns:a16="http://schemas.microsoft.com/office/drawing/2014/main" id="{E8D3ABC8-6BC5-466E-933F-963FC37AB8DA}"/>
              </a:ext>
            </a:extLst>
          </p:cNvPr>
          <p:cNvSpPr txBox="1"/>
          <p:nvPr/>
        </p:nvSpPr>
        <p:spPr>
          <a:xfrm>
            <a:off x="6037279" y="147057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Timer1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TextBox 43">
            <a:extLst>
              <a:ext uri="{FF2B5EF4-FFF2-40B4-BE49-F238E27FC236}">
                <a16:creationId xmlns:a16="http://schemas.microsoft.com/office/drawing/2014/main" id="{FD42911D-F90E-4A5A-B8A6-4079E8EBC9D0}"/>
              </a:ext>
            </a:extLst>
          </p:cNvPr>
          <p:cNvSpPr txBox="1"/>
          <p:nvPr/>
        </p:nvSpPr>
        <p:spPr>
          <a:xfrm>
            <a:off x="6158324" y="222787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TextBox 44">
            <a:extLst>
              <a:ext uri="{FF2B5EF4-FFF2-40B4-BE49-F238E27FC236}">
                <a16:creationId xmlns:a16="http://schemas.microsoft.com/office/drawing/2014/main" id="{097241A1-7C1C-4F42-8188-A353A55ED7AC}"/>
              </a:ext>
            </a:extLst>
          </p:cNvPr>
          <p:cNvSpPr txBox="1"/>
          <p:nvPr/>
        </p:nvSpPr>
        <p:spPr>
          <a:xfrm>
            <a:off x="6685351" y="1870687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BC9B002-9F24-4DF6-9AED-EE96FFD75297}"/>
              </a:ext>
            </a:extLst>
          </p:cNvPr>
          <p:cNvCxnSpPr>
            <a:cxnSpLocks/>
          </p:cNvCxnSpPr>
          <p:nvPr/>
        </p:nvCxnSpPr>
        <p:spPr bwMode="auto">
          <a:xfrm>
            <a:off x="6020578" y="2442191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022888BF-EE55-4302-8A4F-8ED6CD0C2BC6}"/>
              </a:ext>
            </a:extLst>
          </p:cNvPr>
          <p:cNvSpPr>
            <a:spLocks noChangeAspect="1"/>
          </p:cNvSpPr>
          <p:nvPr/>
        </p:nvSpPr>
        <p:spPr bwMode="auto">
          <a:xfrm>
            <a:off x="5913437" y="2388620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DFB02B9-5D3F-4C3A-A20E-1F36C9DCB488}"/>
              </a:ext>
            </a:extLst>
          </p:cNvPr>
          <p:cNvCxnSpPr>
            <a:cxnSpLocks/>
          </p:cNvCxnSpPr>
          <p:nvPr/>
        </p:nvCxnSpPr>
        <p:spPr bwMode="auto">
          <a:xfrm>
            <a:off x="7685483" y="2059863"/>
            <a:ext cx="357190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DCF8A98F-4E3B-41C1-A502-E3F46ED16BF1}"/>
              </a:ext>
            </a:extLst>
          </p:cNvPr>
          <p:cNvSpPr/>
          <p:nvPr/>
        </p:nvSpPr>
        <p:spPr>
          <a:xfrm>
            <a:off x="5345777" y="2223807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191D1DBB-8E99-4AF7-95B4-7141AAD6478E}"/>
              </a:ext>
            </a:extLst>
          </p:cNvPr>
          <p:cNvGrpSpPr/>
          <p:nvPr/>
        </p:nvGrpSpPr>
        <p:grpSpPr>
          <a:xfrm>
            <a:off x="5292400" y="1750269"/>
            <a:ext cx="728178" cy="214314"/>
            <a:chOff x="500034" y="5214950"/>
            <a:chExt cx="1071570" cy="214314"/>
          </a:xfrm>
        </p:grpSpPr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6184DD5-EBA7-4C96-9E9F-2A220F098B89}"/>
                </a:ext>
              </a:extLst>
            </p:cNvPr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897C0E4-57C8-4C67-85E5-13154687A2CB}"/>
                </a:ext>
              </a:extLst>
            </p:cNvPr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1FD0370-D8D7-4DC7-84C6-2BD0E005155E}"/>
                </a:ext>
              </a:extLst>
            </p:cNvPr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A06BB84-7FFD-4D8A-B7E0-3E995456F331}"/>
                </a:ext>
              </a:extLst>
            </p:cNvPr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2FB17C52-71B4-4B07-89E3-EA7FC1283640}"/>
                </a:ext>
              </a:extLst>
            </p:cNvPr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CB61C38A-5F83-44C2-95E2-E0C33AED0F63}"/>
                </a:ext>
              </a:extLst>
            </p:cNvPr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FC98FA1E-D0F7-4FAD-8EFB-E5BD8D5B4176}"/>
                </a:ext>
              </a:extLst>
            </p:cNvPr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7CFA8D0-B4B5-4CBD-A1A7-72CB7EEE805B}"/>
                </a:ext>
              </a:extLst>
            </p:cNvPr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65FBA3A7-DED2-46E5-9296-E3F916CE93CE}"/>
                </a:ext>
              </a:extLst>
            </p:cNvPr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4" name="矩形 143">
            <a:extLst>
              <a:ext uri="{FF2B5EF4-FFF2-40B4-BE49-F238E27FC236}">
                <a16:creationId xmlns:a16="http://schemas.microsoft.com/office/drawing/2014/main" id="{4F20673C-C5D8-421B-843A-F21CBAF73EF5}"/>
              </a:ext>
            </a:extLst>
          </p:cNvPr>
          <p:cNvSpPr/>
          <p:nvPr/>
        </p:nvSpPr>
        <p:spPr>
          <a:xfrm>
            <a:off x="3404306" y="2596517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16DE03E-C346-4514-8B8E-F17DD90AA92C}"/>
              </a:ext>
            </a:extLst>
          </p:cNvPr>
          <p:cNvSpPr/>
          <p:nvPr/>
        </p:nvSpPr>
        <p:spPr>
          <a:xfrm>
            <a:off x="5865591" y="2596517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C35D0F0-AB3E-45A7-8A94-0B5029EA6CD3}"/>
              </a:ext>
            </a:extLst>
          </p:cNvPr>
          <p:cNvSpPr/>
          <p:nvPr/>
        </p:nvSpPr>
        <p:spPr>
          <a:xfrm>
            <a:off x="2773854" y="1221768"/>
            <a:ext cx="8883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endParaRPr lang="zh-CN" altLang="en-US" sz="1404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5F3F59E-24B2-41D7-A78E-4AE90771046A}"/>
              </a:ext>
            </a:extLst>
          </p:cNvPr>
          <p:cNvSpPr/>
          <p:nvPr/>
        </p:nvSpPr>
        <p:spPr>
          <a:xfrm>
            <a:off x="7652297" y="1271073"/>
            <a:ext cx="8823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endParaRPr lang="zh-CN" altLang="en-US" sz="1404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501ED3B-3350-480E-B2E9-D1FA9AF824D3}"/>
              </a:ext>
            </a:extLst>
          </p:cNvPr>
          <p:cNvSpPr/>
          <p:nvPr/>
        </p:nvSpPr>
        <p:spPr>
          <a:xfrm>
            <a:off x="4673646" y="2024046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404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F73FAA11-2F8D-41C7-B35D-F68ED0059B26}"/>
              </a:ext>
            </a:extLst>
          </p:cNvPr>
          <p:cNvSpPr/>
          <p:nvPr/>
        </p:nvSpPr>
        <p:spPr>
          <a:xfrm>
            <a:off x="7121986" y="2034325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4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AB17D7-DA68-4D9C-B034-6D1D3A3CF37D}"/>
              </a:ext>
            </a:extLst>
          </p:cNvPr>
          <p:cNvSpPr/>
          <p:nvPr/>
        </p:nvSpPr>
        <p:spPr>
          <a:xfrm>
            <a:off x="3563888" y="2995082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计数值为 </a:t>
            </a:r>
            <a:r>
              <a:rPr lang="en-US" altLang="zh-CN" sz="2400" i="1" dirty="0">
                <a:solidFill>
                  <a:srgbClr val="FF6600"/>
                </a:solidFill>
              </a:rPr>
              <a:t>n</a:t>
            </a:r>
            <a:r>
              <a:rPr lang="en-US" altLang="zh-CN" sz="2400" baseline="-25000" dirty="0">
                <a:solidFill>
                  <a:srgbClr val="FF6600"/>
                </a:solidFill>
              </a:rPr>
              <a:t>0</a:t>
            </a:r>
            <a:r>
              <a:rPr lang="en-US" altLang="zh-CN" sz="2400" baseline="-25000" dirty="0"/>
              <a:t> </a:t>
            </a:r>
            <a:endParaRPr lang="zh-CN" altLang="en-US" sz="2400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E258971-B675-4647-88EE-056324964139}"/>
              </a:ext>
            </a:extLst>
          </p:cNvPr>
          <p:cNvSpPr/>
          <p:nvPr/>
        </p:nvSpPr>
        <p:spPr>
          <a:xfrm>
            <a:off x="6036010" y="2995081"/>
            <a:ext cx="1824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计数值为 </a:t>
            </a:r>
            <a:r>
              <a:rPr lang="en-US" altLang="zh-CN" sz="2400" i="1" dirty="0">
                <a:solidFill>
                  <a:srgbClr val="FF6600"/>
                </a:solidFill>
              </a:rPr>
              <a:t>n</a:t>
            </a:r>
            <a:r>
              <a:rPr lang="en-US" altLang="zh-CN" sz="2400" baseline="-25000" dirty="0">
                <a:solidFill>
                  <a:srgbClr val="FF6600"/>
                </a:solidFill>
              </a:rPr>
              <a:t>1 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7762FA-EAE5-4787-833C-55534B6064D4}"/>
              </a:ext>
            </a:extLst>
          </p:cNvPr>
          <p:cNvSpPr/>
          <p:nvPr/>
        </p:nvSpPr>
        <p:spPr>
          <a:xfrm>
            <a:off x="3938822" y="3717040"/>
            <a:ext cx="51698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385763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 总</a:t>
            </a: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定时时间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5763" fontAlgn="auto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×T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5763" fontAlgn="auto">
              <a:spcBef>
                <a:spcPts val="1200"/>
              </a:spcBef>
              <a:spcAft>
                <a:spcPts val="0"/>
              </a:spcAft>
              <a:buSzPct val="75000"/>
            </a:pP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只需满足 </a:t>
            </a:r>
            <a:r>
              <a:rPr lang="en-US" altLang="zh-CN" sz="2400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 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 T</a:t>
            </a:r>
            <a:r>
              <a:rPr lang="en-US" altLang="zh-CN" sz="2400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0557E1-6894-4ACC-B7CC-9583F8704F18}"/>
              </a:ext>
            </a:extLst>
          </p:cNvPr>
          <p:cNvSpPr txBox="1"/>
          <p:nvPr/>
        </p:nvSpPr>
        <p:spPr bwMode="auto">
          <a:xfrm>
            <a:off x="246391" y="1521983"/>
            <a:ext cx="3179363" cy="313932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altLang="zh-CN" sz="240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2MHz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0.5μs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产生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方波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或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负脉冲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周期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100ms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n-ea"/>
              </a:rPr>
              <a:t>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×n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100ms/0.5μs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      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+mn-lt"/>
                <a:ea typeface="+mn-ea"/>
              </a:rPr>
              <a:t>          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1000×200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283E50F-27DD-478B-9E7C-46C71CC9A2A6}"/>
              </a:ext>
            </a:extLst>
          </p:cNvPr>
          <p:cNvGrpSpPr/>
          <p:nvPr/>
        </p:nvGrpSpPr>
        <p:grpSpPr>
          <a:xfrm>
            <a:off x="208879" y="1221768"/>
            <a:ext cx="3033091" cy="3434847"/>
            <a:chOff x="208879" y="1221768"/>
            <a:chExt cx="3033091" cy="343484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43F10AE-08A8-49B1-93E2-221F1AAE6146}"/>
                </a:ext>
              </a:extLst>
            </p:cNvPr>
            <p:cNvCxnSpPr/>
            <p:nvPr/>
          </p:nvCxnSpPr>
          <p:spPr bwMode="auto">
            <a:xfrm>
              <a:off x="208879" y="1412776"/>
              <a:ext cx="2130873" cy="0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644E95E-6D5B-4EE6-BB79-6C6B23B580A9}"/>
                </a:ext>
              </a:extLst>
            </p:cNvPr>
            <p:cNvCxnSpPr/>
            <p:nvPr/>
          </p:nvCxnSpPr>
          <p:spPr bwMode="auto">
            <a:xfrm>
              <a:off x="2339752" y="1412776"/>
              <a:ext cx="899670" cy="1813137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64A7435-438B-4AC2-8140-EA8272048C61}"/>
                </a:ext>
              </a:extLst>
            </p:cNvPr>
            <p:cNvCxnSpPr/>
            <p:nvPr/>
          </p:nvCxnSpPr>
          <p:spPr bwMode="auto">
            <a:xfrm>
              <a:off x="3241970" y="3225913"/>
              <a:ext cx="0" cy="1430702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ECEDB68-1DB0-4229-838B-CB8B62C20DC7}"/>
                </a:ext>
              </a:extLst>
            </p:cNvPr>
            <p:cNvCxnSpPr/>
            <p:nvPr/>
          </p:nvCxnSpPr>
          <p:spPr bwMode="auto">
            <a:xfrm flipH="1">
              <a:off x="208879" y="4656615"/>
              <a:ext cx="3030543" cy="0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93E2A67-EAC0-4073-A402-DE6DBA63FC76}"/>
                </a:ext>
              </a:extLst>
            </p:cNvPr>
            <p:cNvCxnSpPr/>
            <p:nvPr/>
          </p:nvCxnSpPr>
          <p:spPr bwMode="auto">
            <a:xfrm flipV="1">
              <a:off x="208879" y="1412776"/>
              <a:ext cx="0" cy="3243839"/>
            </a:xfrm>
            <a:prstGeom prst="line">
              <a:avLst/>
            </a:prstGeom>
            <a:solidFill>
              <a:schemeClr val="accent1"/>
            </a:solidFill>
            <a:ln w="57150" cap="rnd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C3D60D7-A217-4D2F-A4E7-889B08E5193F}"/>
                </a:ext>
              </a:extLst>
            </p:cNvPr>
            <p:cNvSpPr/>
            <p:nvPr/>
          </p:nvSpPr>
          <p:spPr>
            <a:xfrm>
              <a:off x="403501" y="1221768"/>
              <a:ext cx="9281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【</a:t>
              </a:r>
              <a:r>
                <a:rPr lang="zh-CN" altLang="en-US" sz="2400" dirty="0">
                  <a:solidFill>
                    <a:srgbClr val="C00000"/>
                  </a:solidFill>
                </a:rPr>
                <a:t>例</a:t>
              </a:r>
              <a:r>
                <a:rPr lang="en-US" altLang="zh-CN" sz="2400" dirty="0">
                  <a:solidFill>
                    <a:srgbClr val="C00000"/>
                  </a:solidFill>
                </a:rPr>
                <a:t>】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96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D9E6-EC55-439C-82B5-3A96B08C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49" charset="-122"/>
              </a:rPr>
              <a:t>多个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计数器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使用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2FB0D-BD60-442D-9088-B41ABBA6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16" y="5328600"/>
            <a:ext cx="6130063" cy="105272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位计数器的定时结果。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的整数倍。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AA8AD-1A39-43D3-B7E2-861199B51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itchFamily="34" charset="0"/>
                <a:ea typeface="宋体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  <a:pPr/>
              <a:t>64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2D97D90-F5E0-477B-ACE0-714D04CC2463}"/>
              </a:ext>
            </a:extLst>
          </p:cNvPr>
          <p:cNvSpPr txBox="1">
            <a:spLocks/>
          </p:cNvSpPr>
          <p:nvPr/>
        </p:nvSpPr>
        <p:spPr bwMode="auto">
          <a:xfrm>
            <a:off x="395420" y="620085"/>
            <a:ext cx="864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 defTabSz="713232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49" charset="-122"/>
                <a:cs typeface="+mn-cs"/>
              </a:rPr>
              <a:t>要求输出为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指定宽度</a:t>
            </a: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49" charset="-122"/>
                <a:cs typeface="+mn-cs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周期性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负脉冲</a:t>
            </a: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49" charset="-122"/>
                <a:cs typeface="+mn-cs"/>
              </a:rPr>
              <a:t>，如何设计？</a:t>
            </a:r>
            <a:endParaRPr lang="zh-CN" altLang="en-US" sz="2800" dirty="0">
              <a:solidFill>
                <a:srgbClr val="9900CC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D2795F-2159-404A-A436-F6062FBAAE07}"/>
              </a:ext>
            </a:extLst>
          </p:cNvPr>
          <p:cNvSpPr/>
          <p:nvPr/>
        </p:nvSpPr>
        <p:spPr>
          <a:xfrm>
            <a:off x="7208877" y="188640"/>
            <a:ext cx="1827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900CC"/>
                </a:solidFill>
                <a:latin typeface="Arial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9900CC"/>
                </a:solidFill>
                <a:latin typeface="Arial"/>
                <a:ea typeface="黑体" panose="02010609060101010101" pitchFamily="49" charset="-122"/>
              </a:rPr>
              <a:t>方法</a:t>
            </a:r>
            <a:r>
              <a:rPr lang="en-US" altLang="zh-CN" sz="2800" dirty="0">
                <a:solidFill>
                  <a:srgbClr val="9900CC"/>
                </a:solidFill>
                <a:latin typeface="Arial"/>
                <a:ea typeface="黑体" panose="02010609060101010101" pitchFamily="49" charset="-122"/>
              </a:rPr>
              <a:t>1】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F19A2A3-496D-426E-924F-B9033AED240E}"/>
              </a:ext>
            </a:extLst>
          </p:cNvPr>
          <p:cNvSpPr/>
          <p:nvPr/>
        </p:nvSpPr>
        <p:spPr bwMode="auto">
          <a:xfrm>
            <a:off x="1934523" y="2154668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:a16="http://schemas.microsoft.com/office/drawing/2014/main" id="{F86F0364-5B0B-440B-B8D1-65C0DEA2BECC}"/>
              </a:ext>
            </a:extLst>
          </p:cNvPr>
          <p:cNvSpPr txBox="1"/>
          <p:nvPr/>
        </p:nvSpPr>
        <p:spPr>
          <a:xfrm>
            <a:off x="1934523" y="2154668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38">
            <a:extLst>
              <a:ext uri="{FF2B5EF4-FFF2-40B4-BE49-F238E27FC236}">
                <a16:creationId xmlns:a16="http://schemas.microsoft.com/office/drawing/2014/main" id="{87EAF9DD-C162-47B5-90FD-5C85333CC1E4}"/>
              </a:ext>
            </a:extLst>
          </p:cNvPr>
          <p:cNvSpPr txBox="1"/>
          <p:nvPr/>
        </p:nvSpPr>
        <p:spPr>
          <a:xfrm>
            <a:off x="1813478" y="1789283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Timer0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83C252F-3C7B-4313-8FCE-EBAFB0E5D060}"/>
              </a:ext>
            </a:extLst>
          </p:cNvPr>
          <p:cNvSpPr txBox="1"/>
          <p:nvPr/>
        </p:nvSpPr>
        <p:spPr>
          <a:xfrm>
            <a:off x="1934523" y="251185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TextBox 44">
            <a:extLst>
              <a:ext uri="{FF2B5EF4-FFF2-40B4-BE49-F238E27FC236}">
                <a16:creationId xmlns:a16="http://schemas.microsoft.com/office/drawing/2014/main" id="{F82DC011-EE1D-440D-90D8-DFEEB7C1E61F}"/>
              </a:ext>
            </a:extLst>
          </p:cNvPr>
          <p:cNvSpPr txBox="1"/>
          <p:nvPr/>
        </p:nvSpPr>
        <p:spPr>
          <a:xfrm>
            <a:off x="2461550" y="215466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OUT0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06C3851-9914-4B6F-B42F-7D0ED055B53E}"/>
              </a:ext>
            </a:extLst>
          </p:cNvPr>
          <p:cNvCxnSpPr/>
          <p:nvPr/>
        </p:nvCxnSpPr>
        <p:spPr bwMode="auto">
          <a:xfrm>
            <a:off x="1291581" y="2343844"/>
            <a:ext cx="64294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26FC273-82EF-45CF-B8B5-4B7E40C14C7D}"/>
              </a:ext>
            </a:extLst>
          </p:cNvPr>
          <p:cNvCxnSpPr>
            <a:cxnSpLocks/>
          </p:cNvCxnSpPr>
          <p:nvPr/>
        </p:nvCxnSpPr>
        <p:spPr bwMode="auto">
          <a:xfrm>
            <a:off x="1796777" y="2726172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81C6181C-30FC-40A7-8034-311956D18E6F}"/>
              </a:ext>
            </a:extLst>
          </p:cNvPr>
          <p:cNvSpPr>
            <a:spLocks noChangeAspect="1"/>
          </p:cNvSpPr>
          <p:nvPr/>
        </p:nvSpPr>
        <p:spPr bwMode="auto">
          <a:xfrm>
            <a:off x="1689636" y="2672601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F85BD9A-DF18-403E-B6B8-6B0134B5F168}"/>
              </a:ext>
            </a:extLst>
          </p:cNvPr>
          <p:cNvGrpSpPr/>
          <p:nvPr/>
        </p:nvGrpSpPr>
        <p:grpSpPr>
          <a:xfrm>
            <a:off x="1220981" y="2016675"/>
            <a:ext cx="446718" cy="214314"/>
            <a:chOff x="500034" y="5214950"/>
            <a:chExt cx="1071570" cy="214314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88DA2D1-BBAF-439C-A605-AE76780DC667}"/>
                </a:ext>
              </a:extLst>
            </p:cNvPr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C9BF962-C0A8-4C72-9F81-41651C4CB772}"/>
                </a:ext>
              </a:extLst>
            </p:cNvPr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A3F417D-573B-4792-8A62-75929B5B09C7}"/>
                </a:ext>
              </a:extLst>
            </p:cNvPr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4440920-5F2E-4466-8513-C595161C7DB2}"/>
                </a:ext>
              </a:extLst>
            </p:cNvPr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50DE1EB-9FF3-470E-92FB-32FE8AEC32A3}"/>
                </a:ext>
              </a:extLst>
            </p:cNvPr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E751FEED-917A-4923-8583-0A8B5D5F7E7B}"/>
                </a:ext>
              </a:extLst>
            </p:cNvPr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E1DBF73-4CD6-4C00-A1C2-C18E9E96051B}"/>
                </a:ext>
              </a:extLst>
            </p:cNvPr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777F9AB6-FF75-46E1-B0E1-D99F260AA00F}"/>
                </a:ext>
              </a:extLst>
            </p:cNvPr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9A3D45B-9928-48CB-814A-F4FEDD94A4DF}"/>
                </a:ext>
              </a:extLst>
            </p:cNvPr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A5C860-5BA8-47CE-9161-2AC5B5071BAE}"/>
              </a:ext>
            </a:extLst>
          </p:cNvPr>
          <p:cNvCxnSpPr>
            <a:cxnSpLocks/>
          </p:cNvCxnSpPr>
          <p:nvPr/>
        </p:nvCxnSpPr>
        <p:spPr bwMode="auto">
          <a:xfrm>
            <a:off x="3461682" y="2343844"/>
            <a:ext cx="946232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1939A7B7-4F7B-4C46-B9FD-AF5A4B70AB4E}"/>
              </a:ext>
            </a:extLst>
          </p:cNvPr>
          <p:cNvSpPr/>
          <p:nvPr/>
        </p:nvSpPr>
        <p:spPr>
          <a:xfrm>
            <a:off x="1121976" y="2507788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FC1D123-6EE9-44A9-A110-99D01D2A4D8B}"/>
              </a:ext>
            </a:extLst>
          </p:cNvPr>
          <p:cNvSpPr/>
          <p:nvPr/>
        </p:nvSpPr>
        <p:spPr bwMode="auto">
          <a:xfrm>
            <a:off x="4407914" y="2155360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TextBox 36">
            <a:extLst>
              <a:ext uri="{FF2B5EF4-FFF2-40B4-BE49-F238E27FC236}">
                <a16:creationId xmlns:a16="http://schemas.microsoft.com/office/drawing/2014/main" id="{E53617BC-584C-439D-98A3-44AEB13D87AB}"/>
              </a:ext>
            </a:extLst>
          </p:cNvPr>
          <p:cNvSpPr txBox="1"/>
          <p:nvPr/>
        </p:nvSpPr>
        <p:spPr>
          <a:xfrm>
            <a:off x="4407914" y="2155360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TextBox 38">
            <a:extLst>
              <a:ext uri="{FF2B5EF4-FFF2-40B4-BE49-F238E27FC236}">
                <a16:creationId xmlns:a16="http://schemas.microsoft.com/office/drawing/2014/main" id="{B0E58B92-EF4C-4161-8156-F9C2E12369F4}"/>
              </a:ext>
            </a:extLst>
          </p:cNvPr>
          <p:cNvSpPr txBox="1"/>
          <p:nvPr/>
        </p:nvSpPr>
        <p:spPr>
          <a:xfrm>
            <a:off x="4286869" y="178997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Timer1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8E1BDB11-12AF-4B33-9F6B-E8A29C475C91}"/>
              </a:ext>
            </a:extLst>
          </p:cNvPr>
          <p:cNvSpPr txBox="1"/>
          <p:nvPr/>
        </p:nvSpPr>
        <p:spPr>
          <a:xfrm>
            <a:off x="4407914" y="251255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TextBox 44">
            <a:extLst>
              <a:ext uri="{FF2B5EF4-FFF2-40B4-BE49-F238E27FC236}">
                <a16:creationId xmlns:a16="http://schemas.microsoft.com/office/drawing/2014/main" id="{043B1C09-3FF1-45EF-AE5A-A5B5FBF7522D}"/>
              </a:ext>
            </a:extLst>
          </p:cNvPr>
          <p:cNvSpPr txBox="1"/>
          <p:nvPr/>
        </p:nvSpPr>
        <p:spPr>
          <a:xfrm>
            <a:off x="4934941" y="215536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67C461E-C9E8-45C1-B9BF-C90A042D288C}"/>
              </a:ext>
            </a:extLst>
          </p:cNvPr>
          <p:cNvCxnSpPr>
            <a:cxnSpLocks/>
          </p:cNvCxnSpPr>
          <p:nvPr/>
        </p:nvCxnSpPr>
        <p:spPr bwMode="auto">
          <a:xfrm>
            <a:off x="4270168" y="2726864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69E46D35-66AA-4914-B9B8-CDE531510CED}"/>
              </a:ext>
            </a:extLst>
          </p:cNvPr>
          <p:cNvSpPr>
            <a:spLocks noChangeAspect="1"/>
          </p:cNvSpPr>
          <p:nvPr/>
        </p:nvSpPr>
        <p:spPr bwMode="auto">
          <a:xfrm>
            <a:off x="4163027" y="2673293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19B2396-C125-4E71-9E35-E593427B45E4}"/>
              </a:ext>
            </a:extLst>
          </p:cNvPr>
          <p:cNvCxnSpPr>
            <a:cxnSpLocks/>
          </p:cNvCxnSpPr>
          <p:nvPr/>
        </p:nvCxnSpPr>
        <p:spPr bwMode="auto">
          <a:xfrm>
            <a:off x="5935073" y="2344536"/>
            <a:ext cx="357190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C3D9DB05-C7E0-4DEA-B38A-9CA7B9161098}"/>
              </a:ext>
            </a:extLst>
          </p:cNvPr>
          <p:cNvSpPr/>
          <p:nvPr/>
        </p:nvSpPr>
        <p:spPr>
          <a:xfrm>
            <a:off x="3595367" y="2508480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2A7B091-CCEA-4092-A7B3-C243913469F0}"/>
              </a:ext>
            </a:extLst>
          </p:cNvPr>
          <p:cNvGrpSpPr/>
          <p:nvPr/>
        </p:nvGrpSpPr>
        <p:grpSpPr>
          <a:xfrm>
            <a:off x="3541990" y="2034942"/>
            <a:ext cx="728178" cy="214314"/>
            <a:chOff x="500034" y="5214950"/>
            <a:chExt cx="1071570" cy="214314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375AE0E-5EBA-4917-8112-3784A8A41EF0}"/>
                </a:ext>
              </a:extLst>
            </p:cNvPr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7D13255-5B6D-4FD5-B146-2D1C71544970}"/>
                </a:ext>
              </a:extLst>
            </p:cNvPr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0E6102C2-90C4-4751-89E8-1DB9703E8751}"/>
                </a:ext>
              </a:extLst>
            </p:cNvPr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50D227BD-E763-4D9B-8AB2-C7D204B3294E}"/>
                </a:ext>
              </a:extLst>
            </p:cNvPr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20BF6A40-9392-483D-BB85-A10145C68DB2}"/>
                </a:ext>
              </a:extLst>
            </p:cNvPr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FA511AB-81B9-43B8-9056-4FAF536F0910}"/>
                </a:ext>
              </a:extLst>
            </p:cNvPr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308BA896-4807-4EDB-826E-84F3D80A9C1D}"/>
                </a:ext>
              </a:extLst>
            </p:cNvPr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B7DEE926-7F82-4185-A5A3-8467FC6DBC99}"/>
                </a:ext>
              </a:extLst>
            </p:cNvPr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9D00259F-EEAE-4321-A8D6-276B6AB11342}"/>
                </a:ext>
              </a:extLst>
            </p:cNvPr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16237DEF-F377-4C41-B5C8-2A8AF7408D1B}"/>
              </a:ext>
            </a:extLst>
          </p:cNvPr>
          <p:cNvSpPr/>
          <p:nvPr/>
        </p:nvSpPr>
        <p:spPr>
          <a:xfrm>
            <a:off x="1653896" y="2823315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AA2FB6B-FF72-4663-A6D0-02FB17FE3573}"/>
              </a:ext>
            </a:extLst>
          </p:cNvPr>
          <p:cNvSpPr/>
          <p:nvPr/>
        </p:nvSpPr>
        <p:spPr>
          <a:xfrm>
            <a:off x="4701167" y="2823315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4BCD7F8-FFA3-41F6-AC8F-0C1FA72306EC}"/>
              </a:ext>
            </a:extLst>
          </p:cNvPr>
          <p:cNvSpPr/>
          <p:nvPr/>
        </p:nvSpPr>
        <p:spPr>
          <a:xfrm>
            <a:off x="1122587" y="1529591"/>
            <a:ext cx="8883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endParaRPr lang="zh-CN" altLang="en-US" sz="1404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F25426B2-C510-465C-BF9E-6122AA6478AB}"/>
              </a:ext>
            </a:extLst>
          </p:cNvPr>
          <p:cNvSpPr/>
          <p:nvPr/>
        </p:nvSpPr>
        <p:spPr>
          <a:xfrm>
            <a:off x="2905598" y="2308719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404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0E877C8-8EEC-42AB-8433-230DDF3E90AC}"/>
              </a:ext>
            </a:extLst>
          </p:cNvPr>
          <p:cNvSpPr/>
          <p:nvPr/>
        </p:nvSpPr>
        <p:spPr>
          <a:xfrm>
            <a:off x="5389624" y="2318998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4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DF4DDBC4-4878-44A8-BF62-AADCD7FA14E3}"/>
              </a:ext>
            </a:extLst>
          </p:cNvPr>
          <p:cNvSpPr/>
          <p:nvPr/>
        </p:nvSpPr>
        <p:spPr>
          <a:xfrm>
            <a:off x="3107259" y="1486493"/>
            <a:ext cx="16614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OUT0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endParaRPr lang="zh-CN" altLang="en-US" sz="1404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C37A1E7D-D172-40C2-B777-9444B0127BC9}"/>
              </a:ext>
            </a:extLst>
          </p:cNvPr>
          <p:cNvGrpSpPr/>
          <p:nvPr/>
        </p:nvGrpSpPr>
        <p:grpSpPr>
          <a:xfrm>
            <a:off x="6152807" y="1502433"/>
            <a:ext cx="1659643" cy="1710873"/>
            <a:chOff x="3934161" y="3388049"/>
            <a:chExt cx="1659643" cy="1710873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4572896D-5BA4-4ECC-8C43-4D6403E08686}"/>
                </a:ext>
              </a:extLst>
            </p:cNvPr>
            <p:cNvGrpSpPr/>
            <p:nvPr/>
          </p:nvGrpSpPr>
          <p:grpSpPr>
            <a:xfrm>
              <a:off x="3934161" y="4057337"/>
              <a:ext cx="1659643" cy="221457"/>
              <a:chOff x="3862153" y="3810349"/>
              <a:chExt cx="1659643" cy="221457"/>
            </a:xfrm>
          </p:grpSpPr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D6566E29-2318-44B7-8CED-AFDDA6E656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60046" y="3818033"/>
                <a:ext cx="0" cy="20663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6B5A929F-C84A-49B6-8A21-1E38A051AD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62153" y="3810349"/>
                <a:ext cx="305986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81EAF1B4-B33F-40BE-A894-46D65F337BAE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4060982" y="3917506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1CBBBC19-FB91-44A0-86D0-573E01FC21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68139" y="4024663"/>
                <a:ext cx="191907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0F295F4A-8A6F-45F3-B29F-9E895F5C7F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60046" y="3818033"/>
                <a:ext cx="621451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B2D31537-D0C5-4C94-AAA1-BEB6835CD7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173404" y="3825176"/>
                <a:ext cx="0" cy="20663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CEED29DD-B102-4209-8964-87ABCED3DA4A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4874340" y="3924649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73F31954-4180-4963-A243-FC0855D825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81497" y="4031806"/>
                <a:ext cx="191907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F9EE5127-C7DC-4264-8E4E-D8A9FE8E33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73404" y="3825176"/>
                <a:ext cx="348392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68E51D4-1E5A-433B-AE9D-4416BAC5129D}"/>
                </a:ext>
              </a:extLst>
            </p:cNvPr>
            <p:cNvSpPr/>
            <p:nvPr/>
          </p:nvSpPr>
          <p:spPr>
            <a:xfrm>
              <a:off x="4271756" y="3388049"/>
              <a:ext cx="99296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600" i="0" u="none" strike="noStrike" kern="0" cap="none" spc="0" normalizeH="0" baseline="-2500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OUT1</a:t>
              </a:r>
              <a:endParaRPr kumimoji="0" lang="zh-CN" altLang="en-US" sz="1404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43D5B979-7D11-48AA-91AD-008E1A7542CA}"/>
                </a:ext>
              </a:extLst>
            </p:cNvPr>
            <p:cNvCxnSpPr/>
            <p:nvPr/>
          </p:nvCxnSpPr>
          <p:spPr>
            <a:xfrm flipV="1">
              <a:off x="4432054" y="3829156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3DA40210-640A-4C4B-961F-34AA0888DA35}"/>
                </a:ext>
              </a:extLst>
            </p:cNvPr>
            <p:cNvCxnSpPr/>
            <p:nvPr/>
          </p:nvCxnSpPr>
          <p:spPr>
            <a:xfrm flipV="1">
              <a:off x="5245412" y="3825729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6F2088E-BE68-41B0-8F88-EED6322C0576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54" y="3923928"/>
              <a:ext cx="813358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headEnd type="triangle" w="med" len="lg"/>
              <a:tailEnd type="triangle" w="med" len="lg"/>
            </a:ln>
            <a:effectLst/>
          </p:spPr>
        </p:cxn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6320F6F-E834-4880-96DF-68B6832E0F5D}"/>
                </a:ext>
              </a:extLst>
            </p:cNvPr>
            <p:cNvSpPr/>
            <p:nvPr/>
          </p:nvSpPr>
          <p:spPr>
            <a:xfrm>
              <a:off x="4882922" y="4606479"/>
              <a:ext cx="51809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kumimoji="0" lang="zh-CN" altLang="en-US" sz="1404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07074338-ECA4-44B4-9D28-3FCD806E1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9458" y="4478780"/>
              <a:ext cx="0" cy="204469"/>
            </a:xfrm>
            <a:prstGeom prst="straightConnector1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68376C38-A579-4899-B3E3-0866267C6ECD}"/>
                </a:ext>
              </a:extLst>
            </p:cNvPr>
            <p:cNvCxnSpPr/>
            <p:nvPr/>
          </p:nvCxnSpPr>
          <p:spPr>
            <a:xfrm flipV="1">
              <a:off x="5050497" y="4325147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14C760B-1F02-41CE-A40C-8E4AE2257379}"/>
                </a:ext>
              </a:extLst>
            </p:cNvPr>
            <p:cNvCxnSpPr/>
            <p:nvPr/>
          </p:nvCxnSpPr>
          <p:spPr>
            <a:xfrm flipV="1">
              <a:off x="5247793" y="4325147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120A1D85-C393-43DF-AC04-23B55082D6BB}"/>
                </a:ext>
              </a:extLst>
            </p:cNvPr>
            <p:cNvCxnSpPr>
              <a:cxnSpLocks/>
            </p:cNvCxnSpPr>
            <p:nvPr/>
          </p:nvCxnSpPr>
          <p:spPr>
            <a:xfrm>
              <a:off x="5048116" y="4424102"/>
              <a:ext cx="1972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1F14A8C-E4C3-4321-A653-BC5CFC2FD932}"/>
              </a:ext>
            </a:extLst>
          </p:cNvPr>
          <p:cNvSpPr/>
          <p:nvPr/>
        </p:nvSpPr>
        <p:spPr>
          <a:xfrm>
            <a:off x="1566779" y="3561537"/>
            <a:ext cx="267015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385763" fontAlgn="auto">
              <a:spcBef>
                <a:spcPts val="1200"/>
              </a:spcBef>
              <a:spcAft>
                <a:spcPts val="0"/>
              </a:spcAft>
              <a:buSzPct val="75000"/>
            </a:pP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OUT0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5763" fontAlgn="auto">
              <a:spcBef>
                <a:spcPts val="1200"/>
              </a:spcBef>
              <a:spcAft>
                <a:spcPts val="0"/>
              </a:spcAft>
              <a:buSzPct val="75000"/>
            </a:pPr>
            <a:r>
              <a:rPr lang="en-US" altLang="zh-CN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 / T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 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defTabSz="385763" fontAlgn="auto">
              <a:spcBef>
                <a:spcPts val="1200"/>
              </a:spcBef>
              <a:spcAft>
                <a:spcPts val="0"/>
              </a:spcAft>
              <a:buSzPct val="75000"/>
            </a:pPr>
            <a:r>
              <a:rPr lang="en-US" altLang="zh-CN" i="1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 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OUT1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 W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8246D3-1DC5-44B8-BA30-0D0A460DABA6}"/>
              </a:ext>
            </a:extLst>
          </p:cNvPr>
          <p:cNvSpPr/>
          <p:nvPr/>
        </p:nvSpPr>
        <p:spPr>
          <a:xfrm>
            <a:off x="4330981" y="41704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即：Timer0 定时时间为 W;</a:t>
            </a:r>
          </a:p>
          <a:p>
            <a:pPr algn="l">
              <a:spcBef>
                <a:spcPts val="0"/>
              </a:spcBef>
            </a:pP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Timer1 定时时间为 T</a:t>
            </a:r>
            <a:r>
              <a:rPr lang="zh-CN" altLang="en-US" sz="2400" baseline="-250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OUT1 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E4AEE84-F7BE-4262-B8D9-2348E20F57A1}"/>
              </a:ext>
            </a:extLst>
          </p:cNvPr>
          <p:cNvSpPr txBox="1"/>
          <p:nvPr/>
        </p:nvSpPr>
        <p:spPr bwMode="auto">
          <a:xfrm>
            <a:off x="284501" y="1255185"/>
            <a:ext cx="182133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  <a:cs typeface="+mn-cs"/>
              </a:rPr>
              <a:t>CLK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</a:rPr>
              <a:t>0.5μs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DA3857F-E761-4FDC-AEFD-763A5EE7F06A}"/>
              </a:ext>
            </a:extLst>
          </p:cNvPr>
          <p:cNvSpPr txBox="1"/>
          <p:nvPr/>
        </p:nvSpPr>
        <p:spPr bwMode="auto">
          <a:xfrm>
            <a:off x="6977169" y="2963501"/>
            <a:ext cx="71526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</a:rPr>
              <a:t>2ms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8FCEFE1-D9FC-4D50-B9F8-00ECF9BCDBEE}"/>
              </a:ext>
            </a:extLst>
          </p:cNvPr>
          <p:cNvSpPr txBox="1"/>
          <p:nvPr/>
        </p:nvSpPr>
        <p:spPr bwMode="auto">
          <a:xfrm>
            <a:off x="6569095" y="1208528"/>
            <a:ext cx="86914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</a:rPr>
              <a:t>10ms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629D4BF-5CBA-4125-93B5-3512B5482A1C}"/>
              </a:ext>
            </a:extLst>
          </p:cNvPr>
          <p:cNvSpPr txBox="1"/>
          <p:nvPr/>
        </p:nvSpPr>
        <p:spPr bwMode="auto">
          <a:xfrm>
            <a:off x="527537" y="3138150"/>
            <a:ext cx="298831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</a:rPr>
              <a:t>n</a:t>
            </a:r>
            <a:r>
              <a:rPr lang="en-US" altLang="zh-CN" sz="2400" baseline="-25000" dirty="0">
                <a:solidFill>
                  <a:srgbClr val="0066FF"/>
                </a:solidFill>
              </a:rPr>
              <a:t>0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2ms/0.5μs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4000</a:t>
            </a:r>
            <a:endParaRPr lang="zh-CN" altLang="en-US" sz="8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43C976D-15E0-4EB8-A6EC-2A16AD1FC49F}"/>
              </a:ext>
            </a:extLst>
          </p:cNvPr>
          <p:cNvSpPr txBox="1"/>
          <p:nvPr/>
        </p:nvSpPr>
        <p:spPr bwMode="auto">
          <a:xfrm>
            <a:off x="3999817" y="3138150"/>
            <a:ext cx="253146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</a:rPr>
              <a:t>n</a:t>
            </a:r>
            <a:r>
              <a:rPr lang="en-US" altLang="zh-CN" sz="2400" baseline="-25000" dirty="0">
                <a:solidFill>
                  <a:srgbClr val="0066FF"/>
                </a:solidFill>
              </a:rPr>
              <a:t>1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10ms/2ms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5</a:t>
            </a:r>
            <a:endParaRPr lang="zh-CN" altLang="en-US" sz="8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D8025F-9E37-499B-BE47-B5FDE363E0FF}"/>
              </a:ext>
            </a:extLst>
          </p:cNvPr>
          <p:cNvSpPr txBox="1"/>
          <p:nvPr/>
        </p:nvSpPr>
        <p:spPr bwMode="auto">
          <a:xfrm>
            <a:off x="1753015" y="6279703"/>
            <a:ext cx="6349815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66FF"/>
                </a:solidFill>
              </a:rPr>
              <a:t>如何产生宽度是</a:t>
            </a:r>
            <a:r>
              <a:rPr lang="en-US" altLang="zh-CN" sz="2400" dirty="0">
                <a:solidFill>
                  <a:srgbClr val="0066FF"/>
                </a:solidFill>
              </a:rPr>
              <a:t>3ms</a:t>
            </a:r>
            <a:r>
              <a:rPr lang="zh-CN" altLang="en-US" sz="2400" dirty="0">
                <a:solidFill>
                  <a:srgbClr val="0066FF"/>
                </a:solidFill>
              </a:rPr>
              <a:t>、周期是</a:t>
            </a:r>
            <a:r>
              <a:rPr lang="en-US" altLang="zh-CN" sz="2400" dirty="0">
                <a:solidFill>
                  <a:srgbClr val="0066FF"/>
                </a:solidFill>
              </a:rPr>
              <a:t>10ms</a:t>
            </a:r>
            <a:r>
              <a:rPr lang="zh-CN" altLang="en-US" sz="2400" dirty="0">
                <a:solidFill>
                  <a:srgbClr val="0066FF"/>
                </a:solidFill>
              </a:rPr>
              <a:t>的负脉冲？</a:t>
            </a:r>
          </a:p>
        </p:txBody>
      </p:sp>
    </p:spTree>
    <p:extLst>
      <p:ext uri="{BB962C8B-B14F-4D97-AF65-F5344CB8AC3E}">
        <p14:creationId xmlns:p14="http://schemas.microsoft.com/office/powerpoint/2010/main" val="379003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D9E6-EC55-439C-82B5-3A96B08C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49" charset="-122"/>
              </a:rPr>
              <a:t>多个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计数器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使用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2FB0D-BD60-442D-9088-B41ABBA6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26" y="5464532"/>
            <a:ext cx="5443600" cy="1052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可以不是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的整数倍。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位计数器的定时结果。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AA8AD-1A39-43D3-B7E2-861199B51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itchFamily="34" charset="0"/>
                <a:ea typeface="宋体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  <a:pPr/>
              <a:t>65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2D97D90-F5E0-477B-ACE0-714D04CC2463}"/>
              </a:ext>
            </a:extLst>
          </p:cNvPr>
          <p:cNvSpPr txBox="1">
            <a:spLocks/>
          </p:cNvSpPr>
          <p:nvPr/>
        </p:nvSpPr>
        <p:spPr bwMode="auto">
          <a:xfrm>
            <a:off x="395420" y="620085"/>
            <a:ext cx="864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 defTabSz="713232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49" charset="-122"/>
                <a:cs typeface="+mn-cs"/>
              </a:rPr>
              <a:t>要求输出为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指定宽度</a:t>
            </a: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49" charset="-122"/>
                <a:cs typeface="+mn-cs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周期性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负脉冲</a:t>
            </a:r>
            <a:r>
              <a:rPr lang="zh-CN" altLang="en-US" sz="2800" dirty="0">
                <a:solidFill>
                  <a:srgbClr val="008000"/>
                </a:solidFill>
                <a:latin typeface="+mn-lt"/>
                <a:ea typeface="黑体" panose="02010609060101010101" pitchFamily="49" charset="-122"/>
                <a:cs typeface="+mn-cs"/>
              </a:rPr>
              <a:t>，如何设计？</a:t>
            </a:r>
            <a:endParaRPr lang="zh-CN" altLang="en-US" sz="2800" dirty="0">
              <a:solidFill>
                <a:srgbClr val="9900CC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D2795F-2159-404A-A436-F6062FBAAE07}"/>
              </a:ext>
            </a:extLst>
          </p:cNvPr>
          <p:cNvSpPr/>
          <p:nvPr/>
        </p:nvSpPr>
        <p:spPr>
          <a:xfrm>
            <a:off x="7208877" y="188640"/>
            <a:ext cx="1827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900CC"/>
                </a:solidFill>
                <a:latin typeface="Arial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9900CC"/>
                </a:solidFill>
                <a:latin typeface="Arial"/>
                <a:ea typeface="黑体" panose="02010609060101010101" pitchFamily="49" charset="-122"/>
              </a:rPr>
              <a:t>方法</a:t>
            </a:r>
            <a:r>
              <a:rPr lang="en-US" altLang="zh-CN" sz="2800" dirty="0">
                <a:solidFill>
                  <a:srgbClr val="9900CC"/>
                </a:solidFill>
                <a:latin typeface="Arial"/>
                <a:ea typeface="黑体" panose="02010609060101010101" pitchFamily="49" charset="-122"/>
              </a:rPr>
              <a:t>2】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9934DC7-617A-4DE9-9C69-BBE9046DBCF3}"/>
              </a:ext>
            </a:extLst>
          </p:cNvPr>
          <p:cNvSpPr/>
          <p:nvPr/>
        </p:nvSpPr>
        <p:spPr bwMode="auto">
          <a:xfrm>
            <a:off x="2216107" y="2339242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Box 36">
            <a:extLst>
              <a:ext uri="{FF2B5EF4-FFF2-40B4-BE49-F238E27FC236}">
                <a16:creationId xmlns:a16="http://schemas.microsoft.com/office/drawing/2014/main" id="{7898D4DF-2389-402B-9090-30505AC48FB6}"/>
              </a:ext>
            </a:extLst>
          </p:cNvPr>
          <p:cNvSpPr txBox="1"/>
          <p:nvPr/>
        </p:nvSpPr>
        <p:spPr>
          <a:xfrm>
            <a:off x="2216107" y="2339242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TextBox 38">
            <a:extLst>
              <a:ext uri="{FF2B5EF4-FFF2-40B4-BE49-F238E27FC236}">
                <a16:creationId xmlns:a16="http://schemas.microsoft.com/office/drawing/2014/main" id="{017C814C-317F-47AD-9371-35865E249535}"/>
              </a:ext>
            </a:extLst>
          </p:cNvPr>
          <p:cNvSpPr txBox="1"/>
          <p:nvPr/>
        </p:nvSpPr>
        <p:spPr>
          <a:xfrm>
            <a:off x="2095062" y="19772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Timer0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C7C348BF-A6D3-4FD6-A035-F2006F418057}"/>
              </a:ext>
            </a:extLst>
          </p:cNvPr>
          <p:cNvSpPr txBox="1"/>
          <p:nvPr/>
        </p:nvSpPr>
        <p:spPr>
          <a:xfrm>
            <a:off x="2216107" y="26964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GATE0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Box 44">
            <a:extLst>
              <a:ext uri="{FF2B5EF4-FFF2-40B4-BE49-F238E27FC236}">
                <a16:creationId xmlns:a16="http://schemas.microsoft.com/office/drawing/2014/main" id="{77B686A0-3352-4943-8C29-98682FFA9AC5}"/>
              </a:ext>
            </a:extLst>
          </p:cNvPr>
          <p:cNvSpPr txBox="1"/>
          <p:nvPr/>
        </p:nvSpPr>
        <p:spPr>
          <a:xfrm>
            <a:off x="2743134" y="233924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OUT0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FE5DD63-C79C-45DA-BDD4-9E5B4ACD53FF}"/>
              </a:ext>
            </a:extLst>
          </p:cNvPr>
          <p:cNvCxnSpPr>
            <a:cxnSpLocks/>
          </p:cNvCxnSpPr>
          <p:nvPr/>
        </p:nvCxnSpPr>
        <p:spPr bwMode="auto">
          <a:xfrm>
            <a:off x="1982084" y="2530006"/>
            <a:ext cx="234023" cy="0"/>
          </a:xfrm>
          <a:prstGeom prst="straightConnector1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967511C-5169-4484-9F3E-D16BF45FA21D}"/>
              </a:ext>
            </a:extLst>
          </p:cNvPr>
          <p:cNvCxnSpPr>
            <a:cxnSpLocks/>
          </p:cNvCxnSpPr>
          <p:nvPr/>
        </p:nvCxnSpPr>
        <p:spPr bwMode="auto">
          <a:xfrm>
            <a:off x="2078361" y="2882168"/>
            <a:ext cx="13774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304EC9A8-58D5-4BAA-BB50-7371A4AE96BB}"/>
              </a:ext>
            </a:extLst>
          </p:cNvPr>
          <p:cNvSpPr>
            <a:spLocks noChangeAspect="1"/>
          </p:cNvSpPr>
          <p:nvPr/>
        </p:nvSpPr>
        <p:spPr bwMode="auto">
          <a:xfrm>
            <a:off x="1971220" y="2828597"/>
            <a:ext cx="107141" cy="107141"/>
          </a:xfrm>
          <a:prstGeom prst="ellips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FC035549-F5E3-48CF-9C72-4AA1883F0FEE}"/>
              </a:ext>
            </a:extLst>
          </p:cNvPr>
          <p:cNvGrpSpPr/>
          <p:nvPr/>
        </p:nvGrpSpPr>
        <p:grpSpPr>
          <a:xfrm>
            <a:off x="1285606" y="2043839"/>
            <a:ext cx="446718" cy="214314"/>
            <a:chOff x="500034" y="5214950"/>
            <a:chExt cx="1071570" cy="214314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1C25922-AAD9-49C3-B0EC-F7EB25F50644}"/>
                </a:ext>
              </a:extLst>
            </p:cNvPr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7ACDC88E-E4EC-448B-94F0-75E0EE879979}"/>
                </a:ext>
              </a:extLst>
            </p:cNvPr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A97FE9B-24FC-47F7-845A-B2928C2042E1}"/>
                </a:ext>
              </a:extLst>
            </p:cNvPr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7376EA60-2CE1-41A7-9643-2E700EFE7A46}"/>
                </a:ext>
              </a:extLst>
            </p:cNvPr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4D7432D-31E9-4312-ABDD-30C007D70983}"/>
                </a:ext>
              </a:extLst>
            </p:cNvPr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B18645E-CBF9-4735-BCDB-5EE2D073512C}"/>
                </a:ext>
              </a:extLst>
            </p:cNvPr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43C32C0-18C1-4359-A96B-5E303D0C046C}"/>
                </a:ext>
              </a:extLst>
            </p:cNvPr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65D54C69-51A4-45C9-A356-2E381862C80D}"/>
                </a:ext>
              </a:extLst>
            </p:cNvPr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B2DE7F8-A187-4A67-8886-097E14E2A315}"/>
                </a:ext>
              </a:extLst>
            </p:cNvPr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61C6506-ABFC-4E13-865C-1913DBAE0109}"/>
              </a:ext>
            </a:extLst>
          </p:cNvPr>
          <p:cNvCxnSpPr>
            <a:cxnSpLocks/>
          </p:cNvCxnSpPr>
          <p:nvPr/>
        </p:nvCxnSpPr>
        <p:spPr bwMode="auto">
          <a:xfrm>
            <a:off x="4244193" y="2528418"/>
            <a:ext cx="228346" cy="0"/>
          </a:xfrm>
          <a:prstGeom prst="straightConnector1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D8BC5E7D-BD1A-4908-BD6F-2C570CBF47C9}"/>
              </a:ext>
            </a:extLst>
          </p:cNvPr>
          <p:cNvSpPr/>
          <p:nvPr/>
        </p:nvSpPr>
        <p:spPr>
          <a:xfrm>
            <a:off x="1403560" y="2663784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+5V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CCF02A2-5727-4BF1-A9DB-2174E7718208}"/>
              </a:ext>
            </a:extLst>
          </p:cNvPr>
          <p:cNvSpPr/>
          <p:nvPr/>
        </p:nvSpPr>
        <p:spPr bwMode="auto">
          <a:xfrm>
            <a:off x="4472539" y="2339934"/>
            <a:ext cx="1527159" cy="714380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2" name="TextBox 36">
            <a:extLst>
              <a:ext uri="{FF2B5EF4-FFF2-40B4-BE49-F238E27FC236}">
                <a16:creationId xmlns:a16="http://schemas.microsoft.com/office/drawing/2014/main" id="{488F2630-9206-403A-82B6-75A2052B7A79}"/>
              </a:ext>
            </a:extLst>
          </p:cNvPr>
          <p:cNvSpPr txBox="1"/>
          <p:nvPr/>
        </p:nvSpPr>
        <p:spPr>
          <a:xfrm>
            <a:off x="4472539" y="2339934"/>
            <a:ext cx="9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CLK1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3" name="TextBox 38">
            <a:extLst>
              <a:ext uri="{FF2B5EF4-FFF2-40B4-BE49-F238E27FC236}">
                <a16:creationId xmlns:a16="http://schemas.microsoft.com/office/drawing/2014/main" id="{5DDBE517-5DF4-4ED9-A34D-CD274A606B42}"/>
              </a:ext>
            </a:extLst>
          </p:cNvPr>
          <p:cNvSpPr txBox="1"/>
          <p:nvPr/>
        </p:nvSpPr>
        <p:spPr>
          <a:xfrm>
            <a:off x="4351494" y="197792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8253 Timer1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4" name="TextBox 43">
            <a:extLst>
              <a:ext uri="{FF2B5EF4-FFF2-40B4-BE49-F238E27FC236}">
                <a16:creationId xmlns:a16="http://schemas.microsoft.com/office/drawing/2014/main" id="{3C4BCD83-EC9A-4062-A46B-75B1F34A4A78}"/>
              </a:ext>
            </a:extLst>
          </p:cNvPr>
          <p:cNvSpPr txBox="1"/>
          <p:nvPr/>
        </p:nvSpPr>
        <p:spPr>
          <a:xfrm>
            <a:off x="4472539" y="26971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GATE1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TextBox 44">
            <a:extLst>
              <a:ext uri="{FF2B5EF4-FFF2-40B4-BE49-F238E27FC236}">
                <a16:creationId xmlns:a16="http://schemas.microsoft.com/office/drawing/2014/main" id="{4A0D3950-4027-411D-B42A-7985623916AD}"/>
              </a:ext>
            </a:extLst>
          </p:cNvPr>
          <p:cNvSpPr txBox="1"/>
          <p:nvPr/>
        </p:nvSpPr>
        <p:spPr>
          <a:xfrm>
            <a:off x="4999566" y="23399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OUT1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AEB3FFA-7CA1-4895-A353-4A605F0062FA}"/>
              </a:ext>
            </a:extLst>
          </p:cNvPr>
          <p:cNvCxnSpPr>
            <a:cxnSpLocks/>
          </p:cNvCxnSpPr>
          <p:nvPr/>
        </p:nvCxnSpPr>
        <p:spPr bwMode="auto">
          <a:xfrm>
            <a:off x="3994913" y="2878097"/>
            <a:ext cx="477626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0232BB8-E2F6-49F1-83D9-48D4660EC548}"/>
              </a:ext>
            </a:extLst>
          </p:cNvPr>
          <p:cNvCxnSpPr>
            <a:cxnSpLocks/>
          </p:cNvCxnSpPr>
          <p:nvPr/>
        </p:nvCxnSpPr>
        <p:spPr bwMode="auto">
          <a:xfrm>
            <a:off x="5999698" y="2529110"/>
            <a:ext cx="357190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F2143D22-69B1-4CEA-85B4-8FBFF06104F5}"/>
              </a:ext>
            </a:extLst>
          </p:cNvPr>
          <p:cNvGrpSpPr/>
          <p:nvPr/>
        </p:nvGrpSpPr>
        <p:grpSpPr>
          <a:xfrm>
            <a:off x="3719581" y="3118623"/>
            <a:ext cx="863600" cy="214314"/>
            <a:chOff x="500034" y="5214950"/>
            <a:chExt cx="1071570" cy="214314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C83BD8B-0341-4F22-8895-1BC971915596}"/>
                </a:ext>
              </a:extLst>
            </p:cNvPr>
            <p:cNvCxnSpPr/>
            <p:nvPr/>
          </p:nvCxnSpPr>
          <p:spPr bwMode="auto">
            <a:xfrm>
              <a:off x="500034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99E05C5-391E-494C-BEEC-75E178A0E801}"/>
                </a:ext>
              </a:extLst>
            </p:cNvPr>
            <p:cNvCxnSpPr/>
            <p:nvPr/>
          </p:nvCxnSpPr>
          <p:spPr bwMode="auto">
            <a:xfrm rot="5400000" flipH="1" flipV="1">
              <a:off x="607191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D83555C1-2129-4821-B886-4B4214B07B6C}"/>
                </a:ext>
              </a:extLst>
            </p:cNvPr>
            <p:cNvCxnSpPr/>
            <p:nvPr/>
          </p:nvCxnSpPr>
          <p:spPr bwMode="auto">
            <a:xfrm>
              <a:off x="714348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8F51F4E-691D-4F32-8517-CB39F86ABB2D}"/>
                </a:ext>
              </a:extLst>
            </p:cNvPr>
            <p:cNvCxnSpPr/>
            <p:nvPr/>
          </p:nvCxnSpPr>
          <p:spPr bwMode="auto">
            <a:xfrm rot="5400000" flipH="1" flipV="1">
              <a:off x="821505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C08DE3F4-DEDF-465C-8987-90266FC01295}"/>
                </a:ext>
              </a:extLst>
            </p:cNvPr>
            <p:cNvCxnSpPr/>
            <p:nvPr/>
          </p:nvCxnSpPr>
          <p:spPr bwMode="auto">
            <a:xfrm>
              <a:off x="928662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A31BDB35-7AA0-4724-98B3-10E941FDF0B3}"/>
                </a:ext>
              </a:extLst>
            </p:cNvPr>
            <p:cNvCxnSpPr/>
            <p:nvPr/>
          </p:nvCxnSpPr>
          <p:spPr bwMode="auto">
            <a:xfrm rot="5400000" flipH="1" flipV="1">
              <a:off x="1035819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32A45FF-AB3C-42DC-9A73-BDE71FEFAA01}"/>
                </a:ext>
              </a:extLst>
            </p:cNvPr>
            <p:cNvCxnSpPr/>
            <p:nvPr/>
          </p:nvCxnSpPr>
          <p:spPr bwMode="auto">
            <a:xfrm>
              <a:off x="1142976" y="5214950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5A6D5946-D97D-486C-AEAA-E240AC70E387}"/>
                </a:ext>
              </a:extLst>
            </p:cNvPr>
            <p:cNvCxnSpPr/>
            <p:nvPr/>
          </p:nvCxnSpPr>
          <p:spPr bwMode="auto">
            <a:xfrm rot="5400000" flipH="1" flipV="1">
              <a:off x="1250133" y="5322107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0DEE6704-F21A-4492-A2B1-5F409621D70F}"/>
                </a:ext>
              </a:extLst>
            </p:cNvPr>
            <p:cNvCxnSpPr/>
            <p:nvPr/>
          </p:nvCxnSpPr>
          <p:spPr bwMode="auto">
            <a:xfrm>
              <a:off x="1357290" y="5429264"/>
              <a:ext cx="214314" cy="0"/>
            </a:xfrm>
            <a:prstGeom prst="line">
              <a:avLst/>
            </a:prstGeom>
            <a:solidFill>
              <a:srgbClr val="9999FF"/>
            </a:solidFill>
            <a:ln w="28575" cap="rnd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8" name="矩形 137">
            <a:extLst>
              <a:ext uri="{FF2B5EF4-FFF2-40B4-BE49-F238E27FC236}">
                <a16:creationId xmlns:a16="http://schemas.microsoft.com/office/drawing/2014/main" id="{2F2D41DD-9741-4018-9F40-3D310356D52A}"/>
              </a:ext>
            </a:extLst>
          </p:cNvPr>
          <p:cNvSpPr/>
          <p:nvPr/>
        </p:nvSpPr>
        <p:spPr>
          <a:xfrm>
            <a:off x="1688499" y="3026073"/>
            <a:ext cx="204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B2F7784-5107-4D23-909A-29259DAC47E2}"/>
              </a:ext>
            </a:extLst>
          </p:cNvPr>
          <p:cNvSpPr/>
          <p:nvPr/>
        </p:nvSpPr>
        <p:spPr>
          <a:xfrm>
            <a:off x="4765792" y="3026073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6495FAD-3F58-460E-A979-70FF5CDB8DFF}"/>
              </a:ext>
            </a:extLst>
          </p:cNvPr>
          <p:cNvSpPr/>
          <p:nvPr/>
        </p:nvSpPr>
        <p:spPr>
          <a:xfrm>
            <a:off x="1152786" y="1439197"/>
            <a:ext cx="8883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endParaRPr lang="zh-CN" altLang="en-US" sz="1404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D93F28E-98C6-4FCA-8155-5B1DF5AE53EB}"/>
              </a:ext>
            </a:extLst>
          </p:cNvPr>
          <p:cNvSpPr/>
          <p:nvPr/>
        </p:nvSpPr>
        <p:spPr>
          <a:xfrm>
            <a:off x="3193952" y="2493293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404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C874782-FC22-4747-90CD-0F424723C5C7}"/>
              </a:ext>
            </a:extLst>
          </p:cNvPr>
          <p:cNvSpPr/>
          <p:nvPr/>
        </p:nvSpPr>
        <p:spPr>
          <a:xfrm>
            <a:off x="5443846" y="2503572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3200" i="1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solidFill>
                  <a:srgbClr val="FF66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4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5E04AB7A-356E-4A42-9135-76CFA44570E3}"/>
              </a:ext>
            </a:extLst>
          </p:cNvPr>
          <p:cNvCxnSpPr>
            <a:cxnSpLocks/>
          </p:cNvCxnSpPr>
          <p:nvPr/>
        </p:nvCxnSpPr>
        <p:spPr>
          <a:xfrm>
            <a:off x="3755050" y="2532320"/>
            <a:ext cx="239863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B284AFE1-90BE-47BE-85E0-172BE0F390BF}"/>
              </a:ext>
            </a:extLst>
          </p:cNvPr>
          <p:cNvCxnSpPr>
            <a:cxnSpLocks/>
          </p:cNvCxnSpPr>
          <p:nvPr/>
        </p:nvCxnSpPr>
        <p:spPr>
          <a:xfrm>
            <a:off x="3994913" y="2532320"/>
            <a:ext cx="0" cy="345777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E0C60C53-BBED-4051-B01B-595685F824CE}"/>
              </a:ext>
            </a:extLst>
          </p:cNvPr>
          <p:cNvCxnSpPr/>
          <p:nvPr/>
        </p:nvCxnSpPr>
        <p:spPr>
          <a:xfrm flipV="1">
            <a:off x="4233726" y="1960386"/>
            <a:ext cx="0" cy="563522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DB1DC486-7C5E-4EF6-B28E-AB11D1751023}"/>
              </a:ext>
            </a:extLst>
          </p:cNvPr>
          <p:cNvCxnSpPr>
            <a:cxnSpLocks/>
          </p:cNvCxnSpPr>
          <p:nvPr/>
        </p:nvCxnSpPr>
        <p:spPr>
          <a:xfrm flipV="1">
            <a:off x="1978689" y="1955797"/>
            <a:ext cx="0" cy="576523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C9FE3060-6157-4552-8794-5BB52F6DABDE}"/>
              </a:ext>
            </a:extLst>
          </p:cNvPr>
          <p:cNvCxnSpPr/>
          <p:nvPr/>
        </p:nvCxnSpPr>
        <p:spPr>
          <a:xfrm flipH="1">
            <a:off x="1403560" y="1955797"/>
            <a:ext cx="2830166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5E5FAB72-E6D0-4740-AFF1-BA3455A11E20}"/>
              </a:ext>
            </a:extLst>
          </p:cNvPr>
          <p:cNvSpPr>
            <a:spLocks noChangeAspect="1"/>
          </p:cNvSpPr>
          <p:nvPr/>
        </p:nvSpPr>
        <p:spPr>
          <a:xfrm>
            <a:off x="1933567" y="1910059"/>
            <a:ext cx="90219" cy="90219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4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5C0C41-ED0D-4751-88D9-5A5A6FBEF61F}"/>
              </a:ext>
            </a:extLst>
          </p:cNvPr>
          <p:cNvGrpSpPr/>
          <p:nvPr/>
        </p:nvGrpSpPr>
        <p:grpSpPr>
          <a:xfrm>
            <a:off x="6355028" y="1710059"/>
            <a:ext cx="1659643" cy="1566467"/>
            <a:chOff x="6355028" y="1710059"/>
            <a:chExt cx="1659643" cy="1566467"/>
          </a:xfrm>
        </p:grpSpPr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77DC35B5-3EF9-45B3-9759-79B50B851BD1}"/>
                </a:ext>
              </a:extLst>
            </p:cNvPr>
            <p:cNvGrpSpPr/>
            <p:nvPr/>
          </p:nvGrpSpPr>
          <p:grpSpPr>
            <a:xfrm>
              <a:off x="6355028" y="2379347"/>
              <a:ext cx="1659643" cy="221457"/>
              <a:chOff x="3862153" y="3810349"/>
              <a:chExt cx="1659643" cy="221457"/>
            </a:xfrm>
          </p:grpSpPr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1823AB7B-17F2-445A-949F-6784FDFDEF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60046" y="3818033"/>
                <a:ext cx="0" cy="20663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D9E1E167-5E51-4014-A3F8-FF85931625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62153" y="3810349"/>
                <a:ext cx="305986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1B2E7D28-508C-4414-A834-A8A13C918891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4060982" y="3917506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1602F1B2-A778-42AE-B272-63B0A4D5A5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68139" y="4024663"/>
                <a:ext cx="191907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C92152E1-AE44-4FEE-AAD4-9F32D2D80B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60046" y="3818033"/>
                <a:ext cx="621451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84D31840-905A-4B33-B4A5-ABD82E05BB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173404" y="3825176"/>
                <a:ext cx="0" cy="20663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91EFD6BE-3BF3-49EC-9D6F-5B6FFF8A30E9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4874340" y="3924649"/>
                <a:ext cx="214314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8A5A834C-9B26-4162-B813-6EC7CA4FF6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81497" y="4031806"/>
                <a:ext cx="191907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FCEF7F49-E733-4CC3-A748-1BE219835B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73404" y="3825176"/>
                <a:ext cx="348392" cy="0"/>
              </a:xfrm>
              <a:prstGeom prst="line">
                <a:avLst/>
              </a:prstGeom>
              <a:solidFill>
                <a:srgbClr val="9999FF"/>
              </a:solidFill>
              <a:ln w="28575" cap="rnd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099290D-B483-477F-84BE-5A984F3673AB}"/>
                </a:ext>
              </a:extLst>
            </p:cNvPr>
            <p:cNvSpPr/>
            <p:nvPr/>
          </p:nvSpPr>
          <p:spPr>
            <a:xfrm>
              <a:off x="6504303" y="1710059"/>
              <a:ext cx="99296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713232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2600" dirty="0">
                  <a:solidFill>
                    <a:srgbClr val="FF66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00" baseline="-25000" dirty="0">
                  <a:solidFill>
                    <a:srgbClr val="FF66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OUT1</a:t>
              </a:r>
              <a:endParaRPr lang="zh-CN" altLang="en-US" sz="1404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AF92402D-3822-4895-90FD-11AB2178E420}"/>
                </a:ext>
              </a:extLst>
            </p:cNvPr>
            <p:cNvCxnSpPr/>
            <p:nvPr/>
          </p:nvCxnSpPr>
          <p:spPr>
            <a:xfrm flipV="1">
              <a:off x="6664601" y="2151166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99389E8E-F6B6-453F-B689-574DC43919AB}"/>
                </a:ext>
              </a:extLst>
            </p:cNvPr>
            <p:cNvCxnSpPr/>
            <p:nvPr/>
          </p:nvCxnSpPr>
          <p:spPr>
            <a:xfrm flipV="1">
              <a:off x="7477959" y="2147739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3C884D0A-92EA-4899-9435-1AE2333BB795}"/>
                </a:ext>
              </a:extLst>
            </p:cNvPr>
            <p:cNvCxnSpPr>
              <a:cxnSpLocks/>
            </p:cNvCxnSpPr>
            <p:nvPr/>
          </p:nvCxnSpPr>
          <p:spPr>
            <a:xfrm>
              <a:off x="6664601" y="2245938"/>
              <a:ext cx="813358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headEnd type="triangle" w="med" len="lg"/>
              <a:tailEnd type="triangle" w="med" len="lg"/>
            </a:ln>
            <a:effectLst/>
          </p:spPr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4D9ACE4-705B-4FE9-80DE-16033BCDD649}"/>
                </a:ext>
              </a:extLst>
            </p:cNvPr>
            <p:cNvSpPr/>
            <p:nvPr/>
          </p:nvSpPr>
          <p:spPr>
            <a:xfrm>
              <a:off x="6495899" y="2784083"/>
              <a:ext cx="51809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713232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2600" dirty="0">
                  <a:solidFill>
                    <a:srgbClr val="FF66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endParaRPr lang="zh-CN" altLang="en-US" sz="1404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56B99574-A979-4F33-A855-657F2090741F}"/>
                </a:ext>
              </a:extLst>
            </p:cNvPr>
            <p:cNvCxnSpPr/>
            <p:nvPr/>
          </p:nvCxnSpPr>
          <p:spPr>
            <a:xfrm flipV="1">
              <a:off x="6658678" y="2647157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8B6860A7-6A50-4BF9-8456-3C6069AA48BB}"/>
                </a:ext>
              </a:extLst>
            </p:cNvPr>
            <p:cNvCxnSpPr/>
            <p:nvPr/>
          </p:nvCxnSpPr>
          <p:spPr>
            <a:xfrm flipV="1">
              <a:off x="6855974" y="2647157"/>
              <a:ext cx="0" cy="193893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48AF3783-B456-40BF-A84F-C2D717A12DD5}"/>
                </a:ext>
              </a:extLst>
            </p:cNvPr>
            <p:cNvCxnSpPr>
              <a:cxnSpLocks/>
            </p:cNvCxnSpPr>
            <p:nvPr/>
          </p:nvCxnSpPr>
          <p:spPr>
            <a:xfrm>
              <a:off x="6656297" y="2746112"/>
              <a:ext cx="197296" cy="0"/>
            </a:xfrm>
            <a:prstGeom prst="line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206" name="矩形 205">
            <a:extLst>
              <a:ext uri="{FF2B5EF4-FFF2-40B4-BE49-F238E27FC236}">
                <a16:creationId xmlns:a16="http://schemas.microsoft.com/office/drawing/2014/main" id="{5650B37D-3786-4BB7-92AD-03DDC9D5BAC7}"/>
              </a:ext>
            </a:extLst>
          </p:cNvPr>
          <p:cNvSpPr/>
          <p:nvPr/>
        </p:nvSpPr>
        <p:spPr>
          <a:xfrm>
            <a:off x="3073248" y="3308160"/>
            <a:ext cx="22136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OUT0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OUT1</a:t>
            </a:r>
            <a:endParaRPr lang="zh-CN" altLang="en-US" sz="1404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300C7F-DD9C-4C05-A87B-63BABF20A444}"/>
              </a:ext>
            </a:extLst>
          </p:cNvPr>
          <p:cNvSpPr/>
          <p:nvPr/>
        </p:nvSpPr>
        <p:spPr>
          <a:xfrm>
            <a:off x="5499632" y="3479297"/>
            <a:ext cx="277423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CN" sz="2400" i="1" dirty="0"/>
              <a:t>n</a:t>
            </a:r>
            <a:r>
              <a:rPr lang="en-US" altLang="zh-CN" sz="2400" baseline="-25000" dirty="0"/>
              <a:t>0 </a:t>
            </a:r>
            <a:r>
              <a:rPr lang="zh-CN" altLang="en-US" sz="2400" dirty="0"/>
              <a:t>＝ 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OUT1</a:t>
            </a:r>
            <a:r>
              <a:rPr lang="en-US" altLang="zh-CN" sz="2400" dirty="0"/>
              <a:t> / T</a:t>
            </a:r>
            <a:r>
              <a:rPr lang="en-US" altLang="zh-CN" sz="2400" baseline="-25000" dirty="0"/>
              <a:t>CLK </a:t>
            </a:r>
            <a:endParaRPr lang="en-US" altLang="zh-CN" sz="2400" dirty="0"/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CN" sz="2400" i="1" dirty="0"/>
              <a:t>n</a:t>
            </a:r>
            <a:r>
              <a:rPr lang="en-US" altLang="zh-CN" sz="2400" baseline="-25000" dirty="0"/>
              <a:t>1 </a:t>
            </a:r>
            <a:r>
              <a:rPr lang="zh-CN" altLang="en-US" sz="2400" dirty="0"/>
              <a:t>＝ </a:t>
            </a:r>
            <a:r>
              <a:rPr lang="en-US" altLang="zh-CN" sz="2400" dirty="0"/>
              <a:t>W / T</a:t>
            </a:r>
            <a:r>
              <a:rPr lang="en-US" altLang="zh-CN" sz="2400" baseline="-25000" dirty="0"/>
              <a:t>CLK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zh-CN" altLang="en-US" sz="2400" dirty="0"/>
              <a:t>要求 </a:t>
            </a:r>
            <a:r>
              <a:rPr lang="en-US" altLang="zh-CN" sz="2400" dirty="0"/>
              <a:t>W </a:t>
            </a:r>
            <a:r>
              <a:rPr lang="zh-CN" altLang="en-US" sz="2400" dirty="0"/>
              <a:t>＜ 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OUT1</a:t>
            </a:r>
            <a:endParaRPr lang="en-US" altLang="zh-CN" baseline="-25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B911AC-B263-4958-9F3F-2DF62FBC4D6E}"/>
              </a:ext>
            </a:extLst>
          </p:cNvPr>
          <p:cNvSpPr/>
          <p:nvPr/>
        </p:nvSpPr>
        <p:spPr>
          <a:xfrm>
            <a:off x="3593020" y="4860554"/>
            <a:ext cx="54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Timer0</a:t>
            </a: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/1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的定时时间为 T</a:t>
            </a:r>
            <a:r>
              <a:rPr lang="zh-CN" altLang="en-US" sz="2400" baseline="-250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OUT1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solidFill>
                  <a:srgbClr val="99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BD37749-EDBF-471C-9558-92D1C00BA0F2}"/>
              </a:ext>
            </a:extLst>
          </p:cNvPr>
          <p:cNvSpPr txBox="1"/>
          <p:nvPr/>
        </p:nvSpPr>
        <p:spPr bwMode="auto">
          <a:xfrm>
            <a:off x="374940" y="1143434"/>
            <a:ext cx="182133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2400" i="0" u="none" strike="noStrike" kern="1200" cap="none" spc="0" normalizeH="0" baseline="-2500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  <a:cs typeface="+mn-cs"/>
              </a:rPr>
              <a:t>CLK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  <a:cs typeface="+mn-cs"/>
              </a:rPr>
              <a:t>＝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</a:rPr>
              <a:t>0.5μs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B5B6B5C-E5E6-4BF7-A91D-E3061FD10A4B}"/>
              </a:ext>
            </a:extLst>
          </p:cNvPr>
          <p:cNvSpPr txBox="1"/>
          <p:nvPr/>
        </p:nvSpPr>
        <p:spPr bwMode="auto">
          <a:xfrm>
            <a:off x="6434690" y="3021471"/>
            <a:ext cx="71526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</a:rPr>
              <a:t>3ms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9D6E131-EE97-46D5-88EA-4BE3935D8D98}"/>
              </a:ext>
            </a:extLst>
          </p:cNvPr>
          <p:cNvSpPr txBox="1"/>
          <p:nvPr/>
        </p:nvSpPr>
        <p:spPr bwMode="auto">
          <a:xfrm>
            <a:off x="6597089" y="1425095"/>
            <a:ext cx="86914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等线" panose="02010600030101010101" pitchFamily="2" charset="-122"/>
              </a:rPr>
              <a:t>10ms</a:t>
            </a:r>
            <a:endParaRPr lang="zh-CN" altLang="en-US" sz="4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9A49254-DA32-4D75-806D-6985FF091B12}"/>
              </a:ext>
            </a:extLst>
          </p:cNvPr>
          <p:cNvSpPr txBox="1"/>
          <p:nvPr/>
        </p:nvSpPr>
        <p:spPr bwMode="auto">
          <a:xfrm>
            <a:off x="411809" y="3873821"/>
            <a:ext cx="3296095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66FF"/>
                </a:solidFill>
              </a:rPr>
              <a:t>n</a:t>
            </a:r>
            <a:r>
              <a:rPr lang="en-US" altLang="zh-CN" sz="2400" baseline="-25000" dirty="0">
                <a:solidFill>
                  <a:srgbClr val="0066FF"/>
                </a:solidFill>
              </a:rPr>
              <a:t>0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10ms/0.5μs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20000</a:t>
            </a:r>
            <a:endParaRPr lang="zh-CN" altLang="en-US" sz="88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910A8E8-5D4E-46F3-9269-FC7C2631C514}"/>
              </a:ext>
            </a:extLst>
          </p:cNvPr>
          <p:cNvSpPr txBox="1"/>
          <p:nvPr/>
        </p:nvSpPr>
        <p:spPr bwMode="auto">
          <a:xfrm>
            <a:off x="411809" y="4335487"/>
            <a:ext cx="298831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66FF"/>
                </a:solidFill>
              </a:rPr>
              <a:t>n</a:t>
            </a:r>
            <a:r>
              <a:rPr lang="en-US" altLang="zh-CN" sz="2400" baseline="-25000" dirty="0">
                <a:solidFill>
                  <a:srgbClr val="0066FF"/>
                </a:solidFill>
              </a:rPr>
              <a:t>1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3ms/0.5μs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6000</a:t>
            </a:r>
            <a:endParaRPr lang="zh-CN" altLang="en-US" sz="8800" dirty="0">
              <a:solidFill>
                <a:srgbClr val="00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202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7" grpId="0"/>
      <p:bldP spid="78" grpId="0"/>
      <p:bldP spid="79" grpId="0"/>
      <p:bldP spid="80" grpId="0"/>
      <p:bldP spid="8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D9E6-EC55-439C-82B5-3A96B08C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0" y="44624"/>
            <a:ext cx="8229600" cy="533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49" charset="-122"/>
              </a:rPr>
              <a:t>多个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定时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计数器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串联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使用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2FB0D-BD60-442D-9088-B41ABBA6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0" y="1268760"/>
            <a:ext cx="8425170" cy="5328680"/>
          </a:xfrm>
        </p:spPr>
        <p:txBody>
          <a:bodyPr/>
          <a:lstStyle/>
          <a:p>
            <a:pPr marL="0" lvl="0" indent="0" defTabSz="385763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根据上述分析，可以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0" indent="-361950" defTabSz="385763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8253</a:t>
            </a:r>
            <a:r>
              <a:rPr lang="zh-CN" altLang="en-US" sz="2800" b="1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硬件连接</a:t>
            </a: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电路；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2313" lvl="1" indent="-360363" defTabSz="385763" fontAlgn="auto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8253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系统总线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侧的连接；</a:t>
            </a:r>
            <a:endParaRPr lang="en-US" altLang="zh-CN" b="1" kern="12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22313" lvl="1" indent="-360363" defTabSz="385763" fontAlgn="auto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8253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计数器</a:t>
            </a:r>
            <a:r>
              <a:rPr lang="en-US" altLang="zh-CN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计数器</a:t>
            </a:r>
            <a:r>
              <a:rPr lang="en-US" altLang="zh-CN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的连接。</a:t>
            </a:r>
            <a:endParaRPr lang="en-US" altLang="zh-CN" b="1" kern="12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1950" lvl="0" indent="-361950" defTabSz="385763" fontAlgn="auto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8253</a:t>
            </a:r>
            <a:r>
              <a:rPr lang="zh-CN" altLang="en-US" sz="2800" b="1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初始化程序</a:t>
            </a:r>
            <a:r>
              <a:rPr lang="zh-CN" altLang="en-US" sz="28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2313" lvl="1" indent="-360363" defTabSz="385763" fontAlgn="auto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方式字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：工作在方式几</a:t>
            </a:r>
            <a:endParaRPr lang="en-US" altLang="zh-CN" b="1" kern="12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22313" lvl="1" indent="-360363" defTabSz="385763" fontAlgn="auto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lang="zh-CN" altLang="en-US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计数值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：定时时间 </a:t>
            </a:r>
            <a:r>
              <a:rPr lang="en-US" altLang="zh-CN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lang="zh-CN" altLang="en-US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时钟周期</a:t>
            </a:r>
            <a:endParaRPr lang="zh-CN" altLang="en-US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AA8AD-1A39-43D3-B7E2-861199B51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0" kern="1200">
                <a:solidFill>
                  <a:schemeClr val="tx1"/>
                </a:solidFill>
                <a:latin typeface="Arial Black" pitchFamily="34" charset="0"/>
                <a:ea typeface="宋体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fld id="{8F3DDBED-BA03-409D-815C-67484B0CFA91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13015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B1322-32B3-40E2-AB50-CB7B12BC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 </a:t>
            </a:r>
            <a:r>
              <a:rPr lang="en-US" altLang="zh-CN"/>
              <a:t>8255</a:t>
            </a:r>
            <a:r>
              <a:rPr lang="zh-CN" altLang="en-US" dirty="0"/>
              <a:t>、</a:t>
            </a:r>
            <a:r>
              <a:rPr lang="en-US" altLang="zh-CN" dirty="0"/>
              <a:t>8253 </a:t>
            </a:r>
            <a:r>
              <a:rPr lang="zh-CN" altLang="en-US"/>
              <a:t>应用             </a:t>
            </a:r>
            <a:r>
              <a:rPr lang="zh-CN" altLang="en-US">
                <a:solidFill>
                  <a:srgbClr val="009900"/>
                </a:solidFill>
              </a:rPr>
              <a:t>例</a:t>
            </a:r>
            <a:r>
              <a:rPr lang="en-US" altLang="zh-CN">
                <a:solidFill>
                  <a:srgbClr val="009900"/>
                </a:solidFill>
              </a:rPr>
              <a:t>-2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8F4BB-13DD-4D59-824A-2FF2CB40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6" y="620611"/>
            <a:ext cx="3914800" cy="3456462"/>
          </a:xfrm>
        </p:spPr>
        <p:txBody>
          <a:bodyPr/>
          <a:lstStyle/>
          <a:p>
            <a:pPr marL="0" lvl="0" indent="0" defTabSz="385763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已知加到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8253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上的时钟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信号频率为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2MHz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若利用计数器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产生如下信号：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0" indent="-361950" defTabSz="385763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20μs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方波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0" indent="-361950" defTabSz="385763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1s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负脉冲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0" indent="-361950" defTabSz="385763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</a:t>
            </a:r>
            <a:r>
              <a:rPr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10s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负脉冲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defTabSz="385763" fontAlgn="auto"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试说明</a:t>
            </a:r>
            <a:r>
              <a:rPr lang="zh-CN" altLang="en-US" sz="2400" kern="12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如何连接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工作方式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计数值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9B66DF1-260E-4AC3-BCCE-94585F78B0CF}"/>
              </a:ext>
            </a:extLst>
          </p:cNvPr>
          <p:cNvSpPr txBox="1">
            <a:spLocks/>
          </p:cNvSpPr>
          <p:nvPr/>
        </p:nvSpPr>
        <p:spPr bwMode="auto">
          <a:xfrm>
            <a:off x="35496" y="4165126"/>
            <a:ext cx="3914800" cy="257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5100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3875" marR="0" indent="-35877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tabLst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defTabSz="385763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：方式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kern="12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μs/0.5μs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</a:p>
          <a:p>
            <a:pPr defTabSz="385763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：方式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b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1s/20μs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50000</a:t>
            </a:r>
          </a:p>
          <a:p>
            <a:pPr defTabSz="385763" fontAlgn="auto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O"/>
            </a:pP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：方式</a:t>
            </a:r>
            <a:r>
              <a:rPr lang="en-US" altLang="zh-CN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10s/1s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en-US" altLang="zh-CN" sz="2400" kern="12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827FD9E-D372-4D95-A418-485C3257F598}"/>
              </a:ext>
            </a:extLst>
          </p:cNvPr>
          <p:cNvCxnSpPr/>
          <p:nvPr/>
        </p:nvCxnSpPr>
        <p:spPr bwMode="auto">
          <a:xfrm>
            <a:off x="3394234" y="620611"/>
            <a:ext cx="0" cy="608498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6FF33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588B23-4611-4AF5-935E-72FEED1CF733}"/>
              </a:ext>
            </a:extLst>
          </p:cNvPr>
          <p:cNvCxnSpPr>
            <a:cxnSpLocks/>
          </p:cNvCxnSpPr>
          <p:nvPr/>
        </p:nvCxnSpPr>
        <p:spPr bwMode="auto">
          <a:xfrm>
            <a:off x="153144" y="4077073"/>
            <a:ext cx="324109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6FF33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889E9C3-7FB2-4738-B879-F3DDD7041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41561"/>
              </p:ext>
            </p:extLst>
          </p:nvPr>
        </p:nvGraphicFramePr>
        <p:xfrm>
          <a:off x="3541060" y="5988544"/>
          <a:ext cx="5328608" cy="669672"/>
        </p:xfrm>
        <a:graphic>
          <a:graphicData uri="http://schemas.openxmlformats.org/drawingml/2006/table">
            <a:tbl>
              <a:tblPr firstRow="1" bandRow="1"/>
              <a:tblGrid>
                <a:gridCol w="33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4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15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14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9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8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7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6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5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0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420CA58-E157-423E-9EBE-414061EA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34" y="512688"/>
            <a:ext cx="5714269" cy="536458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4ABB076-9BB2-447E-B8EB-3AC7F80E77B7}"/>
              </a:ext>
            </a:extLst>
          </p:cNvPr>
          <p:cNvSpPr/>
          <p:nvPr/>
        </p:nvSpPr>
        <p:spPr>
          <a:xfrm>
            <a:off x="6372200" y="4581128"/>
            <a:ext cx="24945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地址范围：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2400" dirty="0">
                <a:solidFill>
                  <a:srgbClr val="FF00FF"/>
                </a:solidFill>
              </a:rPr>
              <a:t>BC08H</a:t>
            </a:r>
            <a:r>
              <a:rPr lang="zh-CN" altLang="en-US" sz="2400" dirty="0">
                <a:solidFill>
                  <a:srgbClr val="FF00FF"/>
                </a:solidFill>
              </a:rPr>
              <a:t>～</a:t>
            </a:r>
            <a:r>
              <a:rPr lang="en-US" altLang="zh-CN" sz="2400" dirty="0">
                <a:solidFill>
                  <a:srgbClr val="FF00FF"/>
                </a:solidFill>
              </a:rPr>
              <a:t>BC0BH</a:t>
            </a:r>
            <a:endParaRPr lang="zh-CN" altLang="en-US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60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37D98-7B72-4342-8B9C-21EAA739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9B0EA-971F-4612-912F-9D92CEEA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08720"/>
            <a:ext cx="8136582" cy="547268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/>
              <a:t>LED </a:t>
            </a:r>
            <a:r>
              <a:rPr lang="zh-CN" altLang="en-US"/>
              <a:t>数码管接口</a:t>
            </a:r>
            <a:endParaRPr lang="en-US" altLang="zh-CN"/>
          </a:p>
          <a:p>
            <a:pPr lvl="1">
              <a:spcBef>
                <a:spcPts val="1800"/>
              </a:spcBef>
            </a:pPr>
            <a:r>
              <a:rPr lang="zh-CN" altLang="en-US"/>
              <a:t>静态显示</a:t>
            </a:r>
            <a:endParaRPr lang="en-US" altLang="zh-CN"/>
          </a:p>
          <a:p>
            <a:pPr lvl="1">
              <a:spcBef>
                <a:spcPts val="1800"/>
              </a:spcBef>
            </a:pPr>
            <a:r>
              <a:rPr lang="zh-CN" altLang="en-US"/>
              <a:t>动态显示</a:t>
            </a:r>
            <a:endParaRPr lang="en-US" altLang="zh-CN"/>
          </a:p>
          <a:p>
            <a:pPr>
              <a:spcBef>
                <a:spcPts val="1800"/>
              </a:spcBef>
            </a:pPr>
            <a:r>
              <a:rPr lang="zh-CN" altLang="en-US"/>
              <a:t>键盘接口（矩阵式扫描键盘）</a:t>
            </a:r>
            <a:br>
              <a:rPr lang="en-US" altLang="zh-CN"/>
            </a:br>
            <a:r>
              <a:rPr lang="zh-CN" altLang="en-US"/>
              <a:t>键盘扫描的原理及过程</a:t>
            </a:r>
            <a:endParaRPr lang="en-US" altLang="zh-CN"/>
          </a:p>
          <a:p>
            <a:pPr>
              <a:spcBef>
                <a:spcPts val="1800"/>
              </a:spcBef>
            </a:pPr>
            <a:r>
              <a:rPr lang="zh-CN" altLang="en-US"/>
              <a:t>光电隔离接口</a:t>
            </a:r>
            <a:endParaRPr lang="en-US" altLang="zh-CN"/>
          </a:p>
          <a:p>
            <a:pPr>
              <a:spcBef>
                <a:spcPts val="1800"/>
              </a:spcBef>
            </a:pPr>
            <a:r>
              <a:rPr lang="en-US" altLang="zh-CN"/>
              <a:t>D/A</a:t>
            </a:r>
            <a:r>
              <a:rPr lang="zh-CN" altLang="en-US"/>
              <a:t>、</a:t>
            </a:r>
            <a:r>
              <a:rPr lang="en-US" altLang="zh-CN"/>
              <a:t>A/D</a:t>
            </a:r>
            <a:r>
              <a:rPr lang="zh-CN" altLang="en-US"/>
              <a:t>：结合第</a:t>
            </a:r>
            <a:r>
              <a:rPr lang="en-US" altLang="zh-CN"/>
              <a:t>7</a:t>
            </a:r>
            <a:r>
              <a:rPr lang="zh-CN" altLang="en-US"/>
              <a:t>章的</a:t>
            </a:r>
            <a:r>
              <a:rPr lang="en-US" altLang="zh-CN"/>
              <a:t>8255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9F4A1A-DFE1-4AD9-B6B9-CE8538521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5065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组合 90"/>
          <p:cNvGrpSpPr>
            <a:grpSpLocks/>
          </p:cNvGrpSpPr>
          <p:nvPr/>
        </p:nvGrpSpPr>
        <p:grpSpPr bwMode="auto">
          <a:xfrm>
            <a:off x="2800352" y="2462064"/>
            <a:ext cx="1524000" cy="2133600"/>
            <a:chOff x="2743200" y="609600"/>
            <a:chExt cx="1524000" cy="2133600"/>
          </a:xfrm>
        </p:grpSpPr>
        <p:sp>
          <p:nvSpPr>
            <p:cNvPr id="708" name="矩形 707"/>
            <p:cNvSpPr/>
            <p:nvPr/>
          </p:nvSpPr>
          <p:spPr>
            <a:xfrm>
              <a:off x="2895600" y="1143000"/>
              <a:ext cx="1219200" cy="1066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709" name="直接连接符 708"/>
            <p:cNvCxnSpPr/>
            <p:nvPr/>
          </p:nvCxnSpPr>
          <p:spPr>
            <a:xfrm>
              <a:off x="3341688" y="1295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0" name="直接连接符 709"/>
            <p:cNvCxnSpPr/>
            <p:nvPr/>
          </p:nvCxnSpPr>
          <p:spPr>
            <a:xfrm rot="5400000">
              <a:off x="31496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1" name="直接连接符 710"/>
            <p:cNvCxnSpPr/>
            <p:nvPr/>
          </p:nvCxnSpPr>
          <p:spPr>
            <a:xfrm rot="5400000">
              <a:off x="36068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2" name="直接连接符 711"/>
            <p:cNvCxnSpPr/>
            <p:nvPr/>
          </p:nvCxnSpPr>
          <p:spPr>
            <a:xfrm>
              <a:off x="3341688" y="1676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3" name="直接连接符 712"/>
            <p:cNvCxnSpPr/>
            <p:nvPr/>
          </p:nvCxnSpPr>
          <p:spPr>
            <a:xfrm rot="5400000">
              <a:off x="36068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4" name="直接连接符 713"/>
            <p:cNvCxnSpPr/>
            <p:nvPr/>
          </p:nvCxnSpPr>
          <p:spPr>
            <a:xfrm rot="5400000">
              <a:off x="31496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15" name="直接连接符 714"/>
            <p:cNvCxnSpPr/>
            <p:nvPr/>
          </p:nvCxnSpPr>
          <p:spPr>
            <a:xfrm>
              <a:off x="3341688" y="2057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716" name="椭圆 715"/>
            <p:cNvSpPr/>
            <p:nvPr/>
          </p:nvSpPr>
          <p:spPr>
            <a:xfrm>
              <a:off x="3886200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717" name="直接连接符 716"/>
            <p:cNvCxnSpPr/>
            <p:nvPr/>
          </p:nvCxnSpPr>
          <p:spPr>
            <a:xfrm rot="5400000" flipH="1" flipV="1">
              <a:off x="2705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18" name="直接连接符 717"/>
            <p:cNvCxnSpPr/>
            <p:nvPr/>
          </p:nvCxnSpPr>
          <p:spPr>
            <a:xfrm rot="5400000" flipH="1" flipV="1">
              <a:off x="2857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19" name="直接连接符 718"/>
            <p:cNvCxnSpPr/>
            <p:nvPr/>
          </p:nvCxnSpPr>
          <p:spPr>
            <a:xfrm rot="5400000" flipH="1" flipV="1">
              <a:off x="3009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0" name="直接连接符 719"/>
            <p:cNvCxnSpPr/>
            <p:nvPr/>
          </p:nvCxnSpPr>
          <p:spPr>
            <a:xfrm rot="5400000" flipH="1" flipV="1">
              <a:off x="31623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1" name="直接连接符 720"/>
            <p:cNvCxnSpPr/>
            <p:nvPr/>
          </p:nvCxnSpPr>
          <p:spPr>
            <a:xfrm rot="5400000" flipH="1" flipV="1">
              <a:off x="33147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2" name="直接连接符 721"/>
            <p:cNvCxnSpPr/>
            <p:nvPr/>
          </p:nvCxnSpPr>
          <p:spPr>
            <a:xfrm rot="5400000" flipH="1" flipV="1">
              <a:off x="3467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3" name="直接连接符 722"/>
            <p:cNvCxnSpPr/>
            <p:nvPr/>
          </p:nvCxnSpPr>
          <p:spPr>
            <a:xfrm rot="5400000" flipH="1" flipV="1">
              <a:off x="3619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24" name="直接连接符 723"/>
            <p:cNvCxnSpPr/>
            <p:nvPr/>
          </p:nvCxnSpPr>
          <p:spPr>
            <a:xfrm rot="5400000" flipH="1" flipV="1">
              <a:off x="3771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25" name="TextBox 43"/>
            <p:cNvSpPr txBox="1">
              <a:spLocks noChangeArrowheads="1"/>
            </p:cNvSpPr>
            <p:nvPr/>
          </p:nvSpPr>
          <p:spPr bwMode="auto">
            <a:xfrm>
              <a:off x="2743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6" name="TextBox 44"/>
            <p:cNvSpPr txBox="1">
              <a:spLocks noChangeArrowheads="1"/>
            </p:cNvSpPr>
            <p:nvPr/>
          </p:nvSpPr>
          <p:spPr bwMode="auto">
            <a:xfrm>
              <a:off x="2895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7" name="TextBox 45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8" name="TextBox 46"/>
            <p:cNvSpPr txBox="1">
              <a:spLocks noChangeArrowheads="1"/>
            </p:cNvSpPr>
            <p:nvPr/>
          </p:nvSpPr>
          <p:spPr bwMode="auto">
            <a:xfrm>
              <a:off x="32004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9" name="TextBox 47"/>
            <p:cNvSpPr txBox="1">
              <a:spLocks noChangeArrowheads="1"/>
            </p:cNvSpPr>
            <p:nvPr/>
          </p:nvSpPr>
          <p:spPr bwMode="auto">
            <a:xfrm>
              <a:off x="33528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e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0" name="TextBox 48"/>
            <p:cNvSpPr txBox="1">
              <a:spLocks noChangeArrowheads="1"/>
            </p:cNvSpPr>
            <p:nvPr/>
          </p:nvSpPr>
          <p:spPr bwMode="auto">
            <a:xfrm>
              <a:off x="3505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1" name="TextBox 49"/>
            <p:cNvSpPr txBox="1">
              <a:spLocks noChangeArrowheads="1"/>
            </p:cNvSpPr>
            <p:nvPr/>
          </p:nvSpPr>
          <p:spPr bwMode="auto">
            <a:xfrm>
              <a:off x="3657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2" name="TextBox 50"/>
            <p:cNvSpPr txBox="1">
              <a:spLocks noChangeArrowheads="1"/>
            </p:cNvSpPr>
            <p:nvPr/>
          </p:nvSpPr>
          <p:spPr bwMode="auto">
            <a:xfrm>
              <a:off x="3810000" y="762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dp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33" name="直接连接符 732"/>
            <p:cNvCxnSpPr/>
            <p:nvPr/>
          </p:nvCxnSpPr>
          <p:spPr>
            <a:xfrm rot="5400000" flipH="1" flipV="1">
              <a:off x="3086100" y="24765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34" name="直接连接符 733"/>
            <p:cNvCxnSpPr/>
            <p:nvPr/>
          </p:nvCxnSpPr>
          <p:spPr>
            <a:xfrm rot="5400000" flipH="1" flipV="1">
              <a:off x="3581400" y="2362200"/>
              <a:ext cx="3048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35" name="直接连接符 734"/>
            <p:cNvCxnSpPr/>
            <p:nvPr/>
          </p:nvCxnSpPr>
          <p:spPr>
            <a:xfrm rot="10800000">
              <a:off x="3352800" y="2514600"/>
              <a:ext cx="381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36" name="椭圆 735"/>
            <p:cNvSpPr>
              <a:spLocks noChangeArrowheads="1"/>
            </p:cNvSpPr>
            <p:nvPr/>
          </p:nvSpPr>
          <p:spPr bwMode="auto">
            <a:xfrm flipV="1">
              <a:off x="3316288" y="2481263"/>
              <a:ext cx="76200" cy="76200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737" name="组合 91"/>
          <p:cNvGrpSpPr>
            <a:grpSpLocks/>
          </p:cNvGrpSpPr>
          <p:nvPr/>
        </p:nvGrpSpPr>
        <p:grpSpPr bwMode="auto">
          <a:xfrm>
            <a:off x="4248152" y="2462064"/>
            <a:ext cx="1524000" cy="2133600"/>
            <a:chOff x="2743200" y="609600"/>
            <a:chExt cx="1524000" cy="2133600"/>
          </a:xfrm>
        </p:grpSpPr>
        <p:sp>
          <p:nvSpPr>
            <p:cNvPr id="738" name="矩形 737"/>
            <p:cNvSpPr/>
            <p:nvPr/>
          </p:nvSpPr>
          <p:spPr>
            <a:xfrm>
              <a:off x="2895600" y="1143000"/>
              <a:ext cx="1219200" cy="1066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739" name="直接连接符 738"/>
            <p:cNvCxnSpPr/>
            <p:nvPr/>
          </p:nvCxnSpPr>
          <p:spPr>
            <a:xfrm>
              <a:off x="3341688" y="1295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0" name="直接连接符 739"/>
            <p:cNvCxnSpPr/>
            <p:nvPr/>
          </p:nvCxnSpPr>
          <p:spPr>
            <a:xfrm rot="5400000">
              <a:off x="31496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1" name="直接连接符 740"/>
            <p:cNvCxnSpPr/>
            <p:nvPr/>
          </p:nvCxnSpPr>
          <p:spPr>
            <a:xfrm rot="5400000">
              <a:off x="36068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2" name="直接连接符 741"/>
            <p:cNvCxnSpPr/>
            <p:nvPr/>
          </p:nvCxnSpPr>
          <p:spPr>
            <a:xfrm>
              <a:off x="3341688" y="1676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3" name="直接连接符 742"/>
            <p:cNvCxnSpPr/>
            <p:nvPr/>
          </p:nvCxnSpPr>
          <p:spPr>
            <a:xfrm rot="5400000">
              <a:off x="36068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4" name="直接连接符 743"/>
            <p:cNvCxnSpPr/>
            <p:nvPr/>
          </p:nvCxnSpPr>
          <p:spPr>
            <a:xfrm rot="5400000">
              <a:off x="31496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45" name="直接连接符 744"/>
            <p:cNvCxnSpPr/>
            <p:nvPr/>
          </p:nvCxnSpPr>
          <p:spPr>
            <a:xfrm>
              <a:off x="3341688" y="2057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746" name="椭圆 745"/>
            <p:cNvSpPr/>
            <p:nvPr/>
          </p:nvSpPr>
          <p:spPr>
            <a:xfrm>
              <a:off x="3886200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747" name="直接连接符 746"/>
            <p:cNvCxnSpPr/>
            <p:nvPr/>
          </p:nvCxnSpPr>
          <p:spPr>
            <a:xfrm rot="5400000" flipH="1" flipV="1">
              <a:off x="2705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48" name="直接连接符 747"/>
            <p:cNvCxnSpPr/>
            <p:nvPr/>
          </p:nvCxnSpPr>
          <p:spPr>
            <a:xfrm rot="5400000" flipH="1" flipV="1">
              <a:off x="2857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49" name="直接连接符 748"/>
            <p:cNvCxnSpPr/>
            <p:nvPr/>
          </p:nvCxnSpPr>
          <p:spPr>
            <a:xfrm rot="5400000" flipH="1" flipV="1">
              <a:off x="3009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0" name="直接连接符 749"/>
            <p:cNvCxnSpPr/>
            <p:nvPr/>
          </p:nvCxnSpPr>
          <p:spPr>
            <a:xfrm rot="5400000" flipH="1" flipV="1">
              <a:off x="31623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1" name="直接连接符 750"/>
            <p:cNvCxnSpPr/>
            <p:nvPr/>
          </p:nvCxnSpPr>
          <p:spPr>
            <a:xfrm rot="5400000" flipH="1" flipV="1">
              <a:off x="33147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2" name="直接连接符 751"/>
            <p:cNvCxnSpPr/>
            <p:nvPr/>
          </p:nvCxnSpPr>
          <p:spPr>
            <a:xfrm rot="5400000" flipH="1" flipV="1">
              <a:off x="3467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3" name="直接连接符 752"/>
            <p:cNvCxnSpPr/>
            <p:nvPr/>
          </p:nvCxnSpPr>
          <p:spPr>
            <a:xfrm rot="5400000" flipH="1" flipV="1">
              <a:off x="3619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4" name="直接连接符 753"/>
            <p:cNvCxnSpPr/>
            <p:nvPr/>
          </p:nvCxnSpPr>
          <p:spPr>
            <a:xfrm rot="5400000" flipH="1" flipV="1">
              <a:off x="3771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55" name="TextBox 109"/>
            <p:cNvSpPr txBox="1">
              <a:spLocks noChangeArrowheads="1"/>
            </p:cNvSpPr>
            <p:nvPr/>
          </p:nvSpPr>
          <p:spPr bwMode="auto">
            <a:xfrm>
              <a:off x="2743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6" name="TextBox 110"/>
            <p:cNvSpPr txBox="1">
              <a:spLocks noChangeArrowheads="1"/>
            </p:cNvSpPr>
            <p:nvPr/>
          </p:nvSpPr>
          <p:spPr bwMode="auto">
            <a:xfrm>
              <a:off x="2895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7" name="TextBox 111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8" name="TextBox 112"/>
            <p:cNvSpPr txBox="1">
              <a:spLocks noChangeArrowheads="1"/>
            </p:cNvSpPr>
            <p:nvPr/>
          </p:nvSpPr>
          <p:spPr bwMode="auto">
            <a:xfrm>
              <a:off x="32004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9" name="TextBox 113"/>
            <p:cNvSpPr txBox="1">
              <a:spLocks noChangeArrowheads="1"/>
            </p:cNvSpPr>
            <p:nvPr/>
          </p:nvSpPr>
          <p:spPr bwMode="auto">
            <a:xfrm>
              <a:off x="33528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e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0" name="TextBox 114"/>
            <p:cNvSpPr txBox="1">
              <a:spLocks noChangeArrowheads="1"/>
            </p:cNvSpPr>
            <p:nvPr/>
          </p:nvSpPr>
          <p:spPr bwMode="auto">
            <a:xfrm>
              <a:off x="3505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1" name="TextBox 115"/>
            <p:cNvSpPr txBox="1">
              <a:spLocks noChangeArrowheads="1"/>
            </p:cNvSpPr>
            <p:nvPr/>
          </p:nvSpPr>
          <p:spPr bwMode="auto">
            <a:xfrm>
              <a:off x="3657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2" name="TextBox 116"/>
            <p:cNvSpPr txBox="1">
              <a:spLocks noChangeArrowheads="1"/>
            </p:cNvSpPr>
            <p:nvPr/>
          </p:nvSpPr>
          <p:spPr bwMode="auto">
            <a:xfrm>
              <a:off x="3810000" y="762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dp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3" name="直接连接符 762"/>
            <p:cNvCxnSpPr/>
            <p:nvPr/>
          </p:nvCxnSpPr>
          <p:spPr>
            <a:xfrm rot="5400000" flipH="1" flipV="1">
              <a:off x="3086100" y="24765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64" name="直接连接符 763"/>
            <p:cNvCxnSpPr/>
            <p:nvPr/>
          </p:nvCxnSpPr>
          <p:spPr>
            <a:xfrm rot="5400000" flipH="1" flipV="1">
              <a:off x="3581400" y="2362200"/>
              <a:ext cx="3048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65" name="直接连接符 764"/>
            <p:cNvCxnSpPr/>
            <p:nvPr/>
          </p:nvCxnSpPr>
          <p:spPr>
            <a:xfrm rot="10800000">
              <a:off x="3352800" y="2514600"/>
              <a:ext cx="381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66" name="椭圆 765"/>
            <p:cNvSpPr>
              <a:spLocks noChangeArrowheads="1"/>
            </p:cNvSpPr>
            <p:nvPr/>
          </p:nvSpPr>
          <p:spPr bwMode="auto">
            <a:xfrm flipV="1">
              <a:off x="3316288" y="2481263"/>
              <a:ext cx="76200" cy="76200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767" name="组合 121"/>
          <p:cNvGrpSpPr>
            <a:grpSpLocks/>
          </p:cNvGrpSpPr>
          <p:nvPr/>
        </p:nvGrpSpPr>
        <p:grpSpPr bwMode="auto">
          <a:xfrm>
            <a:off x="5695952" y="2462064"/>
            <a:ext cx="1524000" cy="2133600"/>
            <a:chOff x="2743200" y="609600"/>
            <a:chExt cx="1524000" cy="2133600"/>
          </a:xfrm>
        </p:grpSpPr>
        <p:sp>
          <p:nvSpPr>
            <p:cNvPr id="768" name="矩形 767"/>
            <p:cNvSpPr/>
            <p:nvPr/>
          </p:nvSpPr>
          <p:spPr>
            <a:xfrm>
              <a:off x="2895600" y="1143000"/>
              <a:ext cx="1219200" cy="1066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769" name="直接连接符 768"/>
            <p:cNvCxnSpPr/>
            <p:nvPr/>
          </p:nvCxnSpPr>
          <p:spPr>
            <a:xfrm>
              <a:off x="3341688" y="1295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0" name="直接连接符 769"/>
            <p:cNvCxnSpPr/>
            <p:nvPr/>
          </p:nvCxnSpPr>
          <p:spPr>
            <a:xfrm rot="5400000">
              <a:off x="31496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1" name="直接连接符 770"/>
            <p:cNvCxnSpPr/>
            <p:nvPr/>
          </p:nvCxnSpPr>
          <p:spPr>
            <a:xfrm rot="5400000">
              <a:off x="36068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2" name="直接连接符 771"/>
            <p:cNvCxnSpPr/>
            <p:nvPr/>
          </p:nvCxnSpPr>
          <p:spPr>
            <a:xfrm>
              <a:off x="3341688" y="1676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3" name="直接连接符 772"/>
            <p:cNvCxnSpPr/>
            <p:nvPr/>
          </p:nvCxnSpPr>
          <p:spPr>
            <a:xfrm rot="5400000">
              <a:off x="36068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4" name="直接连接符 773"/>
            <p:cNvCxnSpPr/>
            <p:nvPr/>
          </p:nvCxnSpPr>
          <p:spPr>
            <a:xfrm rot="5400000">
              <a:off x="31496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75" name="直接连接符 774"/>
            <p:cNvCxnSpPr/>
            <p:nvPr/>
          </p:nvCxnSpPr>
          <p:spPr>
            <a:xfrm>
              <a:off x="3341688" y="2057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776" name="椭圆 775"/>
            <p:cNvSpPr/>
            <p:nvPr/>
          </p:nvSpPr>
          <p:spPr>
            <a:xfrm>
              <a:off x="3886200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777" name="直接连接符 776"/>
            <p:cNvCxnSpPr/>
            <p:nvPr/>
          </p:nvCxnSpPr>
          <p:spPr>
            <a:xfrm rot="5400000" flipH="1" flipV="1">
              <a:off x="2705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78" name="直接连接符 777"/>
            <p:cNvCxnSpPr/>
            <p:nvPr/>
          </p:nvCxnSpPr>
          <p:spPr>
            <a:xfrm rot="5400000" flipH="1" flipV="1">
              <a:off x="2857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79" name="直接连接符 778"/>
            <p:cNvCxnSpPr/>
            <p:nvPr/>
          </p:nvCxnSpPr>
          <p:spPr>
            <a:xfrm rot="5400000" flipH="1" flipV="1">
              <a:off x="3009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0" name="直接连接符 779"/>
            <p:cNvCxnSpPr/>
            <p:nvPr/>
          </p:nvCxnSpPr>
          <p:spPr>
            <a:xfrm rot="5400000" flipH="1" flipV="1">
              <a:off x="31623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1" name="直接连接符 780"/>
            <p:cNvCxnSpPr/>
            <p:nvPr/>
          </p:nvCxnSpPr>
          <p:spPr>
            <a:xfrm rot="5400000" flipH="1" flipV="1">
              <a:off x="33147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2" name="直接连接符 781"/>
            <p:cNvCxnSpPr/>
            <p:nvPr/>
          </p:nvCxnSpPr>
          <p:spPr>
            <a:xfrm rot="5400000" flipH="1" flipV="1">
              <a:off x="3467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3" name="直接连接符 782"/>
            <p:cNvCxnSpPr/>
            <p:nvPr/>
          </p:nvCxnSpPr>
          <p:spPr>
            <a:xfrm rot="5400000" flipH="1" flipV="1">
              <a:off x="3619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4" name="直接连接符 783"/>
            <p:cNvCxnSpPr/>
            <p:nvPr/>
          </p:nvCxnSpPr>
          <p:spPr>
            <a:xfrm rot="5400000" flipH="1" flipV="1">
              <a:off x="3771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85" name="TextBox 139"/>
            <p:cNvSpPr txBox="1">
              <a:spLocks noChangeArrowheads="1"/>
            </p:cNvSpPr>
            <p:nvPr/>
          </p:nvSpPr>
          <p:spPr bwMode="auto">
            <a:xfrm>
              <a:off x="2743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6" name="TextBox 140"/>
            <p:cNvSpPr txBox="1">
              <a:spLocks noChangeArrowheads="1"/>
            </p:cNvSpPr>
            <p:nvPr/>
          </p:nvSpPr>
          <p:spPr bwMode="auto">
            <a:xfrm>
              <a:off x="2895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7" name="TextBox 141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8" name="TextBox 142"/>
            <p:cNvSpPr txBox="1">
              <a:spLocks noChangeArrowheads="1"/>
            </p:cNvSpPr>
            <p:nvPr/>
          </p:nvSpPr>
          <p:spPr bwMode="auto">
            <a:xfrm>
              <a:off x="32004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9" name="TextBox 143"/>
            <p:cNvSpPr txBox="1">
              <a:spLocks noChangeArrowheads="1"/>
            </p:cNvSpPr>
            <p:nvPr/>
          </p:nvSpPr>
          <p:spPr bwMode="auto">
            <a:xfrm>
              <a:off x="33528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e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0" name="TextBox 144"/>
            <p:cNvSpPr txBox="1">
              <a:spLocks noChangeArrowheads="1"/>
            </p:cNvSpPr>
            <p:nvPr/>
          </p:nvSpPr>
          <p:spPr bwMode="auto">
            <a:xfrm>
              <a:off x="3505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1" name="TextBox 145"/>
            <p:cNvSpPr txBox="1">
              <a:spLocks noChangeArrowheads="1"/>
            </p:cNvSpPr>
            <p:nvPr/>
          </p:nvSpPr>
          <p:spPr bwMode="auto">
            <a:xfrm>
              <a:off x="3657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2" name="TextBox 146"/>
            <p:cNvSpPr txBox="1">
              <a:spLocks noChangeArrowheads="1"/>
            </p:cNvSpPr>
            <p:nvPr/>
          </p:nvSpPr>
          <p:spPr bwMode="auto">
            <a:xfrm>
              <a:off x="3810000" y="762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dp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93" name="直接连接符 792"/>
            <p:cNvCxnSpPr/>
            <p:nvPr/>
          </p:nvCxnSpPr>
          <p:spPr>
            <a:xfrm rot="5400000" flipH="1" flipV="1">
              <a:off x="3086100" y="24765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94" name="直接连接符 793"/>
            <p:cNvCxnSpPr/>
            <p:nvPr/>
          </p:nvCxnSpPr>
          <p:spPr>
            <a:xfrm rot="5400000" flipH="1" flipV="1">
              <a:off x="3581400" y="2362200"/>
              <a:ext cx="3048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95" name="直接连接符 794"/>
            <p:cNvCxnSpPr/>
            <p:nvPr/>
          </p:nvCxnSpPr>
          <p:spPr>
            <a:xfrm rot="10800000">
              <a:off x="3352800" y="2514600"/>
              <a:ext cx="381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796" name="椭圆 795"/>
            <p:cNvSpPr>
              <a:spLocks noChangeArrowheads="1"/>
            </p:cNvSpPr>
            <p:nvPr/>
          </p:nvSpPr>
          <p:spPr bwMode="auto">
            <a:xfrm flipV="1">
              <a:off x="3316288" y="2481263"/>
              <a:ext cx="76200" cy="76200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797" name="组合 151"/>
          <p:cNvGrpSpPr>
            <a:grpSpLocks/>
          </p:cNvGrpSpPr>
          <p:nvPr/>
        </p:nvGrpSpPr>
        <p:grpSpPr bwMode="auto">
          <a:xfrm>
            <a:off x="7143752" y="2462064"/>
            <a:ext cx="1524000" cy="2133600"/>
            <a:chOff x="2743200" y="609600"/>
            <a:chExt cx="1524000" cy="2133600"/>
          </a:xfrm>
        </p:grpSpPr>
        <p:sp>
          <p:nvSpPr>
            <p:cNvPr id="798" name="矩形 797"/>
            <p:cNvSpPr/>
            <p:nvPr/>
          </p:nvSpPr>
          <p:spPr>
            <a:xfrm>
              <a:off x="2895600" y="1143000"/>
              <a:ext cx="1219200" cy="10668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799" name="直接连接符 798"/>
            <p:cNvCxnSpPr/>
            <p:nvPr/>
          </p:nvCxnSpPr>
          <p:spPr>
            <a:xfrm>
              <a:off x="3341688" y="1295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0" name="直接连接符 799"/>
            <p:cNvCxnSpPr/>
            <p:nvPr/>
          </p:nvCxnSpPr>
          <p:spPr>
            <a:xfrm rot="5400000">
              <a:off x="31496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1" name="直接连接符 800"/>
            <p:cNvCxnSpPr/>
            <p:nvPr/>
          </p:nvCxnSpPr>
          <p:spPr>
            <a:xfrm rot="5400000">
              <a:off x="3606800" y="1485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2" name="直接连接符 801"/>
            <p:cNvCxnSpPr/>
            <p:nvPr/>
          </p:nvCxnSpPr>
          <p:spPr>
            <a:xfrm>
              <a:off x="3341688" y="1676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3" name="直接连接符 802"/>
            <p:cNvCxnSpPr/>
            <p:nvPr/>
          </p:nvCxnSpPr>
          <p:spPr>
            <a:xfrm rot="5400000">
              <a:off x="36068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4" name="直接连接符 803"/>
            <p:cNvCxnSpPr/>
            <p:nvPr/>
          </p:nvCxnSpPr>
          <p:spPr>
            <a:xfrm rot="5400000">
              <a:off x="3149600" y="1866900"/>
              <a:ext cx="254000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5" name="直接连接符 804"/>
            <p:cNvCxnSpPr/>
            <p:nvPr/>
          </p:nvCxnSpPr>
          <p:spPr>
            <a:xfrm>
              <a:off x="3341688" y="2057400"/>
              <a:ext cx="327025" cy="0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806" name="椭圆 805"/>
            <p:cNvSpPr/>
            <p:nvPr/>
          </p:nvSpPr>
          <p:spPr>
            <a:xfrm>
              <a:off x="3886200" y="1905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807" name="直接连接符 806"/>
            <p:cNvCxnSpPr/>
            <p:nvPr/>
          </p:nvCxnSpPr>
          <p:spPr>
            <a:xfrm rot="5400000" flipH="1" flipV="1">
              <a:off x="2705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08" name="直接连接符 807"/>
            <p:cNvCxnSpPr/>
            <p:nvPr/>
          </p:nvCxnSpPr>
          <p:spPr>
            <a:xfrm rot="5400000" flipH="1" flipV="1">
              <a:off x="2857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09" name="直接连接符 808"/>
            <p:cNvCxnSpPr/>
            <p:nvPr/>
          </p:nvCxnSpPr>
          <p:spPr>
            <a:xfrm rot="5400000" flipH="1" flipV="1">
              <a:off x="3009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0" name="直接连接符 809"/>
            <p:cNvCxnSpPr/>
            <p:nvPr/>
          </p:nvCxnSpPr>
          <p:spPr>
            <a:xfrm rot="5400000" flipH="1" flipV="1">
              <a:off x="31623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1" name="直接连接符 810"/>
            <p:cNvCxnSpPr/>
            <p:nvPr/>
          </p:nvCxnSpPr>
          <p:spPr>
            <a:xfrm rot="5400000" flipH="1" flipV="1">
              <a:off x="33147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2" name="直接连接符 811"/>
            <p:cNvCxnSpPr/>
            <p:nvPr/>
          </p:nvCxnSpPr>
          <p:spPr>
            <a:xfrm rot="5400000" flipH="1" flipV="1">
              <a:off x="34671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3" name="直接连接符 812"/>
            <p:cNvCxnSpPr/>
            <p:nvPr/>
          </p:nvCxnSpPr>
          <p:spPr>
            <a:xfrm rot="5400000" flipH="1" flipV="1">
              <a:off x="36195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4" name="直接连接符 813"/>
            <p:cNvCxnSpPr/>
            <p:nvPr/>
          </p:nvCxnSpPr>
          <p:spPr>
            <a:xfrm rot="5400000" flipH="1" flipV="1">
              <a:off x="3771900" y="8763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815" name="TextBox 169"/>
            <p:cNvSpPr txBox="1">
              <a:spLocks noChangeArrowheads="1"/>
            </p:cNvSpPr>
            <p:nvPr/>
          </p:nvSpPr>
          <p:spPr bwMode="auto">
            <a:xfrm>
              <a:off x="2743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6" name="TextBox 170"/>
            <p:cNvSpPr txBox="1">
              <a:spLocks noChangeArrowheads="1"/>
            </p:cNvSpPr>
            <p:nvPr/>
          </p:nvSpPr>
          <p:spPr bwMode="auto">
            <a:xfrm>
              <a:off x="2895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7" name="TextBox 171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8" name="TextBox 172"/>
            <p:cNvSpPr txBox="1">
              <a:spLocks noChangeArrowheads="1"/>
            </p:cNvSpPr>
            <p:nvPr/>
          </p:nvSpPr>
          <p:spPr bwMode="auto">
            <a:xfrm>
              <a:off x="32004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9" name="TextBox 173"/>
            <p:cNvSpPr txBox="1">
              <a:spLocks noChangeArrowheads="1"/>
            </p:cNvSpPr>
            <p:nvPr/>
          </p:nvSpPr>
          <p:spPr bwMode="auto">
            <a:xfrm>
              <a:off x="33528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e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0" name="TextBox 174"/>
            <p:cNvSpPr txBox="1">
              <a:spLocks noChangeArrowheads="1"/>
            </p:cNvSpPr>
            <p:nvPr/>
          </p:nvSpPr>
          <p:spPr bwMode="auto">
            <a:xfrm>
              <a:off x="35052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1" name="TextBox 175"/>
            <p:cNvSpPr txBox="1">
              <a:spLocks noChangeArrowheads="1"/>
            </p:cNvSpPr>
            <p:nvPr/>
          </p:nvSpPr>
          <p:spPr bwMode="auto">
            <a:xfrm>
              <a:off x="3657600" y="7620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g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2" name="TextBox 176"/>
            <p:cNvSpPr txBox="1">
              <a:spLocks noChangeArrowheads="1"/>
            </p:cNvSpPr>
            <p:nvPr/>
          </p:nvSpPr>
          <p:spPr bwMode="auto">
            <a:xfrm>
              <a:off x="3810000" y="7620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dp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3" name="直接连接符 822"/>
            <p:cNvCxnSpPr/>
            <p:nvPr/>
          </p:nvCxnSpPr>
          <p:spPr>
            <a:xfrm rot="5400000" flipH="1" flipV="1">
              <a:off x="3086100" y="24765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24" name="直接连接符 823"/>
            <p:cNvCxnSpPr/>
            <p:nvPr/>
          </p:nvCxnSpPr>
          <p:spPr>
            <a:xfrm rot="5400000" flipH="1" flipV="1">
              <a:off x="3581400" y="2362200"/>
              <a:ext cx="3048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25" name="直接连接符 824"/>
            <p:cNvCxnSpPr/>
            <p:nvPr/>
          </p:nvCxnSpPr>
          <p:spPr>
            <a:xfrm rot="10800000">
              <a:off x="3352800" y="2514600"/>
              <a:ext cx="381000" cy="0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826" name="椭圆 825"/>
            <p:cNvSpPr>
              <a:spLocks noChangeArrowheads="1"/>
            </p:cNvSpPr>
            <p:nvPr/>
          </p:nvSpPr>
          <p:spPr bwMode="auto">
            <a:xfrm flipV="1">
              <a:off x="3316288" y="2481263"/>
              <a:ext cx="76200" cy="76200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827" name="组合 183"/>
          <p:cNvGrpSpPr>
            <a:grpSpLocks/>
          </p:cNvGrpSpPr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0" name="组合 184"/>
          <p:cNvGrpSpPr>
            <a:grpSpLocks/>
          </p:cNvGrpSpPr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3" name="组合 187"/>
          <p:cNvGrpSpPr>
            <a:grpSpLocks/>
          </p:cNvGrpSpPr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6" name="组合 190"/>
          <p:cNvGrpSpPr>
            <a:grpSpLocks/>
          </p:cNvGrpSpPr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>
            <a:grpSpLocks/>
          </p:cNvGrpSpPr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896" name="组合 283"/>
          <p:cNvGrpSpPr>
            <a:grpSpLocks/>
          </p:cNvGrpSpPr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905" name="组合 292"/>
          <p:cNvGrpSpPr>
            <a:grpSpLocks/>
          </p:cNvGrpSpPr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itchFamily="18" charset="0"/>
                <a:cs typeface="Times New Roman" pitchFamily="18" charset="0"/>
              </a:rPr>
              <a:t>dp</a:t>
            </a:r>
            <a:endParaRPr lang="en-US" altLang="zh-CN" sz="1400" b="1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数码管动态显示电路</a:t>
            </a:r>
          </a:p>
        </p:txBody>
      </p:sp>
      <p:sp>
        <p:nvSpPr>
          <p:cNvPr id="1021" name="TextBox 536"/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位选择</a:t>
            </a: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段编码</a:t>
            </a: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限流电阻</a:t>
            </a: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1E3CF5F9-06AD-4E14-B757-383615F6E489}"/>
              </a:ext>
            </a:extLst>
          </p:cNvPr>
          <p:cNvGrpSpPr>
            <a:grpSpLocks noChangeAspect="1"/>
          </p:cNvGrpSpPr>
          <p:nvPr/>
        </p:nvGrpSpPr>
        <p:grpSpPr>
          <a:xfrm>
            <a:off x="122680" y="2682163"/>
            <a:ext cx="2611669" cy="866345"/>
            <a:chOff x="228600" y="3048000"/>
            <a:chExt cx="2297113" cy="762000"/>
          </a:xfrm>
        </p:grpSpPr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B667B547-1852-476B-ADE9-DCF5C3FBA918}"/>
                </a:ext>
              </a:extLst>
            </p:cNvPr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F1D3375F-23B9-4FA6-8876-BF7E7C2AEDE3}"/>
                </a:ext>
              </a:extLst>
            </p:cNvPr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0BAC62D-F849-4C22-AD51-061F70FAE55F}"/>
                </a:ext>
              </a:extLst>
            </p:cNvPr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802D581A-AD0E-4053-84C2-4281D68537F3}"/>
                </a:ext>
              </a:extLst>
            </p:cNvPr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93D95C20-6CA7-4C89-855D-ABA3BFA62398}"/>
                </a:ext>
              </a:extLst>
            </p:cNvPr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0106F1CC-1F8E-4D16-A600-FC6070C1739B}"/>
                </a:ext>
              </a:extLst>
            </p:cNvPr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箭头连接符 341">
              <a:extLst>
                <a:ext uri="{FF2B5EF4-FFF2-40B4-BE49-F238E27FC236}">
                  <a16:creationId xmlns:a16="http://schemas.microsoft.com/office/drawing/2014/main" id="{442D032C-0618-4BA8-AB96-5F039DA4F554}"/>
                </a:ext>
              </a:extLst>
            </p:cNvPr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>
              <a:extLst>
                <a:ext uri="{FF2B5EF4-FFF2-40B4-BE49-F238E27FC236}">
                  <a16:creationId xmlns:a16="http://schemas.microsoft.com/office/drawing/2014/main" id="{EEF95097-8ABF-4559-AB79-98415B754258}"/>
                </a:ext>
              </a:extLst>
            </p:cNvPr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B66F636-C798-4CDF-AF85-4E20BCAFF939}"/>
                </a:ext>
              </a:extLst>
            </p:cNvPr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706ECDDE-79BE-41DA-849E-C535719F4827}"/>
                </a:ext>
              </a:extLst>
            </p:cNvPr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6" name="椭圆 345">
              <a:extLst>
                <a:ext uri="{FF2B5EF4-FFF2-40B4-BE49-F238E27FC236}">
                  <a16:creationId xmlns:a16="http://schemas.microsoft.com/office/drawing/2014/main" id="{76F5D5A7-1869-4E10-9123-43ADC8CB9AEA}"/>
                </a:ext>
              </a:extLst>
            </p:cNvPr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7" name="椭圆 346">
              <a:extLst>
                <a:ext uri="{FF2B5EF4-FFF2-40B4-BE49-F238E27FC236}">
                  <a16:creationId xmlns:a16="http://schemas.microsoft.com/office/drawing/2014/main" id="{D2845C42-D39E-4E9A-AC3C-B669CEC27452}"/>
                </a:ext>
              </a:extLst>
            </p:cNvPr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8" name="椭圆 347">
              <a:extLst>
                <a:ext uri="{FF2B5EF4-FFF2-40B4-BE49-F238E27FC236}">
                  <a16:creationId xmlns:a16="http://schemas.microsoft.com/office/drawing/2014/main" id="{60DF3627-A9E8-4B0B-A390-F419CBBA6705}"/>
                </a:ext>
              </a:extLst>
            </p:cNvPr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50BF5C95-1D76-4D36-BB3B-66B383A6998D}"/>
                </a:ext>
              </a:extLst>
            </p:cNvPr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5D591522-FD34-4576-B802-0CCBBDF72D06}"/>
                </a:ext>
              </a:extLst>
            </p:cNvPr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9392624-FC03-453D-AB42-D6E837EBAF9A}"/>
                </a:ext>
              </a:extLst>
            </p:cNvPr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453ADD3A-3A48-4001-BF63-D87439CFD2A9}"/>
                </a:ext>
              </a:extLst>
            </p:cNvPr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907009FA-4F9B-4A84-85CB-D07FA730E584}"/>
                </a:ext>
              </a:extLst>
            </p:cNvPr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87F83BFF-C671-4524-8C00-09DF3473C50B}"/>
                </a:ext>
              </a:extLst>
            </p:cNvPr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6AE5C4B3-0E35-4A38-AE30-9C3482D8865E}"/>
                </a:ext>
              </a:extLst>
            </p:cNvPr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DCC6FA1E-0F0E-4E38-83F0-6D76414C3640}"/>
                </a:ext>
              </a:extLst>
            </p:cNvPr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27F2BD94-C800-456D-ACB9-B24D7FD7043F}"/>
                </a:ext>
              </a:extLst>
            </p:cNvPr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DDF78A18-747D-44E9-A56E-3436E85D09C2}"/>
                </a:ext>
              </a:extLst>
            </p:cNvPr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22E2E71C-D195-4786-9222-A2215081D1FE}"/>
                </a:ext>
              </a:extLst>
            </p:cNvPr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3F11A85D-C2A4-454A-A879-BEB777DBFF21}"/>
                </a:ext>
              </a:extLst>
            </p:cNvPr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4B3DFC2C-79DF-410E-9CC7-FF51FEBD7A14}"/>
                </a:ext>
              </a:extLst>
            </p:cNvPr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9472EDDF-9A9F-4A3F-9D3F-268418E00223}"/>
                </a:ext>
              </a:extLst>
            </p:cNvPr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8AA5719A-3E22-42D3-B6F9-4E35FED43D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0F5E2111-DC02-4FCA-901C-0AFBF6E504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3A97A082-F604-4D27-B6AE-1976EA2BBF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FE9C7E51-792C-45E2-99FA-49FAAB200E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F7471408-C9BC-4168-AD19-1196B910EA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BD09BBC7-8DAA-4272-B66F-84FC42C499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3646FAC9-A555-4CEA-A761-9DB33C9FC4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FE086AB7-8066-4D64-A7A4-8353FBDF6A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760E8F57-8811-4819-8EC9-68A139C66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A964A7DA-34DE-4CC4-92E5-6AEF2EEEC4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9542C3D6-05B3-4DDF-AE9F-38A7BD9FB493}"/>
                </a:ext>
              </a:extLst>
            </p:cNvPr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B930B631-30BD-47C7-8973-44AFE984AA5A}"/>
                </a:ext>
              </a:extLst>
            </p:cNvPr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2D776635-4B99-4E42-B6C8-4249F73368B8}"/>
                </a:ext>
              </a:extLst>
            </p:cNvPr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FF0CB65C-7DAB-4EDC-9F48-B3C0704EC596}"/>
                </a:ext>
              </a:extLst>
            </p:cNvPr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AE44C8E9-B63E-426D-82AD-2891F4DEB818}"/>
                </a:ext>
              </a:extLst>
            </p:cNvPr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52B99B64-BBF1-4526-B791-1A0A03E3DEF5}"/>
                </a:ext>
              </a:extLst>
            </p:cNvPr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箭头连接符 378">
              <a:extLst>
                <a:ext uri="{FF2B5EF4-FFF2-40B4-BE49-F238E27FC236}">
                  <a16:creationId xmlns:a16="http://schemas.microsoft.com/office/drawing/2014/main" id="{0DDEA6F1-03D4-4921-BB50-F62D27C5469E}"/>
                </a:ext>
              </a:extLst>
            </p:cNvPr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>
              <a:extLst>
                <a:ext uri="{FF2B5EF4-FFF2-40B4-BE49-F238E27FC236}">
                  <a16:creationId xmlns:a16="http://schemas.microsoft.com/office/drawing/2014/main" id="{77DB2960-F692-40CF-B560-BB59AA5503C7}"/>
                </a:ext>
              </a:extLst>
            </p:cNvPr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F96632F5-DFE5-4B6D-B9FE-0ECF2B0FAC87}"/>
                </a:ext>
              </a:extLst>
            </p:cNvPr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2C451733-6678-4E3A-B2FC-58A9016F27DD}"/>
                </a:ext>
              </a:extLst>
            </p:cNvPr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54FCD46B-1F5A-4D51-AE12-9CC8715F854A}"/>
                </a:ext>
              </a:extLst>
            </p:cNvPr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311D8684-F72E-4A67-BBC7-21CEFF74FB3D}"/>
                </a:ext>
              </a:extLst>
            </p:cNvPr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14619C-D9FA-4651-A0A1-F77217C753BB}"/>
                </a:ext>
              </a:extLst>
            </p:cNvPr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166AE2BE-EE62-4F8A-9CD3-31C87ACEE48E}"/>
                </a:ext>
              </a:extLst>
            </p:cNvPr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箭头连接符 386">
              <a:extLst>
                <a:ext uri="{FF2B5EF4-FFF2-40B4-BE49-F238E27FC236}">
                  <a16:creationId xmlns:a16="http://schemas.microsoft.com/office/drawing/2014/main" id="{47FC4443-FE0C-40A1-A3BB-412B9D3E320E}"/>
                </a:ext>
              </a:extLst>
            </p:cNvPr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箭头连接符 387">
              <a:extLst>
                <a:ext uri="{FF2B5EF4-FFF2-40B4-BE49-F238E27FC236}">
                  <a16:creationId xmlns:a16="http://schemas.microsoft.com/office/drawing/2014/main" id="{A819AF3F-F743-408B-A6BF-A7A4A1E6C032}"/>
                </a:ext>
              </a:extLst>
            </p:cNvPr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FBBBAA68-5BC2-4401-AE86-CF57433A0EAB}"/>
                </a:ext>
              </a:extLst>
            </p:cNvPr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C33373C3-F130-4BFC-AECD-BDEBFE7AA694}"/>
                </a:ext>
              </a:extLst>
            </p:cNvPr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44CACFB2-683F-4620-9CB8-924357D56BD4}"/>
                </a:ext>
              </a:extLst>
            </p:cNvPr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5A66E4FC-5AC3-471F-AF0E-639D802E9680}"/>
                </a:ext>
              </a:extLst>
            </p:cNvPr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761B8518-5A62-422B-A0F3-EEB6714EA6B4}"/>
                </a:ext>
              </a:extLst>
            </p:cNvPr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7BF26CD3-CC19-461B-A72C-DC0475FEA516}"/>
                </a:ext>
              </a:extLst>
            </p:cNvPr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箭头连接符 394">
              <a:extLst>
                <a:ext uri="{FF2B5EF4-FFF2-40B4-BE49-F238E27FC236}">
                  <a16:creationId xmlns:a16="http://schemas.microsoft.com/office/drawing/2014/main" id="{45FDB02A-BDA6-46FA-9913-0555DFE4AAB8}"/>
                </a:ext>
              </a:extLst>
            </p:cNvPr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395">
              <a:extLst>
                <a:ext uri="{FF2B5EF4-FFF2-40B4-BE49-F238E27FC236}">
                  <a16:creationId xmlns:a16="http://schemas.microsoft.com/office/drawing/2014/main" id="{ACBFED07-691E-4986-BA54-625EC262BFE0}"/>
                </a:ext>
              </a:extLst>
            </p:cNvPr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6CED2C43-34CC-41F7-A884-6C133BDB6BCF}"/>
                </a:ext>
              </a:extLst>
            </p:cNvPr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D9D86F6F-BD62-41D5-AC32-853AA7A46067}"/>
                </a:ext>
              </a:extLst>
            </p:cNvPr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FE0A7446-A0C9-4640-A1BC-924868C89DA7}"/>
                </a:ext>
              </a:extLst>
            </p:cNvPr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EE78C116-27ED-4E1B-8F71-116C11E8C29C}"/>
                </a:ext>
              </a:extLst>
            </p:cNvPr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7FF53762-A0D9-4115-8850-314DBB90D05C}"/>
                </a:ext>
              </a:extLst>
            </p:cNvPr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109B614F-7832-475E-A34A-54D4D157B90E}"/>
                </a:ext>
              </a:extLst>
            </p:cNvPr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>
              <a:extLst>
                <a:ext uri="{FF2B5EF4-FFF2-40B4-BE49-F238E27FC236}">
                  <a16:creationId xmlns:a16="http://schemas.microsoft.com/office/drawing/2014/main" id="{5EB3AB14-FADC-4554-BD48-E3462E7020AF}"/>
                </a:ext>
              </a:extLst>
            </p:cNvPr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箭头连接符 403">
              <a:extLst>
                <a:ext uri="{FF2B5EF4-FFF2-40B4-BE49-F238E27FC236}">
                  <a16:creationId xmlns:a16="http://schemas.microsoft.com/office/drawing/2014/main" id="{73D288AD-341E-46F4-BAD4-82134903B970}"/>
                </a:ext>
              </a:extLst>
            </p:cNvPr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D49C97-C50C-40D9-8C76-05FE369CE30D}"/>
                </a:ext>
              </a:extLst>
            </p:cNvPr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EDD6EB78-A18B-40A4-B18B-DB0C2AFE0FCD}"/>
                </a:ext>
              </a:extLst>
            </p:cNvPr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C568BC6A-6976-4BCE-939B-532001D2F356}"/>
                </a:ext>
              </a:extLst>
            </p:cNvPr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5DB635B3-3ABE-41AC-B523-9C2C25454139}"/>
                </a:ext>
              </a:extLst>
            </p:cNvPr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972D09F3-67B5-4BE9-AB4F-8E463C4DED58}"/>
                </a:ext>
              </a:extLst>
            </p:cNvPr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BF0CAFA7-01EC-4E7C-9D25-594548CD4588}"/>
                </a:ext>
              </a:extLst>
            </p:cNvPr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箭头连接符 410">
              <a:extLst>
                <a:ext uri="{FF2B5EF4-FFF2-40B4-BE49-F238E27FC236}">
                  <a16:creationId xmlns:a16="http://schemas.microsoft.com/office/drawing/2014/main" id="{24062A08-D007-498B-BF66-B2F3945C209E}"/>
                </a:ext>
              </a:extLst>
            </p:cNvPr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箭头连接符 411">
              <a:extLst>
                <a:ext uri="{FF2B5EF4-FFF2-40B4-BE49-F238E27FC236}">
                  <a16:creationId xmlns:a16="http://schemas.microsoft.com/office/drawing/2014/main" id="{0B43A658-FEB6-4C9C-8D95-B9A05A5F4867}"/>
                </a:ext>
              </a:extLst>
            </p:cNvPr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4FDC8CFE-6A43-4006-9458-FE1795B4E84A}"/>
                </a:ext>
              </a:extLst>
            </p:cNvPr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523D3B9D-50AB-4EBE-B22A-F62460F5453C}"/>
                </a:ext>
              </a:extLst>
            </p:cNvPr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D2E062B4-C85C-405D-95A7-1EF7A226A0B5}"/>
                </a:ext>
              </a:extLst>
            </p:cNvPr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F70A6DFB-96A3-408D-961B-F778BDB11E19}"/>
                </a:ext>
              </a:extLst>
            </p:cNvPr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5E9B3453-E324-49C9-BCA9-49CAC4D46DA0}"/>
                </a:ext>
              </a:extLst>
            </p:cNvPr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3FDE22D1-BE4F-4BC4-90A2-0DA7C6DA469F}"/>
                </a:ext>
              </a:extLst>
            </p:cNvPr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箭头连接符 418">
              <a:extLst>
                <a:ext uri="{FF2B5EF4-FFF2-40B4-BE49-F238E27FC236}">
                  <a16:creationId xmlns:a16="http://schemas.microsoft.com/office/drawing/2014/main" id="{61B07C05-FCBF-4186-AF26-470CCA32E312}"/>
                </a:ext>
              </a:extLst>
            </p:cNvPr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箭头连接符 419">
              <a:extLst>
                <a:ext uri="{FF2B5EF4-FFF2-40B4-BE49-F238E27FC236}">
                  <a16:creationId xmlns:a16="http://schemas.microsoft.com/office/drawing/2014/main" id="{65EB9B25-B464-4714-94E5-8A0C1D0E062D}"/>
                </a:ext>
              </a:extLst>
            </p:cNvPr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BF2E5295-9554-4461-A687-A348073609DD}"/>
                </a:ext>
              </a:extLst>
            </p:cNvPr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95E2491C-F51E-4500-8FF8-520DFF6F27AE}"/>
                </a:ext>
              </a:extLst>
            </p:cNvPr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6CB4439C-CA02-414C-B638-E6CF747587CF}"/>
                </a:ext>
              </a:extLst>
            </p:cNvPr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19EACBCB-ABD2-4DC1-A9CB-BA5D4AA10031}"/>
                </a:ext>
              </a:extLst>
            </p:cNvPr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1B70CACC-0D3C-4F9C-B8AD-C77A42791A11}"/>
                </a:ext>
              </a:extLst>
            </p:cNvPr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72530E13-84A0-4AB3-B3F7-084B0FACF39B}"/>
                </a:ext>
              </a:extLst>
            </p:cNvPr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箭头连接符 426">
              <a:extLst>
                <a:ext uri="{FF2B5EF4-FFF2-40B4-BE49-F238E27FC236}">
                  <a16:creationId xmlns:a16="http://schemas.microsoft.com/office/drawing/2014/main" id="{E799F0FC-24A8-4E57-91C9-D5E1545FFCE7}"/>
                </a:ext>
              </a:extLst>
            </p:cNvPr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箭头连接符 427">
              <a:extLst>
                <a:ext uri="{FF2B5EF4-FFF2-40B4-BE49-F238E27FC236}">
                  <a16:creationId xmlns:a16="http://schemas.microsoft.com/office/drawing/2014/main" id="{DC12DD63-577A-4448-821E-9AA40E7C0DB5}"/>
                </a:ext>
              </a:extLst>
            </p:cNvPr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BD8B1B-5AC0-4CA8-B648-B8349A4038F1}"/>
              </a:ext>
            </a:extLst>
          </p:cNvPr>
          <p:cNvGrpSpPr/>
          <p:nvPr/>
        </p:nvGrpSpPr>
        <p:grpSpPr>
          <a:xfrm>
            <a:off x="51319" y="3591655"/>
            <a:ext cx="3105546" cy="1773419"/>
            <a:chOff x="51319" y="3544157"/>
            <a:chExt cx="3105546" cy="177341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000562C-87A2-4A46-BD24-0933A183A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319" y="3789050"/>
              <a:ext cx="3105546" cy="1528526"/>
            </a:xfrm>
            <a:prstGeom prst="rect">
              <a:avLst/>
            </a:prstGeom>
          </p:spPr>
        </p:pic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23AB1302-CE92-4AC3-B4F4-0F6F279D054A}"/>
                </a:ext>
              </a:extLst>
            </p:cNvPr>
            <p:cNvCxnSpPr/>
            <p:nvPr/>
          </p:nvCxnSpPr>
          <p:spPr bwMode="auto">
            <a:xfrm>
              <a:off x="152402" y="4221110"/>
              <a:ext cx="3396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432" name="直接箭头连接符 431">
              <a:extLst>
                <a:ext uri="{FF2B5EF4-FFF2-40B4-BE49-F238E27FC236}">
                  <a16:creationId xmlns:a16="http://schemas.microsoft.com/office/drawing/2014/main" id="{4A6D5447-5005-4910-B5E7-17A0D5B85353}"/>
                </a:ext>
              </a:extLst>
            </p:cNvPr>
            <p:cNvCxnSpPr/>
            <p:nvPr/>
          </p:nvCxnSpPr>
          <p:spPr bwMode="auto">
            <a:xfrm>
              <a:off x="2396664" y="3897210"/>
              <a:ext cx="3396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8BD0BB-AE2B-41AF-AC85-25A3A34FC802}"/>
                </a:ext>
              </a:extLst>
            </p:cNvPr>
            <p:cNvSpPr/>
            <p:nvPr/>
          </p:nvSpPr>
          <p:spPr>
            <a:xfrm>
              <a:off x="66297" y="3860769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>
                  <a:solidFill>
                    <a:srgbClr val="FF6600"/>
                  </a:solidFill>
                </a:rPr>
                <a:t>in</a:t>
              </a: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4F81C748-361D-4D34-92D1-5B0F7B4FA6CE}"/>
                </a:ext>
              </a:extLst>
            </p:cNvPr>
            <p:cNvSpPr/>
            <p:nvPr/>
          </p:nvSpPr>
          <p:spPr>
            <a:xfrm>
              <a:off x="2286404" y="3544157"/>
              <a:ext cx="5261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6600"/>
                  </a:solidFill>
                </a:rPr>
                <a:t>out</a:t>
              </a:r>
              <a:endParaRPr lang="zh-CN" altLang="en-US" sz="2000" i="1" dirty="0">
                <a:solidFill>
                  <a:srgbClr val="FF6600"/>
                </a:solidFill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163DDE-F035-4BE4-8C71-E22FAC380F6F}"/>
              </a:ext>
            </a:extLst>
          </p:cNvPr>
          <p:cNvCxnSpPr/>
          <p:nvPr/>
        </p:nvCxnSpPr>
        <p:spPr bwMode="auto">
          <a:xfrm flipH="1" flipV="1">
            <a:off x="2724152" y="4746505"/>
            <a:ext cx="457200" cy="230159"/>
          </a:xfrm>
          <a:prstGeom prst="straightConnector1">
            <a:avLst/>
          </a:prstGeom>
          <a:noFill/>
          <a:ln w="57150" cap="flat" cmpd="sng" algn="ctr">
            <a:solidFill>
              <a:srgbClr val="00CC0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8" name="直接箭头连接符 437">
            <a:extLst>
              <a:ext uri="{FF2B5EF4-FFF2-40B4-BE49-F238E27FC236}">
                <a16:creationId xmlns:a16="http://schemas.microsoft.com/office/drawing/2014/main" id="{1AF2CA82-3C59-4752-B5BD-1FCDEEB556FC}"/>
              </a:ext>
            </a:extLst>
          </p:cNvPr>
          <p:cNvCxnSpPr/>
          <p:nvPr/>
        </p:nvCxnSpPr>
        <p:spPr bwMode="auto">
          <a:xfrm flipH="1" flipV="1">
            <a:off x="2615551" y="3349505"/>
            <a:ext cx="457200" cy="230159"/>
          </a:xfrm>
          <a:prstGeom prst="straightConnector1">
            <a:avLst/>
          </a:prstGeom>
          <a:noFill/>
          <a:ln w="57150" cap="flat" cmpd="sng" algn="ctr">
            <a:solidFill>
              <a:srgbClr val="00CC00">
                <a:alpha val="69804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745F930-5027-46FA-9D69-A8DD629A502F}"/>
              </a:ext>
            </a:extLst>
          </p:cNvPr>
          <p:cNvSpPr/>
          <p:nvPr/>
        </p:nvSpPr>
        <p:spPr>
          <a:xfrm>
            <a:off x="285920" y="3587311"/>
            <a:ext cx="1236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i="1" dirty="0">
                <a:solidFill>
                  <a:schemeClr val="accent6">
                    <a:lumMod val="75000"/>
                  </a:schemeClr>
                </a:solidFill>
              </a:rPr>
              <a:t>Darlington</a:t>
            </a:r>
            <a:endParaRPr lang="en-US" altLang="zh-CN" sz="1800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i="1" dirty="0">
                <a:solidFill>
                  <a:schemeClr val="accent6">
                    <a:lumMod val="75000"/>
                  </a:schemeClr>
                </a:solidFill>
              </a:rPr>
              <a:t>Transistor</a:t>
            </a:r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C0B2BED9-F068-4821-A701-CE77B4D979C1}"/>
              </a:ext>
            </a:extLst>
          </p:cNvPr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3ECF25-5882-4DB3-A044-082D148E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29" name="灯片编号占位符 18">
            <a:extLst>
              <a:ext uri="{FF2B5EF4-FFF2-40B4-BE49-F238E27FC236}">
                <a16:creationId xmlns:a16="http://schemas.microsoft.com/office/drawing/2014/main" id="{8221EF4D-802A-4DBA-A8D1-7EDEF93C2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2DE4E-4DE4-418B-9A38-AD5B7600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 </a:t>
            </a:r>
            <a:r>
              <a:rPr lang="en-US" altLang="zh-CN"/>
              <a:t>8086/8088 CPU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132F7-31FB-4035-AC58-8610945E1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63EC4C-F40B-4A9A-897C-F246DDDEC921}"/>
              </a:ext>
            </a:extLst>
          </p:cNvPr>
          <p:cNvSpPr/>
          <p:nvPr/>
        </p:nvSpPr>
        <p:spPr bwMode="auto">
          <a:xfrm>
            <a:off x="2735890" y="3560803"/>
            <a:ext cx="1872260" cy="2856692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640KB</a:t>
            </a:r>
            <a:endParaRPr lang="zh-CN" altLang="en-US" sz="2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F2A84D-DDD5-4C9C-91A5-FF1713EDFC7E}"/>
              </a:ext>
            </a:extLst>
          </p:cNvPr>
          <p:cNvSpPr/>
          <p:nvPr/>
        </p:nvSpPr>
        <p:spPr bwMode="auto">
          <a:xfrm>
            <a:off x="2735890" y="1785825"/>
            <a:ext cx="1872260" cy="942027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192KB</a:t>
            </a:r>
            <a:endParaRPr lang="zh-CN" alt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A0B6FA-E6E0-404A-ABEF-82DD2D308E4E}"/>
              </a:ext>
            </a:extLst>
          </p:cNvPr>
          <p:cNvSpPr/>
          <p:nvPr/>
        </p:nvSpPr>
        <p:spPr bwMode="auto">
          <a:xfrm>
            <a:off x="2735890" y="1160765"/>
            <a:ext cx="1872260" cy="628940"/>
          </a:xfrm>
          <a:prstGeom prst="rect">
            <a:avLst/>
          </a:prstGeom>
          <a:solidFill>
            <a:srgbClr val="FFC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ROM-BIOS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64KB</a:t>
            </a:r>
            <a:endParaRPr lang="zh-CN" altLang="en-US" sz="2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6FEB7BFA-1A39-417D-AFE8-4898B7407156}"/>
              </a:ext>
            </a:extLst>
          </p:cNvPr>
          <p:cNvSpPr txBox="1"/>
          <p:nvPr/>
        </p:nvSpPr>
        <p:spPr>
          <a:xfrm>
            <a:off x="1439710" y="612945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00000</a:t>
            </a:r>
            <a:endParaRPr lang="zh-CN" altLang="en-US" sz="2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3A034121-5996-4C0D-A23A-A4F9EB16825E}"/>
              </a:ext>
            </a:extLst>
          </p:cNvPr>
          <p:cNvSpPr txBox="1"/>
          <p:nvPr/>
        </p:nvSpPr>
        <p:spPr>
          <a:xfrm>
            <a:off x="1439710" y="346508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9FFFF</a:t>
            </a:r>
            <a:endParaRPr lang="zh-CN" alt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684A8ED-EECD-40F2-A150-8C4708159BE1}"/>
              </a:ext>
            </a:extLst>
          </p:cNvPr>
          <p:cNvSpPr txBox="1"/>
          <p:nvPr/>
        </p:nvSpPr>
        <p:spPr>
          <a:xfrm>
            <a:off x="1439710" y="148495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F0000</a:t>
            </a:r>
            <a:endParaRPr lang="zh-CN" alt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33D47C65-7E11-4FCB-A0C7-D58C0B7C2C1A}"/>
              </a:ext>
            </a:extLst>
          </p:cNvPr>
          <p:cNvSpPr txBox="1"/>
          <p:nvPr/>
        </p:nvSpPr>
        <p:spPr>
          <a:xfrm>
            <a:off x="1439710" y="104869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FFFFF</a:t>
            </a:r>
            <a:endParaRPr lang="zh-CN" altLang="en-US" sz="2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3AE55B9C-0262-4BD5-B957-5E84AD3F4F16}"/>
              </a:ext>
            </a:extLst>
          </p:cNvPr>
          <p:cNvSpPr txBox="1"/>
          <p:nvPr/>
        </p:nvSpPr>
        <p:spPr>
          <a:xfrm>
            <a:off x="1439710" y="1713860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EFFFF</a:t>
            </a:r>
            <a:endParaRPr lang="zh-CN" altLang="en-US" sz="20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E95902F4-5AC6-415D-B231-2EE2886AAD16}"/>
              </a:ext>
            </a:extLst>
          </p:cNvPr>
          <p:cNvSpPr/>
          <p:nvPr/>
        </p:nvSpPr>
        <p:spPr bwMode="auto">
          <a:xfrm>
            <a:off x="1583730" y="3577155"/>
            <a:ext cx="216030" cy="2840340"/>
          </a:xfrm>
          <a:prstGeom prst="leftBrace">
            <a:avLst>
              <a:gd name="adj1" fmla="val 45139"/>
              <a:gd name="adj2" fmla="val 48106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E2DF88C1-34DF-4943-AEB2-A872B0081059}"/>
              </a:ext>
            </a:extLst>
          </p:cNvPr>
          <p:cNvSpPr txBox="1"/>
          <p:nvPr/>
        </p:nvSpPr>
        <p:spPr>
          <a:xfrm>
            <a:off x="179390" y="4729315"/>
            <a:ext cx="144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cs typeface="Times New Roman" pitchFamily="18" charset="0"/>
              </a:rPr>
              <a:t>常规内存</a:t>
            </a:r>
            <a:endParaRPr lang="en-US" altLang="zh-CN" sz="2000" dirty="0">
              <a:solidFill>
                <a:srgbClr val="FF0000"/>
              </a:solidFill>
              <a:cs typeface="Times New Roman" pitchFamily="18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640KB</a:t>
            </a:r>
            <a:endParaRPr lang="zh-CN" alt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4CDE96D-CE39-49E2-9719-84E3047AD9C2}"/>
              </a:ext>
            </a:extLst>
          </p:cNvPr>
          <p:cNvSpPr/>
          <p:nvPr/>
        </p:nvSpPr>
        <p:spPr bwMode="auto">
          <a:xfrm>
            <a:off x="1583730" y="1160765"/>
            <a:ext cx="216030" cy="608030"/>
          </a:xfrm>
          <a:prstGeom prst="leftBrace">
            <a:avLst>
              <a:gd name="adj1" fmla="val 30417"/>
              <a:gd name="adj2" fmla="val 40751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7CE71C80-EF06-4643-8FAA-52548274051F}"/>
              </a:ext>
            </a:extLst>
          </p:cNvPr>
          <p:cNvSpPr txBox="1"/>
          <p:nvPr/>
        </p:nvSpPr>
        <p:spPr>
          <a:xfrm>
            <a:off x="71718" y="1200825"/>
            <a:ext cx="154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ROM-BIOS</a:t>
            </a:r>
          </a:p>
          <a:p>
            <a:pPr algn="r"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64KB</a:t>
            </a:r>
            <a:r>
              <a:rPr lang="zh-CN" altLang="en-US" sz="2000" dirty="0">
                <a:solidFill>
                  <a:srgbClr val="FF0000"/>
                </a:solidFill>
                <a:cs typeface="Times New Roman" pitchFamily="18" charset="0"/>
              </a:rPr>
              <a:t>）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B2ECC64-11BB-4B1D-BB0A-D8A1E4E86D23}"/>
              </a:ext>
            </a:extLst>
          </p:cNvPr>
          <p:cNvSpPr/>
          <p:nvPr/>
        </p:nvSpPr>
        <p:spPr bwMode="auto">
          <a:xfrm>
            <a:off x="1583730" y="1861129"/>
            <a:ext cx="216030" cy="883856"/>
          </a:xfrm>
          <a:prstGeom prst="leftBrace">
            <a:avLst>
              <a:gd name="adj1" fmla="val 48820"/>
              <a:gd name="adj2" fmla="val 36799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F7124B77-D88F-453D-9D8B-6DF80A9DA753}"/>
              </a:ext>
            </a:extLst>
          </p:cNvPr>
          <p:cNvSpPr txBox="1"/>
          <p:nvPr/>
        </p:nvSpPr>
        <p:spPr>
          <a:xfrm>
            <a:off x="107380" y="1992935"/>
            <a:ext cx="1512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cs typeface="Times New Roman" pitchFamily="18" charset="0"/>
              </a:rPr>
              <a:t>外设提供</a:t>
            </a:r>
            <a:b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160KB</a:t>
            </a:r>
            <a:r>
              <a:rPr lang="en-US" altLang="zh-CN" sz="2000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宋体"/>
              <a:ea typeface="宋体"/>
              <a:cs typeface="Times New Roman" pitchFamily="18" charset="0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2286A33D-03F9-41A1-B008-E867C89ED826}"/>
              </a:ext>
            </a:extLst>
          </p:cNvPr>
          <p:cNvSpPr txBox="1"/>
          <p:nvPr/>
        </p:nvSpPr>
        <p:spPr>
          <a:xfrm>
            <a:off x="4705589" y="3239517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A0000</a:t>
            </a:r>
            <a:endParaRPr lang="zh-CN" alt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B6EAC25-8A33-484B-960E-14EC39F127BC}"/>
              </a:ext>
            </a:extLst>
          </p:cNvPr>
          <p:cNvCxnSpPr>
            <a:cxnSpLocks/>
          </p:cNvCxnSpPr>
          <p:nvPr/>
        </p:nvCxnSpPr>
        <p:spPr bwMode="auto">
          <a:xfrm>
            <a:off x="4663349" y="2740557"/>
            <a:ext cx="2021610" cy="150181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64AE622-3E24-477D-AE23-BD65530452D8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3725" y="3533950"/>
            <a:ext cx="2095627" cy="3713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lg"/>
          </a:ln>
          <a:effectLst/>
        </p:spPr>
      </p:cxnSp>
      <p:sp>
        <p:nvSpPr>
          <p:cNvPr id="22" name="TextBox 124">
            <a:extLst>
              <a:ext uri="{FF2B5EF4-FFF2-40B4-BE49-F238E27FC236}">
                <a16:creationId xmlns:a16="http://schemas.microsoft.com/office/drawing/2014/main" id="{D11F7564-7C26-4F20-B0CD-6D9FB85F9951}"/>
              </a:ext>
            </a:extLst>
          </p:cNvPr>
          <p:cNvSpPr txBox="1"/>
          <p:nvPr/>
        </p:nvSpPr>
        <p:spPr>
          <a:xfrm>
            <a:off x="4662379" y="242499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C7FFF</a:t>
            </a:r>
            <a:endParaRPr lang="zh-CN" alt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3" name="TextBox 125">
            <a:extLst>
              <a:ext uri="{FF2B5EF4-FFF2-40B4-BE49-F238E27FC236}">
                <a16:creationId xmlns:a16="http://schemas.microsoft.com/office/drawing/2014/main" id="{C14B66C1-986D-4948-830A-21C6BEA83CFC}"/>
              </a:ext>
            </a:extLst>
          </p:cNvPr>
          <p:cNvSpPr txBox="1"/>
          <p:nvPr/>
        </p:nvSpPr>
        <p:spPr>
          <a:xfrm>
            <a:off x="5986118" y="2306117"/>
            <a:ext cx="129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显卡</a:t>
            </a:r>
          </a:p>
        </p:txBody>
      </p:sp>
      <p:sp>
        <p:nvSpPr>
          <p:cNvPr id="24" name="TextBox 126">
            <a:extLst>
              <a:ext uri="{FF2B5EF4-FFF2-40B4-BE49-F238E27FC236}">
                <a16:creationId xmlns:a16="http://schemas.microsoft.com/office/drawing/2014/main" id="{8C19538E-206A-44BE-A0E6-BF42E4EFD3F7}"/>
              </a:ext>
            </a:extLst>
          </p:cNvPr>
          <p:cNvSpPr txBox="1"/>
          <p:nvPr/>
        </p:nvSpPr>
        <p:spPr>
          <a:xfrm>
            <a:off x="2848140" y="2799817"/>
            <a:ext cx="161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8000"/>
                </a:solidFill>
                <a:cs typeface="Times New Roman" pitchFamily="18" charset="0"/>
              </a:rPr>
              <a:t>显存</a:t>
            </a:r>
            <a:r>
              <a:rPr lang="en-US" altLang="zh-CN" sz="2000" dirty="0">
                <a:solidFill>
                  <a:srgbClr val="008000"/>
                </a:solidFill>
                <a:cs typeface="Times New Roman" pitchFamily="18" charset="0"/>
              </a:rPr>
              <a:t>; 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008000"/>
                </a:solidFill>
                <a:cs typeface="Times New Roman" pitchFamily="18" charset="0"/>
              </a:rPr>
              <a:t>显卡</a:t>
            </a:r>
            <a:r>
              <a:rPr lang="en-US" altLang="zh-CN" sz="2000" dirty="0">
                <a:solidFill>
                  <a:srgbClr val="008000"/>
                </a:solidFill>
                <a:cs typeface="Times New Roman" pitchFamily="18" charset="0"/>
              </a:rPr>
              <a:t>ROM</a:t>
            </a:r>
            <a:endParaRPr lang="zh-CN" altLang="en-US" sz="2000" dirty="0">
              <a:solidFill>
                <a:srgbClr val="008000"/>
              </a:solidFill>
              <a:cs typeface="Times New Roman" pitchFamily="18" charset="0"/>
            </a:endParaRPr>
          </a:p>
        </p:txBody>
      </p:sp>
      <p:sp>
        <p:nvSpPr>
          <p:cNvPr id="25" name="TextBox 129">
            <a:extLst>
              <a:ext uri="{FF2B5EF4-FFF2-40B4-BE49-F238E27FC236}">
                <a16:creationId xmlns:a16="http://schemas.microsoft.com/office/drawing/2014/main" id="{A3E013A2-7B1B-4AE1-8584-27DBAB01BA88}"/>
              </a:ext>
            </a:extLst>
          </p:cNvPr>
          <p:cNvSpPr txBox="1"/>
          <p:nvPr/>
        </p:nvSpPr>
        <p:spPr>
          <a:xfrm>
            <a:off x="616634" y="542364"/>
            <a:ext cx="596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zh-CN" altLang="en-US" sz="24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主存结构：</a:t>
            </a:r>
            <a:r>
              <a:rPr lang="en-US" altLang="zh-CN" sz="24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4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sz="24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内存空间使用情况</a:t>
            </a:r>
            <a:endParaRPr lang="zh-CN" altLang="en-US" sz="3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C27DE52-F7A6-4C8C-B109-CE1AB83C0948}"/>
              </a:ext>
            </a:extLst>
          </p:cNvPr>
          <p:cNvCxnSpPr/>
          <p:nvPr/>
        </p:nvCxnSpPr>
        <p:spPr bwMode="auto">
          <a:xfrm>
            <a:off x="2735890" y="6385545"/>
            <a:ext cx="1872260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6843771-0185-4DD5-8A9F-23AB141558F4}"/>
              </a:ext>
            </a:extLst>
          </p:cNvPr>
          <p:cNvCxnSpPr/>
          <p:nvPr/>
        </p:nvCxnSpPr>
        <p:spPr bwMode="auto">
          <a:xfrm>
            <a:off x="2735890" y="1196491"/>
            <a:ext cx="1872260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B3EB20-33B7-4CB7-811F-5F5D7B8BD44E}"/>
              </a:ext>
            </a:extLst>
          </p:cNvPr>
          <p:cNvSpPr/>
          <p:nvPr/>
        </p:nvSpPr>
        <p:spPr>
          <a:xfrm>
            <a:off x="5108547" y="5778023"/>
            <a:ext cx="3521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中断向量区：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00000H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003FF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1KB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）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DA147BB-9181-420F-81C2-1E66C6429815}"/>
              </a:ext>
            </a:extLst>
          </p:cNvPr>
          <p:cNvCxnSpPr/>
          <p:nvPr/>
        </p:nvCxnSpPr>
        <p:spPr bwMode="auto">
          <a:xfrm flipH="1">
            <a:off x="4680160" y="6385545"/>
            <a:ext cx="43206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03B8B82-23C6-4319-92F6-F0531643F376}"/>
              </a:ext>
            </a:extLst>
          </p:cNvPr>
          <p:cNvSpPr/>
          <p:nvPr/>
        </p:nvSpPr>
        <p:spPr>
          <a:xfrm>
            <a:off x="5058140" y="990416"/>
            <a:ext cx="288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启动区：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FFFF0H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FFFFFH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16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个字节）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ABC39C-7D6C-4077-B044-4316C4D05A86}"/>
              </a:ext>
            </a:extLst>
          </p:cNvPr>
          <p:cNvCxnSpPr/>
          <p:nvPr/>
        </p:nvCxnSpPr>
        <p:spPr bwMode="auto">
          <a:xfrm flipH="1">
            <a:off x="4680160" y="1200825"/>
            <a:ext cx="43206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2" name="TextBox 140">
            <a:extLst>
              <a:ext uri="{FF2B5EF4-FFF2-40B4-BE49-F238E27FC236}">
                <a16:creationId xmlns:a16="http://schemas.microsoft.com/office/drawing/2014/main" id="{C843CDC8-0DB6-40D5-A7C9-FE5021267989}"/>
              </a:ext>
            </a:extLst>
          </p:cNvPr>
          <p:cNvSpPr txBox="1"/>
          <p:nvPr/>
        </p:nvSpPr>
        <p:spPr>
          <a:xfrm>
            <a:off x="1439710" y="2421085"/>
            <a:ext cx="12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C8000</a:t>
            </a:r>
            <a:endParaRPr lang="zh-CN" alt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38DF75-33F8-4CE9-B71D-89B6C185995A}"/>
              </a:ext>
            </a:extLst>
          </p:cNvPr>
          <p:cNvGrpSpPr/>
          <p:nvPr/>
        </p:nvGrpSpPr>
        <p:grpSpPr>
          <a:xfrm>
            <a:off x="5544280" y="2424995"/>
            <a:ext cx="2268460" cy="1483205"/>
            <a:chOff x="6696150" y="2276840"/>
            <a:chExt cx="2268460" cy="148320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96160D-1472-438A-A150-64F8CE28C36C}"/>
                </a:ext>
              </a:extLst>
            </p:cNvPr>
            <p:cNvSpPr/>
            <p:nvPr/>
          </p:nvSpPr>
          <p:spPr bwMode="auto">
            <a:xfrm>
              <a:off x="7159651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0FACB2B-873B-41DF-8133-3EFA3912ADB7}"/>
                </a:ext>
              </a:extLst>
            </p:cNvPr>
            <p:cNvSpPr/>
            <p:nvPr/>
          </p:nvSpPr>
          <p:spPr bwMode="auto">
            <a:xfrm>
              <a:off x="7252352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4DE226-8190-4BB3-B3EE-6E39B71C2131}"/>
                </a:ext>
              </a:extLst>
            </p:cNvPr>
            <p:cNvSpPr/>
            <p:nvPr/>
          </p:nvSpPr>
          <p:spPr bwMode="auto">
            <a:xfrm>
              <a:off x="7345052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179037-D967-4681-91F3-0C80215B4FB3}"/>
                </a:ext>
              </a:extLst>
            </p:cNvPr>
            <p:cNvSpPr/>
            <p:nvPr/>
          </p:nvSpPr>
          <p:spPr bwMode="auto">
            <a:xfrm>
              <a:off x="7437752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C00C029-0819-4AC7-9726-B7641D59342E}"/>
                </a:ext>
              </a:extLst>
            </p:cNvPr>
            <p:cNvSpPr/>
            <p:nvPr/>
          </p:nvSpPr>
          <p:spPr bwMode="auto">
            <a:xfrm>
              <a:off x="7530453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DAE8A1F-DE6E-41F3-A744-09CDCB35BEDF}"/>
                </a:ext>
              </a:extLst>
            </p:cNvPr>
            <p:cNvSpPr/>
            <p:nvPr/>
          </p:nvSpPr>
          <p:spPr bwMode="auto">
            <a:xfrm>
              <a:off x="7623153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9B49794-7E43-46B5-9844-E35969D0CB40}"/>
                </a:ext>
              </a:extLst>
            </p:cNvPr>
            <p:cNvSpPr/>
            <p:nvPr/>
          </p:nvSpPr>
          <p:spPr bwMode="auto">
            <a:xfrm>
              <a:off x="7715853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E934AC6-57BE-46F0-8D18-5FEF0B7C8DC3}"/>
                </a:ext>
              </a:extLst>
            </p:cNvPr>
            <p:cNvSpPr/>
            <p:nvPr/>
          </p:nvSpPr>
          <p:spPr bwMode="auto">
            <a:xfrm>
              <a:off x="7808553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3C3981F-55DF-4DB2-8437-8DF424F8AAA9}"/>
                </a:ext>
              </a:extLst>
            </p:cNvPr>
            <p:cNvSpPr/>
            <p:nvPr/>
          </p:nvSpPr>
          <p:spPr bwMode="auto">
            <a:xfrm>
              <a:off x="7901254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3DE29A8-E503-4175-8807-E14A269E811F}"/>
                </a:ext>
              </a:extLst>
            </p:cNvPr>
            <p:cNvSpPr/>
            <p:nvPr/>
          </p:nvSpPr>
          <p:spPr bwMode="auto">
            <a:xfrm>
              <a:off x="7993954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8B25D49-EAE7-422A-8CFE-CF6ECA5C9E46}"/>
                </a:ext>
              </a:extLst>
            </p:cNvPr>
            <p:cNvSpPr/>
            <p:nvPr/>
          </p:nvSpPr>
          <p:spPr bwMode="auto">
            <a:xfrm>
              <a:off x="8086654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B05A006-05BF-4031-B8D4-2C55CED015CB}"/>
                </a:ext>
              </a:extLst>
            </p:cNvPr>
            <p:cNvSpPr/>
            <p:nvPr/>
          </p:nvSpPr>
          <p:spPr bwMode="auto">
            <a:xfrm>
              <a:off x="8179355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A290BCF-1E55-4619-8BB0-D16F41F28773}"/>
                </a:ext>
              </a:extLst>
            </p:cNvPr>
            <p:cNvSpPr/>
            <p:nvPr/>
          </p:nvSpPr>
          <p:spPr bwMode="auto">
            <a:xfrm>
              <a:off x="8272055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83A32D4-41FA-46D8-9E6B-C0FCDF0E0456}"/>
                </a:ext>
              </a:extLst>
            </p:cNvPr>
            <p:cNvSpPr/>
            <p:nvPr/>
          </p:nvSpPr>
          <p:spPr bwMode="auto">
            <a:xfrm>
              <a:off x="8364755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0D166C8-672D-472E-9E6E-B13097A10F23}"/>
                </a:ext>
              </a:extLst>
            </p:cNvPr>
            <p:cNvSpPr/>
            <p:nvPr/>
          </p:nvSpPr>
          <p:spPr bwMode="auto">
            <a:xfrm>
              <a:off x="8457455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677C5DE-B955-4062-8284-379993065400}"/>
                </a:ext>
              </a:extLst>
            </p:cNvPr>
            <p:cNvSpPr/>
            <p:nvPr/>
          </p:nvSpPr>
          <p:spPr bwMode="auto">
            <a:xfrm>
              <a:off x="8550156" y="3481944"/>
              <a:ext cx="58855" cy="185401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071F081-B7A7-486C-9050-AF315252ED95}"/>
                </a:ext>
              </a:extLst>
            </p:cNvPr>
            <p:cNvCxnSpPr/>
            <p:nvPr/>
          </p:nvCxnSpPr>
          <p:spPr bwMode="auto">
            <a:xfrm flipH="1">
              <a:off x="6696150" y="2647641"/>
              <a:ext cx="2083497" cy="0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66DC636-C6E1-442F-BA3B-487BA0DA8772}"/>
                </a:ext>
              </a:extLst>
            </p:cNvPr>
            <p:cNvCxnSpPr/>
            <p:nvPr/>
          </p:nvCxnSpPr>
          <p:spPr bwMode="auto">
            <a:xfrm>
              <a:off x="6696150" y="2647641"/>
              <a:ext cx="0" cy="834303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14D409C-D997-402A-B611-E9B5C2210026}"/>
                </a:ext>
              </a:extLst>
            </p:cNvPr>
            <p:cNvCxnSpPr/>
            <p:nvPr/>
          </p:nvCxnSpPr>
          <p:spPr bwMode="auto">
            <a:xfrm>
              <a:off x="6696150" y="3481944"/>
              <a:ext cx="370801" cy="0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DED30CD-B62C-4BE4-9853-9E67A0179863}"/>
                </a:ext>
              </a:extLst>
            </p:cNvPr>
            <p:cNvCxnSpPr/>
            <p:nvPr/>
          </p:nvCxnSpPr>
          <p:spPr bwMode="auto">
            <a:xfrm>
              <a:off x="7066951" y="3481944"/>
              <a:ext cx="0" cy="185401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422713C-2F19-4AE0-9A94-726A89ADF096}"/>
                </a:ext>
              </a:extLst>
            </p:cNvPr>
            <p:cNvCxnSpPr/>
            <p:nvPr/>
          </p:nvCxnSpPr>
          <p:spPr bwMode="auto">
            <a:xfrm>
              <a:off x="7066951" y="3667345"/>
              <a:ext cx="1622776" cy="0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25952A5-25BC-4751-AB97-19226AB7286A}"/>
                </a:ext>
              </a:extLst>
            </p:cNvPr>
            <p:cNvCxnSpPr/>
            <p:nvPr/>
          </p:nvCxnSpPr>
          <p:spPr bwMode="auto">
            <a:xfrm flipV="1">
              <a:off x="8686509" y="3481944"/>
              <a:ext cx="0" cy="185401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E440F52-D86F-490D-A9A9-8B3D654D077D}"/>
                </a:ext>
              </a:extLst>
            </p:cNvPr>
            <p:cNvCxnSpPr/>
            <p:nvPr/>
          </p:nvCxnSpPr>
          <p:spPr bwMode="auto">
            <a:xfrm>
              <a:off x="8686509" y="3481944"/>
              <a:ext cx="92700" cy="0"/>
            </a:xfrm>
            <a:prstGeom prst="line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C8B73B6-0B73-434C-A02B-63F36F3CE067}"/>
                </a:ext>
              </a:extLst>
            </p:cNvPr>
            <p:cNvCxnSpPr/>
            <p:nvPr/>
          </p:nvCxnSpPr>
          <p:spPr bwMode="auto">
            <a:xfrm flipV="1">
              <a:off x="8779209" y="2647641"/>
              <a:ext cx="0" cy="834303"/>
            </a:xfrm>
            <a:prstGeom prst="line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17067F7-6B9D-474E-96BE-434B4F351992}"/>
                </a:ext>
              </a:extLst>
            </p:cNvPr>
            <p:cNvCxnSpPr/>
            <p:nvPr/>
          </p:nvCxnSpPr>
          <p:spPr bwMode="auto">
            <a:xfrm flipV="1">
              <a:off x="8779209" y="2276840"/>
              <a:ext cx="0" cy="1483205"/>
            </a:xfrm>
            <a:prstGeom prst="line">
              <a:avLst/>
            </a:prstGeom>
            <a:noFill/>
            <a:ln w="571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50B5395-768F-4E0A-9023-8E393886637A}"/>
                </a:ext>
              </a:extLst>
            </p:cNvPr>
            <p:cNvCxnSpPr/>
            <p:nvPr/>
          </p:nvCxnSpPr>
          <p:spPr bwMode="auto">
            <a:xfrm>
              <a:off x="8779209" y="2276840"/>
              <a:ext cx="185401" cy="0"/>
            </a:xfrm>
            <a:prstGeom prst="line">
              <a:avLst/>
            </a:prstGeom>
            <a:noFill/>
            <a:ln w="57150" cap="rnd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5BFAD2D-347A-4813-A033-C798814F7C8F}"/>
                </a:ext>
              </a:extLst>
            </p:cNvPr>
            <p:cNvGrpSpPr/>
            <p:nvPr/>
          </p:nvGrpSpPr>
          <p:grpSpPr>
            <a:xfrm>
              <a:off x="7099649" y="2750707"/>
              <a:ext cx="370801" cy="597664"/>
              <a:chOff x="6973730" y="3180962"/>
              <a:chExt cx="288040" cy="464268"/>
            </a:xfrm>
          </p:grpSpPr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F92F0DF6-FF0D-405F-AAE3-7A1E7B9A5ACF}"/>
                  </a:ext>
                </a:extLst>
              </p:cNvPr>
              <p:cNvCxnSpPr/>
              <p:nvPr/>
            </p:nvCxnSpPr>
            <p:spPr bwMode="auto">
              <a:xfrm>
                <a:off x="7021737" y="3213170"/>
                <a:ext cx="62482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EFA27959-B8CA-44C1-969E-DA2BE457E0C8}"/>
                  </a:ext>
                </a:extLst>
              </p:cNvPr>
              <p:cNvCxnSpPr/>
              <p:nvPr/>
            </p:nvCxnSpPr>
            <p:spPr bwMode="auto">
              <a:xfrm>
                <a:off x="7148513" y="3213170"/>
                <a:ext cx="65250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C39BE378-4A09-40D8-A826-AFA065CE313D}"/>
                  </a:ext>
                </a:extLst>
              </p:cNvPr>
              <p:cNvCxnSpPr/>
              <p:nvPr/>
            </p:nvCxnSpPr>
            <p:spPr bwMode="auto">
              <a:xfrm>
                <a:off x="7213763" y="3213170"/>
                <a:ext cx="0" cy="43206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52F79786-70D8-4164-89EA-78034EBE1048}"/>
                  </a:ext>
                </a:extLst>
              </p:cNvPr>
              <p:cNvCxnSpPr/>
              <p:nvPr/>
            </p:nvCxnSpPr>
            <p:spPr bwMode="auto">
              <a:xfrm flipH="1">
                <a:off x="7021737" y="3645230"/>
                <a:ext cx="192027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CFF38EE-775A-4F65-8702-17A2C7FFF159}"/>
                  </a:ext>
                </a:extLst>
              </p:cNvPr>
              <p:cNvCxnSpPr/>
              <p:nvPr/>
            </p:nvCxnSpPr>
            <p:spPr bwMode="auto">
              <a:xfrm flipV="1">
                <a:off x="7021737" y="3213170"/>
                <a:ext cx="0" cy="43206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6FBBA2A1-1EEF-4B1E-A72F-52552B4A126F}"/>
                  </a:ext>
                </a:extLst>
              </p:cNvPr>
              <p:cNvCxnSpPr/>
              <p:nvPr/>
            </p:nvCxnSpPr>
            <p:spPr bwMode="auto">
              <a:xfrm>
                <a:off x="6973730" y="326717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CF7F3388-2B35-4FA2-87D9-74626BF07B18}"/>
                  </a:ext>
                </a:extLst>
              </p:cNvPr>
              <p:cNvCxnSpPr/>
              <p:nvPr/>
            </p:nvCxnSpPr>
            <p:spPr bwMode="auto">
              <a:xfrm>
                <a:off x="6973730" y="332118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C5FA1E00-F91D-48C4-849A-F649303E0C95}"/>
                  </a:ext>
                </a:extLst>
              </p:cNvPr>
              <p:cNvCxnSpPr/>
              <p:nvPr/>
            </p:nvCxnSpPr>
            <p:spPr bwMode="auto">
              <a:xfrm>
                <a:off x="6973730" y="337519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F09DD254-80E7-42EA-9249-ABCCF9BF9472}"/>
                  </a:ext>
                </a:extLst>
              </p:cNvPr>
              <p:cNvCxnSpPr/>
              <p:nvPr/>
            </p:nvCxnSpPr>
            <p:spPr bwMode="auto">
              <a:xfrm>
                <a:off x="6973730" y="3429200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1E7305FA-7B05-4D93-9927-AE01811733B1}"/>
                  </a:ext>
                </a:extLst>
              </p:cNvPr>
              <p:cNvCxnSpPr/>
              <p:nvPr/>
            </p:nvCxnSpPr>
            <p:spPr bwMode="auto">
              <a:xfrm>
                <a:off x="6973730" y="348320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0577EF21-2B06-49B2-A4F5-E95AFEDC8839}"/>
                  </a:ext>
                </a:extLst>
              </p:cNvPr>
              <p:cNvCxnSpPr/>
              <p:nvPr/>
            </p:nvCxnSpPr>
            <p:spPr bwMode="auto">
              <a:xfrm>
                <a:off x="6973730" y="353721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89A98EB-EF1B-4122-9647-69337CAB6D65}"/>
                  </a:ext>
                </a:extLst>
              </p:cNvPr>
              <p:cNvCxnSpPr/>
              <p:nvPr/>
            </p:nvCxnSpPr>
            <p:spPr bwMode="auto">
              <a:xfrm>
                <a:off x="6973730" y="359122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18B93896-B5E2-4ED8-AC2C-83F7ABB49C36}"/>
                  </a:ext>
                </a:extLst>
              </p:cNvPr>
              <p:cNvCxnSpPr/>
              <p:nvPr/>
            </p:nvCxnSpPr>
            <p:spPr bwMode="auto">
              <a:xfrm>
                <a:off x="7213763" y="326717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496EE3AF-1E54-4463-8649-0C15869D7FBC}"/>
                  </a:ext>
                </a:extLst>
              </p:cNvPr>
              <p:cNvCxnSpPr/>
              <p:nvPr/>
            </p:nvCxnSpPr>
            <p:spPr bwMode="auto">
              <a:xfrm>
                <a:off x="7213763" y="332118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F633A6F-E951-4C1A-BB03-02A4896AB0A3}"/>
                  </a:ext>
                </a:extLst>
              </p:cNvPr>
              <p:cNvCxnSpPr/>
              <p:nvPr/>
            </p:nvCxnSpPr>
            <p:spPr bwMode="auto">
              <a:xfrm>
                <a:off x="7213763" y="337519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10F9D1B8-D433-4F85-AB56-EC6FC3E9BB9C}"/>
                  </a:ext>
                </a:extLst>
              </p:cNvPr>
              <p:cNvCxnSpPr/>
              <p:nvPr/>
            </p:nvCxnSpPr>
            <p:spPr bwMode="auto">
              <a:xfrm>
                <a:off x="7213763" y="3429200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968E7CC5-9923-4011-A786-5D7D3532AAA2}"/>
                  </a:ext>
                </a:extLst>
              </p:cNvPr>
              <p:cNvCxnSpPr/>
              <p:nvPr/>
            </p:nvCxnSpPr>
            <p:spPr bwMode="auto">
              <a:xfrm>
                <a:off x="7213763" y="348320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87091DEA-8FC4-4045-BBC0-F88A670291DB}"/>
                  </a:ext>
                </a:extLst>
              </p:cNvPr>
              <p:cNvCxnSpPr/>
              <p:nvPr/>
            </p:nvCxnSpPr>
            <p:spPr bwMode="auto">
              <a:xfrm>
                <a:off x="7213763" y="353721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91C9F811-D077-499F-8CDE-D5DF88418B7D}"/>
                  </a:ext>
                </a:extLst>
              </p:cNvPr>
              <p:cNvCxnSpPr/>
              <p:nvPr/>
            </p:nvCxnSpPr>
            <p:spPr bwMode="auto">
              <a:xfrm>
                <a:off x="7213763" y="359122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sp>
            <p:nvSpPr>
              <p:cNvPr id="104" name="弧形 103">
                <a:extLst>
                  <a:ext uri="{FF2B5EF4-FFF2-40B4-BE49-F238E27FC236}">
                    <a16:creationId xmlns:a16="http://schemas.microsoft.com/office/drawing/2014/main" id="{8C9F5620-5AED-439C-B0CF-CC13606603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7087587" y="3180962"/>
                <a:ext cx="59921" cy="5992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A8B54A8-F3A9-4BFB-8C24-D7C3A4B49A23}"/>
                </a:ext>
              </a:extLst>
            </p:cNvPr>
            <p:cNvGrpSpPr/>
            <p:nvPr/>
          </p:nvGrpSpPr>
          <p:grpSpPr>
            <a:xfrm>
              <a:off x="7712136" y="2750707"/>
              <a:ext cx="370801" cy="597664"/>
              <a:chOff x="6973730" y="3180962"/>
              <a:chExt cx="288040" cy="464268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A3C35F33-65AB-4DE8-8D98-1880CEF0905D}"/>
                  </a:ext>
                </a:extLst>
              </p:cNvPr>
              <p:cNvCxnSpPr/>
              <p:nvPr/>
            </p:nvCxnSpPr>
            <p:spPr bwMode="auto">
              <a:xfrm>
                <a:off x="7021737" y="3213170"/>
                <a:ext cx="62482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646065FA-9B25-4FFD-BACF-CC72D6BC0D7F}"/>
                  </a:ext>
                </a:extLst>
              </p:cNvPr>
              <p:cNvCxnSpPr/>
              <p:nvPr/>
            </p:nvCxnSpPr>
            <p:spPr bwMode="auto">
              <a:xfrm>
                <a:off x="7148513" y="3213170"/>
                <a:ext cx="65250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F0B72585-84A8-42D6-9ED4-4B2CF21775A4}"/>
                  </a:ext>
                </a:extLst>
              </p:cNvPr>
              <p:cNvCxnSpPr/>
              <p:nvPr/>
            </p:nvCxnSpPr>
            <p:spPr bwMode="auto">
              <a:xfrm>
                <a:off x="7213763" y="3213170"/>
                <a:ext cx="0" cy="43206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C1CCE8F2-8CAA-45BC-AA5D-75A29FE6D5B7}"/>
                  </a:ext>
                </a:extLst>
              </p:cNvPr>
              <p:cNvCxnSpPr/>
              <p:nvPr/>
            </p:nvCxnSpPr>
            <p:spPr bwMode="auto">
              <a:xfrm flipH="1">
                <a:off x="7021737" y="3645230"/>
                <a:ext cx="192027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214F31E-64B0-4F29-8DF9-412D65019096}"/>
                  </a:ext>
                </a:extLst>
              </p:cNvPr>
              <p:cNvCxnSpPr/>
              <p:nvPr/>
            </p:nvCxnSpPr>
            <p:spPr bwMode="auto">
              <a:xfrm flipV="1">
                <a:off x="7021737" y="3213170"/>
                <a:ext cx="0" cy="432060"/>
              </a:xfrm>
              <a:prstGeom prst="line">
                <a:avLst/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31E261D7-BD8B-48C2-A4A0-BD4D48938084}"/>
                  </a:ext>
                </a:extLst>
              </p:cNvPr>
              <p:cNvCxnSpPr/>
              <p:nvPr/>
            </p:nvCxnSpPr>
            <p:spPr bwMode="auto">
              <a:xfrm>
                <a:off x="6973730" y="326717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96BC1CF4-E34D-4415-815D-A2A45792910A}"/>
                  </a:ext>
                </a:extLst>
              </p:cNvPr>
              <p:cNvCxnSpPr/>
              <p:nvPr/>
            </p:nvCxnSpPr>
            <p:spPr bwMode="auto">
              <a:xfrm>
                <a:off x="6973730" y="332118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1323AF6F-AB29-4D2F-B79C-6C14164C9106}"/>
                  </a:ext>
                </a:extLst>
              </p:cNvPr>
              <p:cNvCxnSpPr/>
              <p:nvPr/>
            </p:nvCxnSpPr>
            <p:spPr bwMode="auto">
              <a:xfrm>
                <a:off x="6973730" y="337519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F2187878-3C7A-4ED3-83A8-EC30CD3B2D15}"/>
                  </a:ext>
                </a:extLst>
              </p:cNvPr>
              <p:cNvCxnSpPr/>
              <p:nvPr/>
            </p:nvCxnSpPr>
            <p:spPr bwMode="auto">
              <a:xfrm>
                <a:off x="6973730" y="3429200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13341A33-AE7C-4CB6-AFBC-7711A4422BEB}"/>
                  </a:ext>
                </a:extLst>
              </p:cNvPr>
              <p:cNvCxnSpPr/>
              <p:nvPr/>
            </p:nvCxnSpPr>
            <p:spPr bwMode="auto">
              <a:xfrm>
                <a:off x="6973730" y="348320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B7EDF5F5-FBFE-47D4-B393-EB3229BD122B}"/>
                  </a:ext>
                </a:extLst>
              </p:cNvPr>
              <p:cNvCxnSpPr/>
              <p:nvPr/>
            </p:nvCxnSpPr>
            <p:spPr bwMode="auto">
              <a:xfrm>
                <a:off x="6973730" y="353721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30AE61A1-4D80-4F91-8CFF-5E1E2800758F}"/>
                  </a:ext>
                </a:extLst>
              </p:cNvPr>
              <p:cNvCxnSpPr/>
              <p:nvPr/>
            </p:nvCxnSpPr>
            <p:spPr bwMode="auto">
              <a:xfrm>
                <a:off x="6973730" y="359122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8EDD3F49-198A-4B2D-8194-9731D375BCD1}"/>
                  </a:ext>
                </a:extLst>
              </p:cNvPr>
              <p:cNvCxnSpPr/>
              <p:nvPr/>
            </p:nvCxnSpPr>
            <p:spPr bwMode="auto">
              <a:xfrm>
                <a:off x="7213763" y="326717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C409D8EA-C393-439A-BCE1-EC5F34C6CB97}"/>
                  </a:ext>
                </a:extLst>
              </p:cNvPr>
              <p:cNvCxnSpPr/>
              <p:nvPr/>
            </p:nvCxnSpPr>
            <p:spPr bwMode="auto">
              <a:xfrm>
                <a:off x="7213763" y="332118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57BBD58-8E32-470D-836D-E245893E7D7B}"/>
                  </a:ext>
                </a:extLst>
              </p:cNvPr>
              <p:cNvCxnSpPr/>
              <p:nvPr/>
            </p:nvCxnSpPr>
            <p:spPr bwMode="auto">
              <a:xfrm>
                <a:off x="7213763" y="337519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A8C114-10D7-41AF-BAFC-F901AB164D52}"/>
                  </a:ext>
                </a:extLst>
              </p:cNvPr>
              <p:cNvCxnSpPr/>
              <p:nvPr/>
            </p:nvCxnSpPr>
            <p:spPr bwMode="auto">
              <a:xfrm>
                <a:off x="7213763" y="3429200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324E7AE0-36B0-442A-B3FC-4D2D57608E52}"/>
                  </a:ext>
                </a:extLst>
              </p:cNvPr>
              <p:cNvCxnSpPr/>
              <p:nvPr/>
            </p:nvCxnSpPr>
            <p:spPr bwMode="auto">
              <a:xfrm>
                <a:off x="7213763" y="3483208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0B389450-AE3D-469E-A47E-80E2C3B563DE}"/>
                  </a:ext>
                </a:extLst>
              </p:cNvPr>
              <p:cNvCxnSpPr/>
              <p:nvPr/>
            </p:nvCxnSpPr>
            <p:spPr bwMode="auto">
              <a:xfrm>
                <a:off x="7213763" y="3537215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BBA1E6D5-B453-47DC-A3FE-02D166D53FC6}"/>
                  </a:ext>
                </a:extLst>
              </p:cNvPr>
              <p:cNvCxnSpPr/>
              <p:nvPr/>
            </p:nvCxnSpPr>
            <p:spPr bwMode="auto">
              <a:xfrm>
                <a:off x="7213763" y="3591223"/>
                <a:ext cx="4800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CDC878DF-5C02-4D31-B1BB-1D46F68654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7087587" y="3180962"/>
                <a:ext cx="59921" cy="59921"/>
              </a:xfrm>
              <a:prstGeom prst="arc">
                <a:avLst>
                  <a:gd name="adj1" fmla="val 16200000"/>
                  <a:gd name="adj2" fmla="val 5400000"/>
                </a:avLst>
              </a:prstGeom>
              <a:noFill/>
              <a:ln w="19050" cap="rnd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63" name="TextBox 128">
              <a:extLst>
                <a:ext uri="{FF2B5EF4-FFF2-40B4-BE49-F238E27FC236}">
                  <a16:creationId xmlns:a16="http://schemas.microsoft.com/office/drawing/2014/main" id="{8FF425F8-95CB-4CAF-AF9D-42539EB7F9BF}"/>
                </a:ext>
              </a:extLst>
            </p:cNvPr>
            <p:cNvSpPr txBox="1"/>
            <p:nvPr/>
          </p:nvSpPr>
          <p:spPr>
            <a:xfrm rot="16200000">
              <a:off x="6636797" y="2925989"/>
              <a:ext cx="673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Times New Roman" pitchFamily="18" charset="0"/>
                </a:rPr>
                <a:t>RAM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endParaRPr>
            </a:p>
          </p:txBody>
        </p:sp>
        <p:sp>
          <p:nvSpPr>
            <p:cNvPr id="64" name="TextBox 128">
              <a:extLst>
                <a:ext uri="{FF2B5EF4-FFF2-40B4-BE49-F238E27FC236}">
                  <a16:creationId xmlns:a16="http://schemas.microsoft.com/office/drawing/2014/main" id="{36DCEA52-00CE-4BE1-B094-98DEBDB5AE5B}"/>
                </a:ext>
              </a:extLst>
            </p:cNvPr>
            <p:cNvSpPr txBox="1"/>
            <p:nvPr/>
          </p:nvSpPr>
          <p:spPr>
            <a:xfrm rot="16200000">
              <a:off x="7866625" y="2925989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Times New Roman" pitchFamily="18" charset="0"/>
                </a:rPr>
                <a:t>ROM</a:t>
              </a: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endParaRPr>
            </a:p>
          </p:txBody>
        </p:sp>
      </p:grpSp>
      <p:graphicFrame>
        <p:nvGraphicFramePr>
          <p:cNvPr id="105" name="表格 34">
            <a:extLst>
              <a:ext uri="{FF2B5EF4-FFF2-40B4-BE49-F238E27FC236}">
                <a16:creationId xmlns:a16="http://schemas.microsoft.com/office/drawing/2014/main" id="{12FB8086-6B62-4268-B0B4-F7EDF9438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13749"/>
              </p:ext>
            </p:extLst>
          </p:nvPr>
        </p:nvGraphicFramePr>
        <p:xfrm>
          <a:off x="4860040" y="3937205"/>
          <a:ext cx="4248590" cy="1483360"/>
        </p:xfrm>
        <a:graphic>
          <a:graphicData uri="http://schemas.openxmlformats.org/drawingml/2006/table">
            <a:tbl>
              <a:tblPr firstRow="1" bandRow="1"/>
              <a:tblGrid>
                <a:gridCol w="1728240">
                  <a:extLst>
                    <a:ext uri="{9D8B030D-6E8A-4147-A177-3AD203B41FA5}">
                      <a16:colId xmlns:a16="http://schemas.microsoft.com/office/drawing/2014/main" val="2911394155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21970732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r"/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A0000～AFFFF</a:t>
                      </a: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+mn-lt"/>
                        </a:rPr>
                        <a:t>: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 VGA图形模式显存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6509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r"/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B0000～B7FFF: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+mn-lt"/>
                        </a:rPr>
                        <a:t>MDA</a:t>
                      </a: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单色字符模式显存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2606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r"/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B8000～BFFFF: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 CGA彩色字符模式显存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6163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r"/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C0000～C7FFF: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008000"/>
                          </a:solidFill>
                          <a:latin typeface="+mn-lt"/>
                        </a:rPr>
                        <a:t> 显卡ROM空间</a:t>
                      </a:r>
                      <a:endParaRPr lang="zh-CN" altLang="en-US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7478"/>
                  </a:ext>
                </a:extLst>
              </a:tr>
            </a:tbl>
          </a:graphicData>
        </a:graphic>
      </p:graphicFrame>
      <p:sp>
        <p:nvSpPr>
          <p:cNvPr id="106" name="TextBox 23">
            <a:extLst>
              <a:ext uri="{FF2B5EF4-FFF2-40B4-BE49-F238E27FC236}">
                <a16:creationId xmlns:a16="http://schemas.microsoft.com/office/drawing/2014/main" id="{0C59E4BE-0BC9-4275-884E-91A5F01AEE56}"/>
              </a:ext>
            </a:extLst>
          </p:cNvPr>
          <p:cNvSpPr txBox="1"/>
          <p:nvPr/>
        </p:nvSpPr>
        <p:spPr>
          <a:xfrm>
            <a:off x="1204581" y="2800326"/>
            <a:ext cx="1512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cs typeface="Times New Roman" pitchFamily="18" charset="0"/>
              </a:rPr>
              <a:t>显卡提供</a:t>
            </a:r>
            <a:b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cs typeface="Times New Roman" pitchFamily="18" charset="0"/>
              </a:rPr>
              <a:t>160KB</a:t>
            </a:r>
            <a:r>
              <a:rPr lang="en-US" altLang="zh-CN" sz="2000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宋体"/>
              <a:ea typeface="宋体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21395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矩形 707"/>
          <p:cNvSpPr/>
          <p:nvPr/>
        </p:nvSpPr>
        <p:spPr bwMode="auto">
          <a:xfrm>
            <a:off x="29527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09" name="直接连接符 708"/>
          <p:cNvCxnSpPr/>
          <p:nvPr/>
        </p:nvCxnSpPr>
        <p:spPr bwMode="auto">
          <a:xfrm>
            <a:off x="33988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0" name="直接连接符 709"/>
          <p:cNvCxnSpPr/>
          <p:nvPr/>
        </p:nvCxnSpPr>
        <p:spPr bwMode="auto">
          <a:xfrm rot="5400000">
            <a:off x="3206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1" name="直接连接符 710"/>
          <p:cNvCxnSpPr/>
          <p:nvPr/>
        </p:nvCxnSpPr>
        <p:spPr bwMode="auto">
          <a:xfrm rot="5400000">
            <a:off x="36639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12" name="直接连接符 711"/>
          <p:cNvCxnSpPr/>
          <p:nvPr/>
        </p:nvCxnSpPr>
        <p:spPr bwMode="auto">
          <a:xfrm>
            <a:off x="33988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3" name="直接连接符 712"/>
          <p:cNvCxnSpPr/>
          <p:nvPr/>
        </p:nvCxnSpPr>
        <p:spPr bwMode="auto">
          <a:xfrm rot="5400000">
            <a:off x="36639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14" name="直接连接符 713"/>
          <p:cNvCxnSpPr/>
          <p:nvPr/>
        </p:nvCxnSpPr>
        <p:spPr bwMode="auto">
          <a:xfrm rot="5400000">
            <a:off x="3206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5" name="直接连接符 714"/>
          <p:cNvCxnSpPr/>
          <p:nvPr/>
        </p:nvCxnSpPr>
        <p:spPr bwMode="auto">
          <a:xfrm>
            <a:off x="33988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16" name="椭圆 715"/>
          <p:cNvSpPr/>
          <p:nvPr/>
        </p:nvSpPr>
        <p:spPr bwMode="auto">
          <a:xfrm>
            <a:off x="39433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17" name="直接连接符 716"/>
          <p:cNvCxnSpPr/>
          <p:nvPr/>
        </p:nvCxnSpPr>
        <p:spPr bwMode="auto">
          <a:xfrm rot="5400000" flipH="1" flipV="1">
            <a:off x="276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8" name="直接连接符 717"/>
          <p:cNvCxnSpPr/>
          <p:nvPr/>
        </p:nvCxnSpPr>
        <p:spPr bwMode="auto">
          <a:xfrm rot="5400000" flipH="1" flipV="1">
            <a:off x="291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9" name="直接连接符 718"/>
          <p:cNvCxnSpPr/>
          <p:nvPr/>
        </p:nvCxnSpPr>
        <p:spPr bwMode="auto">
          <a:xfrm rot="5400000" flipH="1" flipV="1">
            <a:off x="3067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0" name="直接连接符 719"/>
          <p:cNvCxnSpPr/>
          <p:nvPr/>
        </p:nvCxnSpPr>
        <p:spPr bwMode="auto">
          <a:xfrm rot="5400000" flipH="1" flipV="1">
            <a:off x="3219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1" name="直接连接符 720"/>
          <p:cNvCxnSpPr/>
          <p:nvPr/>
        </p:nvCxnSpPr>
        <p:spPr bwMode="auto">
          <a:xfrm rot="5400000" flipH="1" flipV="1">
            <a:off x="3371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2" name="直接连接符 721"/>
          <p:cNvCxnSpPr/>
          <p:nvPr/>
        </p:nvCxnSpPr>
        <p:spPr bwMode="auto">
          <a:xfrm rot="5400000" flipH="1" flipV="1">
            <a:off x="3524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3" name="直接连接符 722"/>
          <p:cNvCxnSpPr/>
          <p:nvPr/>
        </p:nvCxnSpPr>
        <p:spPr bwMode="auto">
          <a:xfrm rot="5400000" flipH="1" flipV="1">
            <a:off x="3676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4" name="直接连接符 723"/>
          <p:cNvCxnSpPr/>
          <p:nvPr/>
        </p:nvCxnSpPr>
        <p:spPr bwMode="auto">
          <a:xfrm rot="5400000" flipH="1" flipV="1">
            <a:off x="3829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25" name="TextBox 43"/>
          <p:cNvSpPr txBox="1">
            <a:spLocks noChangeArrowheads="1"/>
          </p:cNvSpPr>
          <p:nvPr/>
        </p:nvSpPr>
        <p:spPr bwMode="auto">
          <a:xfrm>
            <a:off x="280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6" name="TextBox 44"/>
          <p:cNvSpPr txBox="1">
            <a:spLocks noChangeArrowheads="1"/>
          </p:cNvSpPr>
          <p:nvPr/>
        </p:nvSpPr>
        <p:spPr bwMode="auto">
          <a:xfrm>
            <a:off x="2952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" name="TextBox 45"/>
          <p:cNvSpPr txBox="1">
            <a:spLocks noChangeArrowheads="1"/>
          </p:cNvSpPr>
          <p:nvPr/>
        </p:nvSpPr>
        <p:spPr bwMode="auto">
          <a:xfrm>
            <a:off x="3105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8" name="TextBox 46"/>
          <p:cNvSpPr txBox="1">
            <a:spLocks noChangeArrowheads="1"/>
          </p:cNvSpPr>
          <p:nvPr/>
        </p:nvSpPr>
        <p:spPr bwMode="auto">
          <a:xfrm>
            <a:off x="3257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9" name="TextBox 47"/>
          <p:cNvSpPr txBox="1">
            <a:spLocks noChangeArrowheads="1"/>
          </p:cNvSpPr>
          <p:nvPr/>
        </p:nvSpPr>
        <p:spPr bwMode="auto">
          <a:xfrm>
            <a:off x="3409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0" name="TextBox 48"/>
          <p:cNvSpPr txBox="1">
            <a:spLocks noChangeArrowheads="1"/>
          </p:cNvSpPr>
          <p:nvPr/>
        </p:nvSpPr>
        <p:spPr bwMode="auto">
          <a:xfrm>
            <a:off x="3562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1" name="TextBox 49"/>
          <p:cNvSpPr txBox="1">
            <a:spLocks noChangeArrowheads="1"/>
          </p:cNvSpPr>
          <p:nvPr/>
        </p:nvSpPr>
        <p:spPr bwMode="auto">
          <a:xfrm>
            <a:off x="3714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2" name="TextBox 50"/>
          <p:cNvSpPr txBox="1">
            <a:spLocks noChangeArrowheads="1"/>
          </p:cNvSpPr>
          <p:nvPr/>
        </p:nvSpPr>
        <p:spPr bwMode="auto">
          <a:xfrm>
            <a:off x="38671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3" name="直接连接符 732"/>
          <p:cNvCxnSpPr/>
          <p:nvPr/>
        </p:nvCxnSpPr>
        <p:spPr bwMode="auto">
          <a:xfrm rot="5400000" flipH="1" flipV="1">
            <a:off x="31432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4" name="直接连接符 733"/>
          <p:cNvCxnSpPr/>
          <p:nvPr/>
        </p:nvCxnSpPr>
        <p:spPr bwMode="auto">
          <a:xfrm rot="5400000" flipH="1" flipV="1">
            <a:off x="36385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5" name="直接连接符 734"/>
          <p:cNvCxnSpPr/>
          <p:nvPr/>
        </p:nvCxnSpPr>
        <p:spPr bwMode="auto">
          <a:xfrm rot="10800000">
            <a:off x="34099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6" name="椭圆 735"/>
          <p:cNvSpPr>
            <a:spLocks noChangeArrowheads="1"/>
          </p:cNvSpPr>
          <p:nvPr/>
        </p:nvSpPr>
        <p:spPr bwMode="auto">
          <a:xfrm flipV="1">
            <a:off x="33734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38" name="矩形 737"/>
          <p:cNvSpPr/>
          <p:nvPr/>
        </p:nvSpPr>
        <p:spPr bwMode="auto">
          <a:xfrm>
            <a:off x="44005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9" name="直接连接符 738"/>
          <p:cNvCxnSpPr/>
          <p:nvPr/>
        </p:nvCxnSpPr>
        <p:spPr bwMode="auto">
          <a:xfrm>
            <a:off x="48466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0" name="直接连接符 739"/>
          <p:cNvCxnSpPr/>
          <p:nvPr/>
        </p:nvCxnSpPr>
        <p:spPr bwMode="auto">
          <a:xfrm rot="5400000">
            <a:off x="4654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 rot="5400000">
            <a:off x="5111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48466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3" name="直接连接符 742"/>
          <p:cNvCxnSpPr/>
          <p:nvPr/>
        </p:nvCxnSpPr>
        <p:spPr bwMode="auto">
          <a:xfrm rot="5400000">
            <a:off x="5111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4" name="直接连接符 743"/>
          <p:cNvCxnSpPr/>
          <p:nvPr/>
        </p:nvCxnSpPr>
        <p:spPr bwMode="auto">
          <a:xfrm rot="5400000">
            <a:off x="4654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5" name="直接连接符 744"/>
          <p:cNvCxnSpPr/>
          <p:nvPr/>
        </p:nvCxnSpPr>
        <p:spPr bwMode="auto">
          <a:xfrm>
            <a:off x="48466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46" name="椭圆 745"/>
          <p:cNvSpPr/>
          <p:nvPr/>
        </p:nvSpPr>
        <p:spPr bwMode="auto">
          <a:xfrm>
            <a:off x="53911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47" name="直接连接符 746"/>
          <p:cNvCxnSpPr/>
          <p:nvPr/>
        </p:nvCxnSpPr>
        <p:spPr bwMode="auto">
          <a:xfrm rot="5400000" flipH="1" flipV="1">
            <a:off x="421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8" name="直接连接符 747"/>
          <p:cNvCxnSpPr/>
          <p:nvPr/>
        </p:nvCxnSpPr>
        <p:spPr bwMode="auto">
          <a:xfrm rot="5400000" flipH="1" flipV="1">
            <a:off x="436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9" name="直接连接符 748"/>
          <p:cNvCxnSpPr/>
          <p:nvPr/>
        </p:nvCxnSpPr>
        <p:spPr bwMode="auto">
          <a:xfrm rot="5400000" flipH="1" flipV="1">
            <a:off x="4514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0" name="直接连接符 749"/>
          <p:cNvCxnSpPr/>
          <p:nvPr/>
        </p:nvCxnSpPr>
        <p:spPr bwMode="auto">
          <a:xfrm rot="5400000" flipH="1" flipV="1">
            <a:off x="4667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1" name="直接连接符 750"/>
          <p:cNvCxnSpPr/>
          <p:nvPr/>
        </p:nvCxnSpPr>
        <p:spPr bwMode="auto">
          <a:xfrm rot="5400000" flipH="1" flipV="1">
            <a:off x="4819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2" name="直接连接符 751"/>
          <p:cNvCxnSpPr/>
          <p:nvPr/>
        </p:nvCxnSpPr>
        <p:spPr bwMode="auto">
          <a:xfrm rot="5400000" flipH="1" flipV="1">
            <a:off x="4972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 flipH="1" flipV="1">
            <a:off x="5124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4" name="直接连接符 753"/>
          <p:cNvCxnSpPr/>
          <p:nvPr/>
        </p:nvCxnSpPr>
        <p:spPr bwMode="auto">
          <a:xfrm rot="5400000" flipH="1" flipV="1">
            <a:off x="5276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55" name="TextBox 109"/>
          <p:cNvSpPr txBox="1">
            <a:spLocks noChangeArrowheads="1"/>
          </p:cNvSpPr>
          <p:nvPr/>
        </p:nvSpPr>
        <p:spPr bwMode="auto">
          <a:xfrm>
            <a:off x="424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6" name="TextBox 110"/>
          <p:cNvSpPr txBox="1">
            <a:spLocks noChangeArrowheads="1"/>
          </p:cNvSpPr>
          <p:nvPr/>
        </p:nvSpPr>
        <p:spPr bwMode="auto">
          <a:xfrm>
            <a:off x="4400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" name="TextBox 111"/>
          <p:cNvSpPr txBox="1">
            <a:spLocks noChangeArrowheads="1"/>
          </p:cNvSpPr>
          <p:nvPr/>
        </p:nvSpPr>
        <p:spPr bwMode="auto">
          <a:xfrm>
            <a:off x="4552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8" name="TextBox 112"/>
          <p:cNvSpPr txBox="1">
            <a:spLocks noChangeArrowheads="1"/>
          </p:cNvSpPr>
          <p:nvPr/>
        </p:nvSpPr>
        <p:spPr bwMode="auto">
          <a:xfrm>
            <a:off x="4705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9" name="TextBox 113"/>
          <p:cNvSpPr txBox="1">
            <a:spLocks noChangeArrowheads="1"/>
          </p:cNvSpPr>
          <p:nvPr/>
        </p:nvSpPr>
        <p:spPr bwMode="auto">
          <a:xfrm>
            <a:off x="4857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0" name="TextBox 114"/>
          <p:cNvSpPr txBox="1">
            <a:spLocks noChangeArrowheads="1"/>
          </p:cNvSpPr>
          <p:nvPr/>
        </p:nvSpPr>
        <p:spPr bwMode="auto">
          <a:xfrm>
            <a:off x="5010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1" name="TextBox 115"/>
          <p:cNvSpPr txBox="1">
            <a:spLocks noChangeArrowheads="1"/>
          </p:cNvSpPr>
          <p:nvPr/>
        </p:nvSpPr>
        <p:spPr bwMode="auto">
          <a:xfrm>
            <a:off x="5162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2" name="TextBox 116"/>
          <p:cNvSpPr txBox="1">
            <a:spLocks noChangeArrowheads="1"/>
          </p:cNvSpPr>
          <p:nvPr/>
        </p:nvSpPr>
        <p:spPr bwMode="auto">
          <a:xfrm>
            <a:off x="53149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3" name="直接连接符 762"/>
          <p:cNvCxnSpPr/>
          <p:nvPr/>
        </p:nvCxnSpPr>
        <p:spPr bwMode="auto">
          <a:xfrm rot="5400000" flipH="1" flipV="1">
            <a:off x="45910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 flipH="1" flipV="1">
            <a:off x="50863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5" name="直接连接符 764"/>
          <p:cNvCxnSpPr/>
          <p:nvPr/>
        </p:nvCxnSpPr>
        <p:spPr bwMode="auto">
          <a:xfrm rot="10800000">
            <a:off x="48577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6" name="椭圆 765"/>
          <p:cNvSpPr>
            <a:spLocks noChangeArrowheads="1"/>
          </p:cNvSpPr>
          <p:nvPr/>
        </p:nvSpPr>
        <p:spPr bwMode="auto">
          <a:xfrm flipV="1">
            <a:off x="48212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68" name="矩形 767"/>
          <p:cNvSpPr/>
          <p:nvPr/>
        </p:nvSpPr>
        <p:spPr bwMode="auto">
          <a:xfrm>
            <a:off x="58483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69" name="直接连接符 768"/>
          <p:cNvCxnSpPr/>
          <p:nvPr/>
        </p:nvCxnSpPr>
        <p:spPr bwMode="auto">
          <a:xfrm>
            <a:off x="62944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0" name="直接连接符 769"/>
          <p:cNvCxnSpPr/>
          <p:nvPr/>
        </p:nvCxnSpPr>
        <p:spPr bwMode="auto">
          <a:xfrm rot="5400000">
            <a:off x="6102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1" name="直接连接符 770"/>
          <p:cNvCxnSpPr/>
          <p:nvPr/>
        </p:nvCxnSpPr>
        <p:spPr bwMode="auto">
          <a:xfrm rot="5400000">
            <a:off x="6559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2" name="直接连接符 771"/>
          <p:cNvCxnSpPr/>
          <p:nvPr/>
        </p:nvCxnSpPr>
        <p:spPr bwMode="auto">
          <a:xfrm>
            <a:off x="62944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3" name="直接连接符 772"/>
          <p:cNvCxnSpPr/>
          <p:nvPr/>
        </p:nvCxnSpPr>
        <p:spPr bwMode="auto">
          <a:xfrm rot="5400000">
            <a:off x="6559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4" name="直接连接符 773"/>
          <p:cNvCxnSpPr/>
          <p:nvPr/>
        </p:nvCxnSpPr>
        <p:spPr bwMode="auto">
          <a:xfrm rot="5400000">
            <a:off x="6102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5" name="直接连接符 774"/>
          <p:cNvCxnSpPr/>
          <p:nvPr/>
        </p:nvCxnSpPr>
        <p:spPr bwMode="auto">
          <a:xfrm>
            <a:off x="62944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76" name="椭圆 775"/>
          <p:cNvSpPr/>
          <p:nvPr/>
        </p:nvSpPr>
        <p:spPr bwMode="auto">
          <a:xfrm>
            <a:off x="68389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77" name="直接连接符 776"/>
          <p:cNvCxnSpPr/>
          <p:nvPr/>
        </p:nvCxnSpPr>
        <p:spPr bwMode="auto">
          <a:xfrm rot="5400000" flipH="1" flipV="1">
            <a:off x="5657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8" name="直接连接符 777"/>
          <p:cNvCxnSpPr/>
          <p:nvPr/>
        </p:nvCxnSpPr>
        <p:spPr bwMode="auto">
          <a:xfrm rot="5400000" flipH="1" flipV="1">
            <a:off x="5810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9" name="直接连接符 778"/>
          <p:cNvCxnSpPr/>
          <p:nvPr/>
        </p:nvCxnSpPr>
        <p:spPr bwMode="auto">
          <a:xfrm rot="5400000" flipH="1" flipV="1">
            <a:off x="5962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0" name="直接连接符 779"/>
          <p:cNvCxnSpPr/>
          <p:nvPr/>
        </p:nvCxnSpPr>
        <p:spPr bwMode="auto">
          <a:xfrm rot="5400000" flipH="1" flipV="1">
            <a:off x="6115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1" name="直接连接符 780"/>
          <p:cNvCxnSpPr/>
          <p:nvPr/>
        </p:nvCxnSpPr>
        <p:spPr bwMode="auto">
          <a:xfrm rot="5400000" flipH="1" flipV="1">
            <a:off x="6267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2" name="直接连接符 781"/>
          <p:cNvCxnSpPr/>
          <p:nvPr/>
        </p:nvCxnSpPr>
        <p:spPr bwMode="auto">
          <a:xfrm rot="5400000" flipH="1" flipV="1">
            <a:off x="6419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3" name="直接连接符 782"/>
          <p:cNvCxnSpPr/>
          <p:nvPr/>
        </p:nvCxnSpPr>
        <p:spPr bwMode="auto">
          <a:xfrm rot="5400000" flipH="1" flipV="1">
            <a:off x="657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 rot="5400000" flipH="1" flipV="1">
            <a:off x="672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85" name="TextBox 139"/>
          <p:cNvSpPr txBox="1">
            <a:spLocks noChangeArrowheads="1"/>
          </p:cNvSpPr>
          <p:nvPr/>
        </p:nvSpPr>
        <p:spPr bwMode="auto">
          <a:xfrm>
            <a:off x="5695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6" name="TextBox 140"/>
          <p:cNvSpPr txBox="1">
            <a:spLocks noChangeArrowheads="1"/>
          </p:cNvSpPr>
          <p:nvPr/>
        </p:nvSpPr>
        <p:spPr bwMode="auto">
          <a:xfrm>
            <a:off x="5848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7" name="TextBox 141"/>
          <p:cNvSpPr txBox="1">
            <a:spLocks noChangeArrowheads="1"/>
          </p:cNvSpPr>
          <p:nvPr/>
        </p:nvSpPr>
        <p:spPr bwMode="auto">
          <a:xfrm>
            <a:off x="6000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" name="TextBox 142"/>
          <p:cNvSpPr txBox="1">
            <a:spLocks noChangeArrowheads="1"/>
          </p:cNvSpPr>
          <p:nvPr/>
        </p:nvSpPr>
        <p:spPr bwMode="auto">
          <a:xfrm>
            <a:off x="6153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9" name="TextBox 143"/>
          <p:cNvSpPr txBox="1">
            <a:spLocks noChangeArrowheads="1"/>
          </p:cNvSpPr>
          <p:nvPr/>
        </p:nvSpPr>
        <p:spPr bwMode="auto">
          <a:xfrm>
            <a:off x="6305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0" name="TextBox 144"/>
          <p:cNvSpPr txBox="1">
            <a:spLocks noChangeArrowheads="1"/>
          </p:cNvSpPr>
          <p:nvPr/>
        </p:nvSpPr>
        <p:spPr bwMode="auto">
          <a:xfrm>
            <a:off x="6457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1" name="TextBox 145"/>
          <p:cNvSpPr txBox="1">
            <a:spLocks noChangeArrowheads="1"/>
          </p:cNvSpPr>
          <p:nvPr/>
        </p:nvSpPr>
        <p:spPr bwMode="auto">
          <a:xfrm>
            <a:off x="661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2" name="TextBox 146"/>
          <p:cNvSpPr txBox="1">
            <a:spLocks noChangeArrowheads="1"/>
          </p:cNvSpPr>
          <p:nvPr/>
        </p:nvSpPr>
        <p:spPr bwMode="auto">
          <a:xfrm>
            <a:off x="67627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 bwMode="auto">
          <a:xfrm rot="5400000" flipH="1" flipV="1">
            <a:off x="60388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4" name="直接连接符 793"/>
          <p:cNvCxnSpPr/>
          <p:nvPr/>
        </p:nvCxnSpPr>
        <p:spPr bwMode="auto">
          <a:xfrm rot="5400000" flipH="1" flipV="1">
            <a:off x="65341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 rot="10800000">
            <a:off x="63055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6" name="椭圆 795"/>
          <p:cNvSpPr>
            <a:spLocks noChangeArrowheads="1"/>
          </p:cNvSpPr>
          <p:nvPr/>
        </p:nvSpPr>
        <p:spPr bwMode="auto">
          <a:xfrm flipV="1">
            <a:off x="62690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98" name="矩形 797"/>
          <p:cNvSpPr/>
          <p:nvPr/>
        </p:nvSpPr>
        <p:spPr bwMode="auto">
          <a:xfrm>
            <a:off x="72961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99" name="直接连接符 798"/>
          <p:cNvCxnSpPr/>
          <p:nvPr/>
        </p:nvCxnSpPr>
        <p:spPr bwMode="auto">
          <a:xfrm>
            <a:off x="77422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75501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1" name="直接连接符 800"/>
          <p:cNvCxnSpPr/>
          <p:nvPr/>
        </p:nvCxnSpPr>
        <p:spPr bwMode="auto">
          <a:xfrm rot="5400000">
            <a:off x="8007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2" name="直接连接符 801"/>
          <p:cNvCxnSpPr/>
          <p:nvPr/>
        </p:nvCxnSpPr>
        <p:spPr bwMode="auto">
          <a:xfrm>
            <a:off x="77422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3" name="直接连接符 802"/>
          <p:cNvCxnSpPr/>
          <p:nvPr/>
        </p:nvCxnSpPr>
        <p:spPr bwMode="auto">
          <a:xfrm rot="5400000">
            <a:off x="8007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4" name="直接连接符 803"/>
          <p:cNvCxnSpPr/>
          <p:nvPr/>
        </p:nvCxnSpPr>
        <p:spPr bwMode="auto">
          <a:xfrm rot="5400000">
            <a:off x="75501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5" name="直接连接符 804"/>
          <p:cNvCxnSpPr/>
          <p:nvPr/>
        </p:nvCxnSpPr>
        <p:spPr bwMode="auto">
          <a:xfrm>
            <a:off x="77422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806" name="椭圆 805"/>
          <p:cNvSpPr/>
          <p:nvPr/>
        </p:nvSpPr>
        <p:spPr bwMode="auto">
          <a:xfrm>
            <a:off x="82867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807" name="直接连接符 806"/>
          <p:cNvCxnSpPr/>
          <p:nvPr/>
        </p:nvCxnSpPr>
        <p:spPr bwMode="auto">
          <a:xfrm rot="5400000" flipH="1" flipV="1">
            <a:off x="7105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8" name="直接连接符 807"/>
          <p:cNvCxnSpPr/>
          <p:nvPr/>
        </p:nvCxnSpPr>
        <p:spPr bwMode="auto">
          <a:xfrm rot="5400000" flipH="1" flipV="1">
            <a:off x="7258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9" name="直接连接符 808"/>
          <p:cNvCxnSpPr/>
          <p:nvPr/>
        </p:nvCxnSpPr>
        <p:spPr bwMode="auto">
          <a:xfrm rot="5400000" flipH="1" flipV="1">
            <a:off x="7410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0" name="直接连接符 809"/>
          <p:cNvCxnSpPr/>
          <p:nvPr/>
        </p:nvCxnSpPr>
        <p:spPr bwMode="auto">
          <a:xfrm rot="5400000" flipH="1" flipV="1">
            <a:off x="7562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1" name="直接连接符 810"/>
          <p:cNvCxnSpPr/>
          <p:nvPr/>
        </p:nvCxnSpPr>
        <p:spPr bwMode="auto">
          <a:xfrm rot="5400000" flipH="1" flipV="1">
            <a:off x="7715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2" name="直接连接符 811"/>
          <p:cNvCxnSpPr/>
          <p:nvPr/>
        </p:nvCxnSpPr>
        <p:spPr bwMode="auto">
          <a:xfrm rot="5400000" flipH="1" flipV="1">
            <a:off x="7867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3" name="直接连接符 812"/>
          <p:cNvCxnSpPr/>
          <p:nvPr/>
        </p:nvCxnSpPr>
        <p:spPr bwMode="auto">
          <a:xfrm rot="5400000" flipH="1" flipV="1">
            <a:off x="802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4" name="直接连接符 813"/>
          <p:cNvCxnSpPr/>
          <p:nvPr/>
        </p:nvCxnSpPr>
        <p:spPr bwMode="auto">
          <a:xfrm rot="5400000" flipH="1" flipV="1">
            <a:off x="817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15" name="TextBox 169"/>
          <p:cNvSpPr txBox="1">
            <a:spLocks noChangeArrowheads="1"/>
          </p:cNvSpPr>
          <p:nvPr/>
        </p:nvSpPr>
        <p:spPr bwMode="auto">
          <a:xfrm>
            <a:off x="7143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6" name="TextBox 170"/>
          <p:cNvSpPr txBox="1">
            <a:spLocks noChangeArrowheads="1"/>
          </p:cNvSpPr>
          <p:nvPr/>
        </p:nvSpPr>
        <p:spPr bwMode="auto">
          <a:xfrm>
            <a:off x="7296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7" name="TextBox 171"/>
          <p:cNvSpPr txBox="1">
            <a:spLocks noChangeArrowheads="1"/>
          </p:cNvSpPr>
          <p:nvPr/>
        </p:nvSpPr>
        <p:spPr bwMode="auto">
          <a:xfrm>
            <a:off x="7448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8" name="TextBox 172"/>
          <p:cNvSpPr txBox="1">
            <a:spLocks noChangeArrowheads="1"/>
          </p:cNvSpPr>
          <p:nvPr/>
        </p:nvSpPr>
        <p:spPr bwMode="auto">
          <a:xfrm>
            <a:off x="7600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" name="TextBox 173"/>
          <p:cNvSpPr txBox="1">
            <a:spLocks noChangeArrowheads="1"/>
          </p:cNvSpPr>
          <p:nvPr/>
        </p:nvSpPr>
        <p:spPr bwMode="auto">
          <a:xfrm>
            <a:off x="7753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" name="TextBox 174"/>
          <p:cNvSpPr txBox="1">
            <a:spLocks noChangeArrowheads="1"/>
          </p:cNvSpPr>
          <p:nvPr/>
        </p:nvSpPr>
        <p:spPr bwMode="auto">
          <a:xfrm>
            <a:off x="7905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" name="TextBox 175"/>
          <p:cNvSpPr txBox="1">
            <a:spLocks noChangeArrowheads="1"/>
          </p:cNvSpPr>
          <p:nvPr/>
        </p:nvSpPr>
        <p:spPr bwMode="auto">
          <a:xfrm>
            <a:off x="805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2" name="TextBox 176"/>
          <p:cNvSpPr txBox="1">
            <a:spLocks noChangeArrowheads="1"/>
          </p:cNvSpPr>
          <p:nvPr/>
        </p:nvSpPr>
        <p:spPr bwMode="auto">
          <a:xfrm>
            <a:off x="82105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3" name="直接连接符 822"/>
          <p:cNvCxnSpPr/>
          <p:nvPr/>
        </p:nvCxnSpPr>
        <p:spPr bwMode="auto">
          <a:xfrm rot="5400000" flipH="1" flipV="1">
            <a:off x="74866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 flipH="1" flipV="1">
            <a:off x="79819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5" name="直接连接符 824"/>
          <p:cNvCxnSpPr/>
          <p:nvPr/>
        </p:nvCxnSpPr>
        <p:spPr bwMode="auto">
          <a:xfrm rot="10800000">
            <a:off x="77533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26" name="椭圆 825"/>
          <p:cNvSpPr>
            <a:spLocks noChangeArrowheads="1"/>
          </p:cNvSpPr>
          <p:nvPr/>
        </p:nvSpPr>
        <p:spPr bwMode="auto">
          <a:xfrm flipV="1">
            <a:off x="77168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grpSp>
        <p:nvGrpSpPr>
          <p:cNvPr id="827" name="组合 183"/>
          <p:cNvGrpSpPr>
            <a:grpSpLocks/>
          </p:cNvGrpSpPr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0" name="组合 184"/>
          <p:cNvGrpSpPr>
            <a:grpSpLocks/>
          </p:cNvGrpSpPr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3" name="组合 187"/>
          <p:cNvGrpSpPr>
            <a:grpSpLocks/>
          </p:cNvGrpSpPr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6" name="组合 190"/>
          <p:cNvGrpSpPr>
            <a:grpSpLocks/>
          </p:cNvGrpSpPr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>
            <a:grpSpLocks/>
          </p:cNvGrpSpPr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896" name="组合 283"/>
          <p:cNvGrpSpPr>
            <a:grpSpLocks/>
          </p:cNvGrpSpPr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905" name="组合 292"/>
          <p:cNvGrpSpPr>
            <a:grpSpLocks/>
          </p:cNvGrpSpPr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itchFamily="18" charset="0"/>
                <a:cs typeface="Times New Roman" pitchFamily="18" charset="0"/>
              </a:rPr>
              <a:t>dp</a:t>
            </a:r>
            <a:endParaRPr lang="en-US" altLang="zh-CN" sz="1400" b="1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数码管动态显示电路</a:t>
            </a: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段编码</a:t>
            </a: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限流电阻</a:t>
            </a: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E62183-07DD-407C-8C6C-EDF3740FACA5}"/>
              </a:ext>
            </a:extLst>
          </p:cNvPr>
          <p:cNvSpPr/>
          <p:nvPr/>
        </p:nvSpPr>
        <p:spPr>
          <a:xfrm>
            <a:off x="1833554" y="53005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693626A7-2842-4B97-9435-FFE507976436}"/>
              </a:ext>
            </a:extLst>
          </p:cNvPr>
          <p:cNvSpPr/>
          <p:nvPr/>
        </p:nvSpPr>
        <p:spPr>
          <a:xfrm>
            <a:off x="1833554" y="56294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71B55053-5BC5-434E-B115-FB0FC5206D2B}"/>
              </a:ext>
            </a:extLst>
          </p:cNvPr>
          <p:cNvSpPr/>
          <p:nvPr/>
        </p:nvSpPr>
        <p:spPr>
          <a:xfrm>
            <a:off x="1980157" y="54646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18423CA5-8EA3-4600-8D7C-2D3265F8DFEB}"/>
              </a:ext>
            </a:extLst>
          </p:cNvPr>
          <p:cNvSpPr/>
          <p:nvPr/>
        </p:nvSpPr>
        <p:spPr>
          <a:xfrm>
            <a:off x="1980157" y="5776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A6966673-AF4D-4EF2-91C6-383F8287455D}"/>
              </a:ext>
            </a:extLst>
          </p:cNvPr>
          <p:cNvSpPr/>
          <p:nvPr/>
        </p:nvSpPr>
        <p:spPr>
          <a:xfrm>
            <a:off x="3057084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0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F4FC2272-F723-4E36-A4C4-2C476E8AF884}"/>
              </a:ext>
            </a:extLst>
          </p:cNvPr>
          <p:cNvSpPr/>
          <p:nvPr/>
        </p:nvSpPr>
        <p:spPr>
          <a:xfrm>
            <a:off x="4510263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E6777FC7-030E-4192-805C-FBB03054AE19}"/>
              </a:ext>
            </a:extLst>
          </p:cNvPr>
          <p:cNvSpPr/>
          <p:nvPr/>
        </p:nvSpPr>
        <p:spPr>
          <a:xfrm>
            <a:off x="596240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6FCC6096-25F6-46BB-AFDE-0D1CD026227A}"/>
              </a:ext>
            </a:extLst>
          </p:cNvPr>
          <p:cNvSpPr/>
          <p:nvPr/>
        </p:nvSpPr>
        <p:spPr>
          <a:xfrm>
            <a:off x="741203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E20B9DD4-5B52-4400-99AF-1516DD267743}"/>
              </a:ext>
            </a:extLst>
          </p:cNvPr>
          <p:cNvGrpSpPr/>
          <p:nvPr/>
        </p:nvGrpSpPr>
        <p:grpSpPr>
          <a:xfrm>
            <a:off x="330617" y="2674369"/>
            <a:ext cx="2297113" cy="762000"/>
            <a:chOff x="228600" y="3048000"/>
            <a:chExt cx="2297113" cy="762000"/>
          </a:xfrm>
        </p:grpSpPr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A2FB596C-CF05-428C-AAF4-54FACFF68E95}"/>
                </a:ext>
              </a:extLst>
            </p:cNvPr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7681BD0C-E5A1-44D1-A2C0-C5A10CF986FF}"/>
                </a:ext>
              </a:extLst>
            </p:cNvPr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C880E19-3C8C-495B-AD8F-1F93E4143EF0}"/>
                </a:ext>
              </a:extLst>
            </p:cNvPr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C236E7D-2106-431C-9E44-A04A5205ADDC}"/>
                </a:ext>
              </a:extLst>
            </p:cNvPr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2BDD62E9-D3EE-495B-889D-8FAFD88185B7}"/>
                </a:ext>
              </a:extLst>
            </p:cNvPr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BDDE4923-3AE6-4462-B222-F69F52955BB1}"/>
                </a:ext>
              </a:extLst>
            </p:cNvPr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>
              <a:extLst>
                <a:ext uri="{FF2B5EF4-FFF2-40B4-BE49-F238E27FC236}">
                  <a16:creationId xmlns:a16="http://schemas.microsoft.com/office/drawing/2014/main" id="{D1CEFC8B-9E32-4600-A003-A0A21510421E}"/>
                </a:ext>
              </a:extLst>
            </p:cNvPr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>
              <a:extLst>
                <a:ext uri="{FF2B5EF4-FFF2-40B4-BE49-F238E27FC236}">
                  <a16:creationId xmlns:a16="http://schemas.microsoft.com/office/drawing/2014/main" id="{40B32B6B-70B2-4992-AD7C-AEF3AE91CDEF}"/>
                </a:ext>
              </a:extLst>
            </p:cNvPr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EB3B4A2D-54F3-40E1-81C6-19DB1940A196}"/>
                </a:ext>
              </a:extLst>
            </p:cNvPr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F965F704-B767-407F-83DC-6F26C09F3E56}"/>
                </a:ext>
              </a:extLst>
            </p:cNvPr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142C03-FCA1-4E02-ACD1-C7CB9DB2248F}"/>
                </a:ext>
              </a:extLst>
            </p:cNvPr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9D58DEB4-8C1F-4656-8BEE-E0D2C9FEF37C}"/>
                </a:ext>
              </a:extLst>
            </p:cNvPr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E86B3D15-468F-4913-8E92-AE9740254A10}"/>
                </a:ext>
              </a:extLst>
            </p:cNvPr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151F6AA6-5171-41DE-B7E5-BD08FF91F2ED}"/>
                </a:ext>
              </a:extLst>
            </p:cNvPr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80AFDE3A-6C93-4326-9C38-9C4F7FE45AB4}"/>
                </a:ext>
              </a:extLst>
            </p:cNvPr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F1DFA43A-1DFF-4213-92C5-BCBF26E03513}"/>
                </a:ext>
              </a:extLst>
            </p:cNvPr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CA837737-77DB-41F6-A80E-1BD5A6157E55}"/>
                </a:ext>
              </a:extLst>
            </p:cNvPr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5360920-723A-434A-866A-5995ABE7134B}"/>
                </a:ext>
              </a:extLst>
            </p:cNvPr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DFABF40A-896C-4626-AC7D-11A0DC8AB770}"/>
                </a:ext>
              </a:extLst>
            </p:cNvPr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DA7322F9-C2CF-430F-8095-19CAF4CE1015}"/>
                </a:ext>
              </a:extLst>
            </p:cNvPr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AE173929-AFA8-4BAD-A4E4-9F02C2504177}"/>
                </a:ext>
              </a:extLst>
            </p:cNvPr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06257263-1F88-4906-B26C-E5CCEF35462C}"/>
                </a:ext>
              </a:extLst>
            </p:cNvPr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A34BEF5-60FE-4CD8-A05B-70486B61A4B3}"/>
                </a:ext>
              </a:extLst>
            </p:cNvPr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9AA17022-8F2D-4FA7-8FF6-42C306F38355}"/>
                </a:ext>
              </a:extLst>
            </p:cNvPr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B47BF3D1-08C2-4931-9622-ACF14AF90AFF}"/>
                </a:ext>
              </a:extLst>
            </p:cNvPr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5B6E144D-F30B-4BC4-AEA7-CEB0A4B41F6D}"/>
                </a:ext>
              </a:extLst>
            </p:cNvPr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A8F5AF89-620E-4539-B7C9-A7C78077B116}"/>
                </a:ext>
              </a:extLst>
            </p:cNvPr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8F575AD2-425E-4999-B998-CBD70CE85C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A3E08A9F-6520-44E4-89D0-493A3D3121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430ABFB4-EC45-46BA-8226-394F311478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E50B86F5-DF47-48A1-820C-DD991472A8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88B766AE-7FB3-4D33-9073-030E8D71BE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6B8A7AE3-C23B-4247-9A7C-4A5CBDBBED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32C66042-7F25-4D74-AB53-12A543D9CD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47AF0B14-B000-4767-B6C3-F7D5D1A61E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F745D0B7-FB1A-4293-8B33-BB885483FA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D392BE4A-006F-4A18-A38D-FA233736F6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B0160A5C-CE89-4BDB-9DF9-E8B18C322539}"/>
                </a:ext>
              </a:extLst>
            </p:cNvPr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209DA544-BE34-47E0-9560-DE2D29C5EF9A}"/>
                </a:ext>
              </a:extLst>
            </p:cNvPr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93539261-C6CB-4849-AF12-E7E6E6AE7CA9}"/>
                </a:ext>
              </a:extLst>
            </p:cNvPr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93DF8AD3-DE0E-4F5A-870E-800785B5A2CE}"/>
                </a:ext>
              </a:extLst>
            </p:cNvPr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1008211-EC89-4EFC-92FA-C590AEF11B4D}"/>
                </a:ext>
              </a:extLst>
            </p:cNvPr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9E123118-F01A-4F9C-9C15-4A9B493B7D95}"/>
                </a:ext>
              </a:extLst>
            </p:cNvPr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>
              <a:extLst>
                <a:ext uri="{FF2B5EF4-FFF2-40B4-BE49-F238E27FC236}">
                  <a16:creationId xmlns:a16="http://schemas.microsoft.com/office/drawing/2014/main" id="{629074E6-5416-48CC-811C-9475AFE20F1A}"/>
                </a:ext>
              </a:extLst>
            </p:cNvPr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DD9DA026-501B-4BAE-BDCF-1D3EAAAB1BDC}"/>
                </a:ext>
              </a:extLst>
            </p:cNvPr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B8CF5C97-BB3C-44A6-8861-A4AEA0DAA7E0}"/>
                </a:ext>
              </a:extLst>
            </p:cNvPr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0D3B5D7-F2F0-4D70-BC75-7188AC09252B}"/>
                </a:ext>
              </a:extLst>
            </p:cNvPr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8D24C62-1BD9-43FC-83F3-FADFEEC54DEF}"/>
                </a:ext>
              </a:extLst>
            </p:cNvPr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3457C054-DC77-4563-BB34-89A7436D2E17}"/>
                </a:ext>
              </a:extLst>
            </p:cNvPr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BEE814FD-A57A-455D-810B-5D533D3A2530}"/>
                </a:ext>
              </a:extLst>
            </p:cNvPr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0027087B-58E6-4B63-8CAE-5D61FB27A281}"/>
                </a:ext>
              </a:extLst>
            </p:cNvPr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50B2552C-CD95-47E6-B195-3D8551BDADD5}"/>
                </a:ext>
              </a:extLst>
            </p:cNvPr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>
              <a:extLst>
                <a:ext uri="{FF2B5EF4-FFF2-40B4-BE49-F238E27FC236}">
                  <a16:creationId xmlns:a16="http://schemas.microsoft.com/office/drawing/2014/main" id="{6F61AF4F-B21A-4EF9-B235-4194D96B5CA6}"/>
                </a:ext>
              </a:extLst>
            </p:cNvPr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113D8B4-008A-49F5-94C2-2FB94B8332AA}"/>
                </a:ext>
              </a:extLst>
            </p:cNvPr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51D6AB84-168F-4ADF-9812-9F71D2530DCB}"/>
                </a:ext>
              </a:extLst>
            </p:cNvPr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3654C066-0879-489F-AF72-6CFD395A0271}"/>
                </a:ext>
              </a:extLst>
            </p:cNvPr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CAB6EE74-9A35-4878-9FC1-C46E894CF9B1}"/>
                </a:ext>
              </a:extLst>
            </p:cNvPr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B0BC4B31-AA1D-4844-A3CC-DBBDD33F3D64}"/>
                </a:ext>
              </a:extLst>
            </p:cNvPr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07706953-AE21-4BBC-A18E-F1F1F40B5535}"/>
                </a:ext>
              </a:extLst>
            </p:cNvPr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>
              <a:extLst>
                <a:ext uri="{FF2B5EF4-FFF2-40B4-BE49-F238E27FC236}">
                  <a16:creationId xmlns:a16="http://schemas.microsoft.com/office/drawing/2014/main" id="{3A9823FB-F1B7-4234-85FF-C0955E3CD6C3}"/>
                </a:ext>
              </a:extLst>
            </p:cNvPr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400">
              <a:extLst>
                <a:ext uri="{FF2B5EF4-FFF2-40B4-BE49-F238E27FC236}">
                  <a16:creationId xmlns:a16="http://schemas.microsoft.com/office/drawing/2014/main" id="{0E838F34-D226-4211-AA82-B8E8E03AF703}"/>
                </a:ext>
              </a:extLst>
            </p:cNvPr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395F3DD-D342-4091-B78F-DCC55D26B12D}"/>
                </a:ext>
              </a:extLst>
            </p:cNvPr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E4AFCACB-536A-4820-B324-8706F1FA8BEE}"/>
                </a:ext>
              </a:extLst>
            </p:cNvPr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FA4FF63A-1896-4A4C-BCCC-F971545128DF}"/>
                </a:ext>
              </a:extLst>
            </p:cNvPr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6B751698-ECC4-4714-8E4D-C273C4CB19A4}"/>
                </a:ext>
              </a:extLst>
            </p:cNvPr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06131DF1-5FBB-4BCE-91D7-89A58C3C8E89}"/>
                </a:ext>
              </a:extLst>
            </p:cNvPr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C663EDF8-2B39-4506-999B-88F0956488CD}"/>
                </a:ext>
              </a:extLst>
            </p:cNvPr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>
              <a:extLst>
                <a:ext uri="{FF2B5EF4-FFF2-40B4-BE49-F238E27FC236}">
                  <a16:creationId xmlns:a16="http://schemas.microsoft.com/office/drawing/2014/main" id="{4D2236D7-D07D-471A-B59F-E9F2F1EBBD0A}"/>
                </a:ext>
              </a:extLst>
            </p:cNvPr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箭头连接符 408">
              <a:extLst>
                <a:ext uri="{FF2B5EF4-FFF2-40B4-BE49-F238E27FC236}">
                  <a16:creationId xmlns:a16="http://schemas.microsoft.com/office/drawing/2014/main" id="{3743D9EC-2AC2-4BA8-8C09-8E764D504FA6}"/>
                </a:ext>
              </a:extLst>
            </p:cNvPr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278D3DC8-F2DC-4A14-962C-2FC39AF2A175}"/>
                </a:ext>
              </a:extLst>
            </p:cNvPr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30887BE4-29A2-4395-B4FF-9AFD92625A2E}"/>
                </a:ext>
              </a:extLst>
            </p:cNvPr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EC6392C3-5687-4132-91DB-09F7FF2AE6C4}"/>
                </a:ext>
              </a:extLst>
            </p:cNvPr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F36E7884-16B6-4EEE-8ACA-D1B7DC580D7D}"/>
                </a:ext>
              </a:extLst>
            </p:cNvPr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BE5E6862-E834-4AFE-99E0-E2A003D032BB}"/>
                </a:ext>
              </a:extLst>
            </p:cNvPr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B3EC53D6-3BA2-4175-B0A9-39AD33125D27}"/>
                </a:ext>
              </a:extLst>
            </p:cNvPr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CF55E76A-F7B6-41D2-BE51-50D7334F7E92}"/>
                </a:ext>
              </a:extLst>
            </p:cNvPr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C7926A28-8778-4998-95EA-B700CA998648}"/>
                </a:ext>
              </a:extLst>
            </p:cNvPr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9C4EA327-C19A-4998-A071-5898E7A6F37E}"/>
                </a:ext>
              </a:extLst>
            </p:cNvPr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AD9EFFD1-DFFF-42D4-9FB4-E48C25EB22A1}"/>
                </a:ext>
              </a:extLst>
            </p:cNvPr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3CB5C03C-5D4F-4207-A7C7-F027CEE183C4}"/>
                </a:ext>
              </a:extLst>
            </p:cNvPr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63835211-0136-43BA-AA9D-B7CD981B306C}"/>
                </a:ext>
              </a:extLst>
            </p:cNvPr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D867CA7E-6D63-477F-A80B-E826CAB14050}"/>
                </a:ext>
              </a:extLst>
            </p:cNvPr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3C1A005-D5D5-496A-A20B-063117BE231A}"/>
                </a:ext>
              </a:extLst>
            </p:cNvPr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>
              <a:extLst>
                <a:ext uri="{FF2B5EF4-FFF2-40B4-BE49-F238E27FC236}">
                  <a16:creationId xmlns:a16="http://schemas.microsoft.com/office/drawing/2014/main" id="{6A896211-D340-4E84-9120-4C2AA1A3695D}"/>
                </a:ext>
              </a:extLst>
            </p:cNvPr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>
              <a:extLst>
                <a:ext uri="{FF2B5EF4-FFF2-40B4-BE49-F238E27FC236}">
                  <a16:creationId xmlns:a16="http://schemas.microsoft.com/office/drawing/2014/main" id="{2BF15772-15D5-476C-91C6-AD7504F130EF}"/>
                </a:ext>
              </a:extLst>
            </p:cNvPr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F1D22D5E-608F-42CB-B39C-E632DEA93E55}"/>
                </a:ext>
              </a:extLst>
            </p:cNvPr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3ED4E9D3-9D88-4202-B514-FE1A6FA6F901}"/>
                </a:ext>
              </a:extLst>
            </p:cNvPr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847979F3-3A01-4C8C-A073-55CA5BC5CE26}"/>
                </a:ext>
              </a:extLst>
            </p:cNvPr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B9DA74DC-B451-49D6-8B53-E8B036D11408}"/>
                </a:ext>
              </a:extLst>
            </p:cNvPr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B4204F65-FC75-485B-A27F-FA7768BFD3D4}"/>
                </a:ext>
              </a:extLst>
            </p:cNvPr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C93983CE-DA66-470C-9280-D9525DEAA7AC}"/>
                </a:ext>
              </a:extLst>
            </p:cNvPr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>
              <a:extLst>
                <a:ext uri="{FF2B5EF4-FFF2-40B4-BE49-F238E27FC236}">
                  <a16:creationId xmlns:a16="http://schemas.microsoft.com/office/drawing/2014/main" id="{DFC173CE-9C8E-45BC-8AEB-0B516F155290}"/>
                </a:ext>
              </a:extLst>
            </p:cNvPr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>
              <a:extLst>
                <a:ext uri="{FF2B5EF4-FFF2-40B4-BE49-F238E27FC236}">
                  <a16:creationId xmlns:a16="http://schemas.microsoft.com/office/drawing/2014/main" id="{5CBBFB1A-A4BD-480E-ACBE-0A8B48910B59}"/>
                </a:ext>
              </a:extLst>
            </p:cNvPr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4" name="Object 8">
            <a:extLst>
              <a:ext uri="{FF2B5EF4-FFF2-40B4-BE49-F238E27FC236}">
                <a16:creationId xmlns:a16="http://schemas.microsoft.com/office/drawing/2014/main" id="{5603B496-6BD8-4F7B-85C3-2C3D8C6A5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010876"/>
              </p:ext>
            </p:extLst>
          </p:nvPr>
        </p:nvGraphicFramePr>
        <p:xfrm>
          <a:off x="1331550" y="3476498"/>
          <a:ext cx="1202657" cy="18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Visio" r:id="rId4" imgW="720191" imgH="1042481" progId="Visio.Drawing.11">
                  <p:embed/>
                </p:oleObj>
              </mc:Choice>
              <mc:Fallback>
                <p:oleObj name="Visio" r:id="rId4" imgW="720191" imgH="1042481" progId="Visio.Drawing.11">
                  <p:embed/>
                  <p:pic>
                    <p:nvPicPr>
                      <p:cNvPr id="434" name="Object 8">
                        <a:extLst>
                          <a:ext uri="{FF2B5EF4-FFF2-40B4-BE49-F238E27FC236}">
                            <a16:creationId xmlns:a16="http://schemas.microsoft.com/office/drawing/2014/main" id="{5603B496-6BD8-4F7B-85C3-2C3D8C6A5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3476498"/>
                        <a:ext cx="1202657" cy="182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" name="TextBox 536">
            <a:extLst>
              <a:ext uri="{FF2B5EF4-FFF2-40B4-BE49-F238E27FC236}">
                <a16:creationId xmlns:a16="http://schemas.microsoft.com/office/drawing/2014/main" id="{17027D46-BD98-4572-9360-D083D3BEA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位选择</a:t>
            </a:r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3C3EF3C6-72D7-45F8-BB4B-A8E08812908B}"/>
              </a:ext>
            </a:extLst>
          </p:cNvPr>
          <p:cNvSpPr/>
          <p:nvPr/>
        </p:nvSpPr>
        <p:spPr>
          <a:xfrm>
            <a:off x="300893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54FDF144-FE26-42C8-8FB3-D94B0D37B900}"/>
              </a:ext>
            </a:extLst>
          </p:cNvPr>
          <p:cNvSpPr/>
          <p:nvPr/>
        </p:nvSpPr>
        <p:spPr>
          <a:xfrm>
            <a:off x="317134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089C5975-349E-48D5-A396-E962F596E323}"/>
              </a:ext>
            </a:extLst>
          </p:cNvPr>
          <p:cNvSpPr/>
          <p:nvPr/>
        </p:nvSpPr>
        <p:spPr>
          <a:xfrm>
            <a:off x="28673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CC65416B-240C-40EE-B030-7FCB985188C4}"/>
              </a:ext>
            </a:extLst>
          </p:cNvPr>
          <p:cNvSpPr/>
          <p:nvPr/>
        </p:nvSpPr>
        <p:spPr>
          <a:xfrm>
            <a:off x="33256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AA808EBC-0361-413A-9113-EF3B234593B1}"/>
              </a:ext>
            </a:extLst>
          </p:cNvPr>
          <p:cNvSpPr/>
          <p:nvPr/>
        </p:nvSpPr>
        <p:spPr>
          <a:xfrm>
            <a:off x="34780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7839C7E0-C84A-45D0-92E2-DA3318C35018}"/>
              </a:ext>
            </a:extLst>
          </p:cNvPr>
          <p:cNvSpPr/>
          <p:nvPr/>
        </p:nvSpPr>
        <p:spPr>
          <a:xfrm>
            <a:off x="36304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D3B64366-33F9-45E7-BD3B-0E6008999121}"/>
              </a:ext>
            </a:extLst>
          </p:cNvPr>
          <p:cNvSpPr/>
          <p:nvPr/>
        </p:nvSpPr>
        <p:spPr>
          <a:xfrm>
            <a:off x="37828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C12891D2-CFB7-4DE9-8363-5F49F25A8419}"/>
              </a:ext>
            </a:extLst>
          </p:cNvPr>
          <p:cNvSpPr/>
          <p:nvPr/>
        </p:nvSpPr>
        <p:spPr>
          <a:xfrm>
            <a:off x="39352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9EFF7D7A-9A3A-4CB4-824F-4C5EAAC33CB9}"/>
              </a:ext>
            </a:extLst>
          </p:cNvPr>
          <p:cNvSpPr/>
          <p:nvPr/>
        </p:nvSpPr>
        <p:spPr>
          <a:xfrm>
            <a:off x="2561265" y="16607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2835470A-D46A-4FDC-8151-03A60AC0386F}"/>
              </a:ext>
            </a:extLst>
          </p:cNvPr>
          <p:cNvSpPr/>
          <p:nvPr/>
        </p:nvSpPr>
        <p:spPr>
          <a:xfrm>
            <a:off x="2695409" y="15178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54D572B5-E423-4B37-B31B-6CF65123452E}"/>
              </a:ext>
            </a:extLst>
          </p:cNvPr>
          <p:cNvSpPr/>
          <p:nvPr/>
        </p:nvSpPr>
        <p:spPr>
          <a:xfrm>
            <a:off x="2695409" y="1222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AAD7BC36-BC10-47B6-92C4-C29CB3826C07}"/>
              </a:ext>
            </a:extLst>
          </p:cNvPr>
          <p:cNvSpPr/>
          <p:nvPr/>
        </p:nvSpPr>
        <p:spPr>
          <a:xfrm>
            <a:off x="2695409" y="908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87E9ACDA-419F-45F3-81EE-14ADD72C5450}"/>
              </a:ext>
            </a:extLst>
          </p:cNvPr>
          <p:cNvSpPr/>
          <p:nvPr/>
        </p:nvSpPr>
        <p:spPr>
          <a:xfrm>
            <a:off x="2561265" y="7621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27D9473E-A028-4F23-88BC-F1A2D2D03C46}"/>
              </a:ext>
            </a:extLst>
          </p:cNvPr>
          <p:cNvSpPr/>
          <p:nvPr/>
        </p:nvSpPr>
        <p:spPr>
          <a:xfrm>
            <a:off x="2561265" y="10581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BA46E9CF-DF37-40AB-A666-8E4B7C11684F}"/>
              </a:ext>
            </a:extLst>
          </p:cNvPr>
          <p:cNvSpPr/>
          <p:nvPr/>
        </p:nvSpPr>
        <p:spPr>
          <a:xfrm>
            <a:off x="2561265" y="1363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11D4EDB8-FC46-4E83-8D85-CAA5ED1937F6}"/>
              </a:ext>
            </a:extLst>
          </p:cNvPr>
          <p:cNvSpPr/>
          <p:nvPr/>
        </p:nvSpPr>
        <p:spPr>
          <a:xfrm>
            <a:off x="2695409" y="1822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C940409B-E40A-41F2-871D-E47E7D307E39}"/>
              </a:ext>
            </a:extLst>
          </p:cNvPr>
          <p:cNvSpPr/>
          <p:nvPr/>
        </p:nvSpPr>
        <p:spPr>
          <a:xfrm>
            <a:off x="4455090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E35F0987-D9CF-47CB-AD99-FC180CEF699F}"/>
              </a:ext>
            </a:extLst>
          </p:cNvPr>
          <p:cNvSpPr/>
          <p:nvPr/>
        </p:nvSpPr>
        <p:spPr>
          <a:xfrm>
            <a:off x="4617500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483664EB-D1E8-4570-8840-9772A72E87D1}"/>
              </a:ext>
            </a:extLst>
          </p:cNvPr>
          <p:cNvSpPr/>
          <p:nvPr/>
        </p:nvSpPr>
        <p:spPr>
          <a:xfrm>
            <a:off x="431348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933CEF80-7A2F-4514-B6B2-6271EB5AE38A}"/>
              </a:ext>
            </a:extLst>
          </p:cNvPr>
          <p:cNvSpPr/>
          <p:nvPr/>
        </p:nvSpPr>
        <p:spPr>
          <a:xfrm>
            <a:off x="47718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EF0DD4B4-7FEE-4B7C-922D-E9A71C371C08}"/>
              </a:ext>
            </a:extLst>
          </p:cNvPr>
          <p:cNvSpPr/>
          <p:nvPr/>
        </p:nvSpPr>
        <p:spPr>
          <a:xfrm>
            <a:off x="49242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441CFD1C-FFF9-486C-B7D1-A076CA350EBA}"/>
              </a:ext>
            </a:extLst>
          </p:cNvPr>
          <p:cNvSpPr/>
          <p:nvPr/>
        </p:nvSpPr>
        <p:spPr>
          <a:xfrm>
            <a:off x="50766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8" name="矩形 457">
            <a:extLst>
              <a:ext uri="{FF2B5EF4-FFF2-40B4-BE49-F238E27FC236}">
                <a16:creationId xmlns:a16="http://schemas.microsoft.com/office/drawing/2014/main" id="{671EF65C-389F-4D9A-B008-86AC79B41A25}"/>
              </a:ext>
            </a:extLst>
          </p:cNvPr>
          <p:cNvSpPr/>
          <p:nvPr/>
        </p:nvSpPr>
        <p:spPr>
          <a:xfrm>
            <a:off x="52290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9" name="矩形 458">
            <a:extLst>
              <a:ext uri="{FF2B5EF4-FFF2-40B4-BE49-F238E27FC236}">
                <a16:creationId xmlns:a16="http://schemas.microsoft.com/office/drawing/2014/main" id="{97573301-B174-4DCD-BD0D-D65BF5584F35}"/>
              </a:ext>
            </a:extLst>
          </p:cNvPr>
          <p:cNvSpPr/>
          <p:nvPr/>
        </p:nvSpPr>
        <p:spPr>
          <a:xfrm>
            <a:off x="53814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3E5781CB-F045-4193-B26B-6DF460564215}"/>
              </a:ext>
            </a:extLst>
          </p:cNvPr>
          <p:cNvSpPr/>
          <p:nvPr/>
        </p:nvSpPr>
        <p:spPr>
          <a:xfrm>
            <a:off x="590615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CF7D37F8-494F-42BD-9C6C-D5C807F43B45}"/>
              </a:ext>
            </a:extLst>
          </p:cNvPr>
          <p:cNvSpPr/>
          <p:nvPr/>
        </p:nvSpPr>
        <p:spPr>
          <a:xfrm>
            <a:off x="606856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1767D0AD-5490-4252-8297-BB1AF24E70C2}"/>
              </a:ext>
            </a:extLst>
          </p:cNvPr>
          <p:cNvSpPr/>
          <p:nvPr/>
        </p:nvSpPr>
        <p:spPr>
          <a:xfrm>
            <a:off x="57645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62C7D6B7-86A6-4A48-9E22-C9717F99BD15}"/>
              </a:ext>
            </a:extLst>
          </p:cNvPr>
          <p:cNvSpPr/>
          <p:nvPr/>
        </p:nvSpPr>
        <p:spPr>
          <a:xfrm>
            <a:off x="62228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363E6E05-89F1-414B-A692-9282BF08BE7B}"/>
              </a:ext>
            </a:extLst>
          </p:cNvPr>
          <p:cNvSpPr/>
          <p:nvPr/>
        </p:nvSpPr>
        <p:spPr>
          <a:xfrm>
            <a:off x="63752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40A74961-1E8B-4C4A-8F51-7F21973B140D}"/>
              </a:ext>
            </a:extLst>
          </p:cNvPr>
          <p:cNvSpPr/>
          <p:nvPr/>
        </p:nvSpPr>
        <p:spPr>
          <a:xfrm>
            <a:off x="65276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12B76BC3-D441-4FBA-B857-92051A298ECA}"/>
              </a:ext>
            </a:extLst>
          </p:cNvPr>
          <p:cNvSpPr/>
          <p:nvPr/>
        </p:nvSpPr>
        <p:spPr>
          <a:xfrm>
            <a:off x="66800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7" name="矩形 466">
            <a:extLst>
              <a:ext uri="{FF2B5EF4-FFF2-40B4-BE49-F238E27FC236}">
                <a16:creationId xmlns:a16="http://schemas.microsoft.com/office/drawing/2014/main" id="{7DDD95E5-D16B-4D37-9881-90014CF05316}"/>
              </a:ext>
            </a:extLst>
          </p:cNvPr>
          <p:cNvSpPr/>
          <p:nvPr/>
        </p:nvSpPr>
        <p:spPr>
          <a:xfrm>
            <a:off x="683247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62E1750B-347C-4B67-9B5F-7F67A4EC565D}"/>
              </a:ext>
            </a:extLst>
          </p:cNvPr>
          <p:cNvSpPr/>
          <p:nvPr/>
        </p:nvSpPr>
        <p:spPr>
          <a:xfrm>
            <a:off x="735231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28FC3DB3-B875-4E0C-90C2-1760A4A90F48}"/>
              </a:ext>
            </a:extLst>
          </p:cNvPr>
          <p:cNvSpPr/>
          <p:nvPr/>
        </p:nvSpPr>
        <p:spPr>
          <a:xfrm>
            <a:off x="75147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AAD7AC46-429C-4630-8F09-EF3653F6535F}"/>
              </a:ext>
            </a:extLst>
          </p:cNvPr>
          <p:cNvSpPr/>
          <p:nvPr/>
        </p:nvSpPr>
        <p:spPr>
          <a:xfrm>
            <a:off x="721070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37D47EDF-410B-4365-9FF3-ACE43F603A2E}"/>
              </a:ext>
            </a:extLst>
          </p:cNvPr>
          <p:cNvSpPr/>
          <p:nvPr/>
        </p:nvSpPr>
        <p:spPr>
          <a:xfrm>
            <a:off x="76690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BFB33297-E613-4E56-9818-DFE340AFAE44}"/>
              </a:ext>
            </a:extLst>
          </p:cNvPr>
          <p:cNvSpPr/>
          <p:nvPr/>
        </p:nvSpPr>
        <p:spPr>
          <a:xfrm>
            <a:off x="78214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96AA98C5-76C4-4B24-99C1-E1FFBCD45E78}"/>
              </a:ext>
            </a:extLst>
          </p:cNvPr>
          <p:cNvSpPr/>
          <p:nvPr/>
        </p:nvSpPr>
        <p:spPr>
          <a:xfrm>
            <a:off x="79738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CE4E57F0-9F12-4656-BD52-A434EC0CFC21}"/>
              </a:ext>
            </a:extLst>
          </p:cNvPr>
          <p:cNvSpPr/>
          <p:nvPr/>
        </p:nvSpPr>
        <p:spPr>
          <a:xfrm>
            <a:off x="81262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66B8E194-3A54-4C92-B135-DC95422D4DC0}"/>
              </a:ext>
            </a:extLst>
          </p:cNvPr>
          <p:cNvSpPr/>
          <p:nvPr/>
        </p:nvSpPr>
        <p:spPr>
          <a:xfrm>
            <a:off x="827862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CAB2EFBE-F029-4B18-980D-4C0F7C91D80D}"/>
              </a:ext>
            </a:extLst>
          </p:cNvPr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D5DBC7-616C-4B0A-B6CB-94B8D551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78" name="灯片编号占位符 18">
            <a:extLst>
              <a:ext uri="{FF2B5EF4-FFF2-40B4-BE49-F238E27FC236}">
                <a16:creationId xmlns:a16="http://schemas.microsoft.com/office/drawing/2014/main" id="{E56F06A4-E494-45BB-9A3D-01545B8C7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50383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矩形 707"/>
          <p:cNvSpPr/>
          <p:nvPr/>
        </p:nvSpPr>
        <p:spPr bwMode="auto">
          <a:xfrm>
            <a:off x="29527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09" name="直接连接符 708"/>
          <p:cNvCxnSpPr/>
          <p:nvPr/>
        </p:nvCxnSpPr>
        <p:spPr bwMode="auto">
          <a:xfrm>
            <a:off x="33988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0" name="直接连接符 709"/>
          <p:cNvCxnSpPr/>
          <p:nvPr/>
        </p:nvCxnSpPr>
        <p:spPr bwMode="auto">
          <a:xfrm rot="5400000">
            <a:off x="3206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1" name="直接连接符 710"/>
          <p:cNvCxnSpPr/>
          <p:nvPr/>
        </p:nvCxnSpPr>
        <p:spPr bwMode="auto">
          <a:xfrm rot="5400000">
            <a:off x="36639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2" name="直接连接符 711"/>
          <p:cNvCxnSpPr/>
          <p:nvPr/>
        </p:nvCxnSpPr>
        <p:spPr bwMode="auto">
          <a:xfrm>
            <a:off x="33988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3" name="直接连接符 712"/>
          <p:cNvCxnSpPr/>
          <p:nvPr/>
        </p:nvCxnSpPr>
        <p:spPr bwMode="auto">
          <a:xfrm rot="5400000">
            <a:off x="36639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4" name="直接连接符 713"/>
          <p:cNvCxnSpPr/>
          <p:nvPr/>
        </p:nvCxnSpPr>
        <p:spPr bwMode="auto">
          <a:xfrm rot="5400000">
            <a:off x="3206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5" name="直接连接符 714"/>
          <p:cNvCxnSpPr/>
          <p:nvPr/>
        </p:nvCxnSpPr>
        <p:spPr bwMode="auto">
          <a:xfrm>
            <a:off x="33988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16" name="椭圆 715"/>
          <p:cNvSpPr/>
          <p:nvPr/>
        </p:nvSpPr>
        <p:spPr bwMode="auto">
          <a:xfrm>
            <a:off x="39433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17" name="直接连接符 716"/>
          <p:cNvCxnSpPr/>
          <p:nvPr/>
        </p:nvCxnSpPr>
        <p:spPr bwMode="auto">
          <a:xfrm rot="5400000" flipH="1" flipV="1">
            <a:off x="276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8" name="直接连接符 717"/>
          <p:cNvCxnSpPr/>
          <p:nvPr/>
        </p:nvCxnSpPr>
        <p:spPr bwMode="auto">
          <a:xfrm rot="5400000" flipH="1" flipV="1">
            <a:off x="291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9" name="直接连接符 718"/>
          <p:cNvCxnSpPr/>
          <p:nvPr/>
        </p:nvCxnSpPr>
        <p:spPr bwMode="auto">
          <a:xfrm rot="5400000" flipH="1" flipV="1">
            <a:off x="3067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0" name="直接连接符 719"/>
          <p:cNvCxnSpPr/>
          <p:nvPr/>
        </p:nvCxnSpPr>
        <p:spPr bwMode="auto">
          <a:xfrm rot="5400000" flipH="1" flipV="1">
            <a:off x="3219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1" name="直接连接符 720"/>
          <p:cNvCxnSpPr/>
          <p:nvPr/>
        </p:nvCxnSpPr>
        <p:spPr bwMode="auto">
          <a:xfrm rot="5400000" flipH="1" flipV="1">
            <a:off x="3371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2" name="直接连接符 721"/>
          <p:cNvCxnSpPr/>
          <p:nvPr/>
        </p:nvCxnSpPr>
        <p:spPr bwMode="auto">
          <a:xfrm rot="5400000" flipH="1" flipV="1">
            <a:off x="3524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3" name="直接连接符 722"/>
          <p:cNvCxnSpPr/>
          <p:nvPr/>
        </p:nvCxnSpPr>
        <p:spPr bwMode="auto">
          <a:xfrm rot="5400000" flipH="1" flipV="1">
            <a:off x="3676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4" name="直接连接符 723"/>
          <p:cNvCxnSpPr/>
          <p:nvPr/>
        </p:nvCxnSpPr>
        <p:spPr bwMode="auto">
          <a:xfrm rot="5400000" flipH="1" flipV="1">
            <a:off x="3829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25" name="TextBox 43"/>
          <p:cNvSpPr txBox="1">
            <a:spLocks noChangeArrowheads="1"/>
          </p:cNvSpPr>
          <p:nvPr/>
        </p:nvSpPr>
        <p:spPr bwMode="auto">
          <a:xfrm>
            <a:off x="280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6" name="TextBox 44"/>
          <p:cNvSpPr txBox="1">
            <a:spLocks noChangeArrowheads="1"/>
          </p:cNvSpPr>
          <p:nvPr/>
        </p:nvSpPr>
        <p:spPr bwMode="auto">
          <a:xfrm>
            <a:off x="2952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" name="TextBox 45"/>
          <p:cNvSpPr txBox="1">
            <a:spLocks noChangeArrowheads="1"/>
          </p:cNvSpPr>
          <p:nvPr/>
        </p:nvSpPr>
        <p:spPr bwMode="auto">
          <a:xfrm>
            <a:off x="3105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8" name="TextBox 46"/>
          <p:cNvSpPr txBox="1">
            <a:spLocks noChangeArrowheads="1"/>
          </p:cNvSpPr>
          <p:nvPr/>
        </p:nvSpPr>
        <p:spPr bwMode="auto">
          <a:xfrm>
            <a:off x="3257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9" name="TextBox 47"/>
          <p:cNvSpPr txBox="1">
            <a:spLocks noChangeArrowheads="1"/>
          </p:cNvSpPr>
          <p:nvPr/>
        </p:nvSpPr>
        <p:spPr bwMode="auto">
          <a:xfrm>
            <a:off x="3409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0" name="TextBox 48"/>
          <p:cNvSpPr txBox="1">
            <a:spLocks noChangeArrowheads="1"/>
          </p:cNvSpPr>
          <p:nvPr/>
        </p:nvSpPr>
        <p:spPr bwMode="auto">
          <a:xfrm>
            <a:off x="3562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1" name="TextBox 49"/>
          <p:cNvSpPr txBox="1">
            <a:spLocks noChangeArrowheads="1"/>
          </p:cNvSpPr>
          <p:nvPr/>
        </p:nvSpPr>
        <p:spPr bwMode="auto">
          <a:xfrm>
            <a:off x="3714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2" name="TextBox 50"/>
          <p:cNvSpPr txBox="1">
            <a:spLocks noChangeArrowheads="1"/>
          </p:cNvSpPr>
          <p:nvPr/>
        </p:nvSpPr>
        <p:spPr bwMode="auto">
          <a:xfrm>
            <a:off x="38671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3" name="直接连接符 732"/>
          <p:cNvCxnSpPr/>
          <p:nvPr/>
        </p:nvCxnSpPr>
        <p:spPr bwMode="auto">
          <a:xfrm rot="5400000" flipH="1" flipV="1">
            <a:off x="31432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4" name="直接连接符 733"/>
          <p:cNvCxnSpPr/>
          <p:nvPr/>
        </p:nvCxnSpPr>
        <p:spPr bwMode="auto">
          <a:xfrm rot="5400000" flipH="1" flipV="1">
            <a:off x="36385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5" name="直接连接符 734"/>
          <p:cNvCxnSpPr/>
          <p:nvPr/>
        </p:nvCxnSpPr>
        <p:spPr bwMode="auto">
          <a:xfrm rot="10800000">
            <a:off x="34099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6" name="椭圆 735"/>
          <p:cNvSpPr>
            <a:spLocks noChangeArrowheads="1"/>
          </p:cNvSpPr>
          <p:nvPr/>
        </p:nvSpPr>
        <p:spPr bwMode="auto">
          <a:xfrm flipV="1">
            <a:off x="33734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38" name="矩形 737"/>
          <p:cNvSpPr/>
          <p:nvPr/>
        </p:nvSpPr>
        <p:spPr bwMode="auto">
          <a:xfrm>
            <a:off x="44005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9" name="直接连接符 738"/>
          <p:cNvCxnSpPr/>
          <p:nvPr/>
        </p:nvCxnSpPr>
        <p:spPr bwMode="auto">
          <a:xfrm>
            <a:off x="48466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40" name="直接连接符 739"/>
          <p:cNvCxnSpPr/>
          <p:nvPr/>
        </p:nvCxnSpPr>
        <p:spPr bwMode="auto">
          <a:xfrm rot="5400000">
            <a:off x="4654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 rot="5400000">
            <a:off x="5111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48466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43" name="直接连接符 742"/>
          <p:cNvCxnSpPr/>
          <p:nvPr/>
        </p:nvCxnSpPr>
        <p:spPr bwMode="auto">
          <a:xfrm rot="5400000">
            <a:off x="5111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4" name="直接连接符 743"/>
          <p:cNvCxnSpPr/>
          <p:nvPr/>
        </p:nvCxnSpPr>
        <p:spPr bwMode="auto">
          <a:xfrm rot="5400000">
            <a:off x="4654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45" name="直接连接符 744"/>
          <p:cNvCxnSpPr/>
          <p:nvPr/>
        </p:nvCxnSpPr>
        <p:spPr bwMode="auto">
          <a:xfrm>
            <a:off x="48466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746" name="椭圆 745"/>
          <p:cNvSpPr/>
          <p:nvPr/>
        </p:nvSpPr>
        <p:spPr bwMode="auto">
          <a:xfrm>
            <a:off x="53911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47" name="直接连接符 746"/>
          <p:cNvCxnSpPr/>
          <p:nvPr/>
        </p:nvCxnSpPr>
        <p:spPr bwMode="auto">
          <a:xfrm rot="5400000" flipH="1" flipV="1">
            <a:off x="421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8" name="直接连接符 747"/>
          <p:cNvCxnSpPr/>
          <p:nvPr/>
        </p:nvCxnSpPr>
        <p:spPr bwMode="auto">
          <a:xfrm rot="5400000" flipH="1" flipV="1">
            <a:off x="436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9" name="直接连接符 748"/>
          <p:cNvCxnSpPr/>
          <p:nvPr/>
        </p:nvCxnSpPr>
        <p:spPr bwMode="auto">
          <a:xfrm rot="5400000" flipH="1" flipV="1">
            <a:off x="4514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0" name="直接连接符 749"/>
          <p:cNvCxnSpPr/>
          <p:nvPr/>
        </p:nvCxnSpPr>
        <p:spPr bwMode="auto">
          <a:xfrm rot="5400000" flipH="1" flipV="1">
            <a:off x="4667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1" name="直接连接符 750"/>
          <p:cNvCxnSpPr/>
          <p:nvPr/>
        </p:nvCxnSpPr>
        <p:spPr bwMode="auto">
          <a:xfrm rot="5400000" flipH="1" flipV="1">
            <a:off x="4819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2" name="直接连接符 751"/>
          <p:cNvCxnSpPr/>
          <p:nvPr/>
        </p:nvCxnSpPr>
        <p:spPr bwMode="auto">
          <a:xfrm rot="5400000" flipH="1" flipV="1">
            <a:off x="4972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 flipH="1" flipV="1">
            <a:off x="5124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4" name="直接连接符 753"/>
          <p:cNvCxnSpPr/>
          <p:nvPr/>
        </p:nvCxnSpPr>
        <p:spPr bwMode="auto">
          <a:xfrm rot="5400000" flipH="1" flipV="1">
            <a:off x="5276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55" name="TextBox 109"/>
          <p:cNvSpPr txBox="1">
            <a:spLocks noChangeArrowheads="1"/>
          </p:cNvSpPr>
          <p:nvPr/>
        </p:nvSpPr>
        <p:spPr bwMode="auto">
          <a:xfrm>
            <a:off x="424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6" name="TextBox 110"/>
          <p:cNvSpPr txBox="1">
            <a:spLocks noChangeArrowheads="1"/>
          </p:cNvSpPr>
          <p:nvPr/>
        </p:nvSpPr>
        <p:spPr bwMode="auto">
          <a:xfrm>
            <a:off x="4400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" name="TextBox 111"/>
          <p:cNvSpPr txBox="1">
            <a:spLocks noChangeArrowheads="1"/>
          </p:cNvSpPr>
          <p:nvPr/>
        </p:nvSpPr>
        <p:spPr bwMode="auto">
          <a:xfrm>
            <a:off x="4552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8" name="TextBox 112"/>
          <p:cNvSpPr txBox="1">
            <a:spLocks noChangeArrowheads="1"/>
          </p:cNvSpPr>
          <p:nvPr/>
        </p:nvSpPr>
        <p:spPr bwMode="auto">
          <a:xfrm>
            <a:off x="4705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9" name="TextBox 113"/>
          <p:cNvSpPr txBox="1">
            <a:spLocks noChangeArrowheads="1"/>
          </p:cNvSpPr>
          <p:nvPr/>
        </p:nvSpPr>
        <p:spPr bwMode="auto">
          <a:xfrm>
            <a:off x="4857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0" name="TextBox 114"/>
          <p:cNvSpPr txBox="1">
            <a:spLocks noChangeArrowheads="1"/>
          </p:cNvSpPr>
          <p:nvPr/>
        </p:nvSpPr>
        <p:spPr bwMode="auto">
          <a:xfrm>
            <a:off x="5010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1" name="TextBox 115"/>
          <p:cNvSpPr txBox="1">
            <a:spLocks noChangeArrowheads="1"/>
          </p:cNvSpPr>
          <p:nvPr/>
        </p:nvSpPr>
        <p:spPr bwMode="auto">
          <a:xfrm>
            <a:off x="5162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2" name="TextBox 116"/>
          <p:cNvSpPr txBox="1">
            <a:spLocks noChangeArrowheads="1"/>
          </p:cNvSpPr>
          <p:nvPr/>
        </p:nvSpPr>
        <p:spPr bwMode="auto">
          <a:xfrm>
            <a:off x="53149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3" name="直接连接符 762"/>
          <p:cNvCxnSpPr/>
          <p:nvPr/>
        </p:nvCxnSpPr>
        <p:spPr bwMode="auto">
          <a:xfrm rot="5400000" flipH="1" flipV="1">
            <a:off x="45910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 flipH="1" flipV="1">
            <a:off x="50863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5" name="直接连接符 764"/>
          <p:cNvCxnSpPr/>
          <p:nvPr/>
        </p:nvCxnSpPr>
        <p:spPr bwMode="auto">
          <a:xfrm rot="10800000">
            <a:off x="48577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6" name="椭圆 765"/>
          <p:cNvSpPr>
            <a:spLocks noChangeArrowheads="1"/>
          </p:cNvSpPr>
          <p:nvPr/>
        </p:nvSpPr>
        <p:spPr bwMode="auto">
          <a:xfrm flipV="1">
            <a:off x="48212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68" name="矩形 767"/>
          <p:cNvSpPr/>
          <p:nvPr/>
        </p:nvSpPr>
        <p:spPr bwMode="auto">
          <a:xfrm>
            <a:off x="58483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69" name="直接连接符 768"/>
          <p:cNvCxnSpPr/>
          <p:nvPr/>
        </p:nvCxnSpPr>
        <p:spPr bwMode="auto">
          <a:xfrm>
            <a:off x="62944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0" name="直接连接符 769"/>
          <p:cNvCxnSpPr/>
          <p:nvPr/>
        </p:nvCxnSpPr>
        <p:spPr bwMode="auto">
          <a:xfrm rot="5400000">
            <a:off x="6102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1" name="直接连接符 770"/>
          <p:cNvCxnSpPr/>
          <p:nvPr/>
        </p:nvCxnSpPr>
        <p:spPr bwMode="auto">
          <a:xfrm rot="5400000">
            <a:off x="6559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2" name="直接连接符 771"/>
          <p:cNvCxnSpPr/>
          <p:nvPr/>
        </p:nvCxnSpPr>
        <p:spPr bwMode="auto">
          <a:xfrm>
            <a:off x="62944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3" name="直接连接符 772"/>
          <p:cNvCxnSpPr/>
          <p:nvPr/>
        </p:nvCxnSpPr>
        <p:spPr bwMode="auto">
          <a:xfrm rot="5400000">
            <a:off x="6559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4" name="直接连接符 773"/>
          <p:cNvCxnSpPr/>
          <p:nvPr/>
        </p:nvCxnSpPr>
        <p:spPr bwMode="auto">
          <a:xfrm rot="5400000">
            <a:off x="6102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5" name="直接连接符 774"/>
          <p:cNvCxnSpPr/>
          <p:nvPr/>
        </p:nvCxnSpPr>
        <p:spPr bwMode="auto">
          <a:xfrm>
            <a:off x="62944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76" name="椭圆 775"/>
          <p:cNvSpPr/>
          <p:nvPr/>
        </p:nvSpPr>
        <p:spPr bwMode="auto">
          <a:xfrm>
            <a:off x="68389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77" name="直接连接符 776"/>
          <p:cNvCxnSpPr/>
          <p:nvPr/>
        </p:nvCxnSpPr>
        <p:spPr bwMode="auto">
          <a:xfrm rot="5400000" flipH="1" flipV="1">
            <a:off x="5657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8" name="直接连接符 777"/>
          <p:cNvCxnSpPr/>
          <p:nvPr/>
        </p:nvCxnSpPr>
        <p:spPr bwMode="auto">
          <a:xfrm rot="5400000" flipH="1" flipV="1">
            <a:off x="5810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9" name="直接连接符 778"/>
          <p:cNvCxnSpPr/>
          <p:nvPr/>
        </p:nvCxnSpPr>
        <p:spPr bwMode="auto">
          <a:xfrm rot="5400000" flipH="1" flipV="1">
            <a:off x="5962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0" name="直接连接符 779"/>
          <p:cNvCxnSpPr/>
          <p:nvPr/>
        </p:nvCxnSpPr>
        <p:spPr bwMode="auto">
          <a:xfrm rot="5400000" flipH="1" flipV="1">
            <a:off x="6115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1" name="直接连接符 780"/>
          <p:cNvCxnSpPr/>
          <p:nvPr/>
        </p:nvCxnSpPr>
        <p:spPr bwMode="auto">
          <a:xfrm rot="5400000" flipH="1" flipV="1">
            <a:off x="6267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2" name="直接连接符 781"/>
          <p:cNvCxnSpPr/>
          <p:nvPr/>
        </p:nvCxnSpPr>
        <p:spPr bwMode="auto">
          <a:xfrm rot="5400000" flipH="1" flipV="1">
            <a:off x="6419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3" name="直接连接符 782"/>
          <p:cNvCxnSpPr/>
          <p:nvPr/>
        </p:nvCxnSpPr>
        <p:spPr bwMode="auto">
          <a:xfrm rot="5400000" flipH="1" flipV="1">
            <a:off x="657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 rot="5400000" flipH="1" flipV="1">
            <a:off x="672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85" name="TextBox 139"/>
          <p:cNvSpPr txBox="1">
            <a:spLocks noChangeArrowheads="1"/>
          </p:cNvSpPr>
          <p:nvPr/>
        </p:nvSpPr>
        <p:spPr bwMode="auto">
          <a:xfrm>
            <a:off x="5695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6" name="TextBox 140"/>
          <p:cNvSpPr txBox="1">
            <a:spLocks noChangeArrowheads="1"/>
          </p:cNvSpPr>
          <p:nvPr/>
        </p:nvSpPr>
        <p:spPr bwMode="auto">
          <a:xfrm>
            <a:off x="5848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7" name="TextBox 141"/>
          <p:cNvSpPr txBox="1">
            <a:spLocks noChangeArrowheads="1"/>
          </p:cNvSpPr>
          <p:nvPr/>
        </p:nvSpPr>
        <p:spPr bwMode="auto">
          <a:xfrm>
            <a:off x="6000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" name="TextBox 142"/>
          <p:cNvSpPr txBox="1">
            <a:spLocks noChangeArrowheads="1"/>
          </p:cNvSpPr>
          <p:nvPr/>
        </p:nvSpPr>
        <p:spPr bwMode="auto">
          <a:xfrm>
            <a:off x="6153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9" name="TextBox 143"/>
          <p:cNvSpPr txBox="1">
            <a:spLocks noChangeArrowheads="1"/>
          </p:cNvSpPr>
          <p:nvPr/>
        </p:nvSpPr>
        <p:spPr bwMode="auto">
          <a:xfrm>
            <a:off x="6305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0" name="TextBox 144"/>
          <p:cNvSpPr txBox="1">
            <a:spLocks noChangeArrowheads="1"/>
          </p:cNvSpPr>
          <p:nvPr/>
        </p:nvSpPr>
        <p:spPr bwMode="auto">
          <a:xfrm>
            <a:off x="6457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1" name="TextBox 145"/>
          <p:cNvSpPr txBox="1">
            <a:spLocks noChangeArrowheads="1"/>
          </p:cNvSpPr>
          <p:nvPr/>
        </p:nvSpPr>
        <p:spPr bwMode="auto">
          <a:xfrm>
            <a:off x="661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2" name="TextBox 146"/>
          <p:cNvSpPr txBox="1">
            <a:spLocks noChangeArrowheads="1"/>
          </p:cNvSpPr>
          <p:nvPr/>
        </p:nvSpPr>
        <p:spPr bwMode="auto">
          <a:xfrm>
            <a:off x="67627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 bwMode="auto">
          <a:xfrm rot="5400000" flipH="1" flipV="1">
            <a:off x="60388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4" name="直接连接符 793"/>
          <p:cNvCxnSpPr/>
          <p:nvPr/>
        </p:nvCxnSpPr>
        <p:spPr bwMode="auto">
          <a:xfrm rot="5400000" flipH="1" flipV="1">
            <a:off x="65341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 rot="10800000">
            <a:off x="63055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6" name="椭圆 795"/>
          <p:cNvSpPr>
            <a:spLocks noChangeArrowheads="1"/>
          </p:cNvSpPr>
          <p:nvPr/>
        </p:nvSpPr>
        <p:spPr bwMode="auto">
          <a:xfrm flipV="1">
            <a:off x="62690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98" name="矩形 797"/>
          <p:cNvSpPr/>
          <p:nvPr/>
        </p:nvSpPr>
        <p:spPr bwMode="auto">
          <a:xfrm>
            <a:off x="72961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99" name="直接连接符 798"/>
          <p:cNvCxnSpPr/>
          <p:nvPr/>
        </p:nvCxnSpPr>
        <p:spPr bwMode="auto">
          <a:xfrm>
            <a:off x="77422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75501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1" name="直接连接符 800"/>
          <p:cNvCxnSpPr/>
          <p:nvPr/>
        </p:nvCxnSpPr>
        <p:spPr bwMode="auto">
          <a:xfrm rot="5400000">
            <a:off x="8007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2" name="直接连接符 801"/>
          <p:cNvCxnSpPr/>
          <p:nvPr/>
        </p:nvCxnSpPr>
        <p:spPr bwMode="auto">
          <a:xfrm>
            <a:off x="77422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3" name="直接连接符 802"/>
          <p:cNvCxnSpPr/>
          <p:nvPr/>
        </p:nvCxnSpPr>
        <p:spPr bwMode="auto">
          <a:xfrm rot="5400000">
            <a:off x="8007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4" name="直接连接符 803"/>
          <p:cNvCxnSpPr/>
          <p:nvPr/>
        </p:nvCxnSpPr>
        <p:spPr bwMode="auto">
          <a:xfrm rot="5400000">
            <a:off x="75501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5" name="直接连接符 804"/>
          <p:cNvCxnSpPr/>
          <p:nvPr/>
        </p:nvCxnSpPr>
        <p:spPr bwMode="auto">
          <a:xfrm>
            <a:off x="77422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806" name="椭圆 805"/>
          <p:cNvSpPr/>
          <p:nvPr/>
        </p:nvSpPr>
        <p:spPr bwMode="auto">
          <a:xfrm>
            <a:off x="82867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807" name="直接连接符 806"/>
          <p:cNvCxnSpPr/>
          <p:nvPr/>
        </p:nvCxnSpPr>
        <p:spPr bwMode="auto">
          <a:xfrm rot="5400000" flipH="1" flipV="1">
            <a:off x="7105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8" name="直接连接符 807"/>
          <p:cNvCxnSpPr/>
          <p:nvPr/>
        </p:nvCxnSpPr>
        <p:spPr bwMode="auto">
          <a:xfrm rot="5400000" flipH="1" flipV="1">
            <a:off x="7258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9" name="直接连接符 808"/>
          <p:cNvCxnSpPr/>
          <p:nvPr/>
        </p:nvCxnSpPr>
        <p:spPr bwMode="auto">
          <a:xfrm rot="5400000" flipH="1" flipV="1">
            <a:off x="7410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0" name="直接连接符 809"/>
          <p:cNvCxnSpPr/>
          <p:nvPr/>
        </p:nvCxnSpPr>
        <p:spPr bwMode="auto">
          <a:xfrm rot="5400000" flipH="1" flipV="1">
            <a:off x="7562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1" name="直接连接符 810"/>
          <p:cNvCxnSpPr/>
          <p:nvPr/>
        </p:nvCxnSpPr>
        <p:spPr bwMode="auto">
          <a:xfrm rot="5400000" flipH="1" flipV="1">
            <a:off x="7715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2" name="直接连接符 811"/>
          <p:cNvCxnSpPr/>
          <p:nvPr/>
        </p:nvCxnSpPr>
        <p:spPr bwMode="auto">
          <a:xfrm rot="5400000" flipH="1" flipV="1">
            <a:off x="7867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3" name="直接连接符 812"/>
          <p:cNvCxnSpPr/>
          <p:nvPr/>
        </p:nvCxnSpPr>
        <p:spPr bwMode="auto">
          <a:xfrm rot="5400000" flipH="1" flipV="1">
            <a:off x="802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4" name="直接连接符 813"/>
          <p:cNvCxnSpPr/>
          <p:nvPr/>
        </p:nvCxnSpPr>
        <p:spPr bwMode="auto">
          <a:xfrm rot="5400000" flipH="1" flipV="1">
            <a:off x="817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15" name="TextBox 169"/>
          <p:cNvSpPr txBox="1">
            <a:spLocks noChangeArrowheads="1"/>
          </p:cNvSpPr>
          <p:nvPr/>
        </p:nvSpPr>
        <p:spPr bwMode="auto">
          <a:xfrm>
            <a:off x="7143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6" name="TextBox 170"/>
          <p:cNvSpPr txBox="1">
            <a:spLocks noChangeArrowheads="1"/>
          </p:cNvSpPr>
          <p:nvPr/>
        </p:nvSpPr>
        <p:spPr bwMode="auto">
          <a:xfrm>
            <a:off x="7296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7" name="TextBox 171"/>
          <p:cNvSpPr txBox="1">
            <a:spLocks noChangeArrowheads="1"/>
          </p:cNvSpPr>
          <p:nvPr/>
        </p:nvSpPr>
        <p:spPr bwMode="auto">
          <a:xfrm>
            <a:off x="7448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8" name="TextBox 172"/>
          <p:cNvSpPr txBox="1">
            <a:spLocks noChangeArrowheads="1"/>
          </p:cNvSpPr>
          <p:nvPr/>
        </p:nvSpPr>
        <p:spPr bwMode="auto">
          <a:xfrm>
            <a:off x="7600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" name="TextBox 173"/>
          <p:cNvSpPr txBox="1">
            <a:spLocks noChangeArrowheads="1"/>
          </p:cNvSpPr>
          <p:nvPr/>
        </p:nvSpPr>
        <p:spPr bwMode="auto">
          <a:xfrm>
            <a:off x="7753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" name="TextBox 174"/>
          <p:cNvSpPr txBox="1">
            <a:spLocks noChangeArrowheads="1"/>
          </p:cNvSpPr>
          <p:nvPr/>
        </p:nvSpPr>
        <p:spPr bwMode="auto">
          <a:xfrm>
            <a:off x="7905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" name="TextBox 175"/>
          <p:cNvSpPr txBox="1">
            <a:spLocks noChangeArrowheads="1"/>
          </p:cNvSpPr>
          <p:nvPr/>
        </p:nvSpPr>
        <p:spPr bwMode="auto">
          <a:xfrm>
            <a:off x="805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2" name="TextBox 176"/>
          <p:cNvSpPr txBox="1">
            <a:spLocks noChangeArrowheads="1"/>
          </p:cNvSpPr>
          <p:nvPr/>
        </p:nvSpPr>
        <p:spPr bwMode="auto">
          <a:xfrm>
            <a:off x="82105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3" name="直接连接符 822"/>
          <p:cNvCxnSpPr/>
          <p:nvPr/>
        </p:nvCxnSpPr>
        <p:spPr bwMode="auto">
          <a:xfrm rot="5400000" flipH="1" flipV="1">
            <a:off x="74866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 flipH="1" flipV="1">
            <a:off x="79819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5" name="直接连接符 824"/>
          <p:cNvCxnSpPr/>
          <p:nvPr/>
        </p:nvCxnSpPr>
        <p:spPr bwMode="auto">
          <a:xfrm rot="10800000">
            <a:off x="77533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26" name="椭圆 825"/>
          <p:cNvSpPr>
            <a:spLocks noChangeArrowheads="1"/>
          </p:cNvSpPr>
          <p:nvPr/>
        </p:nvSpPr>
        <p:spPr bwMode="auto">
          <a:xfrm flipV="1">
            <a:off x="77168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grpSp>
        <p:nvGrpSpPr>
          <p:cNvPr id="827" name="组合 183"/>
          <p:cNvGrpSpPr>
            <a:grpSpLocks/>
          </p:cNvGrpSpPr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0" name="组合 184"/>
          <p:cNvGrpSpPr>
            <a:grpSpLocks/>
          </p:cNvGrpSpPr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3" name="组合 187"/>
          <p:cNvGrpSpPr>
            <a:grpSpLocks/>
          </p:cNvGrpSpPr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6" name="组合 190"/>
          <p:cNvGrpSpPr>
            <a:grpSpLocks/>
          </p:cNvGrpSpPr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>
            <a:grpSpLocks/>
          </p:cNvGrpSpPr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896" name="组合 283"/>
          <p:cNvGrpSpPr>
            <a:grpSpLocks/>
          </p:cNvGrpSpPr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905" name="组合 292"/>
          <p:cNvGrpSpPr>
            <a:grpSpLocks/>
          </p:cNvGrpSpPr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itchFamily="18" charset="0"/>
                <a:cs typeface="Times New Roman" pitchFamily="18" charset="0"/>
              </a:rPr>
              <a:t>dp</a:t>
            </a:r>
            <a:endParaRPr lang="en-US" altLang="zh-CN" sz="1400" b="1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数码管动态显示电路</a:t>
            </a: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段编码</a:t>
            </a: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限流电阻</a:t>
            </a: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E62183-07DD-407C-8C6C-EDF3740FACA5}"/>
              </a:ext>
            </a:extLst>
          </p:cNvPr>
          <p:cNvSpPr/>
          <p:nvPr/>
        </p:nvSpPr>
        <p:spPr>
          <a:xfrm>
            <a:off x="1833554" y="53005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693626A7-2842-4B97-9435-FFE507976436}"/>
              </a:ext>
            </a:extLst>
          </p:cNvPr>
          <p:cNvSpPr/>
          <p:nvPr/>
        </p:nvSpPr>
        <p:spPr>
          <a:xfrm>
            <a:off x="1833554" y="56294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71B55053-5BC5-434E-B115-FB0FC5206D2B}"/>
              </a:ext>
            </a:extLst>
          </p:cNvPr>
          <p:cNvSpPr/>
          <p:nvPr/>
        </p:nvSpPr>
        <p:spPr>
          <a:xfrm>
            <a:off x="1980157" y="54646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18423CA5-8EA3-4600-8D7C-2D3265F8DFEB}"/>
              </a:ext>
            </a:extLst>
          </p:cNvPr>
          <p:cNvSpPr/>
          <p:nvPr/>
        </p:nvSpPr>
        <p:spPr>
          <a:xfrm>
            <a:off x="1980157" y="5776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A6966673-AF4D-4EF2-91C6-383F8287455D}"/>
              </a:ext>
            </a:extLst>
          </p:cNvPr>
          <p:cNvSpPr/>
          <p:nvPr/>
        </p:nvSpPr>
        <p:spPr>
          <a:xfrm>
            <a:off x="3057084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F4FC2272-F723-4E36-A4C4-2C476E8AF884}"/>
              </a:ext>
            </a:extLst>
          </p:cNvPr>
          <p:cNvSpPr/>
          <p:nvPr/>
        </p:nvSpPr>
        <p:spPr>
          <a:xfrm>
            <a:off x="4510263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0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E6777FC7-030E-4192-805C-FBB03054AE19}"/>
              </a:ext>
            </a:extLst>
          </p:cNvPr>
          <p:cNvSpPr/>
          <p:nvPr/>
        </p:nvSpPr>
        <p:spPr>
          <a:xfrm>
            <a:off x="596240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6FCC6096-25F6-46BB-AFDE-0D1CD026227A}"/>
              </a:ext>
            </a:extLst>
          </p:cNvPr>
          <p:cNvSpPr/>
          <p:nvPr/>
        </p:nvSpPr>
        <p:spPr>
          <a:xfrm>
            <a:off x="741203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E20B9DD4-5B52-4400-99AF-1516DD267743}"/>
              </a:ext>
            </a:extLst>
          </p:cNvPr>
          <p:cNvGrpSpPr/>
          <p:nvPr/>
        </p:nvGrpSpPr>
        <p:grpSpPr>
          <a:xfrm>
            <a:off x="330617" y="2674369"/>
            <a:ext cx="2297113" cy="762000"/>
            <a:chOff x="228600" y="3048000"/>
            <a:chExt cx="2297113" cy="762000"/>
          </a:xfrm>
        </p:grpSpPr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A2FB596C-CF05-428C-AAF4-54FACFF68E95}"/>
                </a:ext>
              </a:extLst>
            </p:cNvPr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7681BD0C-E5A1-44D1-A2C0-C5A10CF986FF}"/>
                </a:ext>
              </a:extLst>
            </p:cNvPr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C880E19-3C8C-495B-AD8F-1F93E4143EF0}"/>
                </a:ext>
              </a:extLst>
            </p:cNvPr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C236E7D-2106-431C-9E44-A04A5205ADDC}"/>
                </a:ext>
              </a:extLst>
            </p:cNvPr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2BDD62E9-D3EE-495B-889D-8FAFD88185B7}"/>
                </a:ext>
              </a:extLst>
            </p:cNvPr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BDDE4923-3AE6-4462-B222-F69F52955BB1}"/>
                </a:ext>
              </a:extLst>
            </p:cNvPr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>
              <a:extLst>
                <a:ext uri="{FF2B5EF4-FFF2-40B4-BE49-F238E27FC236}">
                  <a16:creationId xmlns:a16="http://schemas.microsoft.com/office/drawing/2014/main" id="{D1CEFC8B-9E32-4600-A003-A0A21510421E}"/>
                </a:ext>
              </a:extLst>
            </p:cNvPr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>
              <a:extLst>
                <a:ext uri="{FF2B5EF4-FFF2-40B4-BE49-F238E27FC236}">
                  <a16:creationId xmlns:a16="http://schemas.microsoft.com/office/drawing/2014/main" id="{40B32B6B-70B2-4992-AD7C-AEF3AE91CDEF}"/>
                </a:ext>
              </a:extLst>
            </p:cNvPr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EB3B4A2D-54F3-40E1-81C6-19DB1940A196}"/>
                </a:ext>
              </a:extLst>
            </p:cNvPr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F965F704-B767-407F-83DC-6F26C09F3E56}"/>
                </a:ext>
              </a:extLst>
            </p:cNvPr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142C03-FCA1-4E02-ACD1-C7CB9DB2248F}"/>
                </a:ext>
              </a:extLst>
            </p:cNvPr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9D58DEB4-8C1F-4656-8BEE-E0D2C9FEF37C}"/>
                </a:ext>
              </a:extLst>
            </p:cNvPr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E86B3D15-468F-4913-8E92-AE9740254A10}"/>
                </a:ext>
              </a:extLst>
            </p:cNvPr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151F6AA6-5171-41DE-B7E5-BD08FF91F2ED}"/>
                </a:ext>
              </a:extLst>
            </p:cNvPr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80AFDE3A-6C93-4326-9C38-9C4F7FE45AB4}"/>
                </a:ext>
              </a:extLst>
            </p:cNvPr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F1DFA43A-1DFF-4213-92C5-BCBF26E03513}"/>
                </a:ext>
              </a:extLst>
            </p:cNvPr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CA837737-77DB-41F6-A80E-1BD5A6157E55}"/>
                </a:ext>
              </a:extLst>
            </p:cNvPr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5360920-723A-434A-866A-5995ABE7134B}"/>
                </a:ext>
              </a:extLst>
            </p:cNvPr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DFABF40A-896C-4626-AC7D-11A0DC8AB770}"/>
                </a:ext>
              </a:extLst>
            </p:cNvPr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DA7322F9-C2CF-430F-8095-19CAF4CE1015}"/>
                </a:ext>
              </a:extLst>
            </p:cNvPr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AE173929-AFA8-4BAD-A4E4-9F02C2504177}"/>
                </a:ext>
              </a:extLst>
            </p:cNvPr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06257263-1F88-4906-B26C-E5CCEF35462C}"/>
                </a:ext>
              </a:extLst>
            </p:cNvPr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A34BEF5-60FE-4CD8-A05B-70486B61A4B3}"/>
                </a:ext>
              </a:extLst>
            </p:cNvPr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9AA17022-8F2D-4FA7-8FF6-42C306F38355}"/>
                </a:ext>
              </a:extLst>
            </p:cNvPr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B47BF3D1-08C2-4931-9622-ACF14AF90AFF}"/>
                </a:ext>
              </a:extLst>
            </p:cNvPr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5B6E144D-F30B-4BC4-AEA7-CEB0A4B41F6D}"/>
                </a:ext>
              </a:extLst>
            </p:cNvPr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A8F5AF89-620E-4539-B7C9-A7C78077B116}"/>
                </a:ext>
              </a:extLst>
            </p:cNvPr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8F575AD2-425E-4999-B998-CBD70CE85C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A3E08A9F-6520-44E4-89D0-493A3D3121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430ABFB4-EC45-46BA-8226-394F311478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E50B86F5-DF47-48A1-820C-DD991472A8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88B766AE-7FB3-4D33-9073-030E8D71BE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6B8A7AE3-C23B-4247-9A7C-4A5CBDBBED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32C66042-7F25-4D74-AB53-12A543D9CD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47AF0B14-B000-4767-B6C3-F7D5D1A61E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F745D0B7-FB1A-4293-8B33-BB885483FA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D392BE4A-006F-4A18-A38D-FA233736F6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B0160A5C-CE89-4BDB-9DF9-E8B18C322539}"/>
                </a:ext>
              </a:extLst>
            </p:cNvPr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209DA544-BE34-47E0-9560-DE2D29C5EF9A}"/>
                </a:ext>
              </a:extLst>
            </p:cNvPr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93539261-C6CB-4849-AF12-E7E6E6AE7CA9}"/>
                </a:ext>
              </a:extLst>
            </p:cNvPr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93DF8AD3-DE0E-4F5A-870E-800785B5A2CE}"/>
                </a:ext>
              </a:extLst>
            </p:cNvPr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1008211-EC89-4EFC-92FA-C590AEF11B4D}"/>
                </a:ext>
              </a:extLst>
            </p:cNvPr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9E123118-F01A-4F9C-9C15-4A9B493B7D95}"/>
                </a:ext>
              </a:extLst>
            </p:cNvPr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>
              <a:extLst>
                <a:ext uri="{FF2B5EF4-FFF2-40B4-BE49-F238E27FC236}">
                  <a16:creationId xmlns:a16="http://schemas.microsoft.com/office/drawing/2014/main" id="{629074E6-5416-48CC-811C-9475AFE20F1A}"/>
                </a:ext>
              </a:extLst>
            </p:cNvPr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DD9DA026-501B-4BAE-BDCF-1D3EAAAB1BDC}"/>
                </a:ext>
              </a:extLst>
            </p:cNvPr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B8CF5C97-BB3C-44A6-8861-A4AEA0DAA7E0}"/>
                </a:ext>
              </a:extLst>
            </p:cNvPr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0D3B5D7-F2F0-4D70-BC75-7188AC09252B}"/>
                </a:ext>
              </a:extLst>
            </p:cNvPr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8D24C62-1BD9-43FC-83F3-FADFEEC54DEF}"/>
                </a:ext>
              </a:extLst>
            </p:cNvPr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3457C054-DC77-4563-BB34-89A7436D2E17}"/>
                </a:ext>
              </a:extLst>
            </p:cNvPr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BEE814FD-A57A-455D-810B-5D533D3A2530}"/>
                </a:ext>
              </a:extLst>
            </p:cNvPr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0027087B-58E6-4B63-8CAE-5D61FB27A281}"/>
                </a:ext>
              </a:extLst>
            </p:cNvPr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50B2552C-CD95-47E6-B195-3D8551BDADD5}"/>
                </a:ext>
              </a:extLst>
            </p:cNvPr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>
              <a:extLst>
                <a:ext uri="{FF2B5EF4-FFF2-40B4-BE49-F238E27FC236}">
                  <a16:creationId xmlns:a16="http://schemas.microsoft.com/office/drawing/2014/main" id="{6F61AF4F-B21A-4EF9-B235-4194D96B5CA6}"/>
                </a:ext>
              </a:extLst>
            </p:cNvPr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113D8B4-008A-49F5-94C2-2FB94B8332AA}"/>
                </a:ext>
              </a:extLst>
            </p:cNvPr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51D6AB84-168F-4ADF-9812-9F71D2530DCB}"/>
                </a:ext>
              </a:extLst>
            </p:cNvPr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3654C066-0879-489F-AF72-6CFD395A0271}"/>
                </a:ext>
              </a:extLst>
            </p:cNvPr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CAB6EE74-9A35-4878-9FC1-C46E894CF9B1}"/>
                </a:ext>
              </a:extLst>
            </p:cNvPr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B0BC4B31-AA1D-4844-A3CC-DBBDD33F3D64}"/>
                </a:ext>
              </a:extLst>
            </p:cNvPr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07706953-AE21-4BBC-A18E-F1F1F40B5535}"/>
                </a:ext>
              </a:extLst>
            </p:cNvPr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>
              <a:extLst>
                <a:ext uri="{FF2B5EF4-FFF2-40B4-BE49-F238E27FC236}">
                  <a16:creationId xmlns:a16="http://schemas.microsoft.com/office/drawing/2014/main" id="{3A9823FB-F1B7-4234-85FF-C0955E3CD6C3}"/>
                </a:ext>
              </a:extLst>
            </p:cNvPr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400">
              <a:extLst>
                <a:ext uri="{FF2B5EF4-FFF2-40B4-BE49-F238E27FC236}">
                  <a16:creationId xmlns:a16="http://schemas.microsoft.com/office/drawing/2014/main" id="{0E838F34-D226-4211-AA82-B8E8E03AF703}"/>
                </a:ext>
              </a:extLst>
            </p:cNvPr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395F3DD-D342-4091-B78F-DCC55D26B12D}"/>
                </a:ext>
              </a:extLst>
            </p:cNvPr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E4AFCACB-536A-4820-B324-8706F1FA8BEE}"/>
                </a:ext>
              </a:extLst>
            </p:cNvPr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FA4FF63A-1896-4A4C-BCCC-F971545128DF}"/>
                </a:ext>
              </a:extLst>
            </p:cNvPr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6B751698-ECC4-4714-8E4D-C273C4CB19A4}"/>
                </a:ext>
              </a:extLst>
            </p:cNvPr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06131DF1-5FBB-4BCE-91D7-89A58C3C8E89}"/>
                </a:ext>
              </a:extLst>
            </p:cNvPr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C663EDF8-2B39-4506-999B-88F0956488CD}"/>
                </a:ext>
              </a:extLst>
            </p:cNvPr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>
              <a:extLst>
                <a:ext uri="{FF2B5EF4-FFF2-40B4-BE49-F238E27FC236}">
                  <a16:creationId xmlns:a16="http://schemas.microsoft.com/office/drawing/2014/main" id="{4D2236D7-D07D-471A-B59F-E9F2F1EBBD0A}"/>
                </a:ext>
              </a:extLst>
            </p:cNvPr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箭头连接符 408">
              <a:extLst>
                <a:ext uri="{FF2B5EF4-FFF2-40B4-BE49-F238E27FC236}">
                  <a16:creationId xmlns:a16="http://schemas.microsoft.com/office/drawing/2014/main" id="{3743D9EC-2AC2-4BA8-8C09-8E764D504FA6}"/>
                </a:ext>
              </a:extLst>
            </p:cNvPr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278D3DC8-F2DC-4A14-962C-2FC39AF2A175}"/>
                </a:ext>
              </a:extLst>
            </p:cNvPr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30887BE4-29A2-4395-B4FF-9AFD92625A2E}"/>
                </a:ext>
              </a:extLst>
            </p:cNvPr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EC6392C3-5687-4132-91DB-09F7FF2AE6C4}"/>
                </a:ext>
              </a:extLst>
            </p:cNvPr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F36E7884-16B6-4EEE-8ACA-D1B7DC580D7D}"/>
                </a:ext>
              </a:extLst>
            </p:cNvPr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BE5E6862-E834-4AFE-99E0-E2A003D032BB}"/>
                </a:ext>
              </a:extLst>
            </p:cNvPr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B3EC53D6-3BA2-4175-B0A9-39AD33125D27}"/>
                </a:ext>
              </a:extLst>
            </p:cNvPr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CF55E76A-F7B6-41D2-BE51-50D7334F7E92}"/>
                </a:ext>
              </a:extLst>
            </p:cNvPr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C7926A28-8778-4998-95EA-B700CA998648}"/>
                </a:ext>
              </a:extLst>
            </p:cNvPr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9C4EA327-C19A-4998-A071-5898E7A6F37E}"/>
                </a:ext>
              </a:extLst>
            </p:cNvPr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AD9EFFD1-DFFF-42D4-9FB4-E48C25EB22A1}"/>
                </a:ext>
              </a:extLst>
            </p:cNvPr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3CB5C03C-5D4F-4207-A7C7-F027CEE183C4}"/>
                </a:ext>
              </a:extLst>
            </p:cNvPr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63835211-0136-43BA-AA9D-B7CD981B306C}"/>
                </a:ext>
              </a:extLst>
            </p:cNvPr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D867CA7E-6D63-477F-A80B-E826CAB14050}"/>
                </a:ext>
              </a:extLst>
            </p:cNvPr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3C1A005-D5D5-496A-A20B-063117BE231A}"/>
                </a:ext>
              </a:extLst>
            </p:cNvPr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>
              <a:extLst>
                <a:ext uri="{FF2B5EF4-FFF2-40B4-BE49-F238E27FC236}">
                  <a16:creationId xmlns:a16="http://schemas.microsoft.com/office/drawing/2014/main" id="{6A896211-D340-4E84-9120-4C2AA1A3695D}"/>
                </a:ext>
              </a:extLst>
            </p:cNvPr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>
              <a:extLst>
                <a:ext uri="{FF2B5EF4-FFF2-40B4-BE49-F238E27FC236}">
                  <a16:creationId xmlns:a16="http://schemas.microsoft.com/office/drawing/2014/main" id="{2BF15772-15D5-476C-91C6-AD7504F130EF}"/>
                </a:ext>
              </a:extLst>
            </p:cNvPr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F1D22D5E-608F-42CB-B39C-E632DEA93E55}"/>
                </a:ext>
              </a:extLst>
            </p:cNvPr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3ED4E9D3-9D88-4202-B514-FE1A6FA6F901}"/>
                </a:ext>
              </a:extLst>
            </p:cNvPr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847979F3-3A01-4C8C-A073-55CA5BC5CE26}"/>
                </a:ext>
              </a:extLst>
            </p:cNvPr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B9DA74DC-B451-49D6-8B53-E8B036D11408}"/>
                </a:ext>
              </a:extLst>
            </p:cNvPr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B4204F65-FC75-485B-A27F-FA7768BFD3D4}"/>
                </a:ext>
              </a:extLst>
            </p:cNvPr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C93983CE-DA66-470C-9280-D9525DEAA7AC}"/>
                </a:ext>
              </a:extLst>
            </p:cNvPr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>
              <a:extLst>
                <a:ext uri="{FF2B5EF4-FFF2-40B4-BE49-F238E27FC236}">
                  <a16:creationId xmlns:a16="http://schemas.microsoft.com/office/drawing/2014/main" id="{DFC173CE-9C8E-45BC-8AEB-0B516F155290}"/>
                </a:ext>
              </a:extLst>
            </p:cNvPr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>
              <a:extLst>
                <a:ext uri="{FF2B5EF4-FFF2-40B4-BE49-F238E27FC236}">
                  <a16:creationId xmlns:a16="http://schemas.microsoft.com/office/drawing/2014/main" id="{5CBBFB1A-A4BD-480E-ACBE-0A8B48910B59}"/>
                </a:ext>
              </a:extLst>
            </p:cNvPr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4" name="Object 8">
            <a:extLst>
              <a:ext uri="{FF2B5EF4-FFF2-40B4-BE49-F238E27FC236}">
                <a16:creationId xmlns:a16="http://schemas.microsoft.com/office/drawing/2014/main" id="{5603B496-6BD8-4F7B-85C3-2C3D8C6A5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007862"/>
              </p:ext>
            </p:extLst>
          </p:nvPr>
        </p:nvGraphicFramePr>
        <p:xfrm>
          <a:off x="1331550" y="3476498"/>
          <a:ext cx="1202657" cy="18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Visio" r:id="rId3" imgW="720191" imgH="1042481" progId="Visio.Drawing.11">
                  <p:embed/>
                </p:oleObj>
              </mc:Choice>
              <mc:Fallback>
                <p:oleObj name="Visio" r:id="rId3" imgW="720191" imgH="1042481" progId="Visio.Drawing.11">
                  <p:embed/>
                  <p:pic>
                    <p:nvPicPr>
                      <p:cNvPr id="434" name="Object 8">
                        <a:extLst>
                          <a:ext uri="{FF2B5EF4-FFF2-40B4-BE49-F238E27FC236}">
                            <a16:creationId xmlns:a16="http://schemas.microsoft.com/office/drawing/2014/main" id="{5603B496-6BD8-4F7B-85C3-2C3D8C6A5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3476498"/>
                        <a:ext cx="1202657" cy="182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" name="TextBox 536">
            <a:extLst>
              <a:ext uri="{FF2B5EF4-FFF2-40B4-BE49-F238E27FC236}">
                <a16:creationId xmlns:a16="http://schemas.microsoft.com/office/drawing/2014/main" id="{17027D46-BD98-4572-9360-D083D3BEA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位选择</a:t>
            </a:r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3C3EF3C6-72D7-45F8-BB4B-A8E08812908B}"/>
              </a:ext>
            </a:extLst>
          </p:cNvPr>
          <p:cNvSpPr/>
          <p:nvPr/>
        </p:nvSpPr>
        <p:spPr>
          <a:xfrm>
            <a:off x="300893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54FDF144-FE26-42C8-8FB3-D94B0D37B900}"/>
              </a:ext>
            </a:extLst>
          </p:cNvPr>
          <p:cNvSpPr/>
          <p:nvPr/>
        </p:nvSpPr>
        <p:spPr>
          <a:xfrm>
            <a:off x="317134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089C5975-349E-48D5-A396-E962F596E323}"/>
              </a:ext>
            </a:extLst>
          </p:cNvPr>
          <p:cNvSpPr/>
          <p:nvPr/>
        </p:nvSpPr>
        <p:spPr>
          <a:xfrm>
            <a:off x="28673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CC65416B-240C-40EE-B030-7FCB985188C4}"/>
              </a:ext>
            </a:extLst>
          </p:cNvPr>
          <p:cNvSpPr/>
          <p:nvPr/>
        </p:nvSpPr>
        <p:spPr>
          <a:xfrm>
            <a:off x="33256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AA808EBC-0361-413A-9113-EF3B234593B1}"/>
              </a:ext>
            </a:extLst>
          </p:cNvPr>
          <p:cNvSpPr/>
          <p:nvPr/>
        </p:nvSpPr>
        <p:spPr>
          <a:xfrm>
            <a:off x="34780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7839C7E0-C84A-45D0-92E2-DA3318C35018}"/>
              </a:ext>
            </a:extLst>
          </p:cNvPr>
          <p:cNvSpPr/>
          <p:nvPr/>
        </p:nvSpPr>
        <p:spPr>
          <a:xfrm>
            <a:off x="36304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D3B64366-33F9-45E7-BD3B-0E6008999121}"/>
              </a:ext>
            </a:extLst>
          </p:cNvPr>
          <p:cNvSpPr/>
          <p:nvPr/>
        </p:nvSpPr>
        <p:spPr>
          <a:xfrm>
            <a:off x="37828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C12891D2-CFB7-4DE9-8363-5F49F25A8419}"/>
              </a:ext>
            </a:extLst>
          </p:cNvPr>
          <p:cNvSpPr/>
          <p:nvPr/>
        </p:nvSpPr>
        <p:spPr>
          <a:xfrm>
            <a:off x="39352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9EFF7D7A-9A3A-4CB4-824F-4C5EAAC33CB9}"/>
              </a:ext>
            </a:extLst>
          </p:cNvPr>
          <p:cNvSpPr/>
          <p:nvPr/>
        </p:nvSpPr>
        <p:spPr>
          <a:xfrm>
            <a:off x="2561265" y="16607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2835470A-D46A-4FDC-8151-03A60AC0386F}"/>
              </a:ext>
            </a:extLst>
          </p:cNvPr>
          <p:cNvSpPr/>
          <p:nvPr/>
        </p:nvSpPr>
        <p:spPr>
          <a:xfrm>
            <a:off x="2695409" y="15178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54D572B5-E423-4B37-B31B-6CF65123452E}"/>
              </a:ext>
            </a:extLst>
          </p:cNvPr>
          <p:cNvSpPr/>
          <p:nvPr/>
        </p:nvSpPr>
        <p:spPr>
          <a:xfrm>
            <a:off x="2695409" y="1222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AAD7BC36-BC10-47B6-92C4-C29CB3826C07}"/>
              </a:ext>
            </a:extLst>
          </p:cNvPr>
          <p:cNvSpPr/>
          <p:nvPr/>
        </p:nvSpPr>
        <p:spPr>
          <a:xfrm>
            <a:off x="2695409" y="908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87E9ACDA-419F-45F3-81EE-14ADD72C5450}"/>
              </a:ext>
            </a:extLst>
          </p:cNvPr>
          <p:cNvSpPr/>
          <p:nvPr/>
        </p:nvSpPr>
        <p:spPr>
          <a:xfrm>
            <a:off x="2561265" y="7621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27D9473E-A028-4F23-88BC-F1A2D2D03C46}"/>
              </a:ext>
            </a:extLst>
          </p:cNvPr>
          <p:cNvSpPr/>
          <p:nvPr/>
        </p:nvSpPr>
        <p:spPr>
          <a:xfrm>
            <a:off x="2561265" y="10581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BA46E9CF-DF37-40AB-A666-8E4B7C11684F}"/>
              </a:ext>
            </a:extLst>
          </p:cNvPr>
          <p:cNvSpPr/>
          <p:nvPr/>
        </p:nvSpPr>
        <p:spPr>
          <a:xfrm>
            <a:off x="2561265" y="1363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11D4EDB8-FC46-4E83-8D85-CAA5ED1937F6}"/>
              </a:ext>
            </a:extLst>
          </p:cNvPr>
          <p:cNvSpPr/>
          <p:nvPr/>
        </p:nvSpPr>
        <p:spPr>
          <a:xfrm>
            <a:off x="2695409" y="1822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4143B9CC-061E-40EC-8C6E-DE72FCF760B6}"/>
              </a:ext>
            </a:extLst>
          </p:cNvPr>
          <p:cNvSpPr/>
          <p:nvPr/>
        </p:nvSpPr>
        <p:spPr>
          <a:xfrm>
            <a:off x="445159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660A6C21-7388-4C99-B476-176FBBB675AD}"/>
              </a:ext>
            </a:extLst>
          </p:cNvPr>
          <p:cNvSpPr/>
          <p:nvPr/>
        </p:nvSpPr>
        <p:spPr>
          <a:xfrm>
            <a:off x="461400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63A50024-00A8-4F70-9F00-86E4D1C8F352}"/>
              </a:ext>
            </a:extLst>
          </p:cNvPr>
          <p:cNvSpPr/>
          <p:nvPr/>
        </p:nvSpPr>
        <p:spPr>
          <a:xfrm>
            <a:off x="430998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ADA8C826-0C04-478E-8FD8-FB5A6B8F5D78}"/>
              </a:ext>
            </a:extLst>
          </p:cNvPr>
          <p:cNvSpPr/>
          <p:nvPr/>
        </p:nvSpPr>
        <p:spPr>
          <a:xfrm>
            <a:off x="47683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8E52D014-2632-429D-A6BD-D24482450BA5}"/>
              </a:ext>
            </a:extLst>
          </p:cNvPr>
          <p:cNvSpPr/>
          <p:nvPr/>
        </p:nvSpPr>
        <p:spPr>
          <a:xfrm>
            <a:off x="49207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6E3DFFF2-C35E-484E-B301-57DF6D8D0C82}"/>
              </a:ext>
            </a:extLst>
          </p:cNvPr>
          <p:cNvSpPr/>
          <p:nvPr/>
        </p:nvSpPr>
        <p:spPr>
          <a:xfrm>
            <a:off x="50731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55CFFC33-7DC0-43C1-B3D4-9289F8BC3AD8}"/>
              </a:ext>
            </a:extLst>
          </p:cNvPr>
          <p:cNvSpPr/>
          <p:nvPr/>
        </p:nvSpPr>
        <p:spPr>
          <a:xfrm>
            <a:off x="52255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62DE8625-81C3-4F39-B997-87CED1006B48}"/>
              </a:ext>
            </a:extLst>
          </p:cNvPr>
          <p:cNvSpPr/>
          <p:nvPr/>
        </p:nvSpPr>
        <p:spPr>
          <a:xfrm>
            <a:off x="537790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C0FA7EBC-7149-497B-B92C-50725B6DB7CD}"/>
              </a:ext>
            </a:extLst>
          </p:cNvPr>
          <p:cNvSpPr/>
          <p:nvPr/>
        </p:nvSpPr>
        <p:spPr>
          <a:xfrm>
            <a:off x="590479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1A059077-A6E2-44CA-B768-632E261F82E8}"/>
              </a:ext>
            </a:extLst>
          </p:cNvPr>
          <p:cNvSpPr/>
          <p:nvPr/>
        </p:nvSpPr>
        <p:spPr>
          <a:xfrm>
            <a:off x="606720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AEC04761-F0F4-4412-9696-E326922B39CC}"/>
              </a:ext>
            </a:extLst>
          </p:cNvPr>
          <p:cNvSpPr/>
          <p:nvPr/>
        </p:nvSpPr>
        <p:spPr>
          <a:xfrm>
            <a:off x="576318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8D6D5E4A-3B9C-4129-8739-4313ABE687B4}"/>
              </a:ext>
            </a:extLst>
          </p:cNvPr>
          <p:cNvSpPr/>
          <p:nvPr/>
        </p:nvSpPr>
        <p:spPr>
          <a:xfrm>
            <a:off x="62215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8" name="矩形 487">
            <a:extLst>
              <a:ext uri="{FF2B5EF4-FFF2-40B4-BE49-F238E27FC236}">
                <a16:creationId xmlns:a16="http://schemas.microsoft.com/office/drawing/2014/main" id="{C0F2FD11-BC1A-4BC6-B06D-DAA79752B88F}"/>
              </a:ext>
            </a:extLst>
          </p:cNvPr>
          <p:cNvSpPr/>
          <p:nvPr/>
        </p:nvSpPr>
        <p:spPr>
          <a:xfrm>
            <a:off x="63739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9" name="矩形 488">
            <a:extLst>
              <a:ext uri="{FF2B5EF4-FFF2-40B4-BE49-F238E27FC236}">
                <a16:creationId xmlns:a16="http://schemas.microsoft.com/office/drawing/2014/main" id="{56EE340A-63D6-43CA-994F-770D243B82C1}"/>
              </a:ext>
            </a:extLst>
          </p:cNvPr>
          <p:cNvSpPr/>
          <p:nvPr/>
        </p:nvSpPr>
        <p:spPr>
          <a:xfrm>
            <a:off x="65263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54D78F6A-5BD2-4083-AAFD-9584B4AD8B6D}"/>
              </a:ext>
            </a:extLst>
          </p:cNvPr>
          <p:cNvSpPr/>
          <p:nvPr/>
        </p:nvSpPr>
        <p:spPr>
          <a:xfrm>
            <a:off x="66787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EE6A4242-457A-4B55-B322-4562BE151434}"/>
              </a:ext>
            </a:extLst>
          </p:cNvPr>
          <p:cNvSpPr/>
          <p:nvPr/>
        </p:nvSpPr>
        <p:spPr>
          <a:xfrm>
            <a:off x="683110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2" name="矩形 491">
            <a:extLst>
              <a:ext uri="{FF2B5EF4-FFF2-40B4-BE49-F238E27FC236}">
                <a16:creationId xmlns:a16="http://schemas.microsoft.com/office/drawing/2014/main" id="{C7328A25-AFE5-4E9D-AE6D-709B23CF27AA}"/>
              </a:ext>
            </a:extLst>
          </p:cNvPr>
          <p:cNvSpPr/>
          <p:nvPr/>
        </p:nvSpPr>
        <p:spPr>
          <a:xfrm>
            <a:off x="734745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93" name="矩形 492">
            <a:extLst>
              <a:ext uri="{FF2B5EF4-FFF2-40B4-BE49-F238E27FC236}">
                <a16:creationId xmlns:a16="http://schemas.microsoft.com/office/drawing/2014/main" id="{C54CF150-10B9-4B0F-AABF-BB9E806A18E8}"/>
              </a:ext>
            </a:extLst>
          </p:cNvPr>
          <p:cNvSpPr/>
          <p:nvPr/>
        </p:nvSpPr>
        <p:spPr>
          <a:xfrm>
            <a:off x="750986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824022B0-67C5-42C9-BB4D-B99E2819EE8B}"/>
              </a:ext>
            </a:extLst>
          </p:cNvPr>
          <p:cNvSpPr/>
          <p:nvPr/>
        </p:nvSpPr>
        <p:spPr>
          <a:xfrm>
            <a:off x="720584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B2E585F9-AB81-47E3-B7A0-FF6658CEF3CE}"/>
              </a:ext>
            </a:extLst>
          </p:cNvPr>
          <p:cNvSpPr/>
          <p:nvPr/>
        </p:nvSpPr>
        <p:spPr>
          <a:xfrm>
            <a:off x="76641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6" name="矩形 495">
            <a:extLst>
              <a:ext uri="{FF2B5EF4-FFF2-40B4-BE49-F238E27FC236}">
                <a16:creationId xmlns:a16="http://schemas.microsoft.com/office/drawing/2014/main" id="{831E450D-3A66-4897-8F23-26D63C60BE64}"/>
              </a:ext>
            </a:extLst>
          </p:cNvPr>
          <p:cNvSpPr/>
          <p:nvPr/>
        </p:nvSpPr>
        <p:spPr>
          <a:xfrm>
            <a:off x="78165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5C86F8D0-E1AE-4DBB-878E-12E40E25F831}"/>
              </a:ext>
            </a:extLst>
          </p:cNvPr>
          <p:cNvSpPr/>
          <p:nvPr/>
        </p:nvSpPr>
        <p:spPr>
          <a:xfrm>
            <a:off x="79689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19E04BED-C90E-4700-A7DE-21584F32115E}"/>
              </a:ext>
            </a:extLst>
          </p:cNvPr>
          <p:cNvSpPr/>
          <p:nvPr/>
        </p:nvSpPr>
        <p:spPr>
          <a:xfrm>
            <a:off x="81213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7F89220F-A283-46B3-A046-31C5A49894DB}"/>
              </a:ext>
            </a:extLst>
          </p:cNvPr>
          <p:cNvSpPr/>
          <p:nvPr/>
        </p:nvSpPr>
        <p:spPr>
          <a:xfrm>
            <a:off x="82737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9E9BD18D-FEF4-49C6-8F70-BF45F2BDAA64}"/>
              </a:ext>
            </a:extLst>
          </p:cNvPr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CC027A-03E2-4BC1-B6FA-0C16A8BE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54" name="灯片编号占位符 18">
            <a:extLst>
              <a:ext uri="{FF2B5EF4-FFF2-40B4-BE49-F238E27FC236}">
                <a16:creationId xmlns:a16="http://schemas.microsoft.com/office/drawing/2014/main" id="{9285BFDF-ED9B-4DBF-BEFA-112F6649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8894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矩形 707"/>
          <p:cNvSpPr/>
          <p:nvPr/>
        </p:nvSpPr>
        <p:spPr bwMode="auto">
          <a:xfrm>
            <a:off x="29527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09" name="直接连接符 708"/>
          <p:cNvCxnSpPr/>
          <p:nvPr/>
        </p:nvCxnSpPr>
        <p:spPr bwMode="auto">
          <a:xfrm>
            <a:off x="33988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0" name="直接连接符 709"/>
          <p:cNvCxnSpPr/>
          <p:nvPr/>
        </p:nvCxnSpPr>
        <p:spPr bwMode="auto">
          <a:xfrm rot="5400000">
            <a:off x="3206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1" name="直接连接符 710"/>
          <p:cNvCxnSpPr/>
          <p:nvPr/>
        </p:nvCxnSpPr>
        <p:spPr bwMode="auto">
          <a:xfrm rot="5400000">
            <a:off x="36639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2" name="直接连接符 711"/>
          <p:cNvCxnSpPr/>
          <p:nvPr/>
        </p:nvCxnSpPr>
        <p:spPr bwMode="auto">
          <a:xfrm>
            <a:off x="33988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3" name="直接连接符 712"/>
          <p:cNvCxnSpPr/>
          <p:nvPr/>
        </p:nvCxnSpPr>
        <p:spPr bwMode="auto">
          <a:xfrm rot="5400000">
            <a:off x="36639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4" name="直接连接符 713"/>
          <p:cNvCxnSpPr/>
          <p:nvPr/>
        </p:nvCxnSpPr>
        <p:spPr bwMode="auto">
          <a:xfrm rot="5400000">
            <a:off x="3206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5" name="直接连接符 714"/>
          <p:cNvCxnSpPr/>
          <p:nvPr/>
        </p:nvCxnSpPr>
        <p:spPr bwMode="auto">
          <a:xfrm>
            <a:off x="33988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16" name="椭圆 715"/>
          <p:cNvSpPr/>
          <p:nvPr/>
        </p:nvSpPr>
        <p:spPr bwMode="auto">
          <a:xfrm>
            <a:off x="39433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17" name="直接连接符 716"/>
          <p:cNvCxnSpPr/>
          <p:nvPr/>
        </p:nvCxnSpPr>
        <p:spPr bwMode="auto">
          <a:xfrm rot="5400000" flipH="1" flipV="1">
            <a:off x="276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8" name="直接连接符 717"/>
          <p:cNvCxnSpPr/>
          <p:nvPr/>
        </p:nvCxnSpPr>
        <p:spPr bwMode="auto">
          <a:xfrm rot="5400000" flipH="1" flipV="1">
            <a:off x="291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9" name="直接连接符 718"/>
          <p:cNvCxnSpPr/>
          <p:nvPr/>
        </p:nvCxnSpPr>
        <p:spPr bwMode="auto">
          <a:xfrm rot="5400000" flipH="1" flipV="1">
            <a:off x="3067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0" name="直接连接符 719"/>
          <p:cNvCxnSpPr/>
          <p:nvPr/>
        </p:nvCxnSpPr>
        <p:spPr bwMode="auto">
          <a:xfrm rot="5400000" flipH="1" flipV="1">
            <a:off x="3219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1" name="直接连接符 720"/>
          <p:cNvCxnSpPr/>
          <p:nvPr/>
        </p:nvCxnSpPr>
        <p:spPr bwMode="auto">
          <a:xfrm rot="5400000" flipH="1" flipV="1">
            <a:off x="3371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2" name="直接连接符 721"/>
          <p:cNvCxnSpPr/>
          <p:nvPr/>
        </p:nvCxnSpPr>
        <p:spPr bwMode="auto">
          <a:xfrm rot="5400000" flipH="1" flipV="1">
            <a:off x="3524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3" name="直接连接符 722"/>
          <p:cNvCxnSpPr/>
          <p:nvPr/>
        </p:nvCxnSpPr>
        <p:spPr bwMode="auto">
          <a:xfrm rot="5400000" flipH="1" flipV="1">
            <a:off x="3676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4" name="直接连接符 723"/>
          <p:cNvCxnSpPr/>
          <p:nvPr/>
        </p:nvCxnSpPr>
        <p:spPr bwMode="auto">
          <a:xfrm rot="5400000" flipH="1" flipV="1">
            <a:off x="3829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25" name="TextBox 43"/>
          <p:cNvSpPr txBox="1">
            <a:spLocks noChangeArrowheads="1"/>
          </p:cNvSpPr>
          <p:nvPr/>
        </p:nvSpPr>
        <p:spPr bwMode="auto">
          <a:xfrm>
            <a:off x="280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6" name="TextBox 44"/>
          <p:cNvSpPr txBox="1">
            <a:spLocks noChangeArrowheads="1"/>
          </p:cNvSpPr>
          <p:nvPr/>
        </p:nvSpPr>
        <p:spPr bwMode="auto">
          <a:xfrm>
            <a:off x="2952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" name="TextBox 45"/>
          <p:cNvSpPr txBox="1">
            <a:spLocks noChangeArrowheads="1"/>
          </p:cNvSpPr>
          <p:nvPr/>
        </p:nvSpPr>
        <p:spPr bwMode="auto">
          <a:xfrm>
            <a:off x="3105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8" name="TextBox 46"/>
          <p:cNvSpPr txBox="1">
            <a:spLocks noChangeArrowheads="1"/>
          </p:cNvSpPr>
          <p:nvPr/>
        </p:nvSpPr>
        <p:spPr bwMode="auto">
          <a:xfrm>
            <a:off x="3257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9" name="TextBox 47"/>
          <p:cNvSpPr txBox="1">
            <a:spLocks noChangeArrowheads="1"/>
          </p:cNvSpPr>
          <p:nvPr/>
        </p:nvSpPr>
        <p:spPr bwMode="auto">
          <a:xfrm>
            <a:off x="3409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0" name="TextBox 48"/>
          <p:cNvSpPr txBox="1">
            <a:spLocks noChangeArrowheads="1"/>
          </p:cNvSpPr>
          <p:nvPr/>
        </p:nvSpPr>
        <p:spPr bwMode="auto">
          <a:xfrm>
            <a:off x="3562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1" name="TextBox 49"/>
          <p:cNvSpPr txBox="1">
            <a:spLocks noChangeArrowheads="1"/>
          </p:cNvSpPr>
          <p:nvPr/>
        </p:nvSpPr>
        <p:spPr bwMode="auto">
          <a:xfrm>
            <a:off x="3714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2" name="TextBox 50"/>
          <p:cNvSpPr txBox="1">
            <a:spLocks noChangeArrowheads="1"/>
          </p:cNvSpPr>
          <p:nvPr/>
        </p:nvSpPr>
        <p:spPr bwMode="auto">
          <a:xfrm>
            <a:off x="38671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3" name="直接连接符 732"/>
          <p:cNvCxnSpPr/>
          <p:nvPr/>
        </p:nvCxnSpPr>
        <p:spPr bwMode="auto">
          <a:xfrm rot="5400000" flipH="1" flipV="1">
            <a:off x="31432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4" name="直接连接符 733"/>
          <p:cNvCxnSpPr/>
          <p:nvPr/>
        </p:nvCxnSpPr>
        <p:spPr bwMode="auto">
          <a:xfrm rot="5400000" flipH="1" flipV="1">
            <a:off x="36385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5" name="直接连接符 734"/>
          <p:cNvCxnSpPr/>
          <p:nvPr/>
        </p:nvCxnSpPr>
        <p:spPr bwMode="auto">
          <a:xfrm rot="10800000">
            <a:off x="34099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6" name="椭圆 735"/>
          <p:cNvSpPr>
            <a:spLocks noChangeArrowheads="1"/>
          </p:cNvSpPr>
          <p:nvPr/>
        </p:nvSpPr>
        <p:spPr bwMode="auto">
          <a:xfrm flipV="1">
            <a:off x="33734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38" name="矩形 737"/>
          <p:cNvSpPr/>
          <p:nvPr/>
        </p:nvSpPr>
        <p:spPr bwMode="auto">
          <a:xfrm>
            <a:off x="44005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9" name="直接连接符 738"/>
          <p:cNvCxnSpPr/>
          <p:nvPr/>
        </p:nvCxnSpPr>
        <p:spPr bwMode="auto">
          <a:xfrm>
            <a:off x="48466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0" name="直接连接符 739"/>
          <p:cNvCxnSpPr/>
          <p:nvPr/>
        </p:nvCxnSpPr>
        <p:spPr bwMode="auto">
          <a:xfrm rot="5400000">
            <a:off x="4654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 rot="5400000">
            <a:off x="5111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48466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3" name="直接连接符 742"/>
          <p:cNvCxnSpPr/>
          <p:nvPr/>
        </p:nvCxnSpPr>
        <p:spPr bwMode="auto">
          <a:xfrm rot="5400000">
            <a:off x="5111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4" name="直接连接符 743"/>
          <p:cNvCxnSpPr/>
          <p:nvPr/>
        </p:nvCxnSpPr>
        <p:spPr bwMode="auto">
          <a:xfrm rot="5400000">
            <a:off x="4654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5" name="直接连接符 744"/>
          <p:cNvCxnSpPr/>
          <p:nvPr/>
        </p:nvCxnSpPr>
        <p:spPr bwMode="auto">
          <a:xfrm>
            <a:off x="48466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46" name="椭圆 745"/>
          <p:cNvSpPr/>
          <p:nvPr/>
        </p:nvSpPr>
        <p:spPr bwMode="auto">
          <a:xfrm>
            <a:off x="53911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47" name="直接连接符 746"/>
          <p:cNvCxnSpPr/>
          <p:nvPr/>
        </p:nvCxnSpPr>
        <p:spPr bwMode="auto">
          <a:xfrm rot="5400000" flipH="1" flipV="1">
            <a:off x="421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8" name="直接连接符 747"/>
          <p:cNvCxnSpPr/>
          <p:nvPr/>
        </p:nvCxnSpPr>
        <p:spPr bwMode="auto">
          <a:xfrm rot="5400000" flipH="1" flipV="1">
            <a:off x="436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9" name="直接连接符 748"/>
          <p:cNvCxnSpPr/>
          <p:nvPr/>
        </p:nvCxnSpPr>
        <p:spPr bwMode="auto">
          <a:xfrm rot="5400000" flipH="1" flipV="1">
            <a:off x="4514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0" name="直接连接符 749"/>
          <p:cNvCxnSpPr/>
          <p:nvPr/>
        </p:nvCxnSpPr>
        <p:spPr bwMode="auto">
          <a:xfrm rot="5400000" flipH="1" flipV="1">
            <a:off x="4667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1" name="直接连接符 750"/>
          <p:cNvCxnSpPr/>
          <p:nvPr/>
        </p:nvCxnSpPr>
        <p:spPr bwMode="auto">
          <a:xfrm rot="5400000" flipH="1" flipV="1">
            <a:off x="4819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2" name="直接连接符 751"/>
          <p:cNvCxnSpPr/>
          <p:nvPr/>
        </p:nvCxnSpPr>
        <p:spPr bwMode="auto">
          <a:xfrm rot="5400000" flipH="1" flipV="1">
            <a:off x="4972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 flipH="1" flipV="1">
            <a:off x="5124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4" name="直接连接符 753"/>
          <p:cNvCxnSpPr/>
          <p:nvPr/>
        </p:nvCxnSpPr>
        <p:spPr bwMode="auto">
          <a:xfrm rot="5400000" flipH="1" flipV="1">
            <a:off x="5276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55" name="TextBox 109"/>
          <p:cNvSpPr txBox="1">
            <a:spLocks noChangeArrowheads="1"/>
          </p:cNvSpPr>
          <p:nvPr/>
        </p:nvSpPr>
        <p:spPr bwMode="auto">
          <a:xfrm>
            <a:off x="424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6" name="TextBox 110"/>
          <p:cNvSpPr txBox="1">
            <a:spLocks noChangeArrowheads="1"/>
          </p:cNvSpPr>
          <p:nvPr/>
        </p:nvSpPr>
        <p:spPr bwMode="auto">
          <a:xfrm>
            <a:off x="4400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" name="TextBox 111"/>
          <p:cNvSpPr txBox="1">
            <a:spLocks noChangeArrowheads="1"/>
          </p:cNvSpPr>
          <p:nvPr/>
        </p:nvSpPr>
        <p:spPr bwMode="auto">
          <a:xfrm>
            <a:off x="4552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8" name="TextBox 112"/>
          <p:cNvSpPr txBox="1">
            <a:spLocks noChangeArrowheads="1"/>
          </p:cNvSpPr>
          <p:nvPr/>
        </p:nvSpPr>
        <p:spPr bwMode="auto">
          <a:xfrm>
            <a:off x="4705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9" name="TextBox 113"/>
          <p:cNvSpPr txBox="1">
            <a:spLocks noChangeArrowheads="1"/>
          </p:cNvSpPr>
          <p:nvPr/>
        </p:nvSpPr>
        <p:spPr bwMode="auto">
          <a:xfrm>
            <a:off x="4857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0" name="TextBox 114"/>
          <p:cNvSpPr txBox="1">
            <a:spLocks noChangeArrowheads="1"/>
          </p:cNvSpPr>
          <p:nvPr/>
        </p:nvSpPr>
        <p:spPr bwMode="auto">
          <a:xfrm>
            <a:off x="5010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1" name="TextBox 115"/>
          <p:cNvSpPr txBox="1">
            <a:spLocks noChangeArrowheads="1"/>
          </p:cNvSpPr>
          <p:nvPr/>
        </p:nvSpPr>
        <p:spPr bwMode="auto">
          <a:xfrm>
            <a:off x="5162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2" name="TextBox 116"/>
          <p:cNvSpPr txBox="1">
            <a:spLocks noChangeArrowheads="1"/>
          </p:cNvSpPr>
          <p:nvPr/>
        </p:nvSpPr>
        <p:spPr bwMode="auto">
          <a:xfrm>
            <a:off x="53149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3" name="直接连接符 762"/>
          <p:cNvCxnSpPr/>
          <p:nvPr/>
        </p:nvCxnSpPr>
        <p:spPr bwMode="auto">
          <a:xfrm rot="5400000" flipH="1" flipV="1">
            <a:off x="45910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 flipH="1" flipV="1">
            <a:off x="50863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5" name="直接连接符 764"/>
          <p:cNvCxnSpPr/>
          <p:nvPr/>
        </p:nvCxnSpPr>
        <p:spPr bwMode="auto">
          <a:xfrm rot="10800000">
            <a:off x="48577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6" name="椭圆 765"/>
          <p:cNvSpPr>
            <a:spLocks noChangeArrowheads="1"/>
          </p:cNvSpPr>
          <p:nvPr/>
        </p:nvSpPr>
        <p:spPr bwMode="auto">
          <a:xfrm flipV="1">
            <a:off x="48212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68" name="矩形 767"/>
          <p:cNvSpPr/>
          <p:nvPr/>
        </p:nvSpPr>
        <p:spPr bwMode="auto">
          <a:xfrm>
            <a:off x="58483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69" name="直接连接符 768"/>
          <p:cNvCxnSpPr/>
          <p:nvPr/>
        </p:nvCxnSpPr>
        <p:spPr bwMode="auto">
          <a:xfrm>
            <a:off x="62944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70" name="直接连接符 769"/>
          <p:cNvCxnSpPr/>
          <p:nvPr/>
        </p:nvCxnSpPr>
        <p:spPr bwMode="auto">
          <a:xfrm rot="5400000">
            <a:off x="6102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1" name="直接连接符 770"/>
          <p:cNvCxnSpPr/>
          <p:nvPr/>
        </p:nvCxnSpPr>
        <p:spPr bwMode="auto">
          <a:xfrm rot="5400000">
            <a:off x="6559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72" name="直接连接符 771"/>
          <p:cNvCxnSpPr/>
          <p:nvPr/>
        </p:nvCxnSpPr>
        <p:spPr bwMode="auto">
          <a:xfrm>
            <a:off x="62944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73" name="直接连接符 772"/>
          <p:cNvCxnSpPr/>
          <p:nvPr/>
        </p:nvCxnSpPr>
        <p:spPr bwMode="auto">
          <a:xfrm rot="5400000">
            <a:off x="6559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74" name="直接连接符 773"/>
          <p:cNvCxnSpPr/>
          <p:nvPr/>
        </p:nvCxnSpPr>
        <p:spPr bwMode="auto">
          <a:xfrm rot="5400000">
            <a:off x="6102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5" name="直接连接符 774"/>
          <p:cNvCxnSpPr/>
          <p:nvPr/>
        </p:nvCxnSpPr>
        <p:spPr bwMode="auto">
          <a:xfrm>
            <a:off x="62944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776" name="椭圆 775"/>
          <p:cNvSpPr/>
          <p:nvPr/>
        </p:nvSpPr>
        <p:spPr bwMode="auto">
          <a:xfrm>
            <a:off x="68389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77" name="直接连接符 776"/>
          <p:cNvCxnSpPr/>
          <p:nvPr/>
        </p:nvCxnSpPr>
        <p:spPr bwMode="auto">
          <a:xfrm rot="5400000" flipH="1" flipV="1">
            <a:off x="5657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8" name="直接连接符 777"/>
          <p:cNvCxnSpPr/>
          <p:nvPr/>
        </p:nvCxnSpPr>
        <p:spPr bwMode="auto">
          <a:xfrm rot="5400000" flipH="1" flipV="1">
            <a:off x="5810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9" name="直接连接符 778"/>
          <p:cNvCxnSpPr/>
          <p:nvPr/>
        </p:nvCxnSpPr>
        <p:spPr bwMode="auto">
          <a:xfrm rot="5400000" flipH="1" flipV="1">
            <a:off x="5962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0" name="直接连接符 779"/>
          <p:cNvCxnSpPr/>
          <p:nvPr/>
        </p:nvCxnSpPr>
        <p:spPr bwMode="auto">
          <a:xfrm rot="5400000" flipH="1" flipV="1">
            <a:off x="6115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1" name="直接连接符 780"/>
          <p:cNvCxnSpPr/>
          <p:nvPr/>
        </p:nvCxnSpPr>
        <p:spPr bwMode="auto">
          <a:xfrm rot="5400000" flipH="1" flipV="1">
            <a:off x="6267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2" name="直接连接符 781"/>
          <p:cNvCxnSpPr/>
          <p:nvPr/>
        </p:nvCxnSpPr>
        <p:spPr bwMode="auto">
          <a:xfrm rot="5400000" flipH="1" flipV="1">
            <a:off x="6419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3" name="直接连接符 782"/>
          <p:cNvCxnSpPr/>
          <p:nvPr/>
        </p:nvCxnSpPr>
        <p:spPr bwMode="auto">
          <a:xfrm rot="5400000" flipH="1" flipV="1">
            <a:off x="657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 rot="5400000" flipH="1" flipV="1">
            <a:off x="672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85" name="TextBox 139"/>
          <p:cNvSpPr txBox="1">
            <a:spLocks noChangeArrowheads="1"/>
          </p:cNvSpPr>
          <p:nvPr/>
        </p:nvSpPr>
        <p:spPr bwMode="auto">
          <a:xfrm>
            <a:off x="5695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6" name="TextBox 140"/>
          <p:cNvSpPr txBox="1">
            <a:spLocks noChangeArrowheads="1"/>
          </p:cNvSpPr>
          <p:nvPr/>
        </p:nvSpPr>
        <p:spPr bwMode="auto">
          <a:xfrm>
            <a:off x="5848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7" name="TextBox 141"/>
          <p:cNvSpPr txBox="1">
            <a:spLocks noChangeArrowheads="1"/>
          </p:cNvSpPr>
          <p:nvPr/>
        </p:nvSpPr>
        <p:spPr bwMode="auto">
          <a:xfrm>
            <a:off x="6000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" name="TextBox 142"/>
          <p:cNvSpPr txBox="1">
            <a:spLocks noChangeArrowheads="1"/>
          </p:cNvSpPr>
          <p:nvPr/>
        </p:nvSpPr>
        <p:spPr bwMode="auto">
          <a:xfrm>
            <a:off x="6153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9" name="TextBox 143"/>
          <p:cNvSpPr txBox="1">
            <a:spLocks noChangeArrowheads="1"/>
          </p:cNvSpPr>
          <p:nvPr/>
        </p:nvSpPr>
        <p:spPr bwMode="auto">
          <a:xfrm>
            <a:off x="6305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0" name="TextBox 144"/>
          <p:cNvSpPr txBox="1">
            <a:spLocks noChangeArrowheads="1"/>
          </p:cNvSpPr>
          <p:nvPr/>
        </p:nvSpPr>
        <p:spPr bwMode="auto">
          <a:xfrm>
            <a:off x="6457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1" name="TextBox 145"/>
          <p:cNvSpPr txBox="1">
            <a:spLocks noChangeArrowheads="1"/>
          </p:cNvSpPr>
          <p:nvPr/>
        </p:nvSpPr>
        <p:spPr bwMode="auto">
          <a:xfrm>
            <a:off x="661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2" name="TextBox 146"/>
          <p:cNvSpPr txBox="1">
            <a:spLocks noChangeArrowheads="1"/>
          </p:cNvSpPr>
          <p:nvPr/>
        </p:nvSpPr>
        <p:spPr bwMode="auto">
          <a:xfrm>
            <a:off x="67627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 bwMode="auto">
          <a:xfrm rot="5400000" flipH="1" flipV="1">
            <a:off x="60388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4" name="直接连接符 793"/>
          <p:cNvCxnSpPr/>
          <p:nvPr/>
        </p:nvCxnSpPr>
        <p:spPr bwMode="auto">
          <a:xfrm rot="5400000" flipH="1" flipV="1">
            <a:off x="65341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 rot="10800000">
            <a:off x="63055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6" name="椭圆 795"/>
          <p:cNvSpPr>
            <a:spLocks noChangeArrowheads="1"/>
          </p:cNvSpPr>
          <p:nvPr/>
        </p:nvSpPr>
        <p:spPr bwMode="auto">
          <a:xfrm flipV="1">
            <a:off x="62690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98" name="矩形 797"/>
          <p:cNvSpPr/>
          <p:nvPr/>
        </p:nvSpPr>
        <p:spPr bwMode="auto">
          <a:xfrm>
            <a:off x="72961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99" name="直接连接符 798"/>
          <p:cNvCxnSpPr/>
          <p:nvPr/>
        </p:nvCxnSpPr>
        <p:spPr bwMode="auto">
          <a:xfrm>
            <a:off x="77422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75501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1" name="直接连接符 800"/>
          <p:cNvCxnSpPr/>
          <p:nvPr/>
        </p:nvCxnSpPr>
        <p:spPr bwMode="auto">
          <a:xfrm rot="5400000">
            <a:off x="8007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2" name="直接连接符 801"/>
          <p:cNvCxnSpPr/>
          <p:nvPr/>
        </p:nvCxnSpPr>
        <p:spPr bwMode="auto">
          <a:xfrm>
            <a:off x="77422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3" name="直接连接符 802"/>
          <p:cNvCxnSpPr/>
          <p:nvPr/>
        </p:nvCxnSpPr>
        <p:spPr bwMode="auto">
          <a:xfrm rot="5400000">
            <a:off x="8007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4" name="直接连接符 803"/>
          <p:cNvCxnSpPr/>
          <p:nvPr/>
        </p:nvCxnSpPr>
        <p:spPr bwMode="auto">
          <a:xfrm rot="5400000">
            <a:off x="75501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5" name="直接连接符 804"/>
          <p:cNvCxnSpPr/>
          <p:nvPr/>
        </p:nvCxnSpPr>
        <p:spPr bwMode="auto">
          <a:xfrm>
            <a:off x="77422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806" name="椭圆 805"/>
          <p:cNvSpPr/>
          <p:nvPr/>
        </p:nvSpPr>
        <p:spPr bwMode="auto">
          <a:xfrm>
            <a:off x="82867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807" name="直接连接符 806"/>
          <p:cNvCxnSpPr/>
          <p:nvPr/>
        </p:nvCxnSpPr>
        <p:spPr bwMode="auto">
          <a:xfrm rot="5400000" flipH="1" flipV="1">
            <a:off x="7105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8" name="直接连接符 807"/>
          <p:cNvCxnSpPr/>
          <p:nvPr/>
        </p:nvCxnSpPr>
        <p:spPr bwMode="auto">
          <a:xfrm rot="5400000" flipH="1" flipV="1">
            <a:off x="7258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9" name="直接连接符 808"/>
          <p:cNvCxnSpPr/>
          <p:nvPr/>
        </p:nvCxnSpPr>
        <p:spPr bwMode="auto">
          <a:xfrm rot="5400000" flipH="1" flipV="1">
            <a:off x="7410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0" name="直接连接符 809"/>
          <p:cNvCxnSpPr/>
          <p:nvPr/>
        </p:nvCxnSpPr>
        <p:spPr bwMode="auto">
          <a:xfrm rot="5400000" flipH="1" flipV="1">
            <a:off x="7562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1" name="直接连接符 810"/>
          <p:cNvCxnSpPr/>
          <p:nvPr/>
        </p:nvCxnSpPr>
        <p:spPr bwMode="auto">
          <a:xfrm rot="5400000" flipH="1" flipV="1">
            <a:off x="7715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2" name="直接连接符 811"/>
          <p:cNvCxnSpPr/>
          <p:nvPr/>
        </p:nvCxnSpPr>
        <p:spPr bwMode="auto">
          <a:xfrm rot="5400000" flipH="1" flipV="1">
            <a:off x="7867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3" name="直接连接符 812"/>
          <p:cNvCxnSpPr/>
          <p:nvPr/>
        </p:nvCxnSpPr>
        <p:spPr bwMode="auto">
          <a:xfrm rot="5400000" flipH="1" flipV="1">
            <a:off x="802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4" name="直接连接符 813"/>
          <p:cNvCxnSpPr/>
          <p:nvPr/>
        </p:nvCxnSpPr>
        <p:spPr bwMode="auto">
          <a:xfrm rot="5400000" flipH="1" flipV="1">
            <a:off x="817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15" name="TextBox 169"/>
          <p:cNvSpPr txBox="1">
            <a:spLocks noChangeArrowheads="1"/>
          </p:cNvSpPr>
          <p:nvPr/>
        </p:nvSpPr>
        <p:spPr bwMode="auto">
          <a:xfrm>
            <a:off x="7143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6" name="TextBox 170"/>
          <p:cNvSpPr txBox="1">
            <a:spLocks noChangeArrowheads="1"/>
          </p:cNvSpPr>
          <p:nvPr/>
        </p:nvSpPr>
        <p:spPr bwMode="auto">
          <a:xfrm>
            <a:off x="7296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7" name="TextBox 171"/>
          <p:cNvSpPr txBox="1">
            <a:spLocks noChangeArrowheads="1"/>
          </p:cNvSpPr>
          <p:nvPr/>
        </p:nvSpPr>
        <p:spPr bwMode="auto">
          <a:xfrm>
            <a:off x="7448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8" name="TextBox 172"/>
          <p:cNvSpPr txBox="1">
            <a:spLocks noChangeArrowheads="1"/>
          </p:cNvSpPr>
          <p:nvPr/>
        </p:nvSpPr>
        <p:spPr bwMode="auto">
          <a:xfrm>
            <a:off x="7600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" name="TextBox 173"/>
          <p:cNvSpPr txBox="1">
            <a:spLocks noChangeArrowheads="1"/>
          </p:cNvSpPr>
          <p:nvPr/>
        </p:nvSpPr>
        <p:spPr bwMode="auto">
          <a:xfrm>
            <a:off x="7753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" name="TextBox 174"/>
          <p:cNvSpPr txBox="1">
            <a:spLocks noChangeArrowheads="1"/>
          </p:cNvSpPr>
          <p:nvPr/>
        </p:nvSpPr>
        <p:spPr bwMode="auto">
          <a:xfrm>
            <a:off x="7905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" name="TextBox 175"/>
          <p:cNvSpPr txBox="1">
            <a:spLocks noChangeArrowheads="1"/>
          </p:cNvSpPr>
          <p:nvPr/>
        </p:nvSpPr>
        <p:spPr bwMode="auto">
          <a:xfrm>
            <a:off x="805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2" name="TextBox 176"/>
          <p:cNvSpPr txBox="1">
            <a:spLocks noChangeArrowheads="1"/>
          </p:cNvSpPr>
          <p:nvPr/>
        </p:nvSpPr>
        <p:spPr bwMode="auto">
          <a:xfrm>
            <a:off x="82105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3" name="直接连接符 822"/>
          <p:cNvCxnSpPr/>
          <p:nvPr/>
        </p:nvCxnSpPr>
        <p:spPr bwMode="auto">
          <a:xfrm rot="5400000" flipH="1" flipV="1">
            <a:off x="74866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 flipH="1" flipV="1">
            <a:off x="79819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5" name="直接连接符 824"/>
          <p:cNvCxnSpPr/>
          <p:nvPr/>
        </p:nvCxnSpPr>
        <p:spPr bwMode="auto">
          <a:xfrm rot="10800000">
            <a:off x="77533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26" name="椭圆 825"/>
          <p:cNvSpPr>
            <a:spLocks noChangeArrowheads="1"/>
          </p:cNvSpPr>
          <p:nvPr/>
        </p:nvSpPr>
        <p:spPr bwMode="auto">
          <a:xfrm flipV="1">
            <a:off x="77168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grpSp>
        <p:nvGrpSpPr>
          <p:cNvPr id="827" name="组合 183"/>
          <p:cNvGrpSpPr>
            <a:grpSpLocks/>
          </p:cNvGrpSpPr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0" name="组合 184"/>
          <p:cNvGrpSpPr>
            <a:grpSpLocks/>
          </p:cNvGrpSpPr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3" name="组合 187"/>
          <p:cNvGrpSpPr>
            <a:grpSpLocks/>
          </p:cNvGrpSpPr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6" name="组合 190"/>
          <p:cNvGrpSpPr>
            <a:grpSpLocks/>
          </p:cNvGrpSpPr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>
            <a:grpSpLocks/>
          </p:cNvGrpSpPr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896" name="组合 283"/>
          <p:cNvGrpSpPr>
            <a:grpSpLocks/>
          </p:cNvGrpSpPr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905" name="组合 292"/>
          <p:cNvGrpSpPr>
            <a:grpSpLocks/>
          </p:cNvGrpSpPr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itchFamily="18" charset="0"/>
                <a:cs typeface="Times New Roman" pitchFamily="18" charset="0"/>
              </a:rPr>
              <a:t>dp</a:t>
            </a:r>
            <a:endParaRPr lang="en-US" altLang="zh-CN" sz="1400" b="1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数码管动态显示电路</a:t>
            </a: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段编码</a:t>
            </a: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限流电阻</a:t>
            </a: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E62183-07DD-407C-8C6C-EDF3740FACA5}"/>
              </a:ext>
            </a:extLst>
          </p:cNvPr>
          <p:cNvSpPr/>
          <p:nvPr/>
        </p:nvSpPr>
        <p:spPr>
          <a:xfrm>
            <a:off x="1833554" y="53005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693626A7-2842-4B97-9435-FFE507976436}"/>
              </a:ext>
            </a:extLst>
          </p:cNvPr>
          <p:cNvSpPr/>
          <p:nvPr/>
        </p:nvSpPr>
        <p:spPr>
          <a:xfrm>
            <a:off x="1833554" y="56294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71B55053-5BC5-434E-B115-FB0FC5206D2B}"/>
              </a:ext>
            </a:extLst>
          </p:cNvPr>
          <p:cNvSpPr/>
          <p:nvPr/>
        </p:nvSpPr>
        <p:spPr>
          <a:xfrm>
            <a:off x="1980157" y="54646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18423CA5-8EA3-4600-8D7C-2D3265F8DFEB}"/>
              </a:ext>
            </a:extLst>
          </p:cNvPr>
          <p:cNvSpPr/>
          <p:nvPr/>
        </p:nvSpPr>
        <p:spPr>
          <a:xfrm>
            <a:off x="1980157" y="5776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A6966673-AF4D-4EF2-91C6-383F8287455D}"/>
              </a:ext>
            </a:extLst>
          </p:cNvPr>
          <p:cNvSpPr/>
          <p:nvPr/>
        </p:nvSpPr>
        <p:spPr>
          <a:xfrm>
            <a:off x="3057084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F4FC2272-F723-4E36-A4C4-2C476E8AF884}"/>
              </a:ext>
            </a:extLst>
          </p:cNvPr>
          <p:cNvSpPr/>
          <p:nvPr/>
        </p:nvSpPr>
        <p:spPr>
          <a:xfrm>
            <a:off x="4510263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E6777FC7-030E-4192-805C-FBB03054AE19}"/>
              </a:ext>
            </a:extLst>
          </p:cNvPr>
          <p:cNvSpPr/>
          <p:nvPr/>
        </p:nvSpPr>
        <p:spPr>
          <a:xfrm>
            <a:off x="596240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0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6FCC6096-25F6-46BB-AFDE-0D1CD026227A}"/>
              </a:ext>
            </a:extLst>
          </p:cNvPr>
          <p:cNvSpPr/>
          <p:nvPr/>
        </p:nvSpPr>
        <p:spPr>
          <a:xfrm>
            <a:off x="741203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E20B9DD4-5B52-4400-99AF-1516DD267743}"/>
              </a:ext>
            </a:extLst>
          </p:cNvPr>
          <p:cNvGrpSpPr/>
          <p:nvPr/>
        </p:nvGrpSpPr>
        <p:grpSpPr>
          <a:xfrm>
            <a:off x="330617" y="2674369"/>
            <a:ext cx="2297113" cy="762000"/>
            <a:chOff x="228600" y="3048000"/>
            <a:chExt cx="2297113" cy="762000"/>
          </a:xfrm>
        </p:grpSpPr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A2FB596C-CF05-428C-AAF4-54FACFF68E95}"/>
                </a:ext>
              </a:extLst>
            </p:cNvPr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7681BD0C-E5A1-44D1-A2C0-C5A10CF986FF}"/>
                </a:ext>
              </a:extLst>
            </p:cNvPr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C880E19-3C8C-495B-AD8F-1F93E4143EF0}"/>
                </a:ext>
              </a:extLst>
            </p:cNvPr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C236E7D-2106-431C-9E44-A04A5205ADDC}"/>
                </a:ext>
              </a:extLst>
            </p:cNvPr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2BDD62E9-D3EE-495B-889D-8FAFD88185B7}"/>
                </a:ext>
              </a:extLst>
            </p:cNvPr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BDDE4923-3AE6-4462-B222-F69F52955BB1}"/>
                </a:ext>
              </a:extLst>
            </p:cNvPr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>
              <a:extLst>
                <a:ext uri="{FF2B5EF4-FFF2-40B4-BE49-F238E27FC236}">
                  <a16:creationId xmlns:a16="http://schemas.microsoft.com/office/drawing/2014/main" id="{D1CEFC8B-9E32-4600-A003-A0A21510421E}"/>
                </a:ext>
              </a:extLst>
            </p:cNvPr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>
              <a:extLst>
                <a:ext uri="{FF2B5EF4-FFF2-40B4-BE49-F238E27FC236}">
                  <a16:creationId xmlns:a16="http://schemas.microsoft.com/office/drawing/2014/main" id="{40B32B6B-70B2-4992-AD7C-AEF3AE91CDEF}"/>
                </a:ext>
              </a:extLst>
            </p:cNvPr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EB3B4A2D-54F3-40E1-81C6-19DB1940A196}"/>
                </a:ext>
              </a:extLst>
            </p:cNvPr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F965F704-B767-407F-83DC-6F26C09F3E56}"/>
                </a:ext>
              </a:extLst>
            </p:cNvPr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142C03-FCA1-4E02-ACD1-C7CB9DB2248F}"/>
                </a:ext>
              </a:extLst>
            </p:cNvPr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9D58DEB4-8C1F-4656-8BEE-E0D2C9FEF37C}"/>
                </a:ext>
              </a:extLst>
            </p:cNvPr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E86B3D15-468F-4913-8E92-AE9740254A10}"/>
                </a:ext>
              </a:extLst>
            </p:cNvPr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151F6AA6-5171-41DE-B7E5-BD08FF91F2ED}"/>
                </a:ext>
              </a:extLst>
            </p:cNvPr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80AFDE3A-6C93-4326-9C38-9C4F7FE45AB4}"/>
                </a:ext>
              </a:extLst>
            </p:cNvPr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F1DFA43A-1DFF-4213-92C5-BCBF26E03513}"/>
                </a:ext>
              </a:extLst>
            </p:cNvPr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CA837737-77DB-41F6-A80E-1BD5A6157E55}"/>
                </a:ext>
              </a:extLst>
            </p:cNvPr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5360920-723A-434A-866A-5995ABE7134B}"/>
                </a:ext>
              </a:extLst>
            </p:cNvPr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DFABF40A-896C-4626-AC7D-11A0DC8AB770}"/>
                </a:ext>
              </a:extLst>
            </p:cNvPr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DA7322F9-C2CF-430F-8095-19CAF4CE1015}"/>
                </a:ext>
              </a:extLst>
            </p:cNvPr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AE173929-AFA8-4BAD-A4E4-9F02C2504177}"/>
                </a:ext>
              </a:extLst>
            </p:cNvPr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06257263-1F88-4906-B26C-E5CCEF35462C}"/>
                </a:ext>
              </a:extLst>
            </p:cNvPr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A34BEF5-60FE-4CD8-A05B-70486B61A4B3}"/>
                </a:ext>
              </a:extLst>
            </p:cNvPr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9AA17022-8F2D-4FA7-8FF6-42C306F38355}"/>
                </a:ext>
              </a:extLst>
            </p:cNvPr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B47BF3D1-08C2-4931-9622-ACF14AF90AFF}"/>
                </a:ext>
              </a:extLst>
            </p:cNvPr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5B6E144D-F30B-4BC4-AEA7-CEB0A4B41F6D}"/>
                </a:ext>
              </a:extLst>
            </p:cNvPr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A8F5AF89-620E-4539-B7C9-A7C78077B116}"/>
                </a:ext>
              </a:extLst>
            </p:cNvPr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8F575AD2-425E-4999-B998-CBD70CE85C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A3E08A9F-6520-44E4-89D0-493A3D3121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430ABFB4-EC45-46BA-8226-394F311478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E50B86F5-DF47-48A1-820C-DD991472A8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88B766AE-7FB3-4D33-9073-030E8D71BE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6B8A7AE3-C23B-4247-9A7C-4A5CBDBBED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32C66042-7F25-4D74-AB53-12A543D9CD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47AF0B14-B000-4767-B6C3-F7D5D1A61E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F745D0B7-FB1A-4293-8B33-BB885483FA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D392BE4A-006F-4A18-A38D-FA233736F6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B0160A5C-CE89-4BDB-9DF9-E8B18C322539}"/>
                </a:ext>
              </a:extLst>
            </p:cNvPr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209DA544-BE34-47E0-9560-DE2D29C5EF9A}"/>
                </a:ext>
              </a:extLst>
            </p:cNvPr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93539261-C6CB-4849-AF12-E7E6E6AE7CA9}"/>
                </a:ext>
              </a:extLst>
            </p:cNvPr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93DF8AD3-DE0E-4F5A-870E-800785B5A2CE}"/>
                </a:ext>
              </a:extLst>
            </p:cNvPr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1008211-EC89-4EFC-92FA-C590AEF11B4D}"/>
                </a:ext>
              </a:extLst>
            </p:cNvPr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9E123118-F01A-4F9C-9C15-4A9B493B7D95}"/>
                </a:ext>
              </a:extLst>
            </p:cNvPr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>
              <a:extLst>
                <a:ext uri="{FF2B5EF4-FFF2-40B4-BE49-F238E27FC236}">
                  <a16:creationId xmlns:a16="http://schemas.microsoft.com/office/drawing/2014/main" id="{629074E6-5416-48CC-811C-9475AFE20F1A}"/>
                </a:ext>
              </a:extLst>
            </p:cNvPr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DD9DA026-501B-4BAE-BDCF-1D3EAAAB1BDC}"/>
                </a:ext>
              </a:extLst>
            </p:cNvPr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B8CF5C97-BB3C-44A6-8861-A4AEA0DAA7E0}"/>
                </a:ext>
              </a:extLst>
            </p:cNvPr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0D3B5D7-F2F0-4D70-BC75-7188AC09252B}"/>
                </a:ext>
              </a:extLst>
            </p:cNvPr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8D24C62-1BD9-43FC-83F3-FADFEEC54DEF}"/>
                </a:ext>
              </a:extLst>
            </p:cNvPr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3457C054-DC77-4563-BB34-89A7436D2E17}"/>
                </a:ext>
              </a:extLst>
            </p:cNvPr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BEE814FD-A57A-455D-810B-5D533D3A2530}"/>
                </a:ext>
              </a:extLst>
            </p:cNvPr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0027087B-58E6-4B63-8CAE-5D61FB27A281}"/>
                </a:ext>
              </a:extLst>
            </p:cNvPr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50B2552C-CD95-47E6-B195-3D8551BDADD5}"/>
                </a:ext>
              </a:extLst>
            </p:cNvPr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>
              <a:extLst>
                <a:ext uri="{FF2B5EF4-FFF2-40B4-BE49-F238E27FC236}">
                  <a16:creationId xmlns:a16="http://schemas.microsoft.com/office/drawing/2014/main" id="{6F61AF4F-B21A-4EF9-B235-4194D96B5CA6}"/>
                </a:ext>
              </a:extLst>
            </p:cNvPr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113D8B4-008A-49F5-94C2-2FB94B8332AA}"/>
                </a:ext>
              </a:extLst>
            </p:cNvPr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51D6AB84-168F-4ADF-9812-9F71D2530DCB}"/>
                </a:ext>
              </a:extLst>
            </p:cNvPr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3654C066-0879-489F-AF72-6CFD395A0271}"/>
                </a:ext>
              </a:extLst>
            </p:cNvPr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CAB6EE74-9A35-4878-9FC1-C46E894CF9B1}"/>
                </a:ext>
              </a:extLst>
            </p:cNvPr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B0BC4B31-AA1D-4844-A3CC-DBBDD33F3D64}"/>
                </a:ext>
              </a:extLst>
            </p:cNvPr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07706953-AE21-4BBC-A18E-F1F1F40B5535}"/>
                </a:ext>
              </a:extLst>
            </p:cNvPr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>
              <a:extLst>
                <a:ext uri="{FF2B5EF4-FFF2-40B4-BE49-F238E27FC236}">
                  <a16:creationId xmlns:a16="http://schemas.microsoft.com/office/drawing/2014/main" id="{3A9823FB-F1B7-4234-85FF-C0955E3CD6C3}"/>
                </a:ext>
              </a:extLst>
            </p:cNvPr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400">
              <a:extLst>
                <a:ext uri="{FF2B5EF4-FFF2-40B4-BE49-F238E27FC236}">
                  <a16:creationId xmlns:a16="http://schemas.microsoft.com/office/drawing/2014/main" id="{0E838F34-D226-4211-AA82-B8E8E03AF703}"/>
                </a:ext>
              </a:extLst>
            </p:cNvPr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395F3DD-D342-4091-B78F-DCC55D26B12D}"/>
                </a:ext>
              </a:extLst>
            </p:cNvPr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E4AFCACB-536A-4820-B324-8706F1FA8BEE}"/>
                </a:ext>
              </a:extLst>
            </p:cNvPr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FA4FF63A-1896-4A4C-BCCC-F971545128DF}"/>
                </a:ext>
              </a:extLst>
            </p:cNvPr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6B751698-ECC4-4714-8E4D-C273C4CB19A4}"/>
                </a:ext>
              </a:extLst>
            </p:cNvPr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06131DF1-5FBB-4BCE-91D7-89A58C3C8E89}"/>
                </a:ext>
              </a:extLst>
            </p:cNvPr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C663EDF8-2B39-4506-999B-88F0956488CD}"/>
                </a:ext>
              </a:extLst>
            </p:cNvPr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>
              <a:extLst>
                <a:ext uri="{FF2B5EF4-FFF2-40B4-BE49-F238E27FC236}">
                  <a16:creationId xmlns:a16="http://schemas.microsoft.com/office/drawing/2014/main" id="{4D2236D7-D07D-471A-B59F-E9F2F1EBBD0A}"/>
                </a:ext>
              </a:extLst>
            </p:cNvPr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箭头连接符 408">
              <a:extLst>
                <a:ext uri="{FF2B5EF4-FFF2-40B4-BE49-F238E27FC236}">
                  <a16:creationId xmlns:a16="http://schemas.microsoft.com/office/drawing/2014/main" id="{3743D9EC-2AC2-4BA8-8C09-8E764D504FA6}"/>
                </a:ext>
              </a:extLst>
            </p:cNvPr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278D3DC8-F2DC-4A14-962C-2FC39AF2A175}"/>
                </a:ext>
              </a:extLst>
            </p:cNvPr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30887BE4-29A2-4395-B4FF-9AFD92625A2E}"/>
                </a:ext>
              </a:extLst>
            </p:cNvPr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EC6392C3-5687-4132-91DB-09F7FF2AE6C4}"/>
                </a:ext>
              </a:extLst>
            </p:cNvPr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F36E7884-16B6-4EEE-8ACA-D1B7DC580D7D}"/>
                </a:ext>
              </a:extLst>
            </p:cNvPr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BE5E6862-E834-4AFE-99E0-E2A003D032BB}"/>
                </a:ext>
              </a:extLst>
            </p:cNvPr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B3EC53D6-3BA2-4175-B0A9-39AD33125D27}"/>
                </a:ext>
              </a:extLst>
            </p:cNvPr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CF55E76A-F7B6-41D2-BE51-50D7334F7E92}"/>
                </a:ext>
              </a:extLst>
            </p:cNvPr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C7926A28-8778-4998-95EA-B700CA998648}"/>
                </a:ext>
              </a:extLst>
            </p:cNvPr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9C4EA327-C19A-4998-A071-5898E7A6F37E}"/>
                </a:ext>
              </a:extLst>
            </p:cNvPr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AD9EFFD1-DFFF-42D4-9FB4-E48C25EB22A1}"/>
                </a:ext>
              </a:extLst>
            </p:cNvPr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3CB5C03C-5D4F-4207-A7C7-F027CEE183C4}"/>
                </a:ext>
              </a:extLst>
            </p:cNvPr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63835211-0136-43BA-AA9D-B7CD981B306C}"/>
                </a:ext>
              </a:extLst>
            </p:cNvPr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D867CA7E-6D63-477F-A80B-E826CAB14050}"/>
                </a:ext>
              </a:extLst>
            </p:cNvPr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3C1A005-D5D5-496A-A20B-063117BE231A}"/>
                </a:ext>
              </a:extLst>
            </p:cNvPr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>
              <a:extLst>
                <a:ext uri="{FF2B5EF4-FFF2-40B4-BE49-F238E27FC236}">
                  <a16:creationId xmlns:a16="http://schemas.microsoft.com/office/drawing/2014/main" id="{6A896211-D340-4E84-9120-4C2AA1A3695D}"/>
                </a:ext>
              </a:extLst>
            </p:cNvPr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>
              <a:extLst>
                <a:ext uri="{FF2B5EF4-FFF2-40B4-BE49-F238E27FC236}">
                  <a16:creationId xmlns:a16="http://schemas.microsoft.com/office/drawing/2014/main" id="{2BF15772-15D5-476C-91C6-AD7504F130EF}"/>
                </a:ext>
              </a:extLst>
            </p:cNvPr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F1D22D5E-608F-42CB-B39C-E632DEA93E55}"/>
                </a:ext>
              </a:extLst>
            </p:cNvPr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3ED4E9D3-9D88-4202-B514-FE1A6FA6F901}"/>
                </a:ext>
              </a:extLst>
            </p:cNvPr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847979F3-3A01-4C8C-A073-55CA5BC5CE26}"/>
                </a:ext>
              </a:extLst>
            </p:cNvPr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B9DA74DC-B451-49D6-8B53-E8B036D11408}"/>
                </a:ext>
              </a:extLst>
            </p:cNvPr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B4204F65-FC75-485B-A27F-FA7768BFD3D4}"/>
                </a:ext>
              </a:extLst>
            </p:cNvPr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C93983CE-DA66-470C-9280-D9525DEAA7AC}"/>
                </a:ext>
              </a:extLst>
            </p:cNvPr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>
              <a:extLst>
                <a:ext uri="{FF2B5EF4-FFF2-40B4-BE49-F238E27FC236}">
                  <a16:creationId xmlns:a16="http://schemas.microsoft.com/office/drawing/2014/main" id="{DFC173CE-9C8E-45BC-8AEB-0B516F155290}"/>
                </a:ext>
              </a:extLst>
            </p:cNvPr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>
              <a:extLst>
                <a:ext uri="{FF2B5EF4-FFF2-40B4-BE49-F238E27FC236}">
                  <a16:creationId xmlns:a16="http://schemas.microsoft.com/office/drawing/2014/main" id="{5CBBFB1A-A4BD-480E-ACBE-0A8B48910B59}"/>
                </a:ext>
              </a:extLst>
            </p:cNvPr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4" name="Object 8">
            <a:extLst>
              <a:ext uri="{FF2B5EF4-FFF2-40B4-BE49-F238E27FC236}">
                <a16:creationId xmlns:a16="http://schemas.microsoft.com/office/drawing/2014/main" id="{5603B496-6BD8-4F7B-85C3-2C3D8C6A5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035305"/>
              </p:ext>
            </p:extLst>
          </p:nvPr>
        </p:nvGraphicFramePr>
        <p:xfrm>
          <a:off x="1331550" y="3476498"/>
          <a:ext cx="1202657" cy="18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Visio" r:id="rId3" imgW="720191" imgH="1042481" progId="Visio.Drawing.11">
                  <p:embed/>
                </p:oleObj>
              </mc:Choice>
              <mc:Fallback>
                <p:oleObj name="Visio" r:id="rId3" imgW="720191" imgH="1042481" progId="Visio.Drawing.11">
                  <p:embed/>
                  <p:pic>
                    <p:nvPicPr>
                      <p:cNvPr id="434" name="Object 8">
                        <a:extLst>
                          <a:ext uri="{FF2B5EF4-FFF2-40B4-BE49-F238E27FC236}">
                            <a16:creationId xmlns:a16="http://schemas.microsoft.com/office/drawing/2014/main" id="{5603B496-6BD8-4F7B-85C3-2C3D8C6A5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3476498"/>
                        <a:ext cx="1202657" cy="182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" name="TextBox 536">
            <a:extLst>
              <a:ext uri="{FF2B5EF4-FFF2-40B4-BE49-F238E27FC236}">
                <a16:creationId xmlns:a16="http://schemas.microsoft.com/office/drawing/2014/main" id="{17027D46-BD98-4572-9360-D083D3BEA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位选择</a:t>
            </a:r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3C3EF3C6-72D7-45F8-BB4B-A8E08812908B}"/>
              </a:ext>
            </a:extLst>
          </p:cNvPr>
          <p:cNvSpPr/>
          <p:nvPr/>
        </p:nvSpPr>
        <p:spPr>
          <a:xfrm>
            <a:off x="300893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54FDF144-FE26-42C8-8FB3-D94B0D37B900}"/>
              </a:ext>
            </a:extLst>
          </p:cNvPr>
          <p:cNvSpPr/>
          <p:nvPr/>
        </p:nvSpPr>
        <p:spPr>
          <a:xfrm>
            <a:off x="317134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089C5975-349E-48D5-A396-E962F596E323}"/>
              </a:ext>
            </a:extLst>
          </p:cNvPr>
          <p:cNvSpPr/>
          <p:nvPr/>
        </p:nvSpPr>
        <p:spPr>
          <a:xfrm>
            <a:off x="28673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CC65416B-240C-40EE-B030-7FCB985188C4}"/>
              </a:ext>
            </a:extLst>
          </p:cNvPr>
          <p:cNvSpPr/>
          <p:nvPr/>
        </p:nvSpPr>
        <p:spPr>
          <a:xfrm>
            <a:off x="33256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AA808EBC-0361-413A-9113-EF3B234593B1}"/>
              </a:ext>
            </a:extLst>
          </p:cNvPr>
          <p:cNvSpPr/>
          <p:nvPr/>
        </p:nvSpPr>
        <p:spPr>
          <a:xfrm>
            <a:off x="34780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7839C7E0-C84A-45D0-92E2-DA3318C35018}"/>
              </a:ext>
            </a:extLst>
          </p:cNvPr>
          <p:cNvSpPr/>
          <p:nvPr/>
        </p:nvSpPr>
        <p:spPr>
          <a:xfrm>
            <a:off x="36304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D3B64366-33F9-45E7-BD3B-0E6008999121}"/>
              </a:ext>
            </a:extLst>
          </p:cNvPr>
          <p:cNvSpPr/>
          <p:nvPr/>
        </p:nvSpPr>
        <p:spPr>
          <a:xfrm>
            <a:off x="37828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C12891D2-CFB7-4DE9-8363-5F49F25A8419}"/>
              </a:ext>
            </a:extLst>
          </p:cNvPr>
          <p:cNvSpPr/>
          <p:nvPr/>
        </p:nvSpPr>
        <p:spPr>
          <a:xfrm>
            <a:off x="39352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9EFF7D7A-9A3A-4CB4-824F-4C5EAAC33CB9}"/>
              </a:ext>
            </a:extLst>
          </p:cNvPr>
          <p:cNvSpPr/>
          <p:nvPr/>
        </p:nvSpPr>
        <p:spPr>
          <a:xfrm>
            <a:off x="2561265" y="16607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2835470A-D46A-4FDC-8151-03A60AC0386F}"/>
              </a:ext>
            </a:extLst>
          </p:cNvPr>
          <p:cNvSpPr/>
          <p:nvPr/>
        </p:nvSpPr>
        <p:spPr>
          <a:xfrm>
            <a:off x="2695409" y="15178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54D572B5-E423-4B37-B31B-6CF65123452E}"/>
              </a:ext>
            </a:extLst>
          </p:cNvPr>
          <p:cNvSpPr/>
          <p:nvPr/>
        </p:nvSpPr>
        <p:spPr>
          <a:xfrm>
            <a:off x="2695409" y="1222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AAD7BC36-BC10-47B6-92C4-C29CB3826C07}"/>
              </a:ext>
            </a:extLst>
          </p:cNvPr>
          <p:cNvSpPr/>
          <p:nvPr/>
        </p:nvSpPr>
        <p:spPr>
          <a:xfrm>
            <a:off x="2695409" y="908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87E9ACDA-419F-45F3-81EE-14ADD72C5450}"/>
              </a:ext>
            </a:extLst>
          </p:cNvPr>
          <p:cNvSpPr/>
          <p:nvPr/>
        </p:nvSpPr>
        <p:spPr>
          <a:xfrm>
            <a:off x="2561265" y="7621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27D9473E-A028-4F23-88BC-F1A2D2D03C46}"/>
              </a:ext>
            </a:extLst>
          </p:cNvPr>
          <p:cNvSpPr/>
          <p:nvPr/>
        </p:nvSpPr>
        <p:spPr>
          <a:xfrm>
            <a:off x="2561265" y="10581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BA46E9CF-DF37-40AB-A666-8E4B7C11684F}"/>
              </a:ext>
            </a:extLst>
          </p:cNvPr>
          <p:cNvSpPr/>
          <p:nvPr/>
        </p:nvSpPr>
        <p:spPr>
          <a:xfrm>
            <a:off x="2561265" y="1363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11D4EDB8-FC46-4E83-8D85-CAA5ED1937F6}"/>
              </a:ext>
            </a:extLst>
          </p:cNvPr>
          <p:cNvSpPr/>
          <p:nvPr/>
        </p:nvSpPr>
        <p:spPr>
          <a:xfrm>
            <a:off x="2695409" y="1822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C401ED22-3BB7-4EE3-BDF8-CE981CD67994}"/>
              </a:ext>
            </a:extLst>
          </p:cNvPr>
          <p:cNvSpPr/>
          <p:nvPr/>
        </p:nvSpPr>
        <p:spPr>
          <a:xfrm>
            <a:off x="445284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A4820E13-CDA1-45C2-8793-157BEAD31E9D}"/>
              </a:ext>
            </a:extLst>
          </p:cNvPr>
          <p:cNvSpPr/>
          <p:nvPr/>
        </p:nvSpPr>
        <p:spPr>
          <a:xfrm>
            <a:off x="461525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F726E76D-09F0-438A-9861-B10342B7F2BB}"/>
              </a:ext>
            </a:extLst>
          </p:cNvPr>
          <p:cNvSpPr/>
          <p:nvPr/>
        </p:nvSpPr>
        <p:spPr>
          <a:xfrm>
            <a:off x="431124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A9C37455-2B60-4907-AE66-779253FE88DD}"/>
              </a:ext>
            </a:extLst>
          </p:cNvPr>
          <p:cNvSpPr/>
          <p:nvPr/>
        </p:nvSpPr>
        <p:spPr>
          <a:xfrm>
            <a:off x="47695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C1531DF0-5BAC-413A-819B-4A1BCE774471}"/>
              </a:ext>
            </a:extLst>
          </p:cNvPr>
          <p:cNvSpPr/>
          <p:nvPr/>
        </p:nvSpPr>
        <p:spPr>
          <a:xfrm>
            <a:off x="49219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29B1349D-8BB6-435B-B2AF-6C4B38A3797E}"/>
              </a:ext>
            </a:extLst>
          </p:cNvPr>
          <p:cNvSpPr/>
          <p:nvPr/>
        </p:nvSpPr>
        <p:spPr>
          <a:xfrm>
            <a:off x="50743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8" name="矩形 457">
            <a:extLst>
              <a:ext uri="{FF2B5EF4-FFF2-40B4-BE49-F238E27FC236}">
                <a16:creationId xmlns:a16="http://schemas.microsoft.com/office/drawing/2014/main" id="{B8893065-4837-4F31-AADE-8491CB894FDC}"/>
              </a:ext>
            </a:extLst>
          </p:cNvPr>
          <p:cNvSpPr/>
          <p:nvPr/>
        </p:nvSpPr>
        <p:spPr>
          <a:xfrm>
            <a:off x="52267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9" name="矩形 458">
            <a:extLst>
              <a:ext uri="{FF2B5EF4-FFF2-40B4-BE49-F238E27FC236}">
                <a16:creationId xmlns:a16="http://schemas.microsoft.com/office/drawing/2014/main" id="{A254F128-EC14-4669-99CF-DEB8186F718F}"/>
              </a:ext>
            </a:extLst>
          </p:cNvPr>
          <p:cNvSpPr/>
          <p:nvPr/>
        </p:nvSpPr>
        <p:spPr>
          <a:xfrm>
            <a:off x="537916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ED4CC9BE-9804-46EC-ACCF-82161A9DF028}"/>
              </a:ext>
            </a:extLst>
          </p:cNvPr>
          <p:cNvSpPr/>
          <p:nvPr/>
        </p:nvSpPr>
        <p:spPr>
          <a:xfrm>
            <a:off x="590391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BA68FD30-D6A2-4893-88E7-5D7DD95BF3CF}"/>
              </a:ext>
            </a:extLst>
          </p:cNvPr>
          <p:cNvSpPr/>
          <p:nvPr/>
        </p:nvSpPr>
        <p:spPr>
          <a:xfrm>
            <a:off x="606632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2ACDC6DC-F690-4128-8C17-5852CB3178BF}"/>
              </a:ext>
            </a:extLst>
          </p:cNvPr>
          <p:cNvSpPr/>
          <p:nvPr/>
        </p:nvSpPr>
        <p:spPr>
          <a:xfrm>
            <a:off x="576231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A93A8211-EFEC-4838-BFC2-B7E5D4AC7D94}"/>
              </a:ext>
            </a:extLst>
          </p:cNvPr>
          <p:cNvSpPr/>
          <p:nvPr/>
        </p:nvSpPr>
        <p:spPr>
          <a:xfrm>
            <a:off x="62206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F45E17F0-3B4B-4D4E-A652-008BF0B5DA72}"/>
              </a:ext>
            </a:extLst>
          </p:cNvPr>
          <p:cNvSpPr/>
          <p:nvPr/>
        </p:nvSpPr>
        <p:spPr>
          <a:xfrm>
            <a:off x="63730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A0DACA38-50CE-4B07-B655-B4DFA94B30E3}"/>
              </a:ext>
            </a:extLst>
          </p:cNvPr>
          <p:cNvSpPr/>
          <p:nvPr/>
        </p:nvSpPr>
        <p:spPr>
          <a:xfrm>
            <a:off x="65254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C1FCCEC1-3497-4B04-BC92-E1F8B9385509}"/>
              </a:ext>
            </a:extLst>
          </p:cNvPr>
          <p:cNvSpPr/>
          <p:nvPr/>
        </p:nvSpPr>
        <p:spPr>
          <a:xfrm>
            <a:off x="66778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7" name="矩形 466">
            <a:extLst>
              <a:ext uri="{FF2B5EF4-FFF2-40B4-BE49-F238E27FC236}">
                <a16:creationId xmlns:a16="http://schemas.microsoft.com/office/drawing/2014/main" id="{506DA71A-4383-421B-B1FC-4A81E13622B7}"/>
              </a:ext>
            </a:extLst>
          </p:cNvPr>
          <p:cNvSpPr/>
          <p:nvPr/>
        </p:nvSpPr>
        <p:spPr>
          <a:xfrm>
            <a:off x="6830231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BB2AA0A2-48A1-4A65-8F8D-86BB25926C63}"/>
              </a:ext>
            </a:extLst>
          </p:cNvPr>
          <p:cNvSpPr/>
          <p:nvPr/>
        </p:nvSpPr>
        <p:spPr>
          <a:xfrm>
            <a:off x="7347834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0071FCD5-D1EC-4EEB-8598-520AF159FF6F}"/>
              </a:ext>
            </a:extLst>
          </p:cNvPr>
          <p:cNvSpPr/>
          <p:nvPr/>
        </p:nvSpPr>
        <p:spPr>
          <a:xfrm>
            <a:off x="7510244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A5A0D246-1898-447E-B1AC-B99372A0DA95}"/>
              </a:ext>
            </a:extLst>
          </p:cNvPr>
          <p:cNvSpPr/>
          <p:nvPr/>
        </p:nvSpPr>
        <p:spPr>
          <a:xfrm>
            <a:off x="72062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74E94F48-03F3-4FD0-8CB4-72438560BF78}"/>
              </a:ext>
            </a:extLst>
          </p:cNvPr>
          <p:cNvSpPr/>
          <p:nvPr/>
        </p:nvSpPr>
        <p:spPr>
          <a:xfrm>
            <a:off x="76645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19B85AB0-808F-4C1E-881F-4ED28EA67D39}"/>
              </a:ext>
            </a:extLst>
          </p:cNvPr>
          <p:cNvSpPr/>
          <p:nvPr/>
        </p:nvSpPr>
        <p:spPr>
          <a:xfrm>
            <a:off x="78169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283DA556-377A-4F0E-A7D4-5893EF060F3B}"/>
              </a:ext>
            </a:extLst>
          </p:cNvPr>
          <p:cNvSpPr/>
          <p:nvPr/>
        </p:nvSpPr>
        <p:spPr>
          <a:xfrm>
            <a:off x="79693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60EB94D9-A0E8-4419-9AC7-94FED91339FC}"/>
              </a:ext>
            </a:extLst>
          </p:cNvPr>
          <p:cNvSpPr/>
          <p:nvPr/>
        </p:nvSpPr>
        <p:spPr>
          <a:xfrm>
            <a:off x="81217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651BB5BF-987C-4117-9391-EFF8DE5C3458}"/>
              </a:ext>
            </a:extLst>
          </p:cNvPr>
          <p:cNvSpPr/>
          <p:nvPr/>
        </p:nvSpPr>
        <p:spPr>
          <a:xfrm>
            <a:off x="827414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78061396-0DAE-4882-B157-80E83C8527F8}"/>
              </a:ext>
            </a:extLst>
          </p:cNvPr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409170-4344-4CFB-9AC6-4DC9B084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78" name="灯片编号占位符 18">
            <a:extLst>
              <a:ext uri="{FF2B5EF4-FFF2-40B4-BE49-F238E27FC236}">
                <a16:creationId xmlns:a16="http://schemas.microsoft.com/office/drawing/2014/main" id="{9AC7A1C1-59F7-4D8F-A905-9BCA274F7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96760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矩形 707"/>
          <p:cNvSpPr/>
          <p:nvPr/>
        </p:nvSpPr>
        <p:spPr bwMode="auto">
          <a:xfrm>
            <a:off x="29527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09" name="直接连接符 708"/>
          <p:cNvCxnSpPr/>
          <p:nvPr/>
        </p:nvCxnSpPr>
        <p:spPr bwMode="auto">
          <a:xfrm>
            <a:off x="33988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0" name="直接连接符 709"/>
          <p:cNvCxnSpPr/>
          <p:nvPr/>
        </p:nvCxnSpPr>
        <p:spPr bwMode="auto">
          <a:xfrm rot="5400000">
            <a:off x="3206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1" name="直接连接符 710"/>
          <p:cNvCxnSpPr/>
          <p:nvPr/>
        </p:nvCxnSpPr>
        <p:spPr bwMode="auto">
          <a:xfrm rot="5400000">
            <a:off x="36639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2" name="直接连接符 711"/>
          <p:cNvCxnSpPr/>
          <p:nvPr/>
        </p:nvCxnSpPr>
        <p:spPr bwMode="auto">
          <a:xfrm>
            <a:off x="33988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3" name="直接连接符 712"/>
          <p:cNvCxnSpPr/>
          <p:nvPr/>
        </p:nvCxnSpPr>
        <p:spPr bwMode="auto">
          <a:xfrm rot="5400000">
            <a:off x="36639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4" name="直接连接符 713"/>
          <p:cNvCxnSpPr/>
          <p:nvPr/>
        </p:nvCxnSpPr>
        <p:spPr bwMode="auto">
          <a:xfrm rot="5400000">
            <a:off x="3206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15" name="直接连接符 714"/>
          <p:cNvCxnSpPr/>
          <p:nvPr/>
        </p:nvCxnSpPr>
        <p:spPr bwMode="auto">
          <a:xfrm>
            <a:off x="33988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16" name="椭圆 715"/>
          <p:cNvSpPr/>
          <p:nvPr/>
        </p:nvSpPr>
        <p:spPr bwMode="auto">
          <a:xfrm>
            <a:off x="39433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17" name="直接连接符 716"/>
          <p:cNvCxnSpPr/>
          <p:nvPr/>
        </p:nvCxnSpPr>
        <p:spPr bwMode="auto">
          <a:xfrm rot="5400000" flipH="1" flipV="1">
            <a:off x="276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8" name="直接连接符 717"/>
          <p:cNvCxnSpPr/>
          <p:nvPr/>
        </p:nvCxnSpPr>
        <p:spPr bwMode="auto">
          <a:xfrm rot="5400000" flipH="1" flipV="1">
            <a:off x="291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9" name="直接连接符 718"/>
          <p:cNvCxnSpPr/>
          <p:nvPr/>
        </p:nvCxnSpPr>
        <p:spPr bwMode="auto">
          <a:xfrm rot="5400000" flipH="1" flipV="1">
            <a:off x="3067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0" name="直接连接符 719"/>
          <p:cNvCxnSpPr/>
          <p:nvPr/>
        </p:nvCxnSpPr>
        <p:spPr bwMode="auto">
          <a:xfrm rot="5400000" flipH="1" flipV="1">
            <a:off x="3219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1" name="直接连接符 720"/>
          <p:cNvCxnSpPr/>
          <p:nvPr/>
        </p:nvCxnSpPr>
        <p:spPr bwMode="auto">
          <a:xfrm rot="5400000" flipH="1" flipV="1">
            <a:off x="3371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2" name="直接连接符 721"/>
          <p:cNvCxnSpPr/>
          <p:nvPr/>
        </p:nvCxnSpPr>
        <p:spPr bwMode="auto">
          <a:xfrm rot="5400000" flipH="1" flipV="1">
            <a:off x="3524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3" name="直接连接符 722"/>
          <p:cNvCxnSpPr/>
          <p:nvPr/>
        </p:nvCxnSpPr>
        <p:spPr bwMode="auto">
          <a:xfrm rot="5400000" flipH="1" flipV="1">
            <a:off x="3676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4" name="直接连接符 723"/>
          <p:cNvCxnSpPr/>
          <p:nvPr/>
        </p:nvCxnSpPr>
        <p:spPr bwMode="auto">
          <a:xfrm rot="5400000" flipH="1" flipV="1">
            <a:off x="3829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25" name="TextBox 43"/>
          <p:cNvSpPr txBox="1">
            <a:spLocks noChangeArrowheads="1"/>
          </p:cNvSpPr>
          <p:nvPr/>
        </p:nvSpPr>
        <p:spPr bwMode="auto">
          <a:xfrm>
            <a:off x="280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6" name="TextBox 44"/>
          <p:cNvSpPr txBox="1">
            <a:spLocks noChangeArrowheads="1"/>
          </p:cNvSpPr>
          <p:nvPr/>
        </p:nvSpPr>
        <p:spPr bwMode="auto">
          <a:xfrm>
            <a:off x="2952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" name="TextBox 45"/>
          <p:cNvSpPr txBox="1">
            <a:spLocks noChangeArrowheads="1"/>
          </p:cNvSpPr>
          <p:nvPr/>
        </p:nvSpPr>
        <p:spPr bwMode="auto">
          <a:xfrm>
            <a:off x="3105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8" name="TextBox 46"/>
          <p:cNvSpPr txBox="1">
            <a:spLocks noChangeArrowheads="1"/>
          </p:cNvSpPr>
          <p:nvPr/>
        </p:nvSpPr>
        <p:spPr bwMode="auto">
          <a:xfrm>
            <a:off x="3257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9" name="TextBox 47"/>
          <p:cNvSpPr txBox="1">
            <a:spLocks noChangeArrowheads="1"/>
          </p:cNvSpPr>
          <p:nvPr/>
        </p:nvSpPr>
        <p:spPr bwMode="auto">
          <a:xfrm>
            <a:off x="3409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0" name="TextBox 48"/>
          <p:cNvSpPr txBox="1">
            <a:spLocks noChangeArrowheads="1"/>
          </p:cNvSpPr>
          <p:nvPr/>
        </p:nvSpPr>
        <p:spPr bwMode="auto">
          <a:xfrm>
            <a:off x="3562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1" name="TextBox 49"/>
          <p:cNvSpPr txBox="1">
            <a:spLocks noChangeArrowheads="1"/>
          </p:cNvSpPr>
          <p:nvPr/>
        </p:nvSpPr>
        <p:spPr bwMode="auto">
          <a:xfrm>
            <a:off x="3714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2" name="TextBox 50"/>
          <p:cNvSpPr txBox="1">
            <a:spLocks noChangeArrowheads="1"/>
          </p:cNvSpPr>
          <p:nvPr/>
        </p:nvSpPr>
        <p:spPr bwMode="auto">
          <a:xfrm>
            <a:off x="38671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3" name="直接连接符 732"/>
          <p:cNvCxnSpPr/>
          <p:nvPr/>
        </p:nvCxnSpPr>
        <p:spPr bwMode="auto">
          <a:xfrm rot="5400000" flipH="1" flipV="1">
            <a:off x="31432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4" name="直接连接符 733"/>
          <p:cNvCxnSpPr/>
          <p:nvPr/>
        </p:nvCxnSpPr>
        <p:spPr bwMode="auto">
          <a:xfrm rot="5400000" flipH="1" flipV="1">
            <a:off x="36385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5" name="直接连接符 734"/>
          <p:cNvCxnSpPr/>
          <p:nvPr/>
        </p:nvCxnSpPr>
        <p:spPr bwMode="auto">
          <a:xfrm rot="10800000">
            <a:off x="34099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6" name="椭圆 735"/>
          <p:cNvSpPr>
            <a:spLocks noChangeArrowheads="1"/>
          </p:cNvSpPr>
          <p:nvPr/>
        </p:nvSpPr>
        <p:spPr bwMode="auto">
          <a:xfrm flipV="1">
            <a:off x="33734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38" name="矩形 737"/>
          <p:cNvSpPr/>
          <p:nvPr/>
        </p:nvSpPr>
        <p:spPr bwMode="auto">
          <a:xfrm>
            <a:off x="44005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9" name="直接连接符 738"/>
          <p:cNvCxnSpPr/>
          <p:nvPr/>
        </p:nvCxnSpPr>
        <p:spPr bwMode="auto">
          <a:xfrm>
            <a:off x="48466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0" name="直接连接符 739"/>
          <p:cNvCxnSpPr/>
          <p:nvPr/>
        </p:nvCxnSpPr>
        <p:spPr bwMode="auto">
          <a:xfrm rot="5400000">
            <a:off x="4654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1" name="直接连接符 740"/>
          <p:cNvCxnSpPr/>
          <p:nvPr/>
        </p:nvCxnSpPr>
        <p:spPr bwMode="auto">
          <a:xfrm rot="5400000">
            <a:off x="51117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2" name="直接连接符 741"/>
          <p:cNvCxnSpPr/>
          <p:nvPr/>
        </p:nvCxnSpPr>
        <p:spPr bwMode="auto">
          <a:xfrm>
            <a:off x="48466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3" name="直接连接符 742"/>
          <p:cNvCxnSpPr/>
          <p:nvPr/>
        </p:nvCxnSpPr>
        <p:spPr bwMode="auto">
          <a:xfrm rot="5400000">
            <a:off x="51117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4" name="直接连接符 743"/>
          <p:cNvCxnSpPr/>
          <p:nvPr/>
        </p:nvCxnSpPr>
        <p:spPr bwMode="auto">
          <a:xfrm rot="5400000">
            <a:off x="4654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45" name="直接连接符 744"/>
          <p:cNvCxnSpPr/>
          <p:nvPr/>
        </p:nvCxnSpPr>
        <p:spPr bwMode="auto">
          <a:xfrm>
            <a:off x="48466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46" name="椭圆 745"/>
          <p:cNvSpPr/>
          <p:nvPr/>
        </p:nvSpPr>
        <p:spPr bwMode="auto">
          <a:xfrm>
            <a:off x="53911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47" name="直接连接符 746"/>
          <p:cNvCxnSpPr/>
          <p:nvPr/>
        </p:nvCxnSpPr>
        <p:spPr bwMode="auto">
          <a:xfrm rot="5400000" flipH="1" flipV="1">
            <a:off x="421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8" name="直接连接符 747"/>
          <p:cNvCxnSpPr/>
          <p:nvPr/>
        </p:nvCxnSpPr>
        <p:spPr bwMode="auto">
          <a:xfrm rot="5400000" flipH="1" flipV="1">
            <a:off x="436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9" name="直接连接符 748"/>
          <p:cNvCxnSpPr/>
          <p:nvPr/>
        </p:nvCxnSpPr>
        <p:spPr bwMode="auto">
          <a:xfrm rot="5400000" flipH="1" flipV="1">
            <a:off x="4514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0" name="直接连接符 749"/>
          <p:cNvCxnSpPr/>
          <p:nvPr/>
        </p:nvCxnSpPr>
        <p:spPr bwMode="auto">
          <a:xfrm rot="5400000" flipH="1" flipV="1">
            <a:off x="4667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1" name="直接连接符 750"/>
          <p:cNvCxnSpPr/>
          <p:nvPr/>
        </p:nvCxnSpPr>
        <p:spPr bwMode="auto">
          <a:xfrm rot="5400000" flipH="1" flipV="1">
            <a:off x="4819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2" name="直接连接符 751"/>
          <p:cNvCxnSpPr/>
          <p:nvPr/>
        </p:nvCxnSpPr>
        <p:spPr bwMode="auto">
          <a:xfrm rot="5400000" flipH="1" flipV="1">
            <a:off x="4972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3" name="直接连接符 752"/>
          <p:cNvCxnSpPr/>
          <p:nvPr/>
        </p:nvCxnSpPr>
        <p:spPr bwMode="auto">
          <a:xfrm rot="5400000" flipH="1" flipV="1">
            <a:off x="5124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4" name="直接连接符 753"/>
          <p:cNvCxnSpPr/>
          <p:nvPr/>
        </p:nvCxnSpPr>
        <p:spPr bwMode="auto">
          <a:xfrm rot="5400000" flipH="1" flipV="1">
            <a:off x="5276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55" name="TextBox 109"/>
          <p:cNvSpPr txBox="1">
            <a:spLocks noChangeArrowheads="1"/>
          </p:cNvSpPr>
          <p:nvPr/>
        </p:nvSpPr>
        <p:spPr bwMode="auto">
          <a:xfrm>
            <a:off x="424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6" name="TextBox 110"/>
          <p:cNvSpPr txBox="1">
            <a:spLocks noChangeArrowheads="1"/>
          </p:cNvSpPr>
          <p:nvPr/>
        </p:nvSpPr>
        <p:spPr bwMode="auto">
          <a:xfrm>
            <a:off x="4400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" name="TextBox 111"/>
          <p:cNvSpPr txBox="1">
            <a:spLocks noChangeArrowheads="1"/>
          </p:cNvSpPr>
          <p:nvPr/>
        </p:nvSpPr>
        <p:spPr bwMode="auto">
          <a:xfrm>
            <a:off x="4552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8" name="TextBox 112"/>
          <p:cNvSpPr txBox="1">
            <a:spLocks noChangeArrowheads="1"/>
          </p:cNvSpPr>
          <p:nvPr/>
        </p:nvSpPr>
        <p:spPr bwMode="auto">
          <a:xfrm>
            <a:off x="4705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9" name="TextBox 113"/>
          <p:cNvSpPr txBox="1">
            <a:spLocks noChangeArrowheads="1"/>
          </p:cNvSpPr>
          <p:nvPr/>
        </p:nvSpPr>
        <p:spPr bwMode="auto">
          <a:xfrm>
            <a:off x="4857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0" name="TextBox 114"/>
          <p:cNvSpPr txBox="1">
            <a:spLocks noChangeArrowheads="1"/>
          </p:cNvSpPr>
          <p:nvPr/>
        </p:nvSpPr>
        <p:spPr bwMode="auto">
          <a:xfrm>
            <a:off x="5010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1" name="TextBox 115"/>
          <p:cNvSpPr txBox="1">
            <a:spLocks noChangeArrowheads="1"/>
          </p:cNvSpPr>
          <p:nvPr/>
        </p:nvSpPr>
        <p:spPr bwMode="auto">
          <a:xfrm>
            <a:off x="5162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2" name="TextBox 116"/>
          <p:cNvSpPr txBox="1">
            <a:spLocks noChangeArrowheads="1"/>
          </p:cNvSpPr>
          <p:nvPr/>
        </p:nvSpPr>
        <p:spPr bwMode="auto">
          <a:xfrm>
            <a:off x="53149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3" name="直接连接符 762"/>
          <p:cNvCxnSpPr/>
          <p:nvPr/>
        </p:nvCxnSpPr>
        <p:spPr bwMode="auto">
          <a:xfrm rot="5400000" flipH="1" flipV="1">
            <a:off x="45910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4" name="直接连接符 763"/>
          <p:cNvCxnSpPr/>
          <p:nvPr/>
        </p:nvCxnSpPr>
        <p:spPr bwMode="auto">
          <a:xfrm rot="5400000" flipH="1" flipV="1">
            <a:off x="50863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65" name="直接连接符 764"/>
          <p:cNvCxnSpPr/>
          <p:nvPr/>
        </p:nvCxnSpPr>
        <p:spPr bwMode="auto">
          <a:xfrm rot="10800000">
            <a:off x="48577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6" name="椭圆 765"/>
          <p:cNvSpPr>
            <a:spLocks noChangeArrowheads="1"/>
          </p:cNvSpPr>
          <p:nvPr/>
        </p:nvSpPr>
        <p:spPr bwMode="auto">
          <a:xfrm flipV="1">
            <a:off x="48212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68" name="矩形 767"/>
          <p:cNvSpPr/>
          <p:nvPr/>
        </p:nvSpPr>
        <p:spPr bwMode="auto">
          <a:xfrm>
            <a:off x="58483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69" name="直接连接符 768"/>
          <p:cNvCxnSpPr/>
          <p:nvPr/>
        </p:nvCxnSpPr>
        <p:spPr bwMode="auto">
          <a:xfrm>
            <a:off x="62944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0" name="直接连接符 769"/>
          <p:cNvCxnSpPr/>
          <p:nvPr/>
        </p:nvCxnSpPr>
        <p:spPr bwMode="auto">
          <a:xfrm rot="5400000">
            <a:off x="6102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1" name="直接连接符 770"/>
          <p:cNvCxnSpPr/>
          <p:nvPr/>
        </p:nvCxnSpPr>
        <p:spPr bwMode="auto">
          <a:xfrm rot="5400000">
            <a:off x="65595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2" name="直接连接符 771"/>
          <p:cNvCxnSpPr/>
          <p:nvPr/>
        </p:nvCxnSpPr>
        <p:spPr bwMode="auto">
          <a:xfrm>
            <a:off x="62944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3" name="直接连接符 772"/>
          <p:cNvCxnSpPr/>
          <p:nvPr/>
        </p:nvCxnSpPr>
        <p:spPr bwMode="auto">
          <a:xfrm rot="5400000">
            <a:off x="65595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4" name="直接连接符 773"/>
          <p:cNvCxnSpPr/>
          <p:nvPr/>
        </p:nvCxnSpPr>
        <p:spPr bwMode="auto">
          <a:xfrm rot="5400000">
            <a:off x="6102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775" name="直接连接符 774"/>
          <p:cNvCxnSpPr/>
          <p:nvPr/>
        </p:nvCxnSpPr>
        <p:spPr bwMode="auto">
          <a:xfrm>
            <a:off x="62944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776" name="椭圆 775"/>
          <p:cNvSpPr/>
          <p:nvPr/>
        </p:nvSpPr>
        <p:spPr bwMode="auto">
          <a:xfrm>
            <a:off x="68389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77" name="直接连接符 776"/>
          <p:cNvCxnSpPr/>
          <p:nvPr/>
        </p:nvCxnSpPr>
        <p:spPr bwMode="auto">
          <a:xfrm rot="5400000" flipH="1" flipV="1">
            <a:off x="5657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8" name="直接连接符 777"/>
          <p:cNvCxnSpPr/>
          <p:nvPr/>
        </p:nvCxnSpPr>
        <p:spPr bwMode="auto">
          <a:xfrm rot="5400000" flipH="1" flipV="1">
            <a:off x="5810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79" name="直接连接符 778"/>
          <p:cNvCxnSpPr/>
          <p:nvPr/>
        </p:nvCxnSpPr>
        <p:spPr bwMode="auto">
          <a:xfrm rot="5400000" flipH="1" flipV="1">
            <a:off x="5962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0" name="直接连接符 779"/>
          <p:cNvCxnSpPr/>
          <p:nvPr/>
        </p:nvCxnSpPr>
        <p:spPr bwMode="auto">
          <a:xfrm rot="5400000" flipH="1" flipV="1">
            <a:off x="6115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1" name="直接连接符 780"/>
          <p:cNvCxnSpPr/>
          <p:nvPr/>
        </p:nvCxnSpPr>
        <p:spPr bwMode="auto">
          <a:xfrm rot="5400000" flipH="1" flipV="1">
            <a:off x="6267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2" name="直接连接符 781"/>
          <p:cNvCxnSpPr/>
          <p:nvPr/>
        </p:nvCxnSpPr>
        <p:spPr bwMode="auto">
          <a:xfrm rot="5400000" flipH="1" flipV="1">
            <a:off x="6419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3" name="直接连接符 782"/>
          <p:cNvCxnSpPr/>
          <p:nvPr/>
        </p:nvCxnSpPr>
        <p:spPr bwMode="auto">
          <a:xfrm rot="5400000" flipH="1" flipV="1">
            <a:off x="6572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4" name="直接连接符 783"/>
          <p:cNvCxnSpPr/>
          <p:nvPr/>
        </p:nvCxnSpPr>
        <p:spPr bwMode="auto">
          <a:xfrm rot="5400000" flipH="1" flipV="1">
            <a:off x="6724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85" name="TextBox 139"/>
          <p:cNvSpPr txBox="1">
            <a:spLocks noChangeArrowheads="1"/>
          </p:cNvSpPr>
          <p:nvPr/>
        </p:nvSpPr>
        <p:spPr bwMode="auto">
          <a:xfrm>
            <a:off x="5695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6" name="TextBox 140"/>
          <p:cNvSpPr txBox="1">
            <a:spLocks noChangeArrowheads="1"/>
          </p:cNvSpPr>
          <p:nvPr/>
        </p:nvSpPr>
        <p:spPr bwMode="auto">
          <a:xfrm>
            <a:off x="5848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7" name="TextBox 141"/>
          <p:cNvSpPr txBox="1">
            <a:spLocks noChangeArrowheads="1"/>
          </p:cNvSpPr>
          <p:nvPr/>
        </p:nvSpPr>
        <p:spPr bwMode="auto">
          <a:xfrm>
            <a:off x="6000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" name="TextBox 142"/>
          <p:cNvSpPr txBox="1">
            <a:spLocks noChangeArrowheads="1"/>
          </p:cNvSpPr>
          <p:nvPr/>
        </p:nvSpPr>
        <p:spPr bwMode="auto">
          <a:xfrm>
            <a:off x="6153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9" name="TextBox 143"/>
          <p:cNvSpPr txBox="1">
            <a:spLocks noChangeArrowheads="1"/>
          </p:cNvSpPr>
          <p:nvPr/>
        </p:nvSpPr>
        <p:spPr bwMode="auto">
          <a:xfrm>
            <a:off x="6305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0" name="TextBox 144"/>
          <p:cNvSpPr txBox="1">
            <a:spLocks noChangeArrowheads="1"/>
          </p:cNvSpPr>
          <p:nvPr/>
        </p:nvSpPr>
        <p:spPr bwMode="auto">
          <a:xfrm>
            <a:off x="6457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1" name="TextBox 145"/>
          <p:cNvSpPr txBox="1">
            <a:spLocks noChangeArrowheads="1"/>
          </p:cNvSpPr>
          <p:nvPr/>
        </p:nvSpPr>
        <p:spPr bwMode="auto">
          <a:xfrm>
            <a:off x="6610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2" name="TextBox 146"/>
          <p:cNvSpPr txBox="1">
            <a:spLocks noChangeArrowheads="1"/>
          </p:cNvSpPr>
          <p:nvPr/>
        </p:nvSpPr>
        <p:spPr bwMode="auto">
          <a:xfrm>
            <a:off x="67627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 bwMode="auto">
          <a:xfrm rot="5400000" flipH="1" flipV="1">
            <a:off x="60388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4" name="直接连接符 793"/>
          <p:cNvCxnSpPr/>
          <p:nvPr/>
        </p:nvCxnSpPr>
        <p:spPr bwMode="auto">
          <a:xfrm rot="5400000" flipH="1" flipV="1">
            <a:off x="65341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95" name="直接连接符 794"/>
          <p:cNvCxnSpPr/>
          <p:nvPr/>
        </p:nvCxnSpPr>
        <p:spPr bwMode="auto">
          <a:xfrm rot="10800000">
            <a:off x="63055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6" name="椭圆 795"/>
          <p:cNvSpPr>
            <a:spLocks noChangeArrowheads="1"/>
          </p:cNvSpPr>
          <p:nvPr/>
        </p:nvSpPr>
        <p:spPr bwMode="auto">
          <a:xfrm flipV="1">
            <a:off x="62690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798" name="矩形 797"/>
          <p:cNvSpPr/>
          <p:nvPr/>
        </p:nvSpPr>
        <p:spPr bwMode="auto">
          <a:xfrm>
            <a:off x="7296152" y="2995464"/>
            <a:ext cx="1219200" cy="10668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99" name="直接连接符 798"/>
          <p:cNvCxnSpPr/>
          <p:nvPr/>
        </p:nvCxnSpPr>
        <p:spPr bwMode="auto">
          <a:xfrm>
            <a:off x="7742240" y="3147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0" name="直接连接符 799"/>
          <p:cNvCxnSpPr/>
          <p:nvPr/>
        </p:nvCxnSpPr>
        <p:spPr bwMode="auto">
          <a:xfrm rot="5400000">
            <a:off x="75501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01" name="直接连接符 800"/>
          <p:cNvCxnSpPr/>
          <p:nvPr/>
        </p:nvCxnSpPr>
        <p:spPr bwMode="auto">
          <a:xfrm rot="5400000">
            <a:off x="8007352" y="3338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02" name="直接连接符 801"/>
          <p:cNvCxnSpPr/>
          <p:nvPr/>
        </p:nvCxnSpPr>
        <p:spPr bwMode="auto">
          <a:xfrm>
            <a:off x="7742240" y="3528864"/>
            <a:ext cx="327025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03" name="直接连接符 802"/>
          <p:cNvCxnSpPr/>
          <p:nvPr/>
        </p:nvCxnSpPr>
        <p:spPr bwMode="auto">
          <a:xfrm rot="5400000">
            <a:off x="80073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04" name="直接连接符 803"/>
          <p:cNvCxnSpPr/>
          <p:nvPr/>
        </p:nvCxnSpPr>
        <p:spPr bwMode="auto">
          <a:xfrm rot="5400000">
            <a:off x="7550152" y="3719364"/>
            <a:ext cx="254000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805" name="直接连接符 804"/>
          <p:cNvCxnSpPr/>
          <p:nvPr/>
        </p:nvCxnSpPr>
        <p:spPr bwMode="auto">
          <a:xfrm>
            <a:off x="7742240" y="3909864"/>
            <a:ext cx="327025" cy="0"/>
          </a:xfrm>
          <a:prstGeom prst="line">
            <a:avLst/>
          </a:prstGeom>
          <a:noFill/>
          <a:ln w="762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806" name="椭圆 805"/>
          <p:cNvSpPr/>
          <p:nvPr/>
        </p:nvSpPr>
        <p:spPr bwMode="auto">
          <a:xfrm>
            <a:off x="8286752" y="3757464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807" name="直接连接符 806"/>
          <p:cNvCxnSpPr/>
          <p:nvPr/>
        </p:nvCxnSpPr>
        <p:spPr bwMode="auto">
          <a:xfrm rot="5400000" flipH="1" flipV="1">
            <a:off x="7105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8" name="直接连接符 807"/>
          <p:cNvCxnSpPr/>
          <p:nvPr/>
        </p:nvCxnSpPr>
        <p:spPr bwMode="auto">
          <a:xfrm rot="5400000" flipH="1" flipV="1">
            <a:off x="7258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09" name="直接连接符 808"/>
          <p:cNvCxnSpPr/>
          <p:nvPr/>
        </p:nvCxnSpPr>
        <p:spPr bwMode="auto">
          <a:xfrm rot="5400000" flipH="1" flipV="1">
            <a:off x="7410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0" name="直接连接符 809"/>
          <p:cNvCxnSpPr/>
          <p:nvPr/>
        </p:nvCxnSpPr>
        <p:spPr bwMode="auto">
          <a:xfrm rot="5400000" flipH="1" flipV="1">
            <a:off x="75628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1" name="直接连接符 810"/>
          <p:cNvCxnSpPr/>
          <p:nvPr/>
        </p:nvCxnSpPr>
        <p:spPr bwMode="auto">
          <a:xfrm rot="5400000" flipH="1" flipV="1">
            <a:off x="77152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2" name="直接连接符 811"/>
          <p:cNvCxnSpPr/>
          <p:nvPr/>
        </p:nvCxnSpPr>
        <p:spPr bwMode="auto">
          <a:xfrm rot="5400000" flipH="1" flipV="1">
            <a:off x="78676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3" name="直接连接符 812"/>
          <p:cNvCxnSpPr/>
          <p:nvPr/>
        </p:nvCxnSpPr>
        <p:spPr bwMode="auto">
          <a:xfrm rot="5400000" flipH="1" flipV="1">
            <a:off x="80200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14" name="直接连接符 813"/>
          <p:cNvCxnSpPr/>
          <p:nvPr/>
        </p:nvCxnSpPr>
        <p:spPr bwMode="auto">
          <a:xfrm rot="5400000" flipH="1" flipV="1">
            <a:off x="8172452" y="27287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15" name="TextBox 169"/>
          <p:cNvSpPr txBox="1">
            <a:spLocks noChangeArrowheads="1"/>
          </p:cNvSpPr>
          <p:nvPr/>
        </p:nvSpPr>
        <p:spPr bwMode="auto">
          <a:xfrm>
            <a:off x="7143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6" name="TextBox 170"/>
          <p:cNvSpPr txBox="1">
            <a:spLocks noChangeArrowheads="1"/>
          </p:cNvSpPr>
          <p:nvPr/>
        </p:nvSpPr>
        <p:spPr bwMode="auto">
          <a:xfrm>
            <a:off x="7296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7" name="TextBox 171"/>
          <p:cNvSpPr txBox="1">
            <a:spLocks noChangeArrowheads="1"/>
          </p:cNvSpPr>
          <p:nvPr/>
        </p:nvSpPr>
        <p:spPr bwMode="auto">
          <a:xfrm>
            <a:off x="74485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8" name="TextBox 172"/>
          <p:cNvSpPr txBox="1">
            <a:spLocks noChangeArrowheads="1"/>
          </p:cNvSpPr>
          <p:nvPr/>
        </p:nvSpPr>
        <p:spPr bwMode="auto">
          <a:xfrm>
            <a:off x="76009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" name="TextBox 173"/>
          <p:cNvSpPr txBox="1">
            <a:spLocks noChangeArrowheads="1"/>
          </p:cNvSpPr>
          <p:nvPr/>
        </p:nvSpPr>
        <p:spPr bwMode="auto">
          <a:xfrm>
            <a:off x="77533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" name="TextBox 174"/>
          <p:cNvSpPr txBox="1">
            <a:spLocks noChangeArrowheads="1"/>
          </p:cNvSpPr>
          <p:nvPr/>
        </p:nvSpPr>
        <p:spPr bwMode="auto">
          <a:xfrm>
            <a:off x="79057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1" name="TextBox 175"/>
          <p:cNvSpPr txBox="1">
            <a:spLocks noChangeArrowheads="1"/>
          </p:cNvSpPr>
          <p:nvPr/>
        </p:nvSpPr>
        <p:spPr bwMode="auto">
          <a:xfrm>
            <a:off x="8058152" y="261446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2" name="TextBox 176"/>
          <p:cNvSpPr txBox="1">
            <a:spLocks noChangeArrowheads="1"/>
          </p:cNvSpPr>
          <p:nvPr/>
        </p:nvSpPr>
        <p:spPr bwMode="auto">
          <a:xfrm>
            <a:off x="8210552" y="261446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dp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3" name="直接连接符 822"/>
          <p:cNvCxnSpPr/>
          <p:nvPr/>
        </p:nvCxnSpPr>
        <p:spPr bwMode="auto">
          <a:xfrm rot="5400000" flipH="1" flipV="1">
            <a:off x="7486652" y="4328964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4" name="直接连接符 823"/>
          <p:cNvCxnSpPr/>
          <p:nvPr/>
        </p:nvCxnSpPr>
        <p:spPr bwMode="auto">
          <a:xfrm rot="5400000" flipH="1" flipV="1">
            <a:off x="7981952" y="4214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5" name="直接连接符 824"/>
          <p:cNvCxnSpPr/>
          <p:nvPr/>
        </p:nvCxnSpPr>
        <p:spPr bwMode="auto">
          <a:xfrm rot="10800000">
            <a:off x="7753352" y="4367064"/>
            <a:ext cx="381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26" name="椭圆 825"/>
          <p:cNvSpPr>
            <a:spLocks noChangeArrowheads="1"/>
          </p:cNvSpPr>
          <p:nvPr/>
        </p:nvSpPr>
        <p:spPr bwMode="auto">
          <a:xfrm flipV="1">
            <a:off x="7716840" y="4333727"/>
            <a:ext cx="76200" cy="76200"/>
          </a:xfrm>
          <a:prstGeom prst="ellipse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rot="1080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grpSp>
        <p:nvGrpSpPr>
          <p:cNvPr id="827" name="组合 183"/>
          <p:cNvGrpSpPr>
            <a:grpSpLocks/>
          </p:cNvGrpSpPr>
          <p:nvPr/>
        </p:nvGrpSpPr>
        <p:grpSpPr bwMode="auto">
          <a:xfrm>
            <a:off x="3181352" y="4595664"/>
            <a:ext cx="457200" cy="609600"/>
            <a:chOff x="2514600" y="2743200"/>
            <a:chExt cx="457200" cy="609600"/>
          </a:xfrm>
        </p:grpSpPr>
        <p:sp>
          <p:nvSpPr>
            <p:cNvPr id="828" name="等腰三角形 827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29" name="椭圆 828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0" name="组合 184"/>
          <p:cNvGrpSpPr>
            <a:grpSpLocks/>
          </p:cNvGrpSpPr>
          <p:nvPr/>
        </p:nvGrpSpPr>
        <p:grpSpPr bwMode="auto">
          <a:xfrm>
            <a:off x="4629152" y="4595664"/>
            <a:ext cx="457200" cy="609600"/>
            <a:chOff x="2514600" y="2743200"/>
            <a:chExt cx="457200" cy="609600"/>
          </a:xfrm>
        </p:grpSpPr>
        <p:sp>
          <p:nvSpPr>
            <p:cNvPr id="831" name="等腰三角形 830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2" name="椭圆 831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3" name="组合 187"/>
          <p:cNvGrpSpPr>
            <a:grpSpLocks/>
          </p:cNvGrpSpPr>
          <p:nvPr/>
        </p:nvGrpSpPr>
        <p:grpSpPr bwMode="auto">
          <a:xfrm>
            <a:off x="6076952" y="4595664"/>
            <a:ext cx="457200" cy="609600"/>
            <a:chOff x="2514600" y="2743200"/>
            <a:chExt cx="457200" cy="609600"/>
          </a:xfrm>
        </p:grpSpPr>
        <p:sp>
          <p:nvSpPr>
            <p:cNvPr id="834" name="等腰三角形 833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5" name="椭圆 834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836" name="组合 190"/>
          <p:cNvGrpSpPr>
            <a:grpSpLocks/>
          </p:cNvGrpSpPr>
          <p:nvPr/>
        </p:nvGrpSpPr>
        <p:grpSpPr bwMode="auto">
          <a:xfrm>
            <a:off x="7524752" y="4595664"/>
            <a:ext cx="457200" cy="609600"/>
            <a:chOff x="2514600" y="2743200"/>
            <a:chExt cx="457200" cy="609600"/>
          </a:xfrm>
        </p:grpSpPr>
        <p:sp>
          <p:nvSpPr>
            <p:cNvPr id="837" name="等腰三角形 836"/>
            <p:cNvSpPr/>
            <p:nvPr/>
          </p:nvSpPr>
          <p:spPr>
            <a:xfrm>
              <a:off x="2514600" y="2895600"/>
              <a:ext cx="457200" cy="457200"/>
            </a:xfrm>
            <a:prstGeom prst="triangl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38" name="椭圆 837"/>
            <p:cNvSpPr/>
            <p:nvPr/>
          </p:nvSpPr>
          <p:spPr>
            <a:xfrm>
              <a:off x="2667000" y="27432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cxnSp>
        <p:nvCxnSpPr>
          <p:cNvPr id="839" name="直接连接符 838"/>
          <p:cNvCxnSpPr/>
          <p:nvPr/>
        </p:nvCxnSpPr>
        <p:spPr>
          <a:xfrm rot="5400000">
            <a:off x="3257552" y="5357664"/>
            <a:ext cx="304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0" name="直接连接符 839"/>
          <p:cNvCxnSpPr/>
          <p:nvPr/>
        </p:nvCxnSpPr>
        <p:spPr>
          <a:xfrm rot="10800000">
            <a:off x="1657352" y="5510064"/>
            <a:ext cx="1752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1" name="直接连接符 840"/>
          <p:cNvCxnSpPr/>
          <p:nvPr/>
        </p:nvCxnSpPr>
        <p:spPr>
          <a:xfrm rot="10800000">
            <a:off x="1657352" y="5662464"/>
            <a:ext cx="3200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2" name="直接连接符 841"/>
          <p:cNvCxnSpPr/>
          <p:nvPr/>
        </p:nvCxnSpPr>
        <p:spPr>
          <a:xfrm rot="10800000">
            <a:off x="1657352" y="5814864"/>
            <a:ext cx="4648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3" name="直接连接符 842"/>
          <p:cNvCxnSpPr/>
          <p:nvPr/>
        </p:nvCxnSpPr>
        <p:spPr>
          <a:xfrm rot="10800000">
            <a:off x="1657352" y="5967264"/>
            <a:ext cx="6096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4" name="直接连接符 843"/>
          <p:cNvCxnSpPr/>
          <p:nvPr/>
        </p:nvCxnSpPr>
        <p:spPr>
          <a:xfrm rot="5400000">
            <a:off x="4629152" y="54338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5" name="直接连接符 844"/>
          <p:cNvCxnSpPr/>
          <p:nvPr/>
        </p:nvCxnSpPr>
        <p:spPr>
          <a:xfrm rot="5400000">
            <a:off x="6000752" y="55100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6" name="直接连接符 845"/>
          <p:cNvCxnSpPr/>
          <p:nvPr/>
        </p:nvCxnSpPr>
        <p:spPr>
          <a:xfrm rot="5400000">
            <a:off x="7372352" y="55862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7" name="直接连接符 846"/>
          <p:cNvCxnSpPr/>
          <p:nvPr/>
        </p:nvCxnSpPr>
        <p:spPr>
          <a:xfrm rot="10800000">
            <a:off x="1657352" y="2004864"/>
            <a:ext cx="5715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8" name="直接连接符 847"/>
          <p:cNvCxnSpPr/>
          <p:nvPr/>
        </p:nvCxnSpPr>
        <p:spPr>
          <a:xfrm rot="5400000" flipH="1" flipV="1">
            <a:off x="71437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9" name="直接连接符 848"/>
          <p:cNvCxnSpPr/>
          <p:nvPr/>
        </p:nvCxnSpPr>
        <p:spPr>
          <a:xfrm rot="10800000">
            <a:off x="1657352" y="1852464"/>
            <a:ext cx="5867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0" name="直接连接符 849"/>
          <p:cNvCxnSpPr/>
          <p:nvPr/>
        </p:nvCxnSpPr>
        <p:spPr>
          <a:xfrm rot="10800000">
            <a:off x="1657352" y="1700064"/>
            <a:ext cx="6019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1" name="直接连接符 850"/>
          <p:cNvCxnSpPr/>
          <p:nvPr/>
        </p:nvCxnSpPr>
        <p:spPr>
          <a:xfrm rot="10800000">
            <a:off x="1657352" y="1547664"/>
            <a:ext cx="6172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2" name="直接连接符 851"/>
          <p:cNvCxnSpPr/>
          <p:nvPr/>
        </p:nvCxnSpPr>
        <p:spPr>
          <a:xfrm rot="10800000">
            <a:off x="1657352" y="1395264"/>
            <a:ext cx="6324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3" name="直接连接符 852"/>
          <p:cNvCxnSpPr/>
          <p:nvPr/>
        </p:nvCxnSpPr>
        <p:spPr>
          <a:xfrm rot="10800000">
            <a:off x="1657352" y="1242864"/>
            <a:ext cx="6477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4" name="直接连接符 853"/>
          <p:cNvCxnSpPr/>
          <p:nvPr/>
        </p:nvCxnSpPr>
        <p:spPr>
          <a:xfrm rot="10800000">
            <a:off x="1657352" y="1090464"/>
            <a:ext cx="6629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5" name="直接连接符 854"/>
          <p:cNvCxnSpPr/>
          <p:nvPr/>
        </p:nvCxnSpPr>
        <p:spPr>
          <a:xfrm rot="10800000">
            <a:off x="1657352" y="938064"/>
            <a:ext cx="6781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6" name="直接连接符 855"/>
          <p:cNvCxnSpPr/>
          <p:nvPr/>
        </p:nvCxnSpPr>
        <p:spPr>
          <a:xfrm rot="5400000" flipH="1" flipV="1">
            <a:off x="72199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7" name="直接连接符 856"/>
          <p:cNvCxnSpPr/>
          <p:nvPr/>
        </p:nvCxnSpPr>
        <p:spPr>
          <a:xfrm rot="5400000" flipH="1" flipV="1">
            <a:off x="72961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8" name="直接连接符 857"/>
          <p:cNvCxnSpPr/>
          <p:nvPr/>
        </p:nvCxnSpPr>
        <p:spPr>
          <a:xfrm rot="5400000" flipH="1" flipV="1">
            <a:off x="73723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59" name="直接连接符 858"/>
          <p:cNvCxnSpPr/>
          <p:nvPr/>
        </p:nvCxnSpPr>
        <p:spPr>
          <a:xfrm rot="5400000" flipH="1" flipV="1">
            <a:off x="74485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0" name="直接连接符 859"/>
          <p:cNvCxnSpPr/>
          <p:nvPr/>
        </p:nvCxnSpPr>
        <p:spPr>
          <a:xfrm rot="5400000" flipH="1" flipV="1">
            <a:off x="75247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1" name="直接连接符 860"/>
          <p:cNvCxnSpPr/>
          <p:nvPr/>
        </p:nvCxnSpPr>
        <p:spPr>
          <a:xfrm rot="5400000" flipH="1" flipV="1">
            <a:off x="76009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2" name="直接连接符 861"/>
          <p:cNvCxnSpPr/>
          <p:nvPr/>
        </p:nvCxnSpPr>
        <p:spPr>
          <a:xfrm rot="5400000" flipH="1" flipV="1">
            <a:off x="76771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3" name="直接连接符 862"/>
          <p:cNvCxnSpPr/>
          <p:nvPr/>
        </p:nvCxnSpPr>
        <p:spPr>
          <a:xfrm rot="5400000" flipH="1" flipV="1">
            <a:off x="56959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4" name="直接连接符 863"/>
          <p:cNvCxnSpPr/>
          <p:nvPr/>
        </p:nvCxnSpPr>
        <p:spPr>
          <a:xfrm rot="5400000" flipH="1" flipV="1">
            <a:off x="57721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5" name="直接连接符 864"/>
          <p:cNvCxnSpPr/>
          <p:nvPr/>
        </p:nvCxnSpPr>
        <p:spPr>
          <a:xfrm rot="5400000" flipH="1" flipV="1">
            <a:off x="58483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6" name="直接连接符 865"/>
          <p:cNvCxnSpPr/>
          <p:nvPr/>
        </p:nvCxnSpPr>
        <p:spPr>
          <a:xfrm rot="5400000" flipH="1" flipV="1">
            <a:off x="59245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7" name="直接连接符 866"/>
          <p:cNvCxnSpPr/>
          <p:nvPr/>
        </p:nvCxnSpPr>
        <p:spPr>
          <a:xfrm rot="5400000" flipH="1" flipV="1">
            <a:off x="60007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8" name="直接连接符 867"/>
          <p:cNvCxnSpPr/>
          <p:nvPr/>
        </p:nvCxnSpPr>
        <p:spPr>
          <a:xfrm rot="5400000" flipH="1" flipV="1">
            <a:off x="60769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69" name="直接连接符 868"/>
          <p:cNvCxnSpPr/>
          <p:nvPr/>
        </p:nvCxnSpPr>
        <p:spPr>
          <a:xfrm rot="5400000" flipH="1" flipV="1">
            <a:off x="61531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0" name="直接连接符 869"/>
          <p:cNvCxnSpPr/>
          <p:nvPr/>
        </p:nvCxnSpPr>
        <p:spPr>
          <a:xfrm rot="5400000" flipH="1" flipV="1">
            <a:off x="62293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1" name="直接连接符 870"/>
          <p:cNvCxnSpPr/>
          <p:nvPr/>
        </p:nvCxnSpPr>
        <p:spPr>
          <a:xfrm rot="5400000" flipH="1" flipV="1">
            <a:off x="42481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2" name="直接连接符 871"/>
          <p:cNvCxnSpPr/>
          <p:nvPr/>
        </p:nvCxnSpPr>
        <p:spPr>
          <a:xfrm rot="5400000" flipH="1" flipV="1">
            <a:off x="43243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3" name="直接连接符 872"/>
          <p:cNvCxnSpPr/>
          <p:nvPr/>
        </p:nvCxnSpPr>
        <p:spPr>
          <a:xfrm rot="5400000" flipH="1" flipV="1">
            <a:off x="44005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4" name="直接连接符 873"/>
          <p:cNvCxnSpPr/>
          <p:nvPr/>
        </p:nvCxnSpPr>
        <p:spPr>
          <a:xfrm rot="5400000" flipH="1" flipV="1">
            <a:off x="44767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5" name="直接连接符 874"/>
          <p:cNvCxnSpPr/>
          <p:nvPr/>
        </p:nvCxnSpPr>
        <p:spPr>
          <a:xfrm rot="5400000" flipH="1" flipV="1">
            <a:off x="45529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6" name="直接连接符 875"/>
          <p:cNvCxnSpPr/>
          <p:nvPr/>
        </p:nvCxnSpPr>
        <p:spPr>
          <a:xfrm rot="5400000" flipH="1" flipV="1">
            <a:off x="46291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7" name="直接连接符 876"/>
          <p:cNvCxnSpPr/>
          <p:nvPr/>
        </p:nvCxnSpPr>
        <p:spPr>
          <a:xfrm rot="5400000" flipH="1" flipV="1">
            <a:off x="47053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8" name="直接连接符 877"/>
          <p:cNvCxnSpPr/>
          <p:nvPr/>
        </p:nvCxnSpPr>
        <p:spPr>
          <a:xfrm rot="5400000" flipH="1" flipV="1">
            <a:off x="47815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79" name="直接连接符 878"/>
          <p:cNvCxnSpPr/>
          <p:nvPr/>
        </p:nvCxnSpPr>
        <p:spPr>
          <a:xfrm rot="5400000" flipH="1" flipV="1">
            <a:off x="2800352" y="2233464"/>
            <a:ext cx="457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0" name="直接连接符 879"/>
          <p:cNvCxnSpPr/>
          <p:nvPr/>
        </p:nvCxnSpPr>
        <p:spPr>
          <a:xfrm rot="5400000" flipH="1" flipV="1">
            <a:off x="2876552" y="2157264"/>
            <a:ext cx="609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1" name="直接连接符 880"/>
          <p:cNvCxnSpPr/>
          <p:nvPr/>
        </p:nvCxnSpPr>
        <p:spPr>
          <a:xfrm rot="5400000" flipH="1" flipV="1">
            <a:off x="2952752" y="2081064"/>
            <a:ext cx="762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2" name="直接连接符 881"/>
          <p:cNvCxnSpPr/>
          <p:nvPr/>
        </p:nvCxnSpPr>
        <p:spPr>
          <a:xfrm rot="5400000" flipH="1" flipV="1">
            <a:off x="3028952" y="2004864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3" name="直接连接符 882"/>
          <p:cNvCxnSpPr/>
          <p:nvPr/>
        </p:nvCxnSpPr>
        <p:spPr>
          <a:xfrm rot="5400000" flipH="1" flipV="1">
            <a:off x="3105152" y="1928664"/>
            <a:ext cx="10668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4" name="直接连接符 883"/>
          <p:cNvCxnSpPr/>
          <p:nvPr/>
        </p:nvCxnSpPr>
        <p:spPr>
          <a:xfrm rot="5400000" flipH="1" flipV="1">
            <a:off x="3181352" y="1852464"/>
            <a:ext cx="12192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5" name="直接连接符 884"/>
          <p:cNvCxnSpPr/>
          <p:nvPr/>
        </p:nvCxnSpPr>
        <p:spPr>
          <a:xfrm rot="5400000" flipH="1" flipV="1">
            <a:off x="3257552" y="1776264"/>
            <a:ext cx="13716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6" name="直接连接符 885"/>
          <p:cNvCxnSpPr/>
          <p:nvPr/>
        </p:nvCxnSpPr>
        <p:spPr>
          <a:xfrm rot="5400000" flipH="1" flipV="1">
            <a:off x="3333752" y="1700064"/>
            <a:ext cx="1524000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87" name="组合 282"/>
          <p:cNvGrpSpPr>
            <a:grpSpLocks/>
          </p:cNvGrpSpPr>
          <p:nvPr/>
        </p:nvGrpSpPr>
        <p:grpSpPr bwMode="auto">
          <a:xfrm>
            <a:off x="2990852" y="899964"/>
            <a:ext cx="1143000" cy="1141413"/>
            <a:chOff x="2705100" y="647699"/>
            <a:chExt cx="1143001" cy="1140620"/>
          </a:xfrm>
        </p:grpSpPr>
        <p:sp>
          <p:nvSpPr>
            <p:cNvPr id="888" name="椭圆 887"/>
            <p:cNvSpPr>
              <a:spLocks noChangeArrowheads="1"/>
            </p:cNvSpPr>
            <p:nvPr/>
          </p:nvSpPr>
          <p:spPr bwMode="auto">
            <a:xfrm flipV="1">
              <a:off x="2705100" y="1712172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89" name="椭圆 888"/>
            <p:cNvSpPr>
              <a:spLocks noChangeArrowheads="1"/>
            </p:cNvSpPr>
            <p:nvPr/>
          </p:nvSpPr>
          <p:spPr bwMode="auto">
            <a:xfrm flipV="1">
              <a:off x="2857500" y="1561464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0" name="椭圆 889"/>
            <p:cNvSpPr>
              <a:spLocks noChangeArrowheads="1"/>
            </p:cNvSpPr>
            <p:nvPr/>
          </p:nvSpPr>
          <p:spPr bwMode="auto">
            <a:xfrm flipV="1">
              <a:off x="3009900" y="1409170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1" name="椭圆 890"/>
            <p:cNvSpPr>
              <a:spLocks noChangeArrowheads="1"/>
            </p:cNvSpPr>
            <p:nvPr/>
          </p:nvSpPr>
          <p:spPr bwMode="auto">
            <a:xfrm flipV="1">
              <a:off x="3162300" y="1256875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2" name="椭圆 891"/>
            <p:cNvSpPr>
              <a:spLocks noChangeArrowheads="1"/>
            </p:cNvSpPr>
            <p:nvPr/>
          </p:nvSpPr>
          <p:spPr bwMode="auto">
            <a:xfrm flipV="1">
              <a:off x="3314701" y="1104581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3" name="椭圆 892"/>
            <p:cNvSpPr>
              <a:spLocks noChangeArrowheads="1"/>
            </p:cNvSpPr>
            <p:nvPr/>
          </p:nvSpPr>
          <p:spPr bwMode="auto">
            <a:xfrm flipV="1">
              <a:off x="3467101" y="952287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4" name="椭圆 893"/>
            <p:cNvSpPr>
              <a:spLocks noChangeArrowheads="1"/>
            </p:cNvSpPr>
            <p:nvPr/>
          </p:nvSpPr>
          <p:spPr bwMode="auto">
            <a:xfrm flipV="1">
              <a:off x="3619501" y="799993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5" name="椭圆 894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147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896" name="组合 283"/>
          <p:cNvGrpSpPr>
            <a:grpSpLocks/>
          </p:cNvGrpSpPr>
          <p:nvPr/>
        </p:nvGrpSpPr>
        <p:grpSpPr bwMode="auto">
          <a:xfrm>
            <a:off x="4441827" y="901552"/>
            <a:ext cx="1143000" cy="1139825"/>
            <a:chOff x="2705100" y="647699"/>
            <a:chExt cx="1143001" cy="1140620"/>
          </a:xfrm>
        </p:grpSpPr>
        <p:sp>
          <p:nvSpPr>
            <p:cNvPr id="897" name="椭圆 896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8" name="椭圆 897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99" name="椭圆 898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0" name="椭圆 899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1" name="椭圆 900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2" name="椭圆 901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3" name="椭圆 902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4" name="椭圆 903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905" name="组合 292"/>
          <p:cNvGrpSpPr>
            <a:grpSpLocks/>
          </p:cNvGrpSpPr>
          <p:nvPr/>
        </p:nvGrpSpPr>
        <p:grpSpPr bwMode="auto">
          <a:xfrm>
            <a:off x="5889627" y="901552"/>
            <a:ext cx="1143000" cy="1139825"/>
            <a:chOff x="2705100" y="647699"/>
            <a:chExt cx="1143001" cy="1140620"/>
          </a:xfrm>
        </p:grpSpPr>
        <p:sp>
          <p:nvSpPr>
            <p:cNvPr id="906" name="椭圆 905"/>
            <p:cNvSpPr>
              <a:spLocks noChangeArrowheads="1"/>
            </p:cNvSpPr>
            <p:nvPr/>
          </p:nvSpPr>
          <p:spPr bwMode="auto">
            <a:xfrm flipV="1">
              <a:off x="2705100" y="1712066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7" name="椭圆 906"/>
            <p:cNvSpPr>
              <a:spLocks noChangeArrowheads="1"/>
            </p:cNvSpPr>
            <p:nvPr/>
          </p:nvSpPr>
          <p:spPr bwMode="auto">
            <a:xfrm flipV="1">
              <a:off x="2857500" y="1562737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8" name="椭圆 907"/>
            <p:cNvSpPr>
              <a:spLocks noChangeArrowheads="1"/>
            </p:cNvSpPr>
            <p:nvPr/>
          </p:nvSpPr>
          <p:spPr bwMode="auto">
            <a:xfrm flipV="1">
              <a:off x="3009900" y="1410230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09" name="椭圆 908"/>
            <p:cNvSpPr>
              <a:spLocks noChangeArrowheads="1"/>
            </p:cNvSpPr>
            <p:nvPr/>
          </p:nvSpPr>
          <p:spPr bwMode="auto">
            <a:xfrm flipV="1">
              <a:off x="3162300" y="1257724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0" name="椭圆 909"/>
            <p:cNvSpPr>
              <a:spLocks noChangeArrowheads="1"/>
            </p:cNvSpPr>
            <p:nvPr/>
          </p:nvSpPr>
          <p:spPr bwMode="auto">
            <a:xfrm flipV="1">
              <a:off x="3314701" y="1105218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1" name="椭圆 910"/>
            <p:cNvSpPr>
              <a:spLocks noChangeArrowheads="1"/>
            </p:cNvSpPr>
            <p:nvPr/>
          </p:nvSpPr>
          <p:spPr bwMode="auto">
            <a:xfrm flipV="1">
              <a:off x="3467101" y="952712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2" name="椭圆 911"/>
            <p:cNvSpPr>
              <a:spLocks noChangeArrowheads="1"/>
            </p:cNvSpPr>
            <p:nvPr/>
          </p:nvSpPr>
          <p:spPr bwMode="auto">
            <a:xfrm flipV="1">
              <a:off x="3619501" y="800205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913" name="椭圆 912"/>
            <p:cNvSpPr>
              <a:spLocks noChangeArrowheads="1"/>
            </p:cNvSpPr>
            <p:nvPr/>
          </p:nvSpPr>
          <p:spPr bwMode="auto">
            <a:xfrm flipV="1">
              <a:off x="3771901" y="647699"/>
              <a:ext cx="76200" cy="76253"/>
            </a:xfrm>
            <a:prstGeom prst="ellipse">
              <a:avLst/>
            </a:prstGeom>
            <a:solidFill>
              <a:srgbClr val="00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914" name="TextBox 301"/>
          <p:cNvSpPr txBox="1">
            <a:spLocks noChangeArrowheads="1"/>
          </p:cNvSpPr>
          <p:nvPr/>
        </p:nvSpPr>
        <p:spPr bwMode="auto">
          <a:xfrm>
            <a:off x="1276352" y="804714"/>
            <a:ext cx="4572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 err="1">
                <a:latin typeface="Times New Roman" pitchFamily="18" charset="0"/>
                <a:cs typeface="Times New Roman" pitchFamily="18" charset="0"/>
              </a:rPr>
              <a:t>dp</a:t>
            </a:r>
            <a:endParaRPr lang="en-US" altLang="zh-CN" sz="1400" b="1" i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algn="ctr">
              <a:lnSpc>
                <a:spcPts val="1200"/>
              </a:lnSpc>
              <a:spcBef>
                <a:spcPts val="0"/>
              </a:spcBef>
            </a:pPr>
            <a:r>
              <a:rPr lang="en-US" altLang="zh-CN" sz="14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15" name="圆角矩形 914"/>
          <p:cNvSpPr/>
          <p:nvPr/>
        </p:nvSpPr>
        <p:spPr>
          <a:xfrm>
            <a:off x="2952752" y="4519464"/>
            <a:ext cx="5257800" cy="838200"/>
          </a:xfrm>
          <a:prstGeom prst="roundRect">
            <a:avLst>
              <a:gd name="adj" fmla="val 24622"/>
            </a:avLst>
          </a:prstGeom>
          <a:noFill/>
          <a:ln w="19050" cap="flat" cmpd="sng" algn="ctr">
            <a:solidFill>
              <a:srgbClr val="FF660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16" name="TextBox 303"/>
          <p:cNvSpPr txBox="1">
            <a:spLocks noChangeArrowheads="1"/>
          </p:cNvSpPr>
          <p:nvPr/>
        </p:nvSpPr>
        <p:spPr bwMode="auto">
          <a:xfrm>
            <a:off x="1276352" y="530828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7" name="Text Box 11"/>
          <p:cNvSpPr txBox="1">
            <a:spLocks noChangeArrowheads="1"/>
          </p:cNvSpPr>
          <p:nvPr/>
        </p:nvSpPr>
        <p:spPr bwMode="auto">
          <a:xfrm>
            <a:off x="2876552" y="6210152"/>
            <a:ext cx="45513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LED</a:t>
            </a:r>
            <a:r>
              <a:rPr lang="zh-CN" altLang="en-US" sz="2800" dirty="0">
                <a:solidFill>
                  <a:srgbClr val="6600FF"/>
                </a:solidFill>
                <a:ea typeface="黑体" pitchFamily="2" charset="-122"/>
                <a:cs typeface="Arial" charset="0"/>
              </a:rPr>
              <a:t>数码管动态显示电路</a:t>
            </a:r>
          </a:p>
        </p:txBody>
      </p:sp>
      <p:sp>
        <p:nvSpPr>
          <p:cNvPr id="1022" name="TextBox 537"/>
          <p:cNvSpPr txBox="1">
            <a:spLocks noChangeArrowheads="1"/>
          </p:cNvSpPr>
          <p:nvPr/>
        </p:nvSpPr>
        <p:spPr bwMode="auto">
          <a:xfrm>
            <a:off x="1276352" y="5476111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3" name="TextBox 538"/>
          <p:cNvSpPr txBox="1">
            <a:spLocks noChangeArrowheads="1"/>
          </p:cNvSpPr>
          <p:nvPr/>
        </p:nvSpPr>
        <p:spPr bwMode="auto">
          <a:xfrm>
            <a:off x="1276352" y="564870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539"/>
          <p:cNvSpPr txBox="1">
            <a:spLocks noChangeArrowheads="1"/>
          </p:cNvSpPr>
          <p:nvPr/>
        </p:nvSpPr>
        <p:spPr bwMode="auto">
          <a:xfrm>
            <a:off x="1276352" y="5814152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540"/>
          <p:cNvSpPr txBox="1">
            <a:spLocks noChangeArrowheads="1"/>
          </p:cNvSpPr>
          <p:nvPr/>
        </p:nvSpPr>
        <p:spPr bwMode="auto">
          <a:xfrm>
            <a:off x="919146" y="2081064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段编码</a:t>
            </a:r>
          </a:p>
        </p:txBody>
      </p:sp>
      <p:sp>
        <p:nvSpPr>
          <p:cNvPr id="1026" name="TextBox 541"/>
          <p:cNvSpPr txBox="1">
            <a:spLocks noChangeArrowheads="1"/>
          </p:cNvSpPr>
          <p:nvPr/>
        </p:nvSpPr>
        <p:spPr bwMode="auto">
          <a:xfrm>
            <a:off x="6429388" y="454806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MC1413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23"/>
          <p:cNvSpPr>
            <a:spLocks noChangeArrowheads="1"/>
          </p:cNvSpPr>
          <p:nvPr/>
        </p:nvSpPr>
        <p:spPr bwMode="auto">
          <a:xfrm>
            <a:off x="2114552" y="1947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8" name="Rectangle 324"/>
          <p:cNvSpPr>
            <a:spLocks noChangeArrowheads="1"/>
          </p:cNvSpPr>
          <p:nvPr/>
        </p:nvSpPr>
        <p:spPr bwMode="auto">
          <a:xfrm>
            <a:off x="2114552" y="1795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9" name="Rectangle 325"/>
          <p:cNvSpPr>
            <a:spLocks noChangeArrowheads="1"/>
          </p:cNvSpPr>
          <p:nvPr/>
        </p:nvSpPr>
        <p:spPr bwMode="auto">
          <a:xfrm>
            <a:off x="2114552" y="1642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0" name="Rectangle 326"/>
          <p:cNvSpPr>
            <a:spLocks noChangeArrowheads="1"/>
          </p:cNvSpPr>
          <p:nvPr/>
        </p:nvSpPr>
        <p:spPr bwMode="auto">
          <a:xfrm>
            <a:off x="2114552" y="14905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1" name="Rectangle 327"/>
          <p:cNvSpPr>
            <a:spLocks noChangeArrowheads="1"/>
          </p:cNvSpPr>
          <p:nvPr/>
        </p:nvSpPr>
        <p:spPr bwMode="auto">
          <a:xfrm>
            <a:off x="2114552" y="13381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2" name="Rectangle 328"/>
          <p:cNvSpPr>
            <a:spLocks noChangeArrowheads="1"/>
          </p:cNvSpPr>
          <p:nvPr/>
        </p:nvSpPr>
        <p:spPr bwMode="auto">
          <a:xfrm>
            <a:off x="2114552" y="11857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3" name="Rectangle 329"/>
          <p:cNvSpPr>
            <a:spLocks noChangeArrowheads="1"/>
          </p:cNvSpPr>
          <p:nvPr/>
        </p:nvSpPr>
        <p:spPr bwMode="auto">
          <a:xfrm>
            <a:off x="2109790" y="10333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4" name="Rectangle 330"/>
          <p:cNvSpPr>
            <a:spLocks noChangeArrowheads="1"/>
          </p:cNvSpPr>
          <p:nvPr/>
        </p:nvSpPr>
        <p:spPr bwMode="auto">
          <a:xfrm>
            <a:off x="2109790" y="880914"/>
            <a:ext cx="457200" cy="104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5" name="TextBox 540"/>
          <p:cNvSpPr txBox="1">
            <a:spLocks noChangeArrowheads="1"/>
          </p:cNvSpPr>
          <p:nvPr/>
        </p:nvSpPr>
        <p:spPr bwMode="auto">
          <a:xfrm>
            <a:off x="1885952" y="45152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限流电阻</a:t>
            </a:r>
          </a:p>
        </p:txBody>
      </p:sp>
      <p:sp>
        <p:nvSpPr>
          <p:cNvPr id="1421" name="矩形 1420"/>
          <p:cNvSpPr/>
          <p:nvPr/>
        </p:nvSpPr>
        <p:spPr bwMode="auto">
          <a:xfrm>
            <a:off x="642910" y="761855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3" name="右箭头 1422"/>
          <p:cNvSpPr/>
          <p:nvPr/>
        </p:nvSpPr>
        <p:spPr bwMode="auto">
          <a:xfrm>
            <a:off x="1214414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4" name="右箭头 1423"/>
          <p:cNvSpPr/>
          <p:nvPr/>
        </p:nvSpPr>
        <p:spPr bwMode="auto">
          <a:xfrm>
            <a:off x="428596" y="1190482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26" name="直接箭头连接符 1425"/>
          <p:cNvCxnSpPr/>
          <p:nvPr/>
        </p:nvCxnSpPr>
        <p:spPr bwMode="auto">
          <a:xfrm>
            <a:off x="428596" y="1761986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27" name="矩形 1426"/>
          <p:cNvSpPr/>
          <p:nvPr/>
        </p:nvSpPr>
        <p:spPr bwMode="auto">
          <a:xfrm>
            <a:off x="642910" y="5262448"/>
            <a:ext cx="571504" cy="130021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锁存器</a:t>
            </a:r>
          </a:p>
        </p:txBody>
      </p:sp>
      <p:sp>
        <p:nvSpPr>
          <p:cNvPr id="1428" name="右箭头 1427"/>
          <p:cNvSpPr/>
          <p:nvPr/>
        </p:nvSpPr>
        <p:spPr bwMode="auto">
          <a:xfrm>
            <a:off x="1214414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29" name="右箭头 1428"/>
          <p:cNvSpPr/>
          <p:nvPr/>
        </p:nvSpPr>
        <p:spPr bwMode="auto">
          <a:xfrm>
            <a:off x="428596" y="5548200"/>
            <a:ext cx="214314" cy="357190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30" name="直接箭头连接符 1429"/>
          <p:cNvCxnSpPr/>
          <p:nvPr/>
        </p:nvCxnSpPr>
        <p:spPr bwMode="auto">
          <a:xfrm>
            <a:off x="428596" y="6119704"/>
            <a:ext cx="214314" cy="1588"/>
          </a:xfrm>
          <a:prstGeom prst="straightConnector1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31" name="TextBox 536"/>
          <p:cNvSpPr txBox="1">
            <a:spLocks noChangeArrowheads="1"/>
          </p:cNvSpPr>
          <p:nvPr/>
        </p:nvSpPr>
        <p:spPr bwMode="auto">
          <a:xfrm>
            <a:off x="6357950" y="483382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驱动器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E62183-07DD-407C-8C6C-EDF3740FACA5}"/>
              </a:ext>
            </a:extLst>
          </p:cNvPr>
          <p:cNvSpPr/>
          <p:nvPr/>
        </p:nvSpPr>
        <p:spPr>
          <a:xfrm>
            <a:off x="1833554" y="53005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693626A7-2842-4B97-9435-FFE507976436}"/>
              </a:ext>
            </a:extLst>
          </p:cNvPr>
          <p:cNvSpPr/>
          <p:nvPr/>
        </p:nvSpPr>
        <p:spPr>
          <a:xfrm>
            <a:off x="1833554" y="56294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71B55053-5BC5-434E-B115-FB0FC5206D2B}"/>
              </a:ext>
            </a:extLst>
          </p:cNvPr>
          <p:cNvSpPr/>
          <p:nvPr/>
        </p:nvSpPr>
        <p:spPr>
          <a:xfrm>
            <a:off x="1980157" y="54646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18423CA5-8EA3-4600-8D7C-2D3265F8DFEB}"/>
              </a:ext>
            </a:extLst>
          </p:cNvPr>
          <p:cNvSpPr/>
          <p:nvPr/>
        </p:nvSpPr>
        <p:spPr>
          <a:xfrm>
            <a:off x="1980157" y="5776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A6966673-AF4D-4EF2-91C6-383F8287455D}"/>
              </a:ext>
            </a:extLst>
          </p:cNvPr>
          <p:cNvSpPr/>
          <p:nvPr/>
        </p:nvSpPr>
        <p:spPr>
          <a:xfrm>
            <a:off x="3057084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F4FC2272-F723-4E36-A4C4-2C476E8AF884}"/>
              </a:ext>
            </a:extLst>
          </p:cNvPr>
          <p:cNvSpPr/>
          <p:nvPr/>
        </p:nvSpPr>
        <p:spPr>
          <a:xfrm>
            <a:off x="4510263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E6777FC7-030E-4192-805C-FBB03054AE19}"/>
              </a:ext>
            </a:extLst>
          </p:cNvPr>
          <p:cNvSpPr/>
          <p:nvPr/>
        </p:nvSpPr>
        <p:spPr>
          <a:xfrm>
            <a:off x="596240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1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6FCC6096-25F6-46BB-AFDE-0D1CD026227A}"/>
              </a:ext>
            </a:extLst>
          </p:cNvPr>
          <p:cNvSpPr/>
          <p:nvPr/>
        </p:nvSpPr>
        <p:spPr>
          <a:xfrm>
            <a:off x="7412039" y="408467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+mj-lt"/>
              </a:rPr>
              <a:t>0</a:t>
            </a:r>
            <a:endParaRPr lang="zh-CN" altLang="en-US" sz="2800" dirty="0">
              <a:solidFill>
                <a:srgbClr val="FF00FF"/>
              </a:solidFill>
              <a:latin typeface="+mj-lt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E20B9DD4-5B52-4400-99AF-1516DD267743}"/>
              </a:ext>
            </a:extLst>
          </p:cNvPr>
          <p:cNvGrpSpPr/>
          <p:nvPr/>
        </p:nvGrpSpPr>
        <p:grpSpPr>
          <a:xfrm>
            <a:off x="330617" y="2674369"/>
            <a:ext cx="2297113" cy="762000"/>
            <a:chOff x="228600" y="3048000"/>
            <a:chExt cx="2297113" cy="762000"/>
          </a:xfrm>
        </p:grpSpPr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A2FB596C-CF05-428C-AAF4-54FACFF68E95}"/>
                </a:ext>
              </a:extLst>
            </p:cNvPr>
            <p:cNvCxnSpPr/>
            <p:nvPr/>
          </p:nvCxnSpPr>
          <p:spPr bwMode="auto">
            <a:xfrm rot="5400000" flipH="1" flipV="1">
              <a:off x="247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7681BD0C-E5A1-44D1-A2C0-C5A10CF986FF}"/>
                </a:ext>
              </a:extLst>
            </p:cNvPr>
            <p:cNvCxnSpPr/>
            <p:nvPr/>
          </p:nvCxnSpPr>
          <p:spPr bwMode="auto">
            <a:xfrm>
              <a:off x="228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C880E19-3C8C-495B-AD8F-1F93E4143EF0}"/>
                </a:ext>
              </a:extLst>
            </p:cNvPr>
            <p:cNvCxnSpPr/>
            <p:nvPr/>
          </p:nvCxnSpPr>
          <p:spPr bwMode="auto">
            <a:xfrm rot="5400000">
              <a:off x="266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C236E7D-2106-431C-9E44-A04A5205ADDC}"/>
                </a:ext>
              </a:extLst>
            </p:cNvPr>
            <p:cNvCxnSpPr/>
            <p:nvPr/>
          </p:nvCxnSpPr>
          <p:spPr bwMode="auto">
            <a:xfrm rot="16200000" flipV="1">
              <a:off x="190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2BDD62E9-D3EE-495B-889D-8FAFD88185B7}"/>
                </a:ext>
              </a:extLst>
            </p:cNvPr>
            <p:cNvCxnSpPr/>
            <p:nvPr/>
          </p:nvCxnSpPr>
          <p:spPr bwMode="auto">
            <a:xfrm>
              <a:off x="228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BDDE4923-3AE6-4462-B222-F69F52955BB1}"/>
                </a:ext>
              </a:extLst>
            </p:cNvPr>
            <p:cNvCxnSpPr/>
            <p:nvPr/>
          </p:nvCxnSpPr>
          <p:spPr bwMode="auto">
            <a:xfrm rot="5400000" flipH="1" flipV="1">
              <a:off x="247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>
              <a:extLst>
                <a:ext uri="{FF2B5EF4-FFF2-40B4-BE49-F238E27FC236}">
                  <a16:creationId xmlns:a16="http://schemas.microsoft.com/office/drawing/2014/main" id="{D1CEFC8B-9E32-4600-A003-A0A21510421E}"/>
                </a:ext>
              </a:extLst>
            </p:cNvPr>
            <p:cNvCxnSpPr/>
            <p:nvPr/>
          </p:nvCxnSpPr>
          <p:spPr bwMode="auto">
            <a:xfrm flipV="1">
              <a:off x="392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>
              <a:extLst>
                <a:ext uri="{FF2B5EF4-FFF2-40B4-BE49-F238E27FC236}">
                  <a16:creationId xmlns:a16="http://schemas.microsoft.com/office/drawing/2014/main" id="{40B32B6B-70B2-4992-AD7C-AEF3AE91CDEF}"/>
                </a:ext>
              </a:extLst>
            </p:cNvPr>
            <p:cNvCxnSpPr/>
            <p:nvPr/>
          </p:nvCxnSpPr>
          <p:spPr bwMode="auto">
            <a:xfrm flipV="1">
              <a:off x="369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EB3B4A2D-54F3-40E1-81C6-19DB1940A196}"/>
                </a:ext>
              </a:extLst>
            </p:cNvPr>
            <p:cNvSpPr/>
            <p:nvPr/>
          </p:nvSpPr>
          <p:spPr bwMode="auto">
            <a:xfrm>
              <a:off x="533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F965F704-B767-407F-83DC-6F26C09F3E56}"/>
                </a:ext>
              </a:extLst>
            </p:cNvPr>
            <p:cNvSpPr/>
            <p:nvPr/>
          </p:nvSpPr>
          <p:spPr bwMode="auto">
            <a:xfrm>
              <a:off x="266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142C03-FCA1-4E02-ACD1-C7CB9DB2248F}"/>
                </a:ext>
              </a:extLst>
            </p:cNvPr>
            <p:cNvSpPr/>
            <p:nvPr/>
          </p:nvSpPr>
          <p:spPr bwMode="auto">
            <a:xfrm>
              <a:off x="11430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9D58DEB4-8C1F-4656-8BEE-E0D2C9FEF37C}"/>
                </a:ext>
              </a:extLst>
            </p:cNvPr>
            <p:cNvSpPr/>
            <p:nvPr/>
          </p:nvSpPr>
          <p:spPr bwMode="auto">
            <a:xfrm>
              <a:off x="8763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E86B3D15-468F-4913-8E92-AE9740254A10}"/>
                </a:ext>
              </a:extLst>
            </p:cNvPr>
            <p:cNvSpPr/>
            <p:nvPr/>
          </p:nvSpPr>
          <p:spPr bwMode="auto">
            <a:xfrm>
              <a:off x="1676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151F6AA6-5171-41DE-B7E5-BD08FF91F2ED}"/>
                </a:ext>
              </a:extLst>
            </p:cNvPr>
            <p:cNvSpPr/>
            <p:nvPr/>
          </p:nvSpPr>
          <p:spPr bwMode="auto">
            <a:xfrm>
              <a:off x="14097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80AFDE3A-6C93-4326-9C38-9C4F7FE45AB4}"/>
                </a:ext>
              </a:extLst>
            </p:cNvPr>
            <p:cNvSpPr/>
            <p:nvPr/>
          </p:nvSpPr>
          <p:spPr bwMode="auto">
            <a:xfrm>
              <a:off x="23241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F1DFA43A-1DFF-4213-92C5-BCBF26E03513}"/>
                </a:ext>
              </a:extLst>
            </p:cNvPr>
            <p:cNvSpPr/>
            <p:nvPr/>
          </p:nvSpPr>
          <p:spPr bwMode="auto">
            <a:xfrm>
              <a:off x="2057400" y="3048000"/>
              <a:ext cx="76200" cy="762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CA837737-77DB-41F6-A80E-1BD5A6157E55}"/>
                </a:ext>
              </a:extLst>
            </p:cNvPr>
            <p:cNvCxnSpPr/>
            <p:nvPr/>
          </p:nvCxnSpPr>
          <p:spPr bwMode="auto">
            <a:xfrm rot="16200000" flipV="1">
              <a:off x="247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5360920-723A-434A-866A-5995ABE7134B}"/>
                </a:ext>
              </a:extLst>
            </p:cNvPr>
            <p:cNvCxnSpPr/>
            <p:nvPr/>
          </p:nvCxnSpPr>
          <p:spPr bwMode="auto">
            <a:xfrm rot="16200000" flipV="1">
              <a:off x="514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DFABF40A-896C-4626-AC7D-11A0DC8AB770}"/>
                </a:ext>
              </a:extLst>
            </p:cNvPr>
            <p:cNvCxnSpPr/>
            <p:nvPr/>
          </p:nvCxnSpPr>
          <p:spPr bwMode="auto">
            <a:xfrm rot="16200000" flipV="1">
              <a:off x="704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DA7322F9-C2CF-430F-8095-19CAF4CE1015}"/>
                </a:ext>
              </a:extLst>
            </p:cNvPr>
            <p:cNvCxnSpPr/>
            <p:nvPr/>
          </p:nvCxnSpPr>
          <p:spPr bwMode="auto">
            <a:xfrm rot="16200000" flipV="1">
              <a:off x="8572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AE173929-AFA8-4BAD-A4E4-9F02C2504177}"/>
                </a:ext>
              </a:extLst>
            </p:cNvPr>
            <p:cNvCxnSpPr/>
            <p:nvPr/>
          </p:nvCxnSpPr>
          <p:spPr bwMode="auto">
            <a:xfrm rot="16200000" flipV="1">
              <a:off x="11239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06257263-1F88-4906-B26C-E5CCEF35462C}"/>
                </a:ext>
              </a:extLst>
            </p:cNvPr>
            <p:cNvCxnSpPr/>
            <p:nvPr/>
          </p:nvCxnSpPr>
          <p:spPr bwMode="auto">
            <a:xfrm rot="16200000" flipV="1">
              <a:off x="13906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A34BEF5-60FE-4CD8-A05B-70486B61A4B3}"/>
                </a:ext>
              </a:extLst>
            </p:cNvPr>
            <p:cNvCxnSpPr/>
            <p:nvPr/>
          </p:nvCxnSpPr>
          <p:spPr bwMode="auto">
            <a:xfrm rot="16200000" flipV="1">
              <a:off x="1657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9AA17022-8F2D-4FA7-8FF6-42C306F38355}"/>
                </a:ext>
              </a:extLst>
            </p:cNvPr>
            <p:cNvCxnSpPr/>
            <p:nvPr/>
          </p:nvCxnSpPr>
          <p:spPr bwMode="auto">
            <a:xfrm rot="16200000" flipV="1">
              <a:off x="1847850" y="36766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B47BF3D1-08C2-4931-9622-ACF14AF90AFF}"/>
                </a:ext>
              </a:extLst>
            </p:cNvPr>
            <p:cNvCxnSpPr/>
            <p:nvPr/>
          </p:nvCxnSpPr>
          <p:spPr bwMode="auto">
            <a:xfrm rot="16200000" flipV="1">
              <a:off x="20383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5B6E144D-F30B-4BC4-AEA7-CEB0A4B41F6D}"/>
                </a:ext>
              </a:extLst>
            </p:cNvPr>
            <p:cNvCxnSpPr/>
            <p:nvPr/>
          </p:nvCxnSpPr>
          <p:spPr bwMode="auto">
            <a:xfrm rot="16200000" flipV="1">
              <a:off x="2305050" y="3562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A8F5AF89-620E-4539-B7C9-A7C78077B116}"/>
                </a:ext>
              </a:extLst>
            </p:cNvPr>
            <p:cNvCxnSpPr/>
            <p:nvPr/>
          </p:nvCxnSpPr>
          <p:spPr bwMode="auto">
            <a:xfrm flipV="1">
              <a:off x="304800" y="3619500"/>
              <a:ext cx="2057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8F575AD2-425E-4999-B998-CBD70CE85C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23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A3E08A9F-6520-44E4-89D0-493A3D3121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66900" y="3733800"/>
              <a:ext cx="76200" cy="76200"/>
            </a:xfrm>
            <a:prstGeom prst="ellipse">
              <a:avLst/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000000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430ABFB4-EC45-46BA-8226-394F311478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2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E50B86F5-DF47-48A1-820C-DD991472A8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29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88B766AE-7FB3-4D33-9073-030E8D71BE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953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6B8A7AE3-C23B-4247-9A7C-4A5CBDBBED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52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32C66042-7F25-4D74-AB53-12A543D9CD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4287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47AF0B14-B000-4767-B6C3-F7D5D1A61E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95450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F745D0B7-FB1A-4293-8B33-BB885483FA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891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D392BE4A-006F-4A18-A38D-FA233736F6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9625" y="3600450"/>
              <a:ext cx="38100" cy="38100"/>
            </a:xfrm>
            <a:prstGeom prst="ellipse">
              <a:avLst/>
            </a:prstGeom>
            <a:solidFill>
              <a:srgbClr val="008000"/>
            </a:solidFill>
            <a:ln w="19050" algn="ctr">
              <a:solidFill>
                <a:srgbClr val="008000"/>
              </a:solidFill>
              <a:round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B0160A5C-CE89-4BDB-9DF9-E8B18C322539}"/>
                </a:ext>
              </a:extLst>
            </p:cNvPr>
            <p:cNvCxnSpPr/>
            <p:nvPr/>
          </p:nvCxnSpPr>
          <p:spPr bwMode="auto">
            <a:xfrm rot="5400000" flipH="1" flipV="1">
              <a:off x="514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209DA544-BE34-47E0-9560-DE2D29C5EF9A}"/>
                </a:ext>
              </a:extLst>
            </p:cNvPr>
            <p:cNvCxnSpPr/>
            <p:nvPr/>
          </p:nvCxnSpPr>
          <p:spPr bwMode="auto">
            <a:xfrm>
              <a:off x="495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93539261-C6CB-4849-AF12-E7E6E6AE7CA9}"/>
                </a:ext>
              </a:extLst>
            </p:cNvPr>
            <p:cNvCxnSpPr/>
            <p:nvPr/>
          </p:nvCxnSpPr>
          <p:spPr bwMode="auto">
            <a:xfrm rot="5400000">
              <a:off x="533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93DF8AD3-DE0E-4F5A-870E-800785B5A2CE}"/>
                </a:ext>
              </a:extLst>
            </p:cNvPr>
            <p:cNvCxnSpPr/>
            <p:nvPr/>
          </p:nvCxnSpPr>
          <p:spPr bwMode="auto">
            <a:xfrm rot="16200000" flipV="1">
              <a:off x="457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1008211-EC89-4EFC-92FA-C590AEF11B4D}"/>
                </a:ext>
              </a:extLst>
            </p:cNvPr>
            <p:cNvCxnSpPr/>
            <p:nvPr/>
          </p:nvCxnSpPr>
          <p:spPr bwMode="auto">
            <a:xfrm>
              <a:off x="495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9E123118-F01A-4F9C-9C15-4A9B493B7D95}"/>
                </a:ext>
              </a:extLst>
            </p:cNvPr>
            <p:cNvCxnSpPr/>
            <p:nvPr/>
          </p:nvCxnSpPr>
          <p:spPr bwMode="auto">
            <a:xfrm rot="5400000" flipH="1" flipV="1">
              <a:off x="514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>
              <a:extLst>
                <a:ext uri="{FF2B5EF4-FFF2-40B4-BE49-F238E27FC236}">
                  <a16:creationId xmlns:a16="http://schemas.microsoft.com/office/drawing/2014/main" id="{629074E6-5416-48CC-811C-9475AFE20F1A}"/>
                </a:ext>
              </a:extLst>
            </p:cNvPr>
            <p:cNvCxnSpPr/>
            <p:nvPr/>
          </p:nvCxnSpPr>
          <p:spPr bwMode="auto">
            <a:xfrm flipV="1">
              <a:off x="658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DD9DA026-501B-4BAE-BDCF-1D3EAAAB1BDC}"/>
                </a:ext>
              </a:extLst>
            </p:cNvPr>
            <p:cNvCxnSpPr/>
            <p:nvPr/>
          </p:nvCxnSpPr>
          <p:spPr bwMode="auto">
            <a:xfrm flipV="1">
              <a:off x="636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B8CF5C97-BB3C-44A6-8861-A4AEA0DAA7E0}"/>
                </a:ext>
              </a:extLst>
            </p:cNvPr>
            <p:cNvCxnSpPr/>
            <p:nvPr/>
          </p:nvCxnSpPr>
          <p:spPr bwMode="auto">
            <a:xfrm rot="5400000" flipH="1" flipV="1">
              <a:off x="8572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0D3B5D7-F2F0-4D70-BC75-7188AC09252B}"/>
                </a:ext>
              </a:extLst>
            </p:cNvPr>
            <p:cNvCxnSpPr/>
            <p:nvPr/>
          </p:nvCxnSpPr>
          <p:spPr bwMode="auto">
            <a:xfrm>
              <a:off x="8382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8D24C62-1BD9-43FC-83F3-FADFEEC54DEF}"/>
                </a:ext>
              </a:extLst>
            </p:cNvPr>
            <p:cNvCxnSpPr/>
            <p:nvPr/>
          </p:nvCxnSpPr>
          <p:spPr bwMode="auto">
            <a:xfrm rot="5400000">
              <a:off x="8763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3457C054-DC77-4563-BB34-89A7436D2E17}"/>
                </a:ext>
              </a:extLst>
            </p:cNvPr>
            <p:cNvCxnSpPr/>
            <p:nvPr/>
          </p:nvCxnSpPr>
          <p:spPr bwMode="auto">
            <a:xfrm rot="16200000" flipV="1">
              <a:off x="800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BEE814FD-A57A-455D-810B-5D533D3A2530}"/>
                </a:ext>
              </a:extLst>
            </p:cNvPr>
            <p:cNvCxnSpPr/>
            <p:nvPr/>
          </p:nvCxnSpPr>
          <p:spPr bwMode="auto">
            <a:xfrm>
              <a:off x="8382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0027087B-58E6-4B63-8CAE-5D61FB27A281}"/>
                </a:ext>
              </a:extLst>
            </p:cNvPr>
            <p:cNvCxnSpPr/>
            <p:nvPr/>
          </p:nvCxnSpPr>
          <p:spPr bwMode="auto">
            <a:xfrm rot="5400000" flipH="1" flipV="1">
              <a:off x="8572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50B2552C-CD95-47E6-B195-3D8551BDADD5}"/>
                </a:ext>
              </a:extLst>
            </p:cNvPr>
            <p:cNvCxnSpPr/>
            <p:nvPr/>
          </p:nvCxnSpPr>
          <p:spPr bwMode="auto">
            <a:xfrm flipV="1">
              <a:off x="10017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>
              <a:extLst>
                <a:ext uri="{FF2B5EF4-FFF2-40B4-BE49-F238E27FC236}">
                  <a16:creationId xmlns:a16="http://schemas.microsoft.com/office/drawing/2014/main" id="{6F61AF4F-B21A-4EF9-B235-4194D96B5CA6}"/>
                </a:ext>
              </a:extLst>
            </p:cNvPr>
            <p:cNvCxnSpPr/>
            <p:nvPr/>
          </p:nvCxnSpPr>
          <p:spPr bwMode="auto">
            <a:xfrm flipV="1">
              <a:off x="9794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113D8B4-008A-49F5-94C2-2FB94B8332AA}"/>
                </a:ext>
              </a:extLst>
            </p:cNvPr>
            <p:cNvCxnSpPr/>
            <p:nvPr/>
          </p:nvCxnSpPr>
          <p:spPr bwMode="auto">
            <a:xfrm rot="5400000" flipH="1" flipV="1">
              <a:off x="11239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51D6AB84-168F-4ADF-9812-9F71D2530DCB}"/>
                </a:ext>
              </a:extLst>
            </p:cNvPr>
            <p:cNvCxnSpPr/>
            <p:nvPr/>
          </p:nvCxnSpPr>
          <p:spPr bwMode="auto">
            <a:xfrm>
              <a:off x="11049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3654C066-0879-489F-AF72-6CFD395A0271}"/>
                </a:ext>
              </a:extLst>
            </p:cNvPr>
            <p:cNvCxnSpPr/>
            <p:nvPr/>
          </p:nvCxnSpPr>
          <p:spPr bwMode="auto">
            <a:xfrm rot="5400000">
              <a:off x="11430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CAB6EE74-9A35-4878-9FC1-C46E894CF9B1}"/>
                </a:ext>
              </a:extLst>
            </p:cNvPr>
            <p:cNvCxnSpPr/>
            <p:nvPr/>
          </p:nvCxnSpPr>
          <p:spPr bwMode="auto">
            <a:xfrm rot="16200000" flipV="1">
              <a:off x="10668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B0BC4B31-AA1D-4844-A3CC-DBBDD33F3D64}"/>
                </a:ext>
              </a:extLst>
            </p:cNvPr>
            <p:cNvCxnSpPr/>
            <p:nvPr/>
          </p:nvCxnSpPr>
          <p:spPr bwMode="auto">
            <a:xfrm>
              <a:off x="11049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07706953-AE21-4BBC-A18E-F1F1F40B5535}"/>
                </a:ext>
              </a:extLst>
            </p:cNvPr>
            <p:cNvCxnSpPr/>
            <p:nvPr/>
          </p:nvCxnSpPr>
          <p:spPr bwMode="auto">
            <a:xfrm rot="5400000" flipH="1" flipV="1">
              <a:off x="11239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>
              <a:extLst>
                <a:ext uri="{FF2B5EF4-FFF2-40B4-BE49-F238E27FC236}">
                  <a16:creationId xmlns:a16="http://schemas.microsoft.com/office/drawing/2014/main" id="{3A9823FB-F1B7-4234-85FF-C0955E3CD6C3}"/>
                </a:ext>
              </a:extLst>
            </p:cNvPr>
            <p:cNvCxnSpPr/>
            <p:nvPr/>
          </p:nvCxnSpPr>
          <p:spPr bwMode="auto">
            <a:xfrm flipV="1">
              <a:off x="12684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400">
              <a:extLst>
                <a:ext uri="{FF2B5EF4-FFF2-40B4-BE49-F238E27FC236}">
                  <a16:creationId xmlns:a16="http://schemas.microsoft.com/office/drawing/2014/main" id="{0E838F34-D226-4211-AA82-B8E8E03AF703}"/>
                </a:ext>
              </a:extLst>
            </p:cNvPr>
            <p:cNvCxnSpPr/>
            <p:nvPr/>
          </p:nvCxnSpPr>
          <p:spPr bwMode="auto">
            <a:xfrm flipV="1">
              <a:off x="12461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395F3DD-D342-4091-B78F-DCC55D26B12D}"/>
                </a:ext>
              </a:extLst>
            </p:cNvPr>
            <p:cNvCxnSpPr/>
            <p:nvPr/>
          </p:nvCxnSpPr>
          <p:spPr bwMode="auto">
            <a:xfrm rot="5400000" flipH="1" flipV="1">
              <a:off x="13906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E4AFCACB-536A-4820-B324-8706F1FA8BEE}"/>
                </a:ext>
              </a:extLst>
            </p:cNvPr>
            <p:cNvCxnSpPr/>
            <p:nvPr/>
          </p:nvCxnSpPr>
          <p:spPr bwMode="auto">
            <a:xfrm>
              <a:off x="13716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FA4FF63A-1896-4A4C-BCCC-F971545128DF}"/>
                </a:ext>
              </a:extLst>
            </p:cNvPr>
            <p:cNvCxnSpPr/>
            <p:nvPr/>
          </p:nvCxnSpPr>
          <p:spPr bwMode="auto">
            <a:xfrm rot="5400000">
              <a:off x="14097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6B751698-ECC4-4714-8E4D-C273C4CB19A4}"/>
                </a:ext>
              </a:extLst>
            </p:cNvPr>
            <p:cNvCxnSpPr/>
            <p:nvPr/>
          </p:nvCxnSpPr>
          <p:spPr bwMode="auto">
            <a:xfrm rot="16200000" flipV="1">
              <a:off x="13335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06131DF1-5FBB-4BCE-91D7-89A58C3C8E89}"/>
                </a:ext>
              </a:extLst>
            </p:cNvPr>
            <p:cNvCxnSpPr/>
            <p:nvPr/>
          </p:nvCxnSpPr>
          <p:spPr bwMode="auto">
            <a:xfrm>
              <a:off x="13716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C663EDF8-2B39-4506-999B-88F0956488CD}"/>
                </a:ext>
              </a:extLst>
            </p:cNvPr>
            <p:cNvCxnSpPr/>
            <p:nvPr/>
          </p:nvCxnSpPr>
          <p:spPr bwMode="auto">
            <a:xfrm rot="5400000" flipH="1" flipV="1">
              <a:off x="13906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>
              <a:extLst>
                <a:ext uri="{FF2B5EF4-FFF2-40B4-BE49-F238E27FC236}">
                  <a16:creationId xmlns:a16="http://schemas.microsoft.com/office/drawing/2014/main" id="{4D2236D7-D07D-471A-B59F-E9F2F1EBBD0A}"/>
                </a:ext>
              </a:extLst>
            </p:cNvPr>
            <p:cNvCxnSpPr/>
            <p:nvPr/>
          </p:nvCxnSpPr>
          <p:spPr bwMode="auto">
            <a:xfrm flipV="1">
              <a:off x="15351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箭头连接符 408">
              <a:extLst>
                <a:ext uri="{FF2B5EF4-FFF2-40B4-BE49-F238E27FC236}">
                  <a16:creationId xmlns:a16="http://schemas.microsoft.com/office/drawing/2014/main" id="{3743D9EC-2AC2-4BA8-8C09-8E764D504FA6}"/>
                </a:ext>
              </a:extLst>
            </p:cNvPr>
            <p:cNvCxnSpPr/>
            <p:nvPr/>
          </p:nvCxnSpPr>
          <p:spPr bwMode="auto">
            <a:xfrm flipV="1">
              <a:off x="15128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278D3DC8-F2DC-4A14-962C-2FC39AF2A175}"/>
                </a:ext>
              </a:extLst>
            </p:cNvPr>
            <p:cNvCxnSpPr/>
            <p:nvPr/>
          </p:nvCxnSpPr>
          <p:spPr bwMode="auto">
            <a:xfrm rot="5400000" flipH="1" flipV="1">
              <a:off x="1657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30887BE4-29A2-4395-B4FF-9AFD92625A2E}"/>
                </a:ext>
              </a:extLst>
            </p:cNvPr>
            <p:cNvCxnSpPr/>
            <p:nvPr/>
          </p:nvCxnSpPr>
          <p:spPr bwMode="auto">
            <a:xfrm>
              <a:off x="1638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EC6392C3-5687-4132-91DB-09F7FF2AE6C4}"/>
                </a:ext>
              </a:extLst>
            </p:cNvPr>
            <p:cNvCxnSpPr/>
            <p:nvPr/>
          </p:nvCxnSpPr>
          <p:spPr bwMode="auto">
            <a:xfrm rot="5400000">
              <a:off x="1676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F36E7884-16B6-4EEE-8ACA-D1B7DC580D7D}"/>
                </a:ext>
              </a:extLst>
            </p:cNvPr>
            <p:cNvCxnSpPr/>
            <p:nvPr/>
          </p:nvCxnSpPr>
          <p:spPr bwMode="auto">
            <a:xfrm rot="16200000" flipV="1">
              <a:off x="1600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BE5E6862-E834-4AFE-99E0-E2A003D032BB}"/>
                </a:ext>
              </a:extLst>
            </p:cNvPr>
            <p:cNvCxnSpPr/>
            <p:nvPr/>
          </p:nvCxnSpPr>
          <p:spPr bwMode="auto">
            <a:xfrm>
              <a:off x="1638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B3EC53D6-3BA2-4175-B0A9-39AD33125D27}"/>
                </a:ext>
              </a:extLst>
            </p:cNvPr>
            <p:cNvCxnSpPr/>
            <p:nvPr/>
          </p:nvCxnSpPr>
          <p:spPr bwMode="auto">
            <a:xfrm rot="5400000" flipH="1" flipV="1">
              <a:off x="1657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CF55E76A-F7B6-41D2-BE51-50D7334F7E92}"/>
                </a:ext>
              </a:extLst>
            </p:cNvPr>
            <p:cNvCxnSpPr/>
            <p:nvPr/>
          </p:nvCxnSpPr>
          <p:spPr bwMode="auto">
            <a:xfrm flipV="1">
              <a:off x="1801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C7926A28-8778-4998-95EA-B700CA998648}"/>
                </a:ext>
              </a:extLst>
            </p:cNvPr>
            <p:cNvCxnSpPr/>
            <p:nvPr/>
          </p:nvCxnSpPr>
          <p:spPr bwMode="auto">
            <a:xfrm flipV="1">
              <a:off x="1779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9C4EA327-C19A-4998-A071-5898E7A6F37E}"/>
                </a:ext>
              </a:extLst>
            </p:cNvPr>
            <p:cNvCxnSpPr/>
            <p:nvPr/>
          </p:nvCxnSpPr>
          <p:spPr bwMode="auto">
            <a:xfrm rot="5400000" flipH="1" flipV="1">
              <a:off x="20383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AD9EFFD1-DFFF-42D4-9FB4-E48C25EB22A1}"/>
                </a:ext>
              </a:extLst>
            </p:cNvPr>
            <p:cNvCxnSpPr/>
            <p:nvPr/>
          </p:nvCxnSpPr>
          <p:spPr bwMode="auto">
            <a:xfrm>
              <a:off x="20193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3CB5C03C-5D4F-4207-A7C7-F027CEE183C4}"/>
                </a:ext>
              </a:extLst>
            </p:cNvPr>
            <p:cNvCxnSpPr/>
            <p:nvPr/>
          </p:nvCxnSpPr>
          <p:spPr bwMode="auto">
            <a:xfrm rot="5400000">
              <a:off x="20574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63835211-0136-43BA-AA9D-B7CD981B306C}"/>
                </a:ext>
              </a:extLst>
            </p:cNvPr>
            <p:cNvCxnSpPr/>
            <p:nvPr/>
          </p:nvCxnSpPr>
          <p:spPr bwMode="auto">
            <a:xfrm rot="16200000" flipV="1">
              <a:off x="19812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D867CA7E-6D63-477F-A80B-E826CAB14050}"/>
                </a:ext>
              </a:extLst>
            </p:cNvPr>
            <p:cNvCxnSpPr/>
            <p:nvPr/>
          </p:nvCxnSpPr>
          <p:spPr bwMode="auto">
            <a:xfrm>
              <a:off x="20193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3C1A005-D5D5-496A-A20B-063117BE231A}"/>
                </a:ext>
              </a:extLst>
            </p:cNvPr>
            <p:cNvCxnSpPr/>
            <p:nvPr/>
          </p:nvCxnSpPr>
          <p:spPr bwMode="auto">
            <a:xfrm rot="5400000" flipH="1" flipV="1">
              <a:off x="20383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箭头连接符 423">
              <a:extLst>
                <a:ext uri="{FF2B5EF4-FFF2-40B4-BE49-F238E27FC236}">
                  <a16:creationId xmlns:a16="http://schemas.microsoft.com/office/drawing/2014/main" id="{6A896211-D340-4E84-9120-4C2AA1A3695D}"/>
                </a:ext>
              </a:extLst>
            </p:cNvPr>
            <p:cNvCxnSpPr/>
            <p:nvPr/>
          </p:nvCxnSpPr>
          <p:spPr bwMode="auto">
            <a:xfrm flipV="1">
              <a:off x="21828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>
              <a:extLst>
                <a:ext uri="{FF2B5EF4-FFF2-40B4-BE49-F238E27FC236}">
                  <a16:creationId xmlns:a16="http://schemas.microsoft.com/office/drawing/2014/main" id="{2BF15772-15D5-476C-91C6-AD7504F130EF}"/>
                </a:ext>
              </a:extLst>
            </p:cNvPr>
            <p:cNvCxnSpPr/>
            <p:nvPr/>
          </p:nvCxnSpPr>
          <p:spPr bwMode="auto">
            <a:xfrm flipV="1">
              <a:off x="21605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F1D22D5E-608F-42CB-B39C-E632DEA93E55}"/>
                </a:ext>
              </a:extLst>
            </p:cNvPr>
            <p:cNvCxnSpPr/>
            <p:nvPr/>
          </p:nvCxnSpPr>
          <p:spPr bwMode="auto">
            <a:xfrm rot="5400000" flipH="1" flipV="1">
              <a:off x="2305050" y="34480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3ED4E9D3-9D88-4202-B514-FE1A6FA6F901}"/>
                </a:ext>
              </a:extLst>
            </p:cNvPr>
            <p:cNvCxnSpPr/>
            <p:nvPr/>
          </p:nvCxnSpPr>
          <p:spPr bwMode="auto">
            <a:xfrm>
              <a:off x="2286000" y="32385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847979F3-3A01-4C8C-A073-55CA5BC5CE26}"/>
                </a:ext>
              </a:extLst>
            </p:cNvPr>
            <p:cNvCxnSpPr/>
            <p:nvPr/>
          </p:nvCxnSpPr>
          <p:spPr bwMode="auto">
            <a:xfrm rot="5400000">
              <a:off x="23241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B9DA74DC-B451-49D6-8B53-E8B036D11408}"/>
                </a:ext>
              </a:extLst>
            </p:cNvPr>
            <p:cNvCxnSpPr/>
            <p:nvPr/>
          </p:nvCxnSpPr>
          <p:spPr bwMode="auto">
            <a:xfrm rot="16200000" flipV="1">
              <a:off x="2247900" y="3276600"/>
              <a:ext cx="152400" cy="7620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B4204F65-FC75-485B-A27F-FA7768BFD3D4}"/>
                </a:ext>
              </a:extLst>
            </p:cNvPr>
            <p:cNvCxnSpPr/>
            <p:nvPr/>
          </p:nvCxnSpPr>
          <p:spPr bwMode="auto">
            <a:xfrm>
              <a:off x="2286000" y="3390900"/>
              <a:ext cx="1524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C93983CE-DA66-470C-9280-D9525DEAA7AC}"/>
                </a:ext>
              </a:extLst>
            </p:cNvPr>
            <p:cNvCxnSpPr/>
            <p:nvPr/>
          </p:nvCxnSpPr>
          <p:spPr bwMode="auto">
            <a:xfrm rot="5400000" flipH="1" flipV="1">
              <a:off x="2305050" y="3181350"/>
              <a:ext cx="114300" cy="0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>
              <a:extLst>
                <a:ext uri="{FF2B5EF4-FFF2-40B4-BE49-F238E27FC236}">
                  <a16:creationId xmlns:a16="http://schemas.microsoft.com/office/drawing/2014/main" id="{DFC173CE-9C8E-45BC-8AEB-0B516F155290}"/>
                </a:ext>
              </a:extLst>
            </p:cNvPr>
            <p:cNvCxnSpPr/>
            <p:nvPr/>
          </p:nvCxnSpPr>
          <p:spPr bwMode="auto">
            <a:xfrm flipV="1">
              <a:off x="2449513" y="3254375"/>
              <a:ext cx="76200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>
              <a:extLst>
                <a:ext uri="{FF2B5EF4-FFF2-40B4-BE49-F238E27FC236}">
                  <a16:creationId xmlns:a16="http://schemas.microsoft.com/office/drawing/2014/main" id="{5CBBFB1A-A4BD-480E-ACBE-0A8B48910B59}"/>
                </a:ext>
              </a:extLst>
            </p:cNvPr>
            <p:cNvCxnSpPr/>
            <p:nvPr/>
          </p:nvCxnSpPr>
          <p:spPr bwMode="auto">
            <a:xfrm flipV="1">
              <a:off x="2427288" y="3314700"/>
              <a:ext cx="77787" cy="3810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4" name="Object 8">
            <a:extLst>
              <a:ext uri="{FF2B5EF4-FFF2-40B4-BE49-F238E27FC236}">
                <a16:creationId xmlns:a16="http://schemas.microsoft.com/office/drawing/2014/main" id="{5603B496-6BD8-4F7B-85C3-2C3D8C6A5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65063"/>
              </p:ext>
            </p:extLst>
          </p:nvPr>
        </p:nvGraphicFramePr>
        <p:xfrm>
          <a:off x="1331550" y="3476498"/>
          <a:ext cx="1202657" cy="182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Visio" r:id="rId3" imgW="720191" imgH="1042481" progId="Visio.Drawing.11">
                  <p:embed/>
                </p:oleObj>
              </mc:Choice>
              <mc:Fallback>
                <p:oleObj name="Visio" r:id="rId3" imgW="720191" imgH="1042481" progId="Visio.Drawing.11">
                  <p:embed/>
                  <p:pic>
                    <p:nvPicPr>
                      <p:cNvPr id="434" name="Object 8">
                        <a:extLst>
                          <a:ext uri="{FF2B5EF4-FFF2-40B4-BE49-F238E27FC236}">
                            <a16:creationId xmlns:a16="http://schemas.microsoft.com/office/drawing/2014/main" id="{5603B496-6BD8-4F7B-85C3-2C3D8C6A5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3476498"/>
                        <a:ext cx="1202657" cy="182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" name="TextBox 536">
            <a:extLst>
              <a:ext uri="{FF2B5EF4-FFF2-40B4-BE49-F238E27FC236}">
                <a16:creationId xmlns:a16="http://schemas.microsoft.com/office/drawing/2014/main" id="{17027D46-BD98-4572-9360-D083D3BEA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31" y="611545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位选择</a:t>
            </a:r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3C3EF3C6-72D7-45F8-BB4B-A8E08812908B}"/>
              </a:ext>
            </a:extLst>
          </p:cNvPr>
          <p:cNvSpPr/>
          <p:nvPr/>
        </p:nvSpPr>
        <p:spPr>
          <a:xfrm>
            <a:off x="300893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54FDF144-FE26-42C8-8FB3-D94B0D37B900}"/>
              </a:ext>
            </a:extLst>
          </p:cNvPr>
          <p:cNvSpPr/>
          <p:nvPr/>
        </p:nvSpPr>
        <p:spPr>
          <a:xfrm>
            <a:off x="3171343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089C5975-349E-48D5-A396-E962F596E323}"/>
              </a:ext>
            </a:extLst>
          </p:cNvPr>
          <p:cNvSpPr/>
          <p:nvPr/>
        </p:nvSpPr>
        <p:spPr>
          <a:xfrm>
            <a:off x="286732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CC65416B-240C-40EE-B030-7FCB985188C4}"/>
              </a:ext>
            </a:extLst>
          </p:cNvPr>
          <p:cNvSpPr/>
          <p:nvPr/>
        </p:nvSpPr>
        <p:spPr>
          <a:xfrm>
            <a:off x="33256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AA808EBC-0361-413A-9113-EF3B234593B1}"/>
              </a:ext>
            </a:extLst>
          </p:cNvPr>
          <p:cNvSpPr/>
          <p:nvPr/>
        </p:nvSpPr>
        <p:spPr>
          <a:xfrm>
            <a:off x="34780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7839C7E0-C84A-45D0-92E2-DA3318C35018}"/>
              </a:ext>
            </a:extLst>
          </p:cNvPr>
          <p:cNvSpPr/>
          <p:nvPr/>
        </p:nvSpPr>
        <p:spPr>
          <a:xfrm>
            <a:off x="36304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D3B64366-33F9-45E7-BD3B-0E6008999121}"/>
              </a:ext>
            </a:extLst>
          </p:cNvPr>
          <p:cNvSpPr/>
          <p:nvPr/>
        </p:nvSpPr>
        <p:spPr>
          <a:xfrm>
            <a:off x="37828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C12891D2-CFB7-4DE9-8363-5F49F25A8419}"/>
              </a:ext>
            </a:extLst>
          </p:cNvPr>
          <p:cNvSpPr/>
          <p:nvPr/>
        </p:nvSpPr>
        <p:spPr>
          <a:xfrm>
            <a:off x="3935246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9EFF7D7A-9A3A-4CB4-824F-4C5EAAC33CB9}"/>
              </a:ext>
            </a:extLst>
          </p:cNvPr>
          <p:cNvSpPr/>
          <p:nvPr/>
        </p:nvSpPr>
        <p:spPr>
          <a:xfrm>
            <a:off x="2561265" y="16607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2835470A-D46A-4FDC-8151-03A60AC0386F}"/>
              </a:ext>
            </a:extLst>
          </p:cNvPr>
          <p:cNvSpPr/>
          <p:nvPr/>
        </p:nvSpPr>
        <p:spPr>
          <a:xfrm>
            <a:off x="2695409" y="15178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54D572B5-E423-4B37-B31B-6CF65123452E}"/>
              </a:ext>
            </a:extLst>
          </p:cNvPr>
          <p:cNvSpPr/>
          <p:nvPr/>
        </p:nvSpPr>
        <p:spPr>
          <a:xfrm>
            <a:off x="2695409" y="1222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AAD7BC36-BC10-47B6-92C4-C29CB3826C07}"/>
              </a:ext>
            </a:extLst>
          </p:cNvPr>
          <p:cNvSpPr/>
          <p:nvPr/>
        </p:nvSpPr>
        <p:spPr>
          <a:xfrm>
            <a:off x="2695409" y="908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87E9ACDA-419F-45F3-81EE-14ADD72C5450}"/>
              </a:ext>
            </a:extLst>
          </p:cNvPr>
          <p:cNvSpPr/>
          <p:nvPr/>
        </p:nvSpPr>
        <p:spPr>
          <a:xfrm>
            <a:off x="2561265" y="7621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27D9473E-A028-4F23-88BC-F1A2D2D03C46}"/>
              </a:ext>
            </a:extLst>
          </p:cNvPr>
          <p:cNvSpPr/>
          <p:nvPr/>
        </p:nvSpPr>
        <p:spPr>
          <a:xfrm>
            <a:off x="2561265" y="10581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BA46E9CF-DF37-40AB-A666-8E4B7C11684F}"/>
              </a:ext>
            </a:extLst>
          </p:cNvPr>
          <p:cNvSpPr/>
          <p:nvPr/>
        </p:nvSpPr>
        <p:spPr>
          <a:xfrm>
            <a:off x="2561265" y="1363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11D4EDB8-FC46-4E83-8D85-CAA5ED1937F6}"/>
              </a:ext>
            </a:extLst>
          </p:cNvPr>
          <p:cNvSpPr/>
          <p:nvPr/>
        </p:nvSpPr>
        <p:spPr>
          <a:xfrm>
            <a:off x="2695409" y="1822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EF7967E6-4B09-4CB3-983F-35BF148A3616}"/>
              </a:ext>
            </a:extLst>
          </p:cNvPr>
          <p:cNvSpPr/>
          <p:nvPr/>
        </p:nvSpPr>
        <p:spPr>
          <a:xfrm>
            <a:off x="4458314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CB5E334E-4668-4945-944B-F51B0469D70D}"/>
              </a:ext>
            </a:extLst>
          </p:cNvPr>
          <p:cNvSpPr/>
          <p:nvPr/>
        </p:nvSpPr>
        <p:spPr>
          <a:xfrm>
            <a:off x="4620724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5F815264-8381-44C7-9C0A-E8E9AE7F6582}"/>
              </a:ext>
            </a:extLst>
          </p:cNvPr>
          <p:cNvSpPr/>
          <p:nvPr/>
        </p:nvSpPr>
        <p:spPr>
          <a:xfrm>
            <a:off x="431670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C992CE60-F8BF-4361-B60C-C22117C2F11A}"/>
              </a:ext>
            </a:extLst>
          </p:cNvPr>
          <p:cNvSpPr/>
          <p:nvPr/>
        </p:nvSpPr>
        <p:spPr>
          <a:xfrm>
            <a:off x="47750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A2F3313A-7576-4E66-AB7D-4280CF0FD28A}"/>
              </a:ext>
            </a:extLst>
          </p:cNvPr>
          <p:cNvSpPr/>
          <p:nvPr/>
        </p:nvSpPr>
        <p:spPr>
          <a:xfrm>
            <a:off x="49274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E491D66E-3353-4888-922A-578A1C80114B}"/>
              </a:ext>
            </a:extLst>
          </p:cNvPr>
          <p:cNvSpPr/>
          <p:nvPr/>
        </p:nvSpPr>
        <p:spPr>
          <a:xfrm>
            <a:off x="50798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D7679CC2-37BC-40B9-87A4-287F8F18359A}"/>
              </a:ext>
            </a:extLst>
          </p:cNvPr>
          <p:cNvSpPr/>
          <p:nvPr/>
        </p:nvSpPr>
        <p:spPr>
          <a:xfrm>
            <a:off x="52322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9A9F1B07-7C11-471C-801E-E4B3D532D025}"/>
              </a:ext>
            </a:extLst>
          </p:cNvPr>
          <p:cNvSpPr/>
          <p:nvPr/>
        </p:nvSpPr>
        <p:spPr>
          <a:xfrm>
            <a:off x="5384627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A7E0A6C9-E369-409C-963F-BFABA6FC7601}"/>
              </a:ext>
            </a:extLst>
          </p:cNvPr>
          <p:cNvSpPr/>
          <p:nvPr/>
        </p:nvSpPr>
        <p:spPr>
          <a:xfrm>
            <a:off x="590993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9FD8E738-5B55-4EAE-B6AE-36CCE7B82AC1}"/>
              </a:ext>
            </a:extLst>
          </p:cNvPr>
          <p:cNvSpPr/>
          <p:nvPr/>
        </p:nvSpPr>
        <p:spPr>
          <a:xfrm>
            <a:off x="6072349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89C71186-FC20-463F-A08B-CDC5D7073304}"/>
              </a:ext>
            </a:extLst>
          </p:cNvPr>
          <p:cNvSpPr/>
          <p:nvPr/>
        </p:nvSpPr>
        <p:spPr>
          <a:xfrm>
            <a:off x="576833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4101536E-55A2-4B2C-ACA2-7C16AAD40F9A}"/>
              </a:ext>
            </a:extLst>
          </p:cNvPr>
          <p:cNvSpPr/>
          <p:nvPr/>
        </p:nvSpPr>
        <p:spPr>
          <a:xfrm>
            <a:off x="62266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8" name="矩形 487">
            <a:extLst>
              <a:ext uri="{FF2B5EF4-FFF2-40B4-BE49-F238E27FC236}">
                <a16:creationId xmlns:a16="http://schemas.microsoft.com/office/drawing/2014/main" id="{A2F3D9E6-C9B0-457F-A56C-A9F621B9D765}"/>
              </a:ext>
            </a:extLst>
          </p:cNvPr>
          <p:cNvSpPr/>
          <p:nvPr/>
        </p:nvSpPr>
        <p:spPr>
          <a:xfrm>
            <a:off x="63790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9" name="矩形 488">
            <a:extLst>
              <a:ext uri="{FF2B5EF4-FFF2-40B4-BE49-F238E27FC236}">
                <a16:creationId xmlns:a16="http://schemas.microsoft.com/office/drawing/2014/main" id="{778BB13F-9249-4788-B55B-432865591C34}"/>
              </a:ext>
            </a:extLst>
          </p:cNvPr>
          <p:cNvSpPr/>
          <p:nvPr/>
        </p:nvSpPr>
        <p:spPr>
          <a:xfrm>
            <a:off x="65314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8FE3DFAE-27B8-495E-BB61-6A940B35116F}"/>
              </a:ext>
            </a:extLst>
          </p:cNvPr>
          <p:cNvSpPr/>
          <p:nvPr/>
        </p:nvSpPr>
        <p:spPr>
          <a:xfrm>
            <a:off x="66838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C0F8A748-7275-4502-81FC-B25471B9A3F6}"/>
              </a:ext>
            </a:extLst>
          </p:cNvPr>
          <p:cNvSpPr/>
          <p:nvPr/>
        </p:nvSpPr>
        <p:spPr>
          <a:xfrm>
            <a:off x="6836252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2" name="矩形 491">
            <a:extLst>
              <a:ext uri="{FF2B5EF4-FFF2-40B4-BE49-F238E27FC236}">
                <a16:creationId xmlns:a16="http://schemas.microsoft.com/office/drawing/2014/main" id="{1EAC0EC4-A970-4589-8B0B-1C2875E42C32}"/>
              </a:ext>
            </a:extLst>
          </p:cNvPr>
          <p:cNvSpPr/>
          <p:nvPr/>
        </p:nvSpPr>
        <p:spPr>
          <a:xfrm>
            <a:off x="735035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493" name="矩形 492">
            <a:extLst>
              <a:ext uri="{FF2B5EF4-FFF2-40B4-BE49-F238E27FC236}">
                <a16:creationId xmlns:a16="http://schemas.microsoft.com/office/drawing/2014/main" id="{8E344C60-7EA6-4A07-84B2-58F267F7548A}"/>
              </a:ext>
            </a:extLst>
          </p:cNvPr>
          <p:cNvSpPr/>
          <p:nvPr/>
        </p:nvSpPr>
        <p:spPr>
          <a:xfrm>
            <a:off x="7512765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447A746C-7F89-4619-9748-BEC397ABE29E}"/>
              </a:ext>
            </a:extLst>
          </p:cNvPr>
          <p:cNvSpPr/>
          <p:nvPr/>
        </p:nvSpPr>
        <p:spPr>
          <a:xfrm>
            <a:off x="720874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786ADB58-DC23-48CB-8D28-97CE13D1E74C}"/>
              </a:ext>
            </a:extLst>
          </p:cNvPr>
          <p:cNvSpPr/>
          <p:nvPr/>
        </p:nvSpPr>
        <p:spPr>
          <a:xfrm>
            <a:off x="76670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6" name="矩形 495">
            <a:extLst>
              <a:ext uri="{FF2B5EF4-FFF2-40B4-BE49-F238E27FC236}">
                <a16:creationId xmlns:a16="http://schemas.microsoft.com/office/drawing/2014/main" id="{DCED3C2B-A5BE-4202-A460-D21EDA6A3B71}"/>
              </a:ext>
            </a:extLst>
          </p:cNvPr>
          <p:cNvSpPr/>
          <p:nvPr/>
        </p:nvSpPr>
        <p:spPr>
          <a:xfrm>
            <a:off x="78194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EE9C5495-7A94-492D-A1F2-870709DEA5EF}"/>
              </a:ext>
            </a:extLst>
          </p:cNvPr>
          <p:cNvSpPr/>
          <p:nvPr/>
        </p:nvSpPr>
        <p:spPr>
          <a:xfrm>
            <a:off x="79718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67628173-D329-4CA4-83D5-502454BB9BCA}"/>
              </a:ext>
            </a:extLst>
          </p:cNvPr>
          <p:cNvSpPr/>
          <p:nvPr/>
        </p:nvSpPr>
        <p:spPr>
          <a:xfrm>
            <a:off x="81242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1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70E5A617-03E0-4F2C-B84A-10F1D644B4C0}"/>
              </a:ext>
            </a:extLst>
          </p:cNvPr>
          <p:cNvSpPr/>
          <p:nvPr/>
        </p:nvSpPr>
        <p:spPr>
          <a:xfrm>
            <a:off x="8276668" y="22436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0</a:t>
            </a:r>
            <a:endParaRPr lang="zh-CN" altLang="en-US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643C4C17-F0F2-4AC4-AEA5-CB7E11435453}"/>
              </a:ext>
            </a:extLst>
          </p:cNvPr>
          <p:cNvSpPr txBox="1"/>
          <p:nvPr/>
        </p:nvSpPr>
        <p:spPr bwMode="auto">
          <a:xfrm>
            <a:off x="7050601" y="116632"/>
            <a:ext cx="15122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r"/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LED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2" charset="-122"/>
                <a:cs typeface="+mj-cs"/>
              </a:rPr>
              <a:t>接口</a:t>
            </a:r>
            <a:endParaRPr lang="zh-CN" altLang="en-US">
              <a:solidFill>
                <a:srgbClr val="0099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A9A115-23B9-4CF6-8E3E-D10DEB9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54" name="灯片编号占位符 18">
            <a:extLst>
              <a:ext uri="{FF2B5EF4-FFF2-40B4-BE49-F238E27FC236}">
                <a16:creationId xmlns:a16="http://schemas.microsoft.com/office/drawing/2014/main" id="{CBB0FF53-E640-49A1-8852-3A7DD3098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48740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4FAA6-7DCE-402C-A2F0-C66CD675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3C4BA-B5FB-4976-8B6D-7CDBE14DC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74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422D1-00DF-41DA-A940-ACC26370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0" y="867360"/>
            <a:ext cx="8929240" cy="5602352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71D288CF-43CF-490C-AF0F-62B67EEA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924369"/>
            <a:ext cx="151540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键盘矩阵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ED0014-9063-4FDD-8488-D1084765C35E}"/>
              </a:ext>
            </a:extLst>
          </p:cNvPr>
          <p:cNvSpPr/>
          <p:nvPr/>
        </p:nvSpPr>
        <p:spPr bwMode="auto">
          <a:xfrm>
            <a:off x="3968150" y="879107"/>
            <a:ext cx="5029201" cy="5055815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A30D49-CF83-4FB6-859B-08B38CC8CE4A}"/>
              </a:ext>
            </a:extLst>
          </p:cNvPr>
          <p:cNvSpPr/>
          <p:nvPr/>
        </p:nvSpPr>
        <p:spPr bwMode="auto">
          <a:xfrm>
            <a:off x="2559843" y="1497806"/>
            <a:ext cx="837009" cy="195738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136FB2-0866-47DC-8502-D7EAEEEF8B52}"/>
              </a:ext>
            </a:extLst>
          </p:cNvPr>
          <p:cNvSpPr/>
          <p:nvPr/>
        </p:nvSpPr>
        <p:spPr bwMode="auto">
          <a:xfrm>
            <a:off x="2559843" y="4296965"/>
            <a:ext cx="837009" cy="195738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9839A5-A021-49C3-B39B-BDA159D20815}"/>
              </a:ext>
            </a:extLst>
          </p:cNvPr>
          <p:cNvGrpSpPr/>
          <p:nvPr/>
        </p:nvGrpSpPr>
        <p:grpSpPr>
          <a:xfrm>
            <a:off x="4617099" y="1844824"/>
            <a:ext cx="273079" cy="2946973"/>
            <a:chOff x="4617099" y="1844824"/>
            <a:chExt cx="273079" cy="294697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300732E-41B7-4AC7-A651-A277DC1B7BC6}"/>
                </a:ext>
              </a:extLst>
            </p:cNvPr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F46B265-7E02-4B3F-927E-BE73588BB7A5}"/>
                </a:ext>
              </a:extLst>
            </p:cNvPr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179E5C8-E9F9-411F-8693-89A9A23368A1}"/>
                </a:ext>
              </a:extLst>
            </p:cNvPr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81F16D-D59A-40EE-AA71-342E3B1B3993}"/>
                </a:ext>
              </a:extLst>
            </p:cNvPr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D4AAE8-23F4-4895-8B5A-306FC7C65D3B}"/>
              </a:ext>
            </a:extLst>
          </p:cNvPr>
          <p:cNvGrpSpPr/>
          <p:nvPr/>
        </p:nvGrpSpPr>
        <p:grpSpPr>
          <a:xfrm>
            <a:off x="4890178" y="5271136"/>
            <a:ext cx="329894" cy="695361"/>
            <a:chOff x="4890178" y="5271136"/>
            <a:chExt cx="329894" cy="69536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FAA03F-09B1-467A-8E3F-219B64EE8E78}"/>
                </a:ext>
              </a:extLst>
            </p:cNvPr>
            <p:cNvSpPr txBox="1"/>
            <p:nvPr/>
          </p:nvSpPr>
          <p:spPr bwMode="auto">
            <a:xfrm>
              <a:off x="4890178" y="5271136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FCE539E-75D9-426E-9C76-D906BB16E8FE}"/>
                </a:ext>
              </a:extLst>
            </p:cNvPr>
            <p:cNvSpPr txBox="1"/>
            <p:nvPr/>
          </p:nvSpPr>
          <p:spPr bwMode="auto">
            <a:xfrm>
              <a:off x="4890178" y="5550573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FE83F9C-74FA-48F7-9A7B-6DA6AF7BFE24}"/>
                </a:ext>
              </a:extLst>
            </p:cNvPr>
            <p:cNvSpPr txBox="1"/>
            <p:nvPr/>
          </p:nvSpPr>
          <p:spPr bwMode="auto">
            <a:xfrm>
              <a:off x="5019129" y="5689498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BDE4D28-A6C8-4FAE-9B39-C558DD629883}"/>
                </a:ext>
              </a:extLst>
            </p:cNvPr>
            <p:cNvSpPr txBox="1"/>
            <p:nvPr/>
          </p:nvSpPr>
          <p:spPr bwMode="auto">
            <a:xfrm>
              <a:off x="5019129" y="5410061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005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4FAA6-7DCE-402C-A2F0-C66CD675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</a:t>
            </a:r>
            <a:r>
              <a:rPr lang="zh-CN" altLang="en-US">
                <a:latin typeface="+mn-lt"/>
              </a:rPr>
              <a:t>基于</a:t>
            </a:r>
            <a:r>
              <a:rPr lang="en-US" altLang="zh-CN">
                <a:latin typeface="+mn-lt"/>
              </a:rPr>
              <a:t>ISA</a:t>
            </a:r>
            <a:r>
              <a:rPr lang="zh-CN" altLang="en-US">
                <a:latin typeface="+mn-lt"/>
              </a:rPr>
              <a:t>总线的</a:t>
            </a:r>
            <a:r>
              <a:rPr lang="en-US" altLang="zh-CN">
                <a:latin typeface="+mn-lt"/>
              </a:rPr>
              <a:t>I/O</a:t>
            </a:r>
            <a:r>
              <a:rPr lang="zh-CN" altLang="en-US">
                <a:latin typeface="+mn-lt"/>
              </a:rPr>
              <a:t>接口设计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3C4BA-B5FB-4976-8B6D-7CDBE14DC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422D1-00DF-41DA-A940-ACC26370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0" y="867360"/>
            <a:ext cx="8929240" cy="5602352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71D288CF-43CF-490C-AF0F-62B67EEA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924369"/>
            <a:ext cx="151540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键盘矩阵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ED0014-9063-4FDD-8488-D1084765C35E}"/>
              </a:ext>
            </a:extLst>
          </p:cNvPr>
          <p:cNvSpPr/>
          <p:nvPr/>
        </p:nvSpPr>
        <p:spPr bwMode="auto">
          <a:xfrm>
            <a:off x="3968150" y="879107"/>
            <a:ext cx="5029201" cy="5055815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A30D49-CF83-4FB6-859B-08B38CC8CE4A}"/>
              </a:ext>
            </a:extLst>
          </p:cNvPr>
          <p:cNvSpPr/>
          <p:nvPr/>
        </p:nvSpPr>
        <p:spPr bwMode="auto">
          <a:xfrm>
            <a:off x="2559843" y="1497806"/>
            <a:ext cx="837009" cy="195738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136FB2-0866-47DC-8502-D7EAEEEF8B52}"/>
              </a:ext>
            </a:extLst>
          </p:cNvPr>
          <p:cNvSpPr/>
          <p:nvPr/>
        </p:nvSpPr>
        <p:spPr bwMode="auto">
          <a:xfrm>
            <a:off x="2559843" y="4296965"/>
            <a:ext cx="837009" cy="195738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9839A5-A021-49C3-B39B-BDA159D20815}"/>
              </a:ext>
            </a:extLst>
          </p:cNvPr>
          <p:cNvGrpSpPr/>
          <p:nvPr/>
        </p:nvGrpSpPr>
        <p:grpSpPr>
          <a:xfrm>
            <a:off x="4617099" y="1844824"/>
            <a:ext cx="273079" cy="2946973"/>
            <a:chOff x="4617099" y="1844824"/>
            <a:chExt cx="273079" cy="294697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300732E-41B7-4AC7-A651-A277DC1B7BC6}"/>
                </a:ext>
              </a:extLst>
            </p:cNvPr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F46B265-7E02-4B3F-927E-BE73588BB7A5}"/>
                </a:ext>
              </a:extLst>
            </p:cNvPr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179E5C8-E9F9-411F-8693-89A9A23368A1}"/>
                </a:ext>
              </a:extLst>
            </p:cNvPr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81F16D-D59A-40EE-AA71-342E3B1B3993}"/>
                </a:ext>
              </a:extLst>
            </p:cNvPr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A045CD3-4B2E-4A02-ACE2-043971D66072}"/>
              </a:ext>
            </a:extLst>
          </p:cNvPr>
          <p:cNvGrpSpPr/>
          <p:nvPr/>
        </p:nvGrpSpPr>
        <p:grpSpPr>
          <a:xfrm>
            <a:off x="4890178" y="5271136"/>
            <a:ext cx="329894" cy="695361"/>
            <a:chOff x="4890178" y="5271136"/>
            <a:chExt cx="329894" cy="69536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FAA03F-09B1-467A-8E3F-219B64EE8E78}"/>
                </a:ext>
              </a:extLst>
            </p:cNvPr>
            <p:cNvSpPr txBox="1"/>
            <p:nvPr/>
          </p:nvSpPr>
          <p:spPr bwMode="auto">
            <a:xfrm>
              <a:off x="4890178" y="5271136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FCE539E-75D9-426E-9C76-D906BB16E8FE}"/>
                </a:ext>
              </a:extLst>
            </p:cNvPr>
            <p:cNvSpPr txBox="1"/>
            <p:nvPr/>
          </p:nvSpPr>
          <p:spPr bwMode="auto">
            <a:xfrm>
              <a:off x="4890178" y="5550573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FE83F9C-74FA-48F7-9A7B-6DA6AF7BFE24}"/>
                </a:ext>
              </a:extLst>
            </p:cNvPr>
            <p:cNvSpPr txBox="1"/>
            <p:nvPr/>
          </p:nvSpPr>
          <p:spPr bwMode="auto">
            <a:xfrm>
              <a:off x="5019129" y="5689498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BDE4D28-A6C8-4FAE-9B39-C558DD629883}"/>
                </a:ext>
              </a:extLst>
            </p:cNvPr>
            <p:cNvSpPr txBox="1"/>
            <p:nvPr/>
          </p:nvSpPr>
          <p:spPr bwMode="auto">
            <a:xfrm>
              <a:off x="5019129" y="5410061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349A490-E7DF-4D87-A470-AB02DA219CAE}"/>
              </a:ext>
            </a:extLst>
          </p:cNvPr>
          <p:cNvGrpSpPr/>
          <p:nvPr/>
        </p:nvGrpSpPr>
        <p:grpSpPr>
          <a:xfrm>
            <a:off x="4616618" y="1845695"/>
            <a:ext cx="273079" cy="2946973"/>
            <a:chOff x="4617099" y="1844824"/>
            <a:chExt cx="273079" cy="294697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A38A795-9DF9-4B6B-BAE7-DF4E9CA9E250}"/>
                </a:ext>
              </a:extLst>
            </p:cNvPr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1E12995-A9F1-4AA0-9EAB-77CCD296B894}"/>
                </a:ext>
              </a:extLst>
            </p:cNvPr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EDFC142-814B-4DFD-B471-17490A132212}"/>
                </a:ext>
              </a:extLst>
            </p:cNvPr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6751D5C-05A9-4DF8-A485-89442150ED96}"/>
                </a:ext>
              </a:extLst>
            </p:cNvPr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2334C4-BA63-4DBD-9D78-FF6A9E11E9E8}"/>
              </a:ext>
            </a:extLst>
          </p:cNvPr>
          <p:cNvGrpSpPr/>
          <p:nvPr/>
        </p:nvGrpSpPr>
        <p:grpSpPr>
          <a:xfrm>
            <a:off x="4616618" y="1845695"/>
            <a:ext cx="273079" cy="2946973"/>
            <a:chOff x="4617099" y="1844824"/>
            <a:chExt cx="273079" cy="294697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E7C41FF-3F3A-4471-B7F8-9398DD64AEDE}"/>
                </a:ext>
              </a:extLst>
            </p:cNvPr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FF4545F-ABA9-4E28-BFF4-FCC5EF21526B}"/>
                </a:ext>
              </a:extLst>
            </p:cNvPr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7D8EBFD-BEF1-4546-A823-629C3135124B}"/>
                </a:ext>
              </a:extLst>
            </p:cNvPr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F87451F-1E4E-424B-AB62-161BD3203948}"/>
                </a:ext>
              </a:extLst>
            </p:cNvPr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4D03CB-1117-4CF6-8A95-4FE2A9D1BE3A}"/>
              </a:ext>
            </a:extLst>
          </p:cNvPr>
          <p:cNvGrpSpPr/>
          <p:nvPr/>
        </p:nvGrpSpPr>
        <p:grpSpPr>
          <a:xfrm>
            <a:off x="4615996" y="1845695"/>
            <a:ext cx="273079" cy="2946973"/>
            <a:chOff x="4617099" y="1844824"/>
            <a:chExt cx="273079" cy="294697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CC4AC1-09B9-4E57-9395-848581E21C47}"/>
                </a:ext>
              </a:extLst>
            </p:cNvPr>
            <p:cNvSpPr txBox="1"/>
            <p:nvPr/>
          </p:nvSpPr>
          <p:spPr bwMode="auto">
            <a:xfrm>
              <a:off x="4617099" y="1844824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73B8BDD-207C-4EEE-B872-77E15AC14E73}"/>
                </a:ext>
              </a:extLst>
            </p:cNvPr>
            <p:cNvSpPr txBox="1"/>
            <p:nvPr/>
          </p:nvSpPr>
          <p:spPr bwMode="auto">
            <a:xfrm>
              <a:off x="4617099" y="2683216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A3A6D3-30AD-4940-87F3-A387A730F9AE}"/>
                </a:ext>
              </a:extLst>
            </p:cNvPr>
            <p:cNvSpPr txBox="1"/>
            <p:nvPr/>
          </p:nvSpPr>
          <p:spPr bwMode="auto">
            <a:xfrm>
              <a:off x="4617099" y="3522518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F795B3-813C-4987-AB08-0F2A5A10D0E6}"/>
                </a:ext>
              </a:extLst>
            </p:cNvPr>
            <p:cNvSpPr txBox="1"/>
            <p:nvPr/>
          </p:nvSpPr>
          <p:spPr bwMode="auto">
            <a:xfrm>
              <a:off x="4617099" y="4360910"/>
              <a:ext cx="273079" cy="4308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04B884B-0681-41F9-9A08-4BCF98C83BCF}"/>
              </a:ext>
            </a:extLst>
          </p:cNvPr>
          <p:cNvGrpSpPr/>
          <p:nvPr/>
        </p:nvGrpSpPr>
        <p:grpSpPr>
          <a:xfrm>
            <a:off x="4889802" y="5271136"/>
            <a:ext cx="313675" cy="695361"/>
            <a:chOff x="4890178" y="5271136"/>
            <a:chExt cx="313675" cy="69536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B7356E-5297-4B82-96CF-9384306B5E9A}"/>
                </a:ext>
              </a:extLst>
            </p:cNvPr>
            <p:cNvSpPr txBox="1"/>
            <p:nvPr/>
          </p:nvSpPr>
          <p:spPr bwMode="auto">
            <a:xfrm>
              <a:off x="4890178" y="5271136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83EACD6-FFD3-40E1-A5FB-D8293A0E78EC}"/>
                </a:ext>
              </a:extLst>
            </p:cNvPr>
            <p:cNvSpPr txBox="1"/>
            <p:nvPr/>
          </p:nvSpPr>
          <p:spPr bwMode="auto">
            <a:xfrm>
              <a:off x="4890178" y="5550573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0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20F6096-37DC-4EE8-AEF6-A2D466D6BCC8}"/>
                </a:ext>
              </a:extLst>
            </p:cNvPr>
            <p:cNvSpPr txBox="1"/>
            <p:nvPr/>
          </p:nvSpPr>
          <p:spPr bwMode="auto">
            <a:xfrm>
              <a:off x="5002910" y="5689498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1016FE8-0791-4C27-B760-1A3E931ED16C}"/>
                </a:ext>
              </a:extLst>
            </p:cNvPr>
            <p:cNvSpPr txBox="1"/>
            <p:nvPr/>
          </p:nvSpPr>
          <p:spPr bwMode="auto">
            <a:xfrm>
              <a:off x="5002910" y="5410061"/>
              <a:ext cx="200943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j-cs"/>
                </a:rPr>
                <a:t>1</a:t>
              </a:r>
              <a:endParaRPr lang="zh-CN" altLang="en-US" sz="1800">
                <a:solidFill>
                  <a:srgbClr val="00B050"/>
                </a:solidFill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4555ED6C-F6C4-4E17-8CC5-B3ECD2DDB21E}"/>
              </a:ext>
            </a:extLst>
          </p:cNvPr>
          <p:cNvSpPr/>
          <p:nvPr/>
        </p:nvSpPr>
        <p:spPr bwMode="auto">
          <a:xfrm>
            <a:off x="7174706" y="4680346"/>
            <a:ext cx="421630" cy="1168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30C1157-0C6B-4162-A922-203C0461AB88}"/>
              </a:ext>
            </a:extLst>
          </p:cNvPr>
          <p:cNvGrpSpPr/>
          <p:nvPr/>
        </p:nvGrpSpPr>
        <p:grpSpPr>
          <a:xfrm>
            <a:off x="7205439" y="4728341"/>
            <a:ext cx="365349" cy="91438"/>
            <a:chOff x="7205439" y="4700906"/>
            <a:chExt cx="365349" cy="9143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F8ED21D-CE0A-4C1D-8F18-ACA0F648CFA9}"/>
                </a:ext>
              </a:extLst>
            </p:cNvPr>
            <p:cNvSpPr/>
            <p:nvPr/>
          </p:nvSpPr>
          <p:spPr bwMode="auto">
            <a:xfrm>
              <a:off x="7205439" y="4746625"/>
              <a:ext cx="365349" cy="45719"/>
            </a:xfrm>
            <a:prstGeom prst="rect">
              <a:avLst/>
            </a:prstGeom>
            <a:solidFill>
              <a:srgbClr val="0000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417CA35-11E7-4E2C-A3DB-46AA4B659319}"/>
                </a:ext>
              </a:extLst>
            </p:cNvPr>
            <p:cNvSpPr/>
            <p:nvPr/>
          </p:nvSpPr>
          <p:spPr bwMode="auto">
            <a:xfrm>
              <a:off x="7333059" y="4700906"/>
              <a:ext cx="110729" cy="49688"/>
            </a:xfrm>
            <a:prstGeom prst="rect">
              <a:avLst/>
            </a:prstGeom>
            <a:solidFill>
              <a:srgbClr val="0000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C662403C-37B4-433E-9DD7-59614D5B2C59}"/>
              </a:ext>
            </a:extLst>
          </p:cNvPr>
          <p:cNvSpPr>
            <a:spLocks noChangeAspect="1"/>
          </p:cNvSpPr>
          <p:nvPr/>
        </p:nvSpPr>
        <p:spPr bwMode="auto">
          <a:xfrm>
            <a:off x="7074395" y="4509120"/>
            <a:ext cx="613579" cy="61357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96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8C1BC-72DE-4655-B5A7-3FCB0AF5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dirty="0"/>
              <a:t>8086/8088 CPU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2AFCF2-E35E-433D-BD08-EB062D326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579296" cy="5544694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zh-CN" altLang="en-US" sz="2400" dirty="0"/>
                  <a:t>形成系统总线</a:t>
                </a:r>
                <a:endParaRPr lang="en-US" altLang="zh-CN" sz="2400" dirty="0"/>
              </a:p>
              <a:p>
                <a:pPr lvl="1">
                  <a:spcBef>
                    <a:spcPts val="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</a:rPr>
                  <a:t>最小模式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zh-CN" altLang="en-US" dirty="0"/>
                  <a:t>信号</a:t>
                </a:r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𝑰𝑶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𝑹𝑫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:r>
                  <a:rPr lang="en-US" altLang="zh-CN" dirty="0"/>
                  <a:t>ALE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𝑫𝑬𝑵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𝐃𝐓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2">
                  <a:spcBef>
                    <a:spcPts val="0"/>
                  </a:spcBef>
                </a:pPr>
                <a:r>
                  <a:rPr lang="zh-CN" altLang="en-US" dirty="0"/>
                  <a:t>器件</a:t>
                </a:r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:r>
                  <a:rPr lang="en-US" altLang="zh-CN" dirty="0"/>
                  <a:t>74LS373</a:t>
                </a:r>
                <a:r>
                  <a:rPr lang="zh-CN" altLang="en-US" dirty="0"/>
                  <a:t>：锁存地址信号，与复用的状态信号分离</a:t>
                </a:r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:r>
                  <a:rPr lang="zh-CN" altLang="en-US" dirty="0"/>
                  <a:t>单向驱动器 </a:t>
                </a:r>
                <a:r>
                  <a:rPr lang="en-US" altLang="zh-CN" dirty="0"/>
                  <a:t>74LS244</a:t>
                </a:r>
                <a:r>
                  <a:rPr lang="zh-CN" altLang="en-US" dirty="0"/>
                  <a:t>、双向驱动器 </a:t>
                </a:r>
                <a:r>
                  <a:rPr lang="en-US" altLang="zh-CN" dirty="0"/>
                  <a:t>74LS245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</a:rPr>
                  <a:t>最大模式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zh-CN" altLang="en-US" dirty="0"/>
                  <a:t>总线控制器</a:t>
                </a:r>
                <a:r>
                  <a:rPr lang="en-US" altLang="zh-CN" dirty="0"/>
                  <a:t>8288</a:t>
                </a:r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𝑴𝑬𝑴𝑹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𝑴𝑬𝑴𝑾</m:t>
                        </m:r>
                      </m:e>
                    </m:acc>
                  </m:oMath>
                </a14:m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𝑰𝑶𝑹</m:t>
                        </m:r>
                      </m:e>
                    </m:acc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𝑰𝑶𝑾</m:t>
                        </m:r>
                      </m:e>
                    </m:acc>
                  </m:oMath>
                </a14:m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𝑰𝑵𝑻𝑨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3">
                  <a:spcBef>
                    <a:spcPts val="0"/>
                  </a:spcBef>
                </a:pPr>
                <a:r>
                  <a:rPr lang="en-US" altLang="zh-CN" dirty="0"/>
                  <a:t>ALE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DEN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𝐃𝐓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zh-CN" dirty="0"/>
                  <a:t>74LS373</a:t>
                </a:r>
                <a:r>
                  <a:rPr lang="zh-CN" altLang="en-US" dirty="0"/>
                  <a:t>：锁存地址信号，与复用的状态信号分离</a:t>
                </a:r>
                <a:endParaRPr lang="en-US" altLang="zh-CN" dirty="0"/>
              </a:p>
              <a:p>
                <a:pPr lvl="2">
                  <a:spcBef>
                    <a:spcPts val="0"/>
                  </a:spcBef>
                </a:pPr>
                <a:r>
                  <a:rPr lang="zh-CN" altLang="en-US" dirty="0"/>
                  <a:t>双向驱动器 </a:t>
                </a:r>
                <a:r>
                  <a:rPr lang="en-US" altLang="zh-CN" dirty="0"/>
                  <a:t>74LS245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2AFCF2-E35E-433D-BD08-EB062D326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579296" cy="5544694"/>
              </a:xfrm>
              <a:blipFill>
                <a:blip r:embed="rId3"/>
                <a:stretch>
                  <a:fillRect l="-426" t="-1210" b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722F4-BBC1-4FE7-9C55-407EDCD8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E07FEB-B3CF-4A23-A177-8D34CCECA083}"/>
              </a:ext>
            </a:extLst>
          </p:cNvPr>
          <p:cNvSpPr/>
          <p:nvPr/>
        </p:nvSpPr>
        <p:spPr bwMode="auto">
          <a:xfrm>
            <a:off x="1907704" y="4613460"/>
            <a:ext cx="2448272" cy="360040"/>
          </a:xfrm>
          <a:prstGeom prst="rect">
            <a:avLst/>
          </a:prstGeom>
          <a:noFill/>
          <a:ln w="76200" cap="flat" cmpd="sng" algn="ctr">
            <a:solidFill>
              <a:srgbClr val="FF99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862734-992E-4755-9571-91585CD4421C}"/>
              </a:ext>
            </a:extLst>
          </p:cNvPr>
          <p:cNvSpPr/>
          <p:nvPr/>
        </p:nvSpPr>
        <p:spPr bwMode="auto">
          <a:xfrm>
            <a:off x="4555162" y="4613460"/>
            <a:ext cx="1673022" cy="360040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164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252B5-84BF-4BE9-8289-FF737DEE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8086</a:t>
            </a:r>
            <a:r>
              <a:rPr lang="zh-CN" altLang="en-US" dirty="0"/>
              <a:t>汇编语言程序设计      </a:t>
            </a:r>
            <a:r>
              <a:rPr lang="zh-CN" altLang="en-US" dirty="0">
                <a:solidFill>
                  <a:srgbClr val="FF0066"/>
                </a:solidFill>
              </a:rPr>
              <a:t>一、使用寄存器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90691B-688A-4CB0-9876-81A073EF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66A7C9-65F3-4517-8333-3E906D81A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61303"/>
              </p:ext>
            </p:extLst>
          </p:nvPr>
        </p:nvGraphicFramePr>
        <p:xfrm>
          <a:off x="3571868" y="704838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effectLst/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AH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AL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BH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BL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DH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34098AB-EDCC-4651-A8FC-9ED1E91E5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11981"/>
              </p:ext>
            </p:extLst>
          </p:nvPr>
        </p:nvGraphicFramePr>
        <p:xfrm>
          <a:off x="3571868" y="3926210"/>
          <a:ext cx="2571768" cy="692640"/>
        </p:xfrm>
        <a:graphic>
          <a:graphicData uri="http://schemas.openxmlformats.org/drawingml/2006/table">
            <a:tbl>
              <a:tblPr>
                <a:solidFill>
                  <a:srgbClr val="CCECFF"/>
                </a:solidFill>
                <a:effectLst/>
              </a:tblPr>
              <a:tblGrid>
                <a:gridCol w="125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IP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+mn-lt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FLAGS</a:t>
                      </a:r>
                      <a:r>
                        <a:rPr lang="en-US" altLang="zh-CN" sz="1800" b="1" baseline="-25000" dirty="0">
                          <a:solidFill>
                            <a:srgbClr val="D60093"/>
                          </a:solidFill>
                          <a:latin typeface="+mn-lt"/>
                        </a:rPr>
                        <a:t>H</a:t>
                      </a:r>
                      <a:endParaRPr lang="zh-CN" altLang="en-US" sz="1800" b="1" baseline="-25000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FLAGS</a:t>
                      </a:r>
                      <a:r>
                        <a:rPr lang="en-US" altLang="zh-CN" sz="1800" b="1" baseline="-25000" dirty="0">
                          <a:solidFill>
                            <a:srgbClr val="D60093"/>
                          </a:solidFill>
                          <a:latin typeface="+mn-lt"/>
                        </a:rPr>
                        <a:t>L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BA0724B-1FCA-46E0-8AD4-AD2DB479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95085"/>
              </p:ext>
            </p:extLst>
          </p:nvPr>
        </p:nvGraphicFramePr>
        <p:xfrm>
          <a:off x="3571868" y="2326616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effectLst/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D60093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lang="zh-CN" altLang="en-US" sz="1800" b="1" kern="1200" dirty="0">
                        <a:solidFill>
                          <a:srgbClr val="D6009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FE5761F-49CE-44B4-9198-F32105478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71035"/>
              </p:ext>
            </p:extLst>
          </p:nvPr>
        </p:nvGraphicFramePr>
        <p:xfrm>
          <a:off x="3571868" y="4820284"/>
          <a:ext cx="2571768" cy="1385280"/>
        </p:xfrm>
        <a:graphic>
          <a:graphicData uri="http://schemas.openxmlformats.org/drawingml/2006/table">
            <a:tbl>
              <a:tblPr>
                <a:solidFill>
                  <a:srgbClr val="FFCCFF"/>
                </a:solidFill>
                <a:effectLst/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CS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DS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SS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>
                          <a:solidFill>
                            <a:srgbClr val="D60093"/>
                          </a:solidFill>
                          <a:latin typeface="+mn-lt"/>
                        </a:rPr>
                        <a:t>ES</a:t>
                      </a:r>
                      <a:endParaRPr lang="zh-CN" altLang="en-US" sz="1800" b="1" dirty="0">
                        <a:solidFill>
                          <a:srgbClr val="D60093"/>
                        </a:solidFill>
                        <a:latin typeface="+mn-lt"/>
                      </a:endParaRPr>
                    </a:p>
                  </a:txBody>
                  <a:tcPr marT="36000" marB="36000" anchor="ctr" anchorCtr="1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14">
            <a:extLst>
              <a:ext uri="{FF2B5EF4-FFF2-40B4-BE49-F238E27FC236}">
                <a16:creationId xmlns:a16="http://schemas.microsoft.com/office/drawing/2014/main" id="{E5A82E8F-A751-49F9-B7FB-76BF6A276454}"/>
              </a:ext>
            </a:extLst>
          </p:cNvPr>
          <p:cNvSpPr txBox="1"/>
          <p:nvPr/>
        </p:nvSpPr>
        <p:spPr>
          <a:xfrm>
            <a:off x="6215074" y="69269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ccumulator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DF5FF73B-39FE-4208-A500-A5E8E1DE40B0}"/>
              </a:ext>
            </a:extLst>
          </p:cNvPr>
          <p:cNvSpPr txBox="1"/>
          <p:nvPr/>
        </p:nvSpPr>
        <p:spPr>
          <a:xfrm>
            <a:off x="6215074" y="103312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ase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83FA2460-A96A-4B5B-B4DD-D6FBE67E06F3}"/>
              </a:ext>
            </a:extLst>
          </p:cNvPr>
          <p:cNvSpPr txBox="1"/>
          <p:nvPr/>
        </p:nvSpPr>
        <p:spPr>
          <a:xfrm>
            <a:off x="6215074" y="13690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ount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D102D27B-2952-4F70-99C1-E0F2E05FCC12}"/>
              </a:ext>
            </a:extLst>
          </p:cNvPr>
          <p:cNvSpPr txBox="1"/>
          <p:nvPr/>
        </p:nvSpPr>
        <p:spPr>
          <a:xfrm>
            <a:off x="6215074" y="17262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ata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ED4AF8EE-5649-48BC-A8AA-B88ACB01F41A}"/>
              </a:ext>
            </a:extLst>
          </p:cNvPr>
          <p:cNvSpPr txBox="1"/>
          <p:nvPr/>
        </p:nvSpPr>
        <p:spPr>
          <a:xfrm>
            <a:off x="6215074" y="232664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tack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D21CE0E2-890E-4697-8CE2-86432D76E972}"/>
              </a:ext>
            </a:extLst>
          </p:cNvPr>
          <p:cNvSpPr txBox="1"/>
          <p:nvPr/>
        </p:nvSpPr>
        <p:spPr>
          <a:xfrm>
            <a:off x="6215074" y="2673203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ase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7EAF1CE4-FAEC-4B9B-A8F3-4DF98BDF7C97}"/>
              </a:ext>
            </a:extLst>
          </p:cNvPr>
          <p:cNvSpPr txBox="1"/>
          <p:nvPr/>
        </p:nvSpPr>
        <p:spPr>
          <a:xfrm>
            <a:off x="6215074" y="3001487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ource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ndex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D7A57BBD-BF14-40C2-A1C3-53CCEDA2262F}"/>
              </a:ext>
            </a:extLst>
          </p:cNvPr>
          <p:cNvSpPr txBox="1"/>
          <p:nvPr/>
        </p:nvSpPr>
        <p:spPr>
          <a:xfrm>
            <a:off x="6215074" y="336931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estination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ndex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DDD49A41-54A4-4228-AEAC-154ABC3104DE}"/>
              </a:ext>
            </a:extLst>
          </p:cNvPr>
          <p:cNvSpPr txBox="1"/>
          <p:nvPr/>
        </p:nvSpPr>
        <p:spPr>
          <a:xfrm>
            <a:off x="6215074" y="391954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nstruction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ointer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62BB733D-B99F-4FD0-91F3-115C23D3A185}"/>
              </a:ext>
            </a:extLst>
          </p:cNvPr>
          <p:cNvSpPr txBox="1"/>
          <p:nvPr/>
        </p:nvSpPr>
        <p:spPr>
          <a:xfrm>
            <a:off x="6215074" y="4266105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Status Flag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5318CBE0-B842-4D96-9501-6FC5C298E51C}"/>
              </a:ext>
            </a:extLst>
          </p:cNvPr>
          <p:cNvSpPr txBox="1"/>
          <p:nvPr/>
        </p:nvSpPr>
        <p:spPr>
          <a:xfrm>
            <a:off x="6215074" y="479807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ode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284AB00B-F29B-4FBA-A811-368C97ECC8EB}"/>
              </a:ext>
            </a:extLst>
          </p:cNvPr>
          <p:cNvSpPr txBox="1"/>
          <p:nvPr/>
        </p:nvSpPr>
        <p:spPr>
          <a:xfrm>
            <a:off x="6215074" y="5165893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ata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7E99B62A-F256-48D9-B4B0-5BD06E01B565}"/>
              </a:ext>
            </a:extLst>
          </p:cNvPr>
          <p:cNvSpPr txBox="1"/>
          <p:nvPr/>
        </p:nvSpPr>
        <p:spPr>
          <a:xfrm>
            <a:off x="6215074" y="551245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tack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id="{9A7B40D4-AF90-4FE7-A1E7-DD8EBFE3F0EC}"/>
              </a:ext>
            </a:extLst>
          </p:cNvPr>
          <p:cNvSpPr txBox="1"/>
          <p:nvPr/>
        </p:nvSpPr>
        <p:spPr>
          <a:xfrm>
            <a:off x="6215074" y="584837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xtra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egment</a:t>
            </a:r>
            <a:endParaRPr lang="zh-CN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99769468-C94A-4B64-A4B7-A35564BD8C4C}"/>
              </a:ext>
            </a:extLst>
          </p:cNvPr>
          <p:cNvSpPr txBox="1"/>
          <p:nvPr/>
        </p:nvSpPr>
        <p:spPr>
          <a:xfrm>
            <a:off x="2786050" y="70483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AX</a:t>
            </a:r>
            <a:endParaRPr lang="zh-CN" alt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ACE86C3B-B5B5-4D59-9761-5C0CB8A05A37}"/>
              </a:ext>
            </a:extLst>
          </p:cNvPr>
          <p:cNvSpPr txBox="1"/>
          <p:nvPr/>
        </p:nvSpPr>
        <p:spPr>
          <a:xfrm>
            <a:off x="2786050" y="105139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BX</a:t>
            </a:r>
            <a:endParaRPr lang="zh-CN" alt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269719F6-A1E1-4018-B932-4671B3AEF482}"/>
              </a:ext>
            </a:extLst>
          </p:cNvPr>
          <p:cNvSpPr txBox="1"/>
          <p:nvPr/>
        </p:nvSpPr>
        <p:spPr>
          <a:xfrm>
            <a:off x="2786050" y="139795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CX</a:t>
            </a:r>
            <a:endParaRPr lang="zh-CN" alt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CA3319A-CB89-4E99-8D6E-8D2AC428E0D6}"/>
              </a:ext>
            </a:extLst>
          </p:cNvPr>
          <p:cNvSpPr txBox="1"/>
          <p:nvPr/>
        </p:nvSpPr>
        <p:spPr>
          <a:xfrm>
            <a:off x="2786050" y="175514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DX</a:t>
            </a:r>
            <a:endParaRPr lang="zh-CN" altLang="en-US" sz="1800" dirty="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0404C87-0E69-4DB0-B4FC-FC6B8E3BE9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98734" y="2490788"/>
            <a:ext cx="2273134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B2BA93A-ECEB-4331-B918-AA7CDD4D5793}"/>
              </a:ext>
            </a:extLst>
          </p:cNvPr>
          <p:cNvCxnSpPr>
            <a:cxnSpLocks/>
          </p:cNvCxnSpPr>
          <p:nvPr/>
        </p:nvCxnSpPr>
        <p:spPr bwMode="auto">
          <a:xfrm>
            <a:off x="1691600" y="5692181"/>
            <a:ext cx="1880267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D49BBE5-89F2-42F7-B91F-97AB994948F5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9570" y="2856085"/>
            <a:ext cx="1332298" cy="0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30071C8-5EFB-4A29-B6FD-A43F55B3DEAC}"/>
              </a:ext>
            </a:extLst>
          </p:cNvPr>
          <p:cNvSpPr/>
          <p:nvPr/>
        </p:nvSpPr>
        <p:spPr>
          <a:xfrm>
            <a:off x="1907630" y="2745849"/>
            <a:ext cx="360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访问堆栈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11DA298-BB15-440F-AF7E-7BAB343F848F}"/>
              </a:ext>
            </a:extLst>
          </p:cNvPr>
          <p:cNvCxnSpPr>
            <a:cxnSpLocks/>
          </p:cNvCxnSpPr>
          <p:nvPr/>
        </p:nvCxnSpPr>
        <p:spPr bwMode="auto">
          <a:xfrm flipH="1">
            <a:off x="3062567" y="4096977"/>
            <a:ext cx="509301" cy="0"/>
          </a:xfrm>
          <a:prstGeom prst="line">
            <a:avLst/>
          </a:prstGeom>
          <a:noFill/>
          <a:ln w="38100" cap="rnd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928897A-BA3A-4013-8E81-AF0C69340F2D}"/>
              </a:ext>
            </a:extLst>
          </p:cNvPr>
          <p:cNvGrpSpPr/>
          <p:nvPr/>
        </p:nvGrpSpPr>
        <p:grpSpPr>
          <a:xfrm flipV="1">
            <a:off x="3062567" y="4275562"/>
            <a:ext cx="509300" cy="718845"/>
            <a:chOff x="3062568" y="4320809"/>
            <a:chExt cx="509300" cy="353794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B239439-7CB4-4674-81C0-3C565FF137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21834" y="4320809"/>
              <a:ext cx="250034" cy="0"/>
            </a:xfrm>
            <a:prstGeom prst="line">
              <a:avLst/>
            </a:prstGeom>
            <a:noFill/>
            <a:ln w="38100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D8F659D-8043-49C3-85A9-2C32A3DD02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21834" y="4321975"/>
              <a:ext cx="0" cy="352628"/>
            </a:xfrm>
            <a:prstGeom prst="line">
              <a:avLst/>
            </a:prstGeom>
            <a:noFill/>
            <a:ln w="38100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952239-739B-4EAF-AC59-49F6D5C306F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62568" y="4673578"/>
              <a:ext cx="259266" cy="0"/>
            </a:xfrm>
            <a:prstGeom prst="line">
              <a:avLst/>
            </a:prstGeom>
            <a:noFill/>
            <a:ln w="38100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4B582E5-715D-4BF9-B852-ED1BBFAA8F84}"/>
              </a:ext>
            </a:extLst>
          </p:cNvPr>
          <p:cNvCxnSpPr>
            <a:cxnSpLocks/>
          </p:cNvCxnSpPr>
          <p:nvPr/>
        </p:nvCxnSpPr>
        <p:spPr bwMode="auto">
          <a:xfrm>
            <a:off x="2633030" y="3015016"/>
            <a:ext cx="0" cy="2677165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B4CA780-FE65-4077-8BB8-8D6C0D8841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9570" y="3015016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149F9E-76CA-493D-AE90-90F82B3FD9A1}"/>
              </a:ext>
            </a:extLst>
          </p:cNvPr>
          <p:cNvCxnSpPr>
            <a:cxnSpLocks/>
          </p:cNvCxnSpPr>
          <p:nvPr/>
        </p:nvCxnSpPr>
        <p:spPr bwMode="auto">
          <a:xfrm>
            <a:off x="1691600" y="2673203"/>
            <a:ext cx="0" cy="3011183"/>
          </a:xfrm>
          <a:prstGeom prst="line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F40DA6-1094-48F4-81E8-60059A145292}"/>
              </a:ext>
            </a:extLst>
          </p:cNvPr>
          <p:cNvCxnSpPr>
            <a:cxnSpLocks/>
          </p:cNvCxnSpPr>
          <p:nvPr/>
        </p:nvCxnSpPr>
        <p:spPr bwMode="auto">
          <a:xfrm flipH="1">
            <a:off x="1298734" y="2673203"/>
            <a:ext cx="392866" cy="0"/>
          </a:xfrm>
          <a:prstGeom prst="straightConnector1">
            <a:avLst/>
          </a:prstGeom>
          <a:noFill/>
          <a:ln w="38100" cap="rnd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0638683-FE5D-47E0-AF7D-8AA07C409853}"/>
              </a:ext>
            </a:extLst>
          </p:cNvPr>
          <p:cNvSpPr/>
          <p:nvPr/>
        </p:nvSpPr>
        <p:spPr>
          <a:xfrm>
            <a:off x="971500" y="2313789"/>
            <a:ext cx="311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管理堆栈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8364A9-E6C6-4AC3-B5CF-C37898AE0A9C}"/>
              </a:ext>
            </a:extLst>
          </p:cNvPr>
          <p:cNvSpPr/>
          <p:nvPr/>
        </p:nvSpPr>
        <p:spPr>
          <a:xfrm>
            <a:off x="2723865" y="3853258"/>
            <a:ext cx="392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取指令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440AD5B-4367-450F-951F-D544327C9439}"/>
              </a:ext>
            </a:extLst>
          </p:cNvPr>
          <p:cNvSpPr>
            <a:spLocks noChangeAspect="1"/>
          </p:cNvSpPr>
          <p:nvPr/>
        </p:nvSpPr>
        <p:spPr bwMode="auto">
          <a:xfrm>
            <a:off x="2585927" y="5643249"/>
            <a:ext cx="98546" cy="98537"/>
          </a:xfrm>
          <a:prstGeom prst="ellipse">
            <a:avLst/>
          </a:prstGeom>
          <a:solidFill>
            <a:srgbClr val="00CC00"/>
          </a:solidFill>
          <a:ln w="2540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B47D1E1-9BBE-4CAE-B692-A9AAB87E58A2}"/>
              </a:ext>
            </a:extLst>
          </p:cNvPr>
          <p:cNvSpPr/>
          <p:nvPr/>
        </p:nvSpPr>
        <p:spPr bwMode="auto">
          <a:xfrm>
            <a:off x="3615548" y="2352765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7CE9BF-4862-42C3-A260-CF2BDE893AEC}"/>
              </a:ext>
            </a:extLst>
          </p:cNvPr>
          <p:cNvSpPr/>
          <p:nvPr/>
        </p:nvSpPr>
        <p:spPr bwMode="auto">
          <a:xfrm>
            <a:off x="3615548" y="2718062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6D5142-DFF4-4B48-BB90-309FD7E501BC}"/>
              </a:ext>
            </a:extLst>
          </p:cNvPr>
          <p:cNvSpPr/>
          <p:nvPr/>
        </p:nvSpPr>
        <p:spPr bwMode="auto">
          <a:xfrm>
            <a:off x="3615548" y="5546363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D3A3B5-572F-480D-9DDF-469A519479F9}"/>
              </a:ext>
            </a:extLst>
          </p:cNvPr>
          <p:cNvSpPr/>
          <p:nvPr/>
        </p:nvSpPr>
        <p:spPr bwMode="auto">
          <a:xfrm>
            <a:off x="3615548" y="3958954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14B5FDA-838A-4B6A-A43A-992CFD0EF36C}"/>
              </a:ext>
            </a:extLst>
          </p:cNvPr>
          <p:cNvSpPr/>
          <p:nvPr/>
        </p:nvSpPr>
        <p:spPr bwMode="auto">
          <a:xfrm>
            <a:off x="3615548" y="4853339"/>
            <a:ext cx="2484408" cy="27604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CE66927-D48E-43E7-97FD-EEC31C6F6BFA}"/>
              </a:ext>
            </a:extLst>
          </p:cNvPr>
          <p:cNvSpPr/>
          <p:nvPr/>
        </p:nvSpPr>
        <p:spPr>
          <a:xfrm>
            <a:off x="1852872" y="2476442"/>
            <a:ext cx="1736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 dirty="0">
                <a:solidFill>
                  <a:srgbClr val="FF0066"/>
                </a:solidFill>
                <a:latin typeface="Consolas" panose="020B0609020204030204" pitchFamily="49" charset="0"/>
              </a:rPr>
              <a:t>MOV AX,[BP]</a:t>
            </a:r>
            <a:endParaRPr lang="zh-CN" altLang="en-US" sz="2000" i="1" dirty="0">
              <a:solidFill>
                <a:srgbClr val="FF0066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AA0FA8-3FD9-44C0-BA88-27EFCD9B926B}"/>
              </a:ext>
            </a:extLst>
          </p:cNvPr>
          <p:cNvSpPr/>
          <p:nvPr/>
        </p:nvSpPr>
        <p:spPr>
          <a:xfrm>
            <a:off x="680756" y="1726866"/>
            <a:ext cx="1172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2000" i="1" dirty="0">
                <a:solidFill>
                  <a:srgbClr val="FF0066"/>
                </a:solidFill>
                <a:latin typeface="Consolas" panose="020B0609020204030204" pitchFamily="49" charset="0"/>
              </a:rPr>
              <a:t>PUSH AX</a:t>
            </a:r>
          </a:p>
          <a:p>
            <a:pPr algn="r">
              <a:spcBef>
                <a:spcPct val="0"/>
              </a:spcBef>
            </a:pPr>
            <a:r>
              <a:rPr lang="en-US" altLang="zh-CN" sz="2000" i="1" dirty="0">
                <a:solidFill>
                  <a:srgbClr val="FF0066"/>
                </a:solidFill>
                <a:latin typeface="Consolas" panose="020B0609020204030204" pitchFamily="49" charset="0"/>
              </a:rPr>
              <a:t>POP AX</a:t>
            </a:r>
            <a:endParaRPr lang="zh-CN" altLang="en-US" sz="2000" i="1" dirty="0">
              <a:solidFill>
                <a:srgbClr val="FF006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13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4比3_组成" id="{2E2F00E5-D45F-41D2-99A1-33C4BF84DE8C}" vid="{4F1B07DB-C361-4FB6-A6BA-95BC4BDFCD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8794</Words>
  <Application>Microsoft Office PowerPoint</Application>
  <PresentationFormat>全屏显示(4:3)</PresentationFormat>
  <Paragraphs>2829</Paragraphs>
  <Slides>75</Slides>
  <Notes>30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2" baseType="lpstr">
      <vt:lpstr>等线</vt:lpstr>
      <vt:lpstr>黑体</vt:lpstr>
      <vt:lpstr>楷体</vt:lpstr>
      <vt:lpstr>隶书</vt:lpstr>
      <vt:lpstr>宋体</vt:lpstr>
      <vt:lpstr>Microsoft Yahei</vt:lpstr>
      <vt:lpstr>Microsoft Yahei</vt:lpstr>
      <vt:lpstr>Arial</vt:lpstr>
      <vt:lpstr>Arial Black</vt:lpstr>
      <vt:lpstr>Calibri</vt:lpstr>
      <vt:lpstr>Cambria Math</vt:lpstr>
      <vt:lpstr>Consolas</vt:lpstr>
      <vt:lpstr>Courier New</vt:lpstr>
      <vt:lpstr>Times New Roman</vt:lpstr>
      <vt:lpstr>Wingdings</vt:lpstr>
      <vt:lpstr>CheXQ_class_4比3_组成</vt:lpstr>
      <vt:lpstr>Visio</vt:lpstr>
      <vt:lpstr>微机原理与系统设计</vt:lpstr>
      <vt:lpstr>题型：</vt:lpstr>
      <vt:lpstr>第2章  8086/8088 CPU</vt:lpstr>
      <vt:lpstr>第2章  8086/8088 CPU</vt:lpstr>
      <vt:lpstr>第2章  8086/8088 CPU</vt:lpstr>
      <vt:lpstr>第2章  8086/8088 CPU</vt:lpstr>
      <vt:lpstr>第2章  8086/8088 CPU</vt:lpstr>
      <vt:lpstr>第2章  8086/8088 CPU</vt:lpstr>
      <vt:lpstr>第3章  8086汇编语言程序设计      一、使用寄存器</vt:lpstr>
      <vt:lpstr>第3章  8086汇编语言程序设计      一、使用寄存器</vt:lpstr>
      <vt:lpstr>第3章  8086汇编语言程序设计      一、使用寄存器</vt:lpstr>
      <vt:lpstr>第3章  8086汇编语言程序设计      二、常用指令</vt:lpstr>
      <vt:lpstr>第3章  8086汇编语言程序设计      二、常用指令</vt:lpstr>
      <vt:lpstr>第3章  8086汇编语言程序设计</vt:lpstr>
      <vt:lpstr>第3章  8086汇编语言程序设计</vt:lpstr>
      <vt:lpstr>第3章  8086汇编语言程序设计</vt:lpstr>
      <vt:lpstr>第3章  8086汇编语言程序设计</vt:lpstr>
      <vt:lpstr>第3章  8086汇编语言程序设计</vt:lpstr>
      <vt:lpstr>第3章  8086汇编语言程序设计     三、常用寻址方式</vt:lpstr>
      <vt:lpstr>第3章  8086汇编语言程序设计     三、常用寻址方式</vt:lpstr>
      <vt:lpstr>第3章  8086汇编语言程序设计     三、常用寻址方式</vt:lpstr>
      <vt:lpstr>第3章  8086汇编语言程序设计     四、过程的定义</vt:lpstr>
      <vt:lpstr>PowerPoint 演示文稿</vt:lpstr>
      <vt:lpstr>第3章  8086汇编语言程序设计       五、程序举例-1</vt:lpstr>
      <vt:lpstr>第3章  8086汇编语言程序设计       五、程序举例-2</vt:lpstr>
      <vt:lpstr>第3章  8086汇编语言程序设计       五、程序举例-3</vt:lpstr>
      <vt:lpstr>第3章  8086汇编语言程序设计       五、程序举例-4</vt:lpstr>
      <vt:lpstr>第3章  8086汇编语言程序设计       五、程序举例-5</vt:lpstr>
      <vt:lpstr>第4章  总线与驱动控制</vt:lpstr>
      <vt:lpstr>第4章  总线与驱动控制</vt:lpstr>
      <vt:lpstr>第4章  总线与驱动控制</vt:lpstr>
      <vt:lpstr>第5章  存储器设计</vt:lpstr>
      <vt:lpstr>第5章  存储器设计</vt:lpstr>
      <vt:lpstr>第5章  存储器设计</vt:lpstr>
      <vt:lpstr>第5章  存储器设计</vt:lpstr>
      <vt:lpstr>第5章  存储器设计</vt:lpstr>
      <vt:lpstr>第5章  存储器设计</vt:lpstr>
      <vt:lpstr>第5章  存储器设计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第5章  存储器设计</vt:lpstr>
      <vt:lpstr>第5章  存储器设计</vt:lpstr>
      <vt:lpstr>PowerPoint 演示文稿</vt:lpstr>
      <vt:lpstr>第6章  输入/输出技术</vt:lpstr>
      <vt:lpstr>第6章  输入/输出技术          一、中断</vt:lpstr>
      <vt:lpstr>PowerPoint 演示文稿</vt:lpstr>
      <vt:lpstr>第6章  输入/输出技术          一、中断</vt:lpstr>
      <vt:lpstr>第6章  输入/输出技术          一、中断</vt:lpstr>
      <vt:lpstr>第6章  输入/输出技术          一、中断</vt:lpstr>
      <vt:lpstr>第7章  8255、8253 应用</vt:lpstr>
      <vt:lpstr>第7章  8255、8253 应用</vt:lpstr>
      <vt:lpstr>第7章  8255、8253 应用                   例-1</vt:lpstr>
      <vt:lpstr>第7章  8255、8253 应用                   例-1</vt:lpstr>
      <vt:lpstr>第7章  8255、8253 应用                   例-1</vt:lpstr>
      <vt:lpstr>第7章  8255、8253 应用</vt:lpstr>
      <vt:lpstr>8253的6种工作方式总结</vt:lpstr>
      <vt:lpstr>8253的6种工作方式总结</vt:lpstr>
      <vt:lpstr>8253的6种工作方式总结</vt:lpstr>
      <vt:lpstr>可编程定时/计数器8253的串联使用</vt:lpstr>
      <vt:lpstr>可编程定时/计数器8253的串联使用</vt:lpstr>
      <vt:lpstr>多个定时/计数器串联使用</vt:lpstr>
      <vt:lpstr>多个定时/计数器串联使用</vt:lpstr>
      <vt:lpstr>多个定时/计数器串联使用</vt:lpstr>
      <vt:lpstr>第7章  8255、8253 应用             例-2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  <vt:lpstr>第8章  基于ISA总线的I/O接口设计</vt:lpstr>
    </vt:vector>
  </TitlesOfParts>
  <Company>计算机科学与技术学院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微机原理与系统设计</dc:title>
  <dc:subject>期末复习</dc:subject>
  <dc:creator>车向泉</dc:creator>
  <dc:description>2022.12</dc:description>
  <cp:lastModifiedBy>Xiangquan Che</cp:lastModifiedBy>
  <cp:revision>319</cp:revision>
  <dcterms:created xsi:type="dcterms:W3CDTF">2018-12-26T10:43:42Z</dcterms:created>
  <dcterms:modified xsi:type="dcterms:W3CDTF">2024-12-19T02:11:03Z</dcterms:modified>
</cp:coreProperties>
</file>