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39" d="100"/>
          <a:sy n="139" d="100"/>
        </p:scale>
        <p:origin x="7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285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7.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7.png"/><Relationship Id="rId7"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46.jp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5.jpg"/><Relationship Id="rId5" Type="http://schemas.openxmlformats.org/officeDocument/2006/relationships/image" Target="../media/image44.jpg"/><Relationship Id="rId4" Type="http://schemas.openxmlformats.org/officeDocument/2006/relationships/image" Target="../media/image43.jp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763327" y="1210195"/>
            <a:ext cx="4818128" cy="1481328"/>
          </a:xfrm>
          <a:prstGeom prst="rect">
            <a:avLst/>
          </a:prstGeom>
          <a:solidFill>
            <a:srgbClr val="000000">
              <a:alpha val="0"/>
            </a:srgbClr>
          </a:solidFill>
          <a:ln/>
        </p:spPr>
        <p:txBody>
          <a:bodyPr wrap="square" lIns="95250" tIns="95250" rIns="95250" bIns="95250" rtlCol="0" anchor="t">
            <a:spAutoFit/>
          </a:bodyPr>
          <a:lstStyle/>
          <a:p>
            <a:pPr marL="0" indent="0">
              <a:lnSpc>
                <a:spcPct val="100000"/>
              </a:lnSpc>
              <a:spcBef>
                <a:spcPts val="750"/>
              </a:spcBef>
              <a:buNone/>
            </a:pPr>
            <a:r>
              <a:rPr lang="en-US" sz="4350" b="1" kern="0" spc="300" dirty="0">
                <a:solidFill>
                  <a:srgbClr val="DD2025"/>
                </a:solidFill>
                <a:latin typeface="Arial" pitchFamily="34" charset="0"/>
                <a:ea typeface="Arial" pitchFamily="34" charset="-122"/>
                <a:cs typeface="Arial" pitchFamily="34" charset="-120"/>
              </a:rPr>
              <a:t>科技强国</a:t>
            </a:r>
            <a:endParaRPr lang="en-US" sz="1500" dirty="0"/>
          </a:p>
        </p:txBody>
      </p:sp>
      <p:sp>
        <p:nvSpPr>
          <p:cNvPr id="3" name="Text 1"/>
          <p:cNvSpPr/>
          <p:nvPr/>
        </p:nvSpPr>
        <p:spPr>
          <a:xfrm>
            <a:off x="763327" y="2858698"/>
            <a:ext cx="6150825"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350" dirty="0">
                <a:solidFill>
                  <a:srgbClr val="333333"/>
                </a:solidFill>
                <a:latin typeface="PingFang SC" pitchFamily="34" charset="0"/>
                <a:ea typeface="PingFang SC" pitchFamily="34" charset="-122"/>
                <a:cs typeface="PingFang SC" pitchFamily="34" charset="-120"/>
              </a:rPr>
              <a:t>迈向科技未来，实现民族复兴</a:t>
            </a:r>
            <a:endParaRPr lang="en-US" sz="1500" dirty="0"/>
          </a:p>
        </p:txBody>
      </p:sp>
      <p:pic>
        <p:nvPicPr>
          <p:cNvPr id="4" name="Image 0" descr="preencoded.png"/>
          <p:cNvPicPr>
            <a:picLocks noChangeAspect="1"/>
          </p:cNvPicPr>
          <p:nvPr/>
        </p:nvPicPr>
        <p:blipFill>
          <a:blip r:embed="rId4"/>
          <a:stretch>
            <a:fillRect/>
          </a:stretch>
        </p:blipFill>
        <p:spPr>
          <a:xfrm>
            <a:off x="763327" y="3535541"/>
            <a:ext cx="1700784" cy="338328"/>
          </a:xfrm>
          <a:prstGeom prst="rect">
            <a:avLst/>
          </a:prstGeom>
        </p:spPr>
      </p:pic>
      <p:sp>
        <p:nvSpPr>
          <p:cNvPr id="5" name="Text 2"/>
          <p:cNvSpPr/>
          <p:nvPr/>
        </p:nvSpPr>
        <p:spPr>
          <a:xfrm>
            <a:off x="763327" y="3476105"/>
            <a:ext cx="1527048" cy="388633"/>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200" dirty="0" err="1">
                <a:solidFill>
                  <a:srgbClr val="FFFFFF"/>
                </a:solidFill>
                <a:latin typeface="Microsoft Yahei" pitchFamily="34" charset="0"/>
                <a:ea typeface="Microsoft Yahei" pitchFamily="34" charset="-122"/>
                <a:cs typeface="Microsoft Yahei" pitchFamily="34" charset="-120"/>
              </a:rPr>
              <a:t>汇报人</a:t>
            </a:r>
            <a:r>
              <a:rPr lang="en-US" sz="1200" dirty="0">
                <a:solidFill>
                  <a:srgbClr val="FFFFFF"/>
                </a:solidFill>
                <a:latin typeface="Microsoft Yahei" pitchFamily="34" charset="0"/>
                <a:ea typeface="Microsoft Yahei" pitchFamily="34" charset="-122"/>
                <a:cs typeface="Microsoft Yahei" pitchFamily="34" charset="-120"/>
              </a:rPr>
              <a:t>：</a:t>
            </a:r>
            <a:r>
              <a:rPr lang="zh-CN" altLang="en-US" sz="1200" dirty="0">
                <a:solidFill>
                  <a:srgbClr val="FFFFFF"/>
                </a:solidFill>
                <a:latin typeface="Microsoft Yahei" pitchFamily="34" charset="0"/>
                <a:ea typeface="Microsoft Yahei" pitchFamily="34" charset="-122"/>
                <a:cs typeface="Microsoft Yahei" pitchFamily="34" charset="-120"/>
              </a:rPr>
              <a:t>汪子恒</a:t>
            </a:r>
            <a:endParaRPr lang="en-US" sz="1500" dirty="0"/>
          </a:p>
        </p:txBody>
      </p:sp>
      <p:sp>
        <p:nvSpPr>
          <p:cNvPr id="6" name="Shape 3"/>
          <p:cNvSpPr/>
          <p:nvPr/>
        </p:nvSpPr>
        <p:spPr>
          <a:xfrm>
            <a:off x="763327" y="2733270"/>
            <a:ext cx="4493301" cy="0"/>
          </a:xfrm>
          <a:custGeom>
            <a:avLst/>
            <a:gdLst/>
            <a:ahLst/>
            <a:cxnLst/>
            <a:rect l="l" t="t" r="r" b="b"/>
            <a:pathLst>
              <a:path w="4493301">
                <a:moveTo>
                  <a:pt x="0" y="0"/>
                </a:moveTo>
                <a:lnTo>
                  <a:pt x="4493301" y="0"/>
                </a:lnTo>
              </a:path>
            </a:pathLst>
          </a:custGeom>
          <a:noFill/>
          <a:ln w="9525">
            <a:solidFill>
              <a:srgbClr val="FFBEB3"/>
            </a:solidFill>
            <a:prstDash val="solid"/>
            <a:headEnd type="none"/>
            <a:tailEnd type="none"/>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中国在全球科技地位</a:t>
            </a:r>
            <a:endParaRPr lang="en-US" sz="1500" dirty="0"/>
          </a:p>
        </p:txBody>
      </p:sp>
      <p:pic>
        <p:nvPicPr>
          <p:cNvPr id="3" name="Image 0" descr="preencoded.png"/>
          <p:cNvPicPr>
            <a:picLocks noChangeAspect="1"/>
          </p:cNvPicPr>
          <p:nvPr/>
        </p:nvPicPr>
        <p:blipFill>
          <a:blip r:embed="rId4">
            <a:alphaModFix amt="60000"/>
          </a:blip>
          <a:stretch>
            <a:fillRect/>
          </a:stretch>
        </p:blipFill>
        <p:spPr>
          <a:xfrm>
            <a:off x="0" y="886688"/>
            <a:ext cx="4523239" cy="4053616"/>
          </a:xfrm>
          <a:prstGeom prst="rect">
            <a:avLst/>
          </a:prstGeom>
        </p:spPr>
      </p:pic>
      <p:pic>
        <p:nvPicPr>
          <p:cNvPr id="4" name="Image 1" descr="preencoded.png"/>
          <p:cNvPicPr>
            <a:picLocks noChangeAspect="1"/>
          </p:cNvPicPr>
          <p:nvPr/>
        </p:nvPicPr>
        <p:blipFill>
          <a:blip r:embed="rId5">
            <a:alphaModFix amt="80000"/>
          </a:blip>
          <a:stretch>
            <a:fillRect/>
          </a:stretch>
        </p:blipFill>
        <p:spPr>
          <a:xfrm>
            <a:off x="0" y="903148"/>
            <a:ext cx="4523239" cy="4398546"/>
          </a:xfrm>
          <a:prstGeom prst="rect">
            <a:avLst/>
          </a:prstGeom>
        </p:spPr>
      </p:pic>
      <p:pic>
        <p:nvPicPr>
          <p:cNvPr id="5" name="Image 2" descr="preencoded.png"/>
          <p:cNvPicPr>
            <a:picLocks noChangeAspect="1"/>
          </p:cNvPicPr>
          <p:nvPr/>
        </p:nvPicPr>
        <p:blipFill>
          <a:blip r:embed="rId6"/>
          <a:stretch>
            <a:fillRect/>
          </a:stretch>
        </p:blipFill>
        <p:spPr>
          <a:xfrm>
            <a:off x="0" y="1009529"/>
            <a:ext cx="4523239" cy="4523239"/>
          </a:xfrm>
          <a:prstGeom prst="rect">
            <a:avLst/>
          </a:prstGeom>
        </p:spPr>
      </p:pic>
      <p:sp>
        <p:nvSpPr>
          <p:cNvPr id="6" name="Text 1"/>
          <p:cNvSpPr/>
          <p:nvPr/>
        </p:nvSpPr>
        <p:spPr>
          <a:xfrm>
            <a:off x="4122902" y="1093989"/>
            <a:ext cx="4389120" cy="40233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800" b="1" dirty="0">
                <a:solidFill>
                  <a:srgbClr val="FF4D52"/>
                </a:solidFill>
                <a:latin typeface="Microsoft Yahei" pitchFamily="34" charset="0"/>
                <a:ea typeface="Microsoft Yahei" pitchFamily="34" charset="-122"/>
                <a:cs typeface="Microsoft Yahei" pitchFamily="34" charset="-120"/>
              </a:rPr>
              <a:t>中国在激光技术中领先地位</a:t>
            </a:r>
            <a:endParaRPr lang="en-US" sz="1500" dirty="0"/>
          </a:p>
        </p:txBody>
      </p:sp>
      <p:sp>
        <p:nvSpPr>
          <p:cNvPr id="7" name="Text 2"/>
          <p:cNvSpPr/>
          <p:nvPr/>
        </p:nvSpPr>
        <p:spPr>
          <a:xfrm>
            <a:off x="4122902" y="1395741"/>
            <a:ext cx="4476025" cy="6035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中国在激光技术领域处于世界领先地位，2013年9月，《科学美国人》报道称，中国在激光科技方面投入巨大，研发出世界上最强大的激光设备之一。</a:t>
            </a:r>
            <a:endParaRPr lang="en-US" sz="1500" dirty="0"/>
          </a:p>
        </p:txBody>
      </p:sp>
      <p:sp>
        <p:nvSpPr>
          <p:cNvPr id="8" name="Text 3"/>
          <p:cNvSpPr/>
          <p:nvPr/>
        </p:nvSpPr>
        <p:spPr>
          <a:xfrm>
            <a:off x="4122902" y="2258934"/>
            <a:ext cx="4389120" cy="40233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800" b="1" dirty="0">
                <a:solidFill>
                  <a:srgbClr val="FF4D52"/>
                </a:solidFill>
                <a:latin typeface="Microsoft Yahei" pitchFamily="34" charset="0"/>
                <a:ea typeface="Microsoft Yahei" pitchFamily="34" charset="-122"/>
                <a:cs typeface="Microsoft Yahei" pitchFamily="34" charset="-120"/>
              </a:rPr>
              <a:t>全球创新指数排名上升</a:t>
            </a:r>
            <a:endParaRPr lang="en-US" sz="1500" dirty="0"/>
          </a:p>
        </p:txBody>
      </p:sp>
      <p:sp>
        <p:nvSpPr>
          <p:cNvPr id="9" name="Text 4"/>
          <p:cNvSpPr/>
          <p:nvPr/>
        </p:nvSpPr>
        <p:spPr>
          <a:xfrm>
            <a:off x="4122902" y="2555200"/>
            <a:ext cx="4476025" cy="81381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2024年全球创新指数报告显示，中国的排名上升至第十一位，是十年来创新力上升最快的经济体之一。这反映了中国在全球科技领域的持续创新和影响力增强。</a:t>
            </a:r>
            <a:endParaRPr lang="en-US" sz="1500" dirty="0"/>
          </a:p>
        </p:txBody>
      </p:sp>
      <p:sp>
        <p:nvSpPr>
          <p:cNvPr id="10" name="Text 5"/>
          <p:cNvSpPr/>
          <p:nvPr/>
        </p:nvSpPr>
        <p:spPr>
          <a:xfrm>
            <a:off x="4122115" y="3522635"/>
            <a:ext cx="4389120" cy="40233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800" b="1" dirty="0">
                <a:solidFill>
                  <a:srgbClr val="FF4D52"/>
                </a:solidFill>
                <a:latin typeface="Microsoft Yahei" pitchFamily="34" charset="0"/>
                <a:ea typeface="Microsoft Yahei" pitchFamily="34" charset="-122"/>
                <a:cs typeface="Microsoft Yahei" pitchFamily="34" charset="-120"/>
              </a:rPr>
              <a:t>全球科技集群优势</a:t>
            </a:r>
            <a:endParaRPr lang="en-US" sz="1500" dirty="0"/>
          </a:p>
        </p:txBody>
      </p:sp>
      <p:sp>
        <p:nvSpPr>
          <p:cNvPr id="11" name="Text 6"/>
          <p:cNvSpPr/>
          <p:nvPr/>
        </p:nvSpPr>
        <p:spPr>
          <a:xfrm>
            <a:off x="4122902" y="3824695"/>
            <a:ext cx="4476025" cy="813816"/>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全球五大科技集群中，中国占据三席，且在百强科技创新集群中拥有26个。这一数据表明中国在全球科技发展中具有显著的竞争优势和较高的科研水平。</a:t>
            </a:r>
            <a:endParaRPr lang="en-US" sz="1500" dirty="0"/>
          </a:p>
        </p:txBody>
      </p:sp>
      <p:sp>
        <p:nvSpPr>
          <p:cNvPr id="12" name="Shape 7"/>
          <p:cNvSpPr/>
          <p:nvPr/>
        </p:nvSpPr>
        <p:spPr>
          <a:xfrm>
            <a:off x="2673371" y="1805964"/>
            <a:ext cx="499914" cy="0"/>
          </a:xfrm>
          <a:custGeom>
            <a:avLst/>
            <a:gdLst/>
            <a:ahLst/>
            <a:cxnLst/>
            <a:rect l="l" t="t" r="r" b="b"/>
            <a:pathLst>
              <a:path w="499914">
                <a:moveTo>
                  <a:pt x="0" y="0"/>
                </a:moveTo>
                <a:lnTo>
                  <a:pt x="499914" y="0"/>
                </a:lnTo>
              </a:path>
            </a:pathLst>
          </a:custGeom>
          <a:noFill/>
          <a:ln w="19050">
            <a:solidFill>
              <a:srgbClr val="DD2025"/>
            </a:solidFill>
            <a:prstDash val="solid"/>
            <a:headEnd type="none"/>
            <a:tailEnd type="arrow"/>
          </a:ln>
        </p:spPr>
      </p:sp>
      <p:sp>
        <p:nvSpPr>
          <p:cNvPr id="13" name="Shape 8"/>
          <p:cNvSpPr/>
          <p:nvPr/>
        </p:nvSpPr>
        <p:spPr>
          <a:xfrm>
            <a:off x="3162037" y="2856649"/>
            <a:ext cx="350493" cy="0"/>
          </a:xfrm>
          <a:custGeom>
            <a:avLst/>
            <a:gdLst/>
            <a:ahLst/>
            <a:cxnLst/>
            <a:rect l="l" t="t" r="r" b="b"/>
            <a:pathLst>
              <a:path w="350493">
                <a:moveTo>
                  <a:pt x="0" y="0"/>
                </a:moveTo>
                <a:lnTo>
                  <a:pt x="350493" y="0"/>
                </a:lnTo>
              </a:path>
            </a:pathLst>
          </a:custGeom>
          <a:noFill/>
          <a:ln w="19050">
            <a:solidFill>
              <a:srgbClr val="DD2025"/>
            </a:solidFill>
            <a:prstDash val="solid"/>
            <a:headEnd type="none"/>
            <a:tailEnd type="arrow"/>
          </a:ln>
        </p:spPr>
      </p:sp>
      <p:sp>
        <p:nvSpPr>
          <p:cNvPr id="14" name="Shape 9"/>
          <p:cNvSpPr/>
          <p:nvPr/>
        </p:nvSpPr>
        <p:spPr>
          <a:xfrm>
            <a:off x="2804600" y="4003258"/>
            <a:ext cx="1103131" cy="0"/>
          </a:xfrm>
          <a:custGeom>
            <a:avLst/>
            <a:gdLst/>
            <a:ahLst/>
            <a:cxnLst/>
            <a:rect l="l" t="t" r="r" b="b"/>
            <a:pathLst>
              <a:path w="1103131">
                <a:moveTo>
                  <a:pt x="0" y="0"/>
                </a:moveTo>
                <a:lnTo>
                  <a:pt x="1103131" y="0"/>
                </a:lnTo>
              </a:path>
            </a:pathLst>
          </a:custGeom>
          <a:noFill/>
          <a:ln w="19050">
            <a:solidFill>
              <a:srgbClr val="DD2025"/>
            </a:solidFill>
            <a:prstDash val="solid"/>
            <a:headEnd type="none"/>
            <a:tailEnd type="arrow"/>
          </a:ln>
        </p:spPr>
      </p:sp>
      <p:sp>
        <p:nvSpPr>
          <p:cNvPr id="15" name="Text 10"/>
          <p:cNvSpPr/>
          <p:nvPr/>
        </p:nvSpPr>
        <p:spPr>
          <a:xfrm>
            <a:off x="1838595" y="1558724"/>
            <a:ext cx="79444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250" b="1" dirty="0">
                <a:solidFill>
                  <a:srgbClr val="FFFFFF"/>
                </a:solidFill>
                <a:latin typeface="Microsoft Yahei" pitchFamily="34" charset="0"/>
                <a:ea typeface="Microsoft Yahei" pitchFamily="34" charset="-122"/>
                <a:cs typeface="Microsoft Yahei" pitchFamily="34" charset="-120"/>
              </a:rPr>
              <a:t>01</a:t>
            </a:r>
            <a:endParaRPr lang="en-US" sz="1500" dirty="0"/>
          </a:p>
        </p:txBody>
      </p:sp>
      <p:sp>
        <p:nvSpPr>
          <p:cNvPr id="16" name="Text 11"/>
          <p:cNvSpPr/>
          <p:nvPr/>
        </p:nvSpPr>
        <p:spPr>
          <a:xfrm>
            <a:off x="1605529" y="2616316"/>
            <a:ext cx="1312181"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250" b="1" dirty="0">
                <a:solidFill>
                  <a:srgbClr val="FFFFFF"/>
                </a:solidFill>
                <a:latin typeface="Microsoft Yahei" pitchFamily="34" charset="0"/>
                <a:ea typeface="Microsoft Yahei" pitchFamily="34" charset="-122"/>
                <a:cs typeface="Microsoft Yahei" pitchFamily="34" charset="-120"/>
              </a:rPr>
              <a:t>02</a:t>
            </a:r>
            <a:endParaRPr lang="en-US" sz="1500" dirty="0"/>
          </a:p>
        </p:txBody>
      </p:sp>
      <p:sp>
        <p:nvSpPr>
          <p:cNvPr id="17" name="Text 12"/>
          <p:cNvSpPr/>
          <p:nvPr/>
        </p:nvSpPr>
        <p:spPr>
          <a:xfrm>
            <a:off x="1426313" y="3754199"/>
            <a:ext cx="1670613"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250" b="1" dirty="0">
                <a:solidFill>
                  <a:srgbClr val="FFFFFF"/>
                </a:solidFill>
                <a:latin typeface="Microsoft Yahei" pitchFamily="34" charset="0"/>
                <a:ea typeface="Microsoft Yahei" pitchFamily="34" charset="-122"/>
                <a:cs typeface="Microsoft Yahei" pitchFamily="34" charset="-120"/>
              </a:rPr>
              <a:t>03</a:t>
            </a:r>
            <a:endParaRPr lang="en-US"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216434" y="1147143"/>
            <a:ext cx="2409898" cy="157734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7350" b="1" dirty="0">
                <a:solidFill>
                  <a:srgbClr val="DD2025"/>
                </a:solidFill>
                <a:latin typeface="Arial" pitchFamily="34" charset="0"/>
                <a:ea typeface="Arial" pitchFamily="34" charset="-122"/>
                <a:cs typeface="Arial" pitchFamily="34" charset="-120"/>
              </a:rPr>
              <a:t>03</a:t>
            </a:r>
            <a:endParaRPr lang="en-US" sz="1500" dirty="0"/>
          </a:p>
        </p:txBody>
      </p:sp>
      <p:sp>
        <p:nvSpPr>
          <p:cNvPr id="3" name="Text 1"/>
          <p:cNvSpPr/>
          <p:nvPr/>
        </p:nvSpPr>
        <p:spPr>
          <a:xfrm>
            <a:off x="4809656" y="2215097"/>
            <a:ext cx="4334344" cy="80924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300" b="1" dirty="0">
                <a:solidFill>
                  <a:srgbClr val="333333"/>
                </a:solidFill>
                <a:latin typeface="Arial" pitchFamily="34" charset="0"/>
                <a:ea typeface="Arial" pitchFamily="34" charset="-122"/>
                <a:cs typeface="Arial" pitchFamily="34" charset="-120"/>
              </a:rPr>
              <a:t>中国科技发展政策</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创新驱动发展战略</a:t>
            </a:r>
            <a:endParaRPr lang="en-US" sz="1500" dirty="0"/>
          </a:p>
        </p:txBody>
      </p:sp>
      <p:sp>
        <p:nvSpPr>
          <p:cNvPr id="3" name="Text 1"/>
          <p:cNvSpPr/>
          <p:nvPr/>
        </p:nvSpPr>
        <p:spPr>
          <a:xfrm>
            <a:off x="2743200" y="1025863"/>
            <a:ext cx="3657600" cy="448056"/>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创新驱动发展战略背景</a:t>
            </a:r>
            <a:endParaRPr lang="en-US" sz="1500" dirty="0"/>
          </a:p>
        </p:txBody>
      </p:sp>
      <p:sp>
        <p:nvSpPr>
          <p:cNvPr id="4" name="Text 2"/>
          <p:cNvSpPr/>
          <p:nvPr/>
        </p:nvSpPr>
        <p:spPr>
          <a:xfrm>
            <a:off x="2743200" y="1368172"/>
            <a:ext cx="3657600" cy="84124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创新驱动发展战略是在国家经济转型和产业升级背景下提出的，旨在通过科技创新推动经济增长方式的转变，实现从要素驱动向创新驱动的跨越。</a:t>
            </a:r>
            <a:endParaRPr lang="en-US" sz="1500" dirty="0"/>
          </a:p>
        </p:txBody>
      </p:sp>
      <p:sp>
        <p:nvSpPr>
          <p:cNvPr id="5" name="Text 3"/>
          <p:cNvSpPr/>
          <p:nvPr/>
        </p:nvSpPr>
        <p:spPr>
          <a:xfrm>
            <a:off x="522708" y="2567541"/>
            <a:ext cx="3657600" cy="448056"/>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创新驱动发展战略目标</a:t>
            </a:r>
            <a:endParaRPr lang="en-US" sz="1500" dirty="0"/>
          </a:p>
        </p:txBody>
      </p:sp>
      <p:sp>
        <p:nvSpPr>
          <p:cNvPr id="6" name="Text 4"/>
          <p:cNvSpPr/>
          <p:nvPr/>
        </p:nvSpPr>
        <p:spPr>
          <a:xfrm>
            <a:off x="522708" y="2899468"/>
            <a:ext cx="3657600" cy="84124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该战略旨在建设创新型国家，提高自主创新能力，促进科技成果转化，培育新动能，推动经济高质量发展，增强国际竞争力。</a:t>
            </a:r>
            <a:endParaRPr lang="en-US" sz="1500" dirty="0"/>
          </a:p>
        </p:txBody>
      </p:sp>
      <p:sp>
        <p:nvSpPr>
          <p:cNvPr id="7" name="Text 5"/>
          <p:cNvSpPr/>
          <p:nvPr/>
        </p:nvSpPr>
        <p:spPr>
          <a:xfrm>
            <a:off x="4963692" y="2567541"/>
            <a:ext cx="3657600" cy="448056"/>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创新驱动发展战略措施</a:t>
            </a:r>
            <a:endParaRPr lang="en-US" sz="1500" dirty="0"/>
          </a:p>
        </p:txBody>
      </p:sp>
      <p:sp>
        <p:nvSpPr>
          <p:cNvPr id="8" name="Text 6"/>
          <p:cNvSpPr/>
          <p:nvPr/>
        </p:nvSpPr>
        <p:spPr>
          <a:xfrm>
            <a:off x="4963692" y="2899468"/>
            <a:ext cx="3657600" cy="841248"/>
          </a:xfrm>
          <a:prstGeom prst="rect">
            <a:avLst/>
          </a:prstGeom>
          <a:noFill/>
          <a:ln/>
        </p:spPr>
        <p:txBody>
          <a:bodyPr wrap="square" lIns="95250" tIns="95250" rIns="95250" bIns="95250" rtlCol="0" anchor="t">
            <a:spAutoFit/>
          </a:bodyPr>
          <a:lstStyle/>
          <a:p>
            <a:pPr marL="0" indent="0" algn="just">
              <a:lnSpc>
                <a:spcPct val="100000"/>
              </a:lnSpc>
              <a:buNone/>
            </a:pPr>
            <a:r>
              <a:rPr lang="en-US" sz="1200" dirty="0">
                <a:solidFill>
                  <a:srgbClr val="333333"/>
                </a:solidFill>
                <a:latin typeface="Microsoft Yahei" pitchFamily="34" charset="0"/>
                <a:ea typeface="Microsoft Yahei" pitchFamily="34" charset="-122"/>
                <a:cs typeface="Microsoft Yahei" pitchFamily="34" charset="-120"/>
              </a:rPr>
              <a:t>实施创新驱动发展战略的措施包括加强基础研究和应用基础研究，推进关键核心技术攻关，支持高新技术产业发展，完善技术创新市场导向机制，强化企业创新主体地位等。</a:t>
            </a:r>
            <a:endParaRPr lang="en-US" sz="1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科技体制改革</a:t>
            </a:r>
            <a:endParaRPr lang="en-US" sz="1500" dirty="0"/>
          </a:p>
        </p:txBody>
      </p:sp>
      <p:sp>
        <p:nvSpPr>
          <p:cNvPr id="3" name="Shape 1"/>
          <p:cNvSpPr/>
          <p:nvPr/>
        </p:nvSpPr>
        <p:spPr>
          <a:xfrm>
            <a:off x="659928" y="2663014"/>
            <a:ext cx="1808680" cy="0"/>
          </a:xfrm>
          <a:custGeom>
            <a:avLst/>
            <a:gdLst/>
            <a:ahLst/>
            <a:cxnLst/>
            <a:rect l="l" t="t" r="r" b="b"/>
            <a:pathLst>
              <a:path w="1808680">
                <a:moveTo>
                  <a:pt x="1808680" y="0"/>
                </a:moveTo>
                <a:lnTo>
                  <a:pt x="0" y="0"/>
                </a:lnTo>
              </a:path>
            </a:pathLst>
          </a:custGeom>
          <a:noFill/>
          <a:ln w="19050">
            <a:solidFill>
              <a:srgbClr val="DD2025"/>
            </a:solidFill>
            <a:prstDash val="solid"/>
            <a:headEnd type="none"/>
            <a:tailEnd type="arrow"/>
          </a:ln>
        </p:spPr>
      </p:sp>
      <p:sp>
        <p:nvSpPr>
          <p:cNvPr id="4" name="Shape 2"/>
          <p:cNvSpPr/>
          <p:nvPr/>
        </p:nvSpPr>
        <p:spPr>
          <a:xfrm>
            <a:off x="2145416" y="2663014"/>
            <a:ext cx="2162379" cy="0"/>
          </a:xfrm>
          <a:custGeom>
            <a:avLst/>
            <a:gdLst/>
            <a:ahLst/>
            <a:cxnLst/>
            <a:rect l="l" t="t" r="r" b="b"/>
            <a:pathLst>
              <a:path w="2162379">
                <a:moveTo>
                  <a:pt x="2162379" y="0"/>
                </a:moveTo>
                <a:lnTo>
                  <a:pt x="0" y="0"/>
                </a:lnTo>
              </a:path>
            </a:pathLst>
          </a:custGeom>
          <a:noFill/>
          <a:ln w="19050">
            <a:solidFill>
              <a:srgbClr val="DD2025"/>
            </a:solidFill>
            <a:prstDash val="solid"/>
            <a:headEnd type="none"/>
            <a:tailEnd type="arrow"/>
          </a:ln>
        </p:spPr>
      </p:sp>
      <p:sp>
        <p:nvSpPr>
          <p:cNvPr id="5" name="Shape 3"/>
          <p:cNvSpPr/>
          <p:nvPr/>
        </p:nvSpPr>
        <p:spPr>
          <a:xfrm>
            <a:off x="4232193" y="2663014"/>
            <a:ext cx="1296231" cy="0"/>
          </a:xfrm>
          <a:custGeom>
            <a:avLst/>
            <a:gdLst/>
            <a:ahLst/>
            <a:cxnLst/>
            <a:rect l="l" t="t" r="r" b="b"/>
            <a:pathLst>
              <a:path w="1296231">
                <a:moveTo>
                  <a:pt x="1296231" y="0"/>
                </a:moveTo>
                <a:lnTo>
                  <a:pt x="0" y="0"/>
                </a:lnTo>
              </a:path>
            </a:pathLst>
          </a:custGeom>
          <a:noFill/>
          <a:ln w="19050">
            <a:solidFill>
              <a:srgbClr val="F7723B"/>
            </a:solidFill>
            <a:prstDash val="solid"/>
            <a:headEnd type="none"/>
            <a:tailEnd type="arrow"/>
          </a:ln>
        </p:spPr>
      </p:sp>
      <p:sp>
        <p:nvSpPr>
          <p:cNvPr id="6" name="Shape 4"/>
          <p:cNvSpPr/>
          <p:nvPr/>
        </p:nvSpPr>
        <p:spPr>
          <a:xfrm>
            <a:off x="5557115" y="2663014"/>
            <a:ext cx="2204243" cy="0"/>
          </a:xfrm>
          <a:custGeom>
            <a:avLst/>
            <a:gdLst/>
            <a:ahLst/>
            <a:cxnLst/>
            <a:rect l="l" t="t" r="r" b="b"/>
            <a:pathLst>
              <a:path w="2204243">
                <a:moveTo>
                  <a:pt x="2204243" y="0"/>
                </a:moveTo>
                <a:lnTo>
                  <a:pt x="0" y="0"/>
                </a:lnTo>
              </a:path>
            </a:pathLst>
          </a:custGeom>
          <a:noFill/>
          <a:ln w="19050">
            <a:solidFill>
              <a:srgbClr val="F7723B"/>
            </a:solidFill>
            <a:prstDash val="solid"/>
            <a:headEnd type="none"/>
            <a:tailEnd type="arrow"/>
          </a:ln>
        </p:spPr>
      </p:sp>
      <p:pic>
        <p:nvPicPr>
          <p:cNvPr id="7" name="Image 0" descr="preencoded.png"/>
          <p:cNvPicPr>
            <a:picLocks noChangeAspect="1"/>
          </p:cNvPicPr>
          <p:nvPr/>
        </p:nvPicPr>
        <p:blipFill>
          <a:blip r:embed="rId4">
            <a:alphaModFix amt="40000"/>
          </a:blip>
          <a:stretch>
            <a:fillRect/>
          </a:stretch>
        </p:blipFill>
        <p:spPr>
          <a:xfrm>
            <a:off x="673806" y="1347784"/>
            <a:ext cx="374579" cy="770562"/>
          </a:xfrm>
          <a:prstGeom prst="rect">
            <a:avLst/>
          </a:prstGeom>
        </p:spPr>
      </p:pic>
      <p:pic>
        <p:nvPicPr>
          <p:cNvPr id="8" name="Image 1" descr="preencoded.png"/>
          <p:cNvPicPr>
            <a:picLocks noChangeAspect="1"/>
          </p:cNvPicPr>
          <p:nvPr/>
        </p:nvPicPr>
        <p:blipFill>
          <a:blip r:embed="rId5"/>
          <a:stretch>
            <a:fillRect/>
          </a:stretch>
        </p:blipFill>
        <p:spPr>
          <a:xfrm>
            <a:off x="663104" y="1347784"/>
            <a:ext cx="395983" cy="395983"/>
          </a:xfrm>
          <a:prstGeom prst="rect">
            <a:avLst/>
          </a:prstGeom>
        </p:spPr>
      </p:pic>
      <p:sp>
        <p:nvSpPr>
          <p:cNvPr id="9" name="Text 5"/>
          <p:cNvSpPr/>
          <p:nvPr/>
        </p:nvSpPr>
        <p:spPr>
          <a:xfrm>
            <a:off x="646374" y="1283776"/>
            <a:ext cx="438912"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650" dirty="0">
                <a:solidFill>
                  <a:srgbClr val="FFFFFF"/>
                </a:solidFill>
                <a:latin typeface="Microsoft Yahei" pitchFamily="34" charset="0"/>
                <a:ea typeface="Microsoft Yahei" pitchFamily="34" charset="-122"/>
                <a:cs typeface="Microsoft Yahei" pitchFamily="34" charset="-120"/>
              </a:rPr>
              <a:t>01</a:t>
            </a:r>
            <a:endParaRPr lang="en-US" sz="1500" dirty="0"/>
          </a:p>
        </p:txBody>
      </p:sp>
      <p:pic>
        <p:nvPicPr>
          <p:cNvPr id="10" name="Image 2" descr="preencoded.png"/>
          <p:cNvPicPr>
            <a:picLocks noChangeAspect="1"/>
          </p:cNvPicPr>
          <p:nvPr/>
        </p:nvPicPr>
        <p:blipFill>
          <a:blip r:embed="rId4">
            <a:alphaModFix amt="40000"/>
          </a:blip>
          <a:stretch>
            <a:fillRect/>
          </a:stretch>
        </p:blipFill>
        <p:spPr>
          <a:xfrm>
            <a:off x="1950318" y="2850157"/>
            <a:ext cx="374579" cy="770562"/>
          </a:xfrm>
          <a:prstGeom prst="rect">
            <a:avLst/>
          </a:prstGeom>
        </p:spPr>
      </p:pic>
      <p:pic>
        <p:nvPicPr>
          <p:cNvPr id="11" name="Image 3" descr="preencoded.png"/>
          <p:cNvPicPr>
            <a:picLocks noChangeAspect="1"/>
          </p:cNvPicPr>
          <p:nvPr/>
        </p:nvPicPr>
        <p:blipFill>
          <a:blip r:embed="rId5"/>
          <a:stretch>
            <a:fillRect/>
          </a:stretch>
        </p:blipFill>
        <p:spPr>
          <a:xfrm>
            <a:off x="1939616" y="2850157"/>
            <a:ext cx="395983" cy="395983"/>
          </a:xfrm>
          <a:prstGeom prst="rect">
            <a:avLst/>
          </a:prstGeom>
        </p:spPr>
      </p:pic>
      <p:sp>
        <p:nvSpPr>
          <p:cNvPr id="12" name="Text 6"/>
          <p:cNvSpPr/>
          <p:nvPr/>
        </p:nvSpPr>
        <p:spPr>
          <a:xfrm>
            <a:off x="1915533" y="2795321"/>
            <a:ext cx="438912"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650" dirty="0">
                <a:solidFill>
                  <a:srgbClr val="FFFFFF"/>
                </a:solidFill>
                <a:latin typeface="Microsoft Yahei" pitchFamily="34" charset="0"/>
                <a:ea typeface="Microsoft Yahei" pitchFamily="34" charset="-122"/>
                <a:cs typeface="Microsoft Yahei" pitchFamily="34" charset="-120"/>
              </a:rPr>
              <a:t>02</a:t>
            </a:r>
            <a:endParaRPr lang="en-US" sz="1500" dirty="0"/>
          </a:p>
        </p:txBody>
      </p:sp>
      <p:pic>
        <p:nvPicPr>
          <p:cNvPr id="13" name="Image 4" descr="preencoded.png"/>
          <p:cNvPicPr>
            <a:picLocks noChangeAspect="1"/>
          </p:cNvPicPr>
          <p:nvPr/>
        </p:nvPicPr>
        <p:blipFill>
          <a:blip r:embed="rId6">
            <a:alphaModFix amt="40000"/>
          </a:blip>
          <a:stretch>
            <a:fillRect/>
          </a:stretch>
        </p:blipFill>
        <p:spPr>
          <a:xfrm>
            <a:off x="5377777" y="2795293"/>
            <a:ext cx="374579" cy="770562"/>
          </a:xfrm>
          <a:prstGeom prst="rect">
            <a:avLst/>
          </a:prstGeom>
        </p:spPr>
      </p:pic>
      <p:pic>
        <p:nvPicPr>
          <p:cNvPr id="14" name="Image 5" descr="preencoded.png"/>
          <p:cNvPicPr>
            <a:picLocks noChangeAspect="1"/>
          </p:cNvPicPr>
          <p:nvPr/>
        </p:nvPicPr>
        <p:blipFill>
          <a:blip r:embed="rId7"/>
          <a:stretch>
            <a:fillRect/>
          </a:stretch>
        </p:blipFill>
        <p:spPr>
          <a:xfrm>
            <a:off x="5367075" y="2795293"/>
            <a:ext cx="395983" cy="395983"/>
          </a:xfrm>
          <a:prstGeom prst="rect">
            <a:avLst/>
          </a:prstGeom>
        </p:spPr>
      </p:pic>
      <p:pic>
        <p:nvPicPr>
          <p:cNvPr id="15" name="Image 6" descr="preencoded.png"/>
          <p:cNvPicPr>
            <a:picLocks noChangeAspect="1"/>
          </p:cNvPicPr>
          <p:nvPr/>
        </p:nvPicPr>
        <p:blipFill>
          <a:blip r:embed="rId6">
            <a:alphaModFix amt="40000"/>
          </a:blip>
          <a:stretch>
            <a:fillRect/>
          </a:stretch>
        </p:blipFill>
        <p:spPr>
          <a:xfrm>
            <a:off x="4051538" y="1347784"/>
            <a:ext cx="374579" cy="770562"/>
          </a:xfrm>
          <a:prstGeom prst="rect">
            <a:avLst/>
          </a:prstGeom>
        </p:spPr>
      </p:pic>
      <p:pic>
        <p:nvPicPr>
          <p:cNvPr id="16" name="Image 7" descr="preencoded.png"/>
          <p:cNvPicPr>
            <a:picLocks noChangeAspect="1"/>
          </p:cNvPicPr>
          <p:nvPr/>
        </p:nvPicPr>
        <p:blipFill>
          <a:blip r:embed="rId7"/>
          <a:stretch>
            <a:fillRect/>
          </a:stretch>
        </p:blipFill>
        <p:spPr>
          <a:xfrm>
            <a:off x="4040835" y="1347784"/>
            <a:ext cx="395983" cy="395983"/>
          </a:xfrm>
          <a:prstGeom prst="rect">
            <a:avLst/>
          </a:prstGeom>
        </p:spPr>
      </p:pic>
      <p:sp>
        <p:nvSpPr>
          <p:cNvPr id="17" name="Text 7"/>
          <p:cNvSpPr/>
          <p:nvPr/>
        </p:nvSpPr>
        <p:spPr>
          <a:xfrm>
            <a:off x="4014995" y="1292962"/>
            <a:ext cx="438912"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650" dirty="0">
                <a:solidFill>
                  <a:srgbClr val="FFFFFF"/>
                </a:solidFill>
                <a:latin typeface="Microsoft Yahei" pitchFamily="34" charset="0"/>
                <a:ea typeface="Microsoft Yahei" pitchFamily="34" charset="-122"/>
                <a:cs typeface="Microsoft Yahei" pitchFamily="34" charset="-120"/>
              </a:rPr>
              <a:t>03</a:t>
            </a:r>
            <a:endParaRPr lang="en-US" sz="1500" dirty="0"/>
          </a:p>
        </p:txBody>
      </p:sp>
      <p:sp>
        <p:nvSpPr>
          <p:cNvPr id="18" name="Text 8"/>
          <p:cNvSpPr/>
          <p:nvPr/>
        </p:nvSpPr>
        <p:spPr>
          <a:xfrm>
            <a:off x="5344533" y="2731313"/>
            <a:ext cx="438912"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650" dirty="0">
                <a:solidFill>
                  <a:srgbClr val="FFFFFF"/>
                </a:solidFill>
                <a:latin typeface="Microsoft Yahei" pitchFamily="34" charset="0"/>
                <a:ea typeface="Microsoft Yahei" pitchFamily="34" charset="-122"/>
                <a:cs typeface="Microsoft Yahei" pitchFamily="34" charset="-120"/>
              </a:rPr>
              <a:t>04</a:t>
            </a:r>
            <a:endParaRPr lang="en-US" sz="1500" dirty="0"/>
          </a:p>
        </p:txBody>
      </p:sp>
      <p:sp>
        <p:nvSpPr>
          <p:cNvPr id="19" name="Text 9"/>
          <p:cNvSpPr/>
          <p:nvPr/>
        </p:nvSpPr>
        <p:spPr>
          <a:xfrm>
            <a:off x="1037844" y="1197864"/>
            <a:ext cx="292608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科技项目评审机制改革</a:t>
            </a:r>
            <a:endParaRPr lang="en-US" sz="1500" dirty="0"/>
          </a:p>
        </p:txBody>
      </p:sp>
      <p:sp>
        <p:nvSpPr>
          <p:cNvPr id="20" name="Text 10"/>
          <p:cNvSpPr/>
          <p:nvPr/>
        </p:nvSpPr>
        <p:spPr>
          <a:xfrm>
            <a:off x="1037844" y="1569110"/>
            <a:ext cx="292608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为提升科研效率和质量，政府正在改革科技项目的评审机制，通过引入多元化评审专家团队、实行透明化评审流程，确保科研项目的公正性和科学性。</a:t>
            </a:r>
            <a:endParaRPr lang="en-US" sz="1500" dirty="0"/>
          </a:p>
        </p:txBody>
      </p:sp>
      <p:sp>
        <p:nvSpPr>
          <p:cNvPr id="21" name="Text 11"/>
          <p:cNvSpPr/>
          <p:nvPr/>
        </p:nvSpPr>
        <p:spPr>
          <a:xfrm>
            <a:off x="2322441" y="2712997"/>
            <a:ext cx="292608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科技成果转化机制完善</a:t>
            </a:r>
            <a:endParaRPr lang="en-US" sz="1500" dirty="0"/>
          </a:p>
        </p:txBody>
      </p:sp>
      <p:sp>
        <p:nvSpPr>
          <p:cNvPr id="22" name="Text 12"/>
          <p:cNvSpPr/>
          <p:nvPr/>
        </p:nvSpPr>
        <p:spPr>
          <a:xfrm>
            <a:off x="2322441" y="3087929"/>
            <a:ext cx="292608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政府正在完善科技成果转化机制，推动科研成果在企业中应用，促进科技与经济深度融合，提升国家创新能力和竞争力。</a:t>
            </a:r>
            <a:endParaRPr lang="en-US" sz="1500" dirty="0"/>
          </a:p>
        </p:txBody>
      </p:sp>
      <p:sp>
        <p:nvSpPr>
          <p:cNvPr id="23" name="Text 13"/>
          <p:cNvSpPr/>
          <p:nvPr/>
        </p:nvSpPr>
        <p:spPr>
          <a:xfrm>
            <a:off x="4432097" y="1197864"/>
            <a:ext cx="292608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F7723B"/>
                </a:solidFill>
                <a:latin typeface="Microsoft Yahei" pitchFamily="34" charset="0"/>
                <a:ea typeface="Microsoft Yahei" pitchFamily="34" charset="-122"/>
                <a:cs typeface="Microsoft Yahei" pitchFamily="34" charset="-120"/>
              </a:rPr>
              <a:t>科研经费管理制度改革</a:t>
            </a:r>
            <a:endParaRPr lang="en-US" sz="1500" dirty="0"/>
          </a:p>
        </p:txBody>
      </p:sp>
      <p:sp>
        <p:nvSpPr>
          <p:cNvPr id="24" name="Text 14"/>
          <p:cNvSpPr/>
          <p:nvPr/>
        </p:nvSpPr>
        <p:spPr>
          <a:xfrm>
            <a:off x="4432097" y="1569110"/>
            <a:ext cx="292608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政府正在推进科研经费管理制度改革，提高经费使用透明度和灵活性，降低科研人员财务负担，激发创新活力。</a:t>
            </a:r>
            <a:endParaRPr lang="en-US" sz="1500" dirty="0"/>
          </a:p>
        </p:txBody>
      </p:sp>
      <p:sp>
        <p:nvSpPr>
          <p:cNvPr id="25" name="Text 15"/>
          <p:cNvSpPr/>
          <p:nvPr/>
        </p:nvSpPr>
        <p:spPr>
          <a:xfrm>
            <a:off x="5748939" y="2712997"/>
            <a:ext cx="292608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F7723B"/>
                </a:solidFill>
                <a:latin typeface="Microsoft Yahei" pitchFamily="34" charset="0"/>
                <a:ea typeface="Microsoft Yahei" pitchFamily="34" charset="-122"/>
                <a:cs typeface="Microsoft Yahei" pitchFamily="34" charset="-120"/>
              </a:rPr>
              <a:t>科研机构管理体制改革</a:t>
            </a:r>
            <a:endParaRPr lang="en-US" sz="1500" dirty="0"/>
          </a:p>
        </p:txBody>
      </p:sp>
      <p:sp>
        <p:nvSpPr>
          <p:cNvPr id="26" name="Text 16"/>
          <p:cNvSpPr/>
          <p:nvPr/>
        </p:nvSpPr>
        <p:spPr>
          <a:xfrm>
            <a:off x="5748939" y="3087929"/>
            <a:ext cx="292608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政府在推进科研机构管理体制改革，优化科研机构布局，提升科研机构的研究能力和管理水平，加强基础研究和应用研究的结合。</a:t>
            </a:r>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国家科技重大专项</a:t>
            </a:r>
            <a:endParaRPr lang="en-US" sz="1500" dirty="0"/>
          </a:p>
        </p:txBody>
      </p:sp>
      <p:sp>
        <p:nvSpPr>
          <p:cNvPr id="3" name="Text 1"/>
          <p:cNvSpPr/>
          <p:nvPr/>
        </p:nvSpPr>
        <p:spPr>
          <a:xfrm>
            <a:off x="596714" y="1048817"/>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专项总体背景</a:t>
            </a:r>
            <a:endParaRPr lang="en-US" sz="1500" dirty="0"/>
          </a:p>
        </p:txBody>
      </p:sp>
      <p:sp>
        <p:nvSpPr>
          <p:cNvPr id="4" name="Text 2"/>
          <p:cNvSpPr/>
          <p:nvPr/>
        </p:nvSpPr>
        <p:spPr>
          <a:xfrm>
            <a:off x="642434" y="1443838"/>
            <a:ext cx="2971800" cy="1060704"/>
          </a:xfrm>
          <a:prstGeom prst="rect">
            <a:avLst/>
          </a:prstGeom>
          <a:noFill/>
          <a:ln/>
        </p:spPr>
        <p:txBody>
          <a:bodyPr wrap="square" lIns="95250" tIns="95250" rIns="95250" bIns="95250" rtlCol="0" anchor="t">
            <a:spAutoFit/>
          </a:bodyPr>
          <a:lstStyle/>
          <a:p>
            <a:pPr marL="0" indent="0" algn="r">
              <a:lnSpc>
                <a:spcPct val="100000"/>
              </a:lnSpc>
              <a:buNone/>
            </a:pPr>
            <a:r>
              <a:rPr lang="en-US" sz="1200" dirty="0">
                <a:solidFill>
                  <a:srgbClr val="333333"/>
                </a:solidFill>
                <a:latin typeface="Microsoft Yahei" pitchFamily="34" charset="0"/>
                <a:ea typeface="Microsoft Yahei" pitchFamily="34" charset="-122"/>
                <a:cs typeface="Microsoft Yahei" pitchFamily="34" charset="-120"/>
              </a:rPr>
              <a:t>国家科技重大专项于2008年启动，旨在突破关键核心技术、提升自主创新能力。该专项聚焦高端装备制造、新材料、新能源等战略领域，推动中国科技水平全面提升。</a:t>
            </a:r>
            <a:endParaRPr lang="en-US" sz="1500" dirty="0"/>
          </a:p>
        </p:txBody>
      </p:sp>
      <p:sp>
        <p:nvSpPr>
          <p:cNvPr id="5" name="Text 3"/>
          <p:cNvSpPr/>
          <p:nvPr/>
        </p:nvSpPr>
        <p:spPr>
          <a:xfrm>
            <a:off x="5535727" y="1048839"/>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重点研发计划</a:t>
            </a:r>
            <a:endParaRPr lang="en-US" sz="1500" dirty="0"/>
          </a:p>
        </p:txBody>
      </p:sp>
      <p:sp>
        <p:nvSpPr>
          <p:cNvPr id="6" name="Text 4"/>
          <p:cNvSpPr/>
          <p:nvPr/>
        </p:nvSpPr>
        <p:spPr>
          <a:xfrm>
            <a:off x="5535727" y="1443838"/>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专项包括多个研发计划，如载人航天、深海探测和超级计算等。每个计划通过集成优势资源，实现技术突破，增强国家在相关领域的国际竞争力和影响力。</a:t>
            </a:r>
            <a:endParaRPr lang="en-US" sz="1500" dirty="0"/>
          </a:p>
        </p:txBody>
      </p:sp>
      <p:sp>
        <p:nvSpPr>
          <p:cNvPr id="7" name="Text 5"/>
          <p:cNvSpPr/>
          <p:nvPr/>
        </p:nvSpPr>
        <p:spPr>
          <a:xfrm>
            <a:off x="596714" y="2832811"/>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实施成效与成果</a:t>
            </a:r>
            <a:endParaRPr lang="en-US" sz="1500" dirty="0"/>
          </a:p>
        </p:txBody>
      </p:sp>
      <p:sp>
        <p:nvSpPr>
          <p:cNvPr id="8" name="Text 6"/>
          <p:cNvSpPr/>
          <p:nvPr/>
        </p:nvSpPr>
        <p:spPr>
          <a:xfrm>
            <a:off x="642434" y="3202229"/>
            <a:ext cx="2971800" cy="1060704"/>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国家科技重大专项实施以来，已取得一系列重大成果。包括长征火箭系列的成功发射、“天眼”FAST的建成使用以及北斗导航系统的全球组网完成，显著提升了中国在全球科技领域的地位。</a:t>
            </a:r>
            <a:endParaRPr lang="en-US" sz="1500" dirty="0"/>
          </a:p>
        </p:txBody>
      </p:sp>
      <p:sp>
        <p:nvSpPr>
          <p:cNvPr id="9" name="Text 7"/>
          <p:cNvSpPr/>
          <p:nvPr/>
        </p:nvSpPr>
        <p:spPr>
          <a:xfrm>
            <a:off x="5535727" y="2832811"/>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未来展望</a:t>
            </a:r>
            <a:endParaRPr lang="en-US" sz="1500" dirty="0"/>
          </a:p>
        </p:txBody>
      </p:sp>
      <p:sp>
        <p:nvSpPr>
          <p:cNvPr id="10" name="Text 8"/>
          <p:cNvSpPr/>
          <p:nvPr/>
        </p:nvSpPr>
        <p:spPr>
          <a:xfrm>
            <a:off x="5535727" y="3202229"/>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面向2030年，国家科技重大专项将继续深化实施，聚焦量子信息、人工智能等前沿领域，加强跨学科融合与协同创新。力求在未来十年内实现更多技术突破，支撑国家经济社会高质量发展。</a:t>
            </a:r>
            <a:endParaRPr lang="en-US" sz="1500" dirty="0"/>
          </a:p>
        </p:txBody>
      </p:sp>
      <p:pic>
        <p:nvPicPr>
          <p:cNvPr id="11" name="Image 0" descr="preencoded.png"/>
          <p:cNvPicPr>
            <a:picLocks noChangeAspect="1"/>
          </p:cNvPicPr>
          <p:nvPr/>
        </p:nvPicPr>
        <p:blipFill>
          <a:blip r:embed="rId4"/>
          <a:stretch>
            <a:fillRect/>
          </a:stretch>
        </p:blipFill>
        <p:spPr>
          <a:xfrm>
            <a:off x="3738797" y="1787482"/>
            <a:ext cx="934258" cy="934258"/>
          </a:xfrm>
          <a:prstGeom prst="rect">
            <a:avLst/>
          </a:prstGeom>
        </p:spPr>
      </p:pic>
      <p:pic>
        <p:nvPicPr>
          <p:cNvPr id="12" name="Image 1" descr="preencoded.png"/>
          <p:cNvPicPr>
            <a:picLocks noChangeAspect="1"/>
          </p:cNvPicPr>
          <p:nvPr/>
        </p:nvPicPr>
        <p:blipFill>
          <a:blip r:embed="rId5">
            <a:alphaModFix amt="30000"/>
          </a:blip>
          <a:stretch>
            <a:fillRect/>
          </a:stretch>
        </p:blipFill>
        <p:spPr>
          <a:xfrm>
            <a:off x="4258818" y="3234172"/>
            <a:ext cx="583090" cy="583090"/>
          </a:xfrm>
          <a:prstGeom prst="rect">
            <a:avLst/>
          </a:prstGeom>
        </p:spPr>
      </p:pic>
      <p:pic>
        <p:nvPicPr>
          <p:cNvPr id="13" name="Image 2" descr="preencoded.png"/>
          <p:cNvPicPr>
            <a:picLocks noChangeAspect="1"/>
          </p:cNvPicPr>
          <p:nvPr/>
        </p:nvPicPr>
        <p:blipFill>
          <a:blip r:embed="rId6"/>
          <a:stretch>
            <a:fillRect/>
          </a:stretch>
        </p:blipFill>
        <p:spPr>
          <a:xfrm>
            <a:off x="4357874" y="1778140"/>
            <a:ext cx="843996" cy="843996"/>
          </a:xfrm>
          <a:prstGeom prst="rect">
            <a:avLst/>
          </a:prstGeom>
        </p:spPr>
      </p:pic>
      <p:pic>
        <p:nvPicPr>
          <p:cNvPr id="14" name="Image 3" descr="preencoded.png"/>
          <p:cNvPicPr>
            <a:picLocks noChangeAspect="1"/>
          </p:cNvPicPr>
          <p:nvPr/>
        </p:nvPicPr>
        <p:blipFill>
          <a:blip r:embed="rId7"/>
          <a:stretch>
            <a:fillRect/>
          </a:stretch>
        </p:blipFill>
        <p:spPr>
          <a:xfrm>
            <a:off x="3845614" y="2355771"/>
            <a:ext cx="934258" cy="934258"/>
          </a:xfrm>
          <a:prstGeom prst="rect">
            <a:avLst/>
          </a:prstGeom>
        </p:spPr>
      </p:pic>
      <p:pic>
        <p:nvPicPr>
          <p:cNvPr id="15" name="Image 4" descr="preencoded.png"/>
          <p:cNvPicPr>
            <a:picLocks noChangeAspect="1"/>
          </p:cNvPicPr>
          <p:nvPr/>
        </p:nvPicPr>
        <p:blipFill>
          <a:blip r:embed="rId8"/>
          <a:stretch>
            <a:fillRect/>
          </a:stretch>
        </p:blipFill>
        <p:spPr>
          <a:xfrm>
            <a:off x="4445596" y="2293250"/>
            <a:ext cx="940918" cy="960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216434" y="1147143"/>
            <a:ext cx="2409898" cy="157734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7350" b="1" dirty="0">
                <a:solidFill>
                  <a:srgbClr val="DD2025"/>
                </a:solidFill>
                <a:latin typeface="Arial" pitchFamily="34" charset="0"/>
                <a:ea typeface="Arial" pitchFamily="34" charset="-122"/>
                <a:cs typeface="Arial" pitchFamily="34" charset="-120"/>
              </a:rPr>
              <a:t>04</a:t>
            </a:r>
            <a:endParaRPr lang="en-US" sz="1500" dirty="0"/>
          </a:p>
        </p:txBody>
      </p:sp>
      <p:sp>
        <p:nvSpPr>
          <p:cNvPr id="3" name="Text 1"/>
          <p:cNvSpPr/>
          <p:nvPr/>
        </p:nvSpPr>
        <p:spPr>
          <a:xfrm>
            <a:off x="4809656" y="2215097"/>
            <a:ext cx="4334344" cy="80924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300" b="1" dirty="0">
                <a:solidFill>
                  <a:srgbClr val="333333"/>
                </a:solidFill>
                <a:latin typeface="Arial" pitchFamily="34" charset="0"/>
                <a:ea typeface="Arial" pitchFamily="34" charset="-122"/>
                <a:cs typeface="Arial" pitchFamily="34" charset="-120"/>
              </a:rPr>
              <a:t>建设科技强国战略目标</a:t>
            </a:r>
            <a:endParaRPr lang="en-US"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两个一百年奋斗目标</a:t>
            </a:r>
            <a:endParaRPr lang="en-US" sz="1500" dirty="0"/>
          </a:p>
        </p:txBody>
      </p:sp>
      <p:pic>
        <p:nvPicPr>
          <p:cNvPr id="3" name="Image 0"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4"/>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650" b="1" dirty="0">
                <a:solidFill>
                  <a:srgbClr val="DD2025"/>
                </a:solidFill>
                <a:latin typeface="Microsoft Yahei" pitchFamily="34" charset="0"/>
                <a:ea typeface="Microsoft Yahei" pitchFamily="34" charset="-122"/>
                <a:cs typeface="Microsoft Yahei" pitchFamily="34" charset="-120"/>
              </a:rPr>
              <a:t>建党一百年奋斗目标</a:t>
            </a:r>
            <a:endParaRPr lang="en-US" sz="1500" dirty="0"/>
          </a:p>
        </p:txBody>
      </p:sp>
      <p:sp>
        <p:nvSpPr>
          <p:cNvPr id="5" name="Text 2"/>
          <p:cNvSpPr/>
          <p:nvPr/>
        </p:nvSpPr>
        <p:spPr>
          <a:xfrm>
            <a:off x="3485040" y="1427243"/>
            <a:ext cx="5212080" cy="62179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中国共产党提出的第一个一百年奋斗目标是在2021年中国共产党成立100周年时，全面建成小康社会。这要求在党的领导下，实现经济、政治、文化、社会和生态文明五位一体全面发展，确保全面建设社会主义现代化国家新征程顺利开启。</a:t>
            </a:r>
            <a:endParaRPr lang="en-US" sz="1500" dirty="0"/>
          </a:p>
        </p:txBody>
      </p:sp>
      <p:sp>
        <p:nvSpPr>
          <p:cNvPr id="6" name="Text 3"/>
          <p:cNvSpPr/>
          <p:nvPr/>
        </p:nvSpPr>
        <p:spPr>
          <a:xfrm>
            <a:off x="3485040" y="2158619"/>
            <a:ext cx="4507439" cy="48463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650" b="1" dirty="0">
                <a:solidFill>
                  <a:srgbClr val="DD2025"/>
                </a:solidFill>
                <a:latin typeface="Microsoft Yahei" pitchFamily="34" charset="0"/>
                <a:ea typeface="Microsoft Yahei" pitchFamily="34" charset="-122"/>
                <a:cs typeface="Microsoft Yahei" pitchFamily="34" charset="-120"/>
              </a:rPr>
              <a:t>新中国成立一百年奋斗目标</a:t>
            </a:r>
            <a:endParaRPr lang="en-US" sz="1500" dirty="0"/>
          </a:p>
        </p:txBody>
      </p:sp>
      <p:sp>
        <p:nvSpPr>
          <p:cNvPr id="7" name="Text 4"/>
          <p:cNvSpPr/>
          <p:nvPr/>
        </p:nvSpPr>
        <p:spPr>
          <a:xfrm>
            <a:off x="3485040" y="2463259"/>
            <a:ext cx="5212080" cy="62179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到中华人民共和国成立一百年时，即2049年，全面建成社会主义现代化强国。这一目标旨在进一步提升国家的科技实力、综合国力和国际影响力，推动中国成为全球科技创新的重要引领者，为中华民族伟大复兴奠定坚实基础。</a:t>
            </a:r>
            <a:endParaRPr lang="en-US" sz="1500" dirty="0"/>
          </a:p>
        </p:txBody>
      </p:sp>
      <p:sp>
        <p:nvSpPr>
          <p:cNvPr id="8" name="Text 5"/>
          <p:cNvSpPr/>
          <p:nvPr/>
        </p:nvSpPr>
        <p:spPr>
          <a:xfrm>
            <a:off x="3485040" y="3194618"/>
            <a:ext cx="4861995" cy="48463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650" b="1" dirty="0">
                <a:solidFill>
                  <a:srgbClr val="DD2025"/>
                </a:solidFill>
                <a:latin typeface="Microsoft Yahei" pitchFamily="34" charset="0"/>
                <a:ea typeface="Microsoft Yahei" pitchFamily="34" charset="-122"/>
                <a:cs typeface="Microsoft Yahei" pitchFamily="34" charset="-120"/>
              </a:rPr>
              <a:t>两个一百年奋斗目标战略意义</a:t>
            </a:r>
            <a:endParaRPr lang="en-US" sz="1500" dirty="0"/>
          </a:p>
        </p:txBody>
      </p:sp>
      <p:sp>
        <p:nvSpPr>
          <p:cNvPr id="9" name="Text 6"/>
          <p:cNvSpPr/>
          <p:nvPr/>
        </p:nvSpPr>
        <p:spPr>
          <a:xfrm>
            <a:off x="3485040" y="3491058"/>
            <a:ext cx="5213718" cy="62179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“两个一百年”奋斗目标将近期、中期和远期目标有机结合，为实现中华民族伟大复兴的中国梦提供了清晰的路线图。这不仅体现了中国共产党以人民为中心的发展理念，还激发了全社会的奋斗精神和不竭动力。</a:t>
            </a:r>
            <a:endParaRPr lang="en-US"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中华民族伟大复兴中国梦</a:t>
            </a:r>
            <a:endParaRPr lang="en-US" sz="1500" dirty="0"/>
          </a:p>
        </p:txBody>
      </p:sp>
      <p:pic>
        <p:nvPicPr>
          <p:cNvPr id="3" name="Image 0" descr="preencoded.png"/>
          <p:cNvPicPr>
            <a:picLocks noChangeAspect="1"/>
          </p:cNvPicPr>
          <p:nvPr/>
        </p:nvPicPr>
        <p:blipFill>
          <a:blip r:embed="rId4">
            <a:alphaModFix amt="50000"/>
          </a:blip>
          <a:stretch>
            <a:fillRect/>
          </a:stretch>
        </p:blipFill>
        <p:spPr>
          <a:xfrm>
            <a:off x="312725" y="982154"/>
            <a:ext cx="4261104" cy="182880"/>
          </a:xfrm>
          <a:prstGeom prst="rect">
            <a:avLst/>
          </a:prstGeom>
        </p:spPr>
      </p:pic>
      <p:sp>
        <p:nvSpPr>
          <p:cNvPr id="4" name="Shape 1"/>
          <p:cNvSpPr/>
          <p:nvPr/>
        </p:nvSpPr>
        <p:spPr>
          <a:xfrm>
            <a:off x="1682112" y="1165609"/>
            <a:ext cx="0" cy="567089"/>
          </a:xfrm>
          <a:custGeom>
            <a:avLst/>
            <a:gdLst/>
            <a:ahLst/>
            <a:cxnLst/>
            <a:rect l="l" t="t" r="r" b="b"/>
            <a:pathLst>
              <a:path h="567089">
                <a:moveTo>
                  <a:pt x="0" y="0"/>
                </a:moveTo>
                <a:lnTo>
                  <a:pt x="0" y="567089"/>
                </a:lnTo>
              </a:path>
            </a:pathLst>
          </a:custGeom>
          <a:noFill/>
          <a:ln w="38100">
            <a:solidFill>
              <a:srgbClr val="DD2025"/>
            </a:solidFill>
            <a:prstDash val="solid"/>
            <a:headEnd type="none"/>
            <a:tailEnd type="none"/>
          </a:ln>
        </p:spPr>
      </p:sp>
      <p:pic>
        <p:nvPicPr>
          <p:cNvPr id="5" name="Image 1" descr="preencoded.png"/>
          <p:cNvPicPr>
            <a:picLocks noChangeAspect="1"/>
          </p:cNvPicPr>
          <p:nvPr/>
        </p:nvPicPr>
        <p:blipFill>
          <a:blip r:embed="rId5"/>
          <a:stretch>
            <a:fillRect/>
          </a:stretch>
        </p:blipFill>
        <p:spPr>
          <a:xfrm>
            <a:off x="303581" y="1930210"/>
            <a:ext cx="2756916" cy="2231136"/>
          </a:xfrm>
          <a:prstGeom prst="rect">
            <a:avLst/>
          </a:prstGeom>
        </p:spPr>
      </p:pic>
      <p:pic>
        <p:nvPicPr>
          <p:cNvPr id="6" name="Image 2" descr="preencoded.png"/>
          <p:cNvPicPr>
            <a:picLocks noChangeAspect="1"/>
          </p:cNvPicPr>
          <p:nvPr/>
        </p:nvPicPr>
        <p:blipFill>
          <a:blip r:embed="rId6"/>
          <a:stretch>
            <a:fillRect/>
          </a:stretch>
        </p:blipFill>
        <p:spPr>
          <a:xfrm>
            <a:off x="884165" y="1648574"/>
            <a:ext cx="1595894" cy="395023"/>
          </a:xfrm>
          <a:prstGeom prst="rect">
            <a:avLst/>
          </a:prstGeom>
        </p:spPr>
      </p:pic>
      <p:sp>
        <p:nvSpPr>
          <p:cNvPr id="7" name="Text 2"/>
          <p:cNvSpPr/>
          <p:nvPr/>
        </p:nvSpPr>
        <p:spPr>
          <a:xfrm>
            <a:off x="1409546" y="1576338"/>
            <a:ext cx="545132" cy="539496"/>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950" b="1" dirty="0">
                <a:solidFill>
                  <a:srgbClr val="FFFFFF"/>
                </a:solidFill>
                <a:latin typeface="Microsoft Yahei" pitchFamily="34" charset="0"/>
                <a:ea typeface="Microsoft Yahei" pitchFamily="34" charset="-122"/>
                <a:cs typeface="Microsoft Yahei" pitchFamily="34" charset="-120"/>
              </a:rPr>
              <a:t>01</a:t>
            </a:r>
            <a:endParaRPr lang="en-US" sz="1500" dirty="0"/>
          </a:p>
        </p:txBody>
      </p:sp>
      <p:sp>
        <p:nvSpPr>
          <p:cNvPr id="8" name="Text 3"/>
          <p:cNvSpPr/>
          <p:nvPr/>
        </p:nvSpPr>
        <p:spPr>
          <a:xfrm>
            <a:off x="466877" y="2115834"/>
            <a:ext cx="2430470" cy="402336"/>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中国梦核心目标</a:t>
            </a:r>
            <a:endParaRPr lang="en-US" sz="1500" dirty="0"/>
          </a:p>
        </p:txBody>
      </p:sp>
      <p:sp>
        <p:nvSpPr>
          <p:cNvPr id="9" name="Text 4"/>
          <p:cNvSpPr/>
          <p:nvPr/>
        </p:nvSpPr>
        <p:spPr>
          <a:xfrm>
            <a:off x="466877" y="2455328"/>
            <a:ext cx="2430470" cy="123444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中华民族伟大复兴中国梦的核心目标是实现国家富强、民族振兴和人民幸福。这一目标体现了全体中国人民的共同理想，是和平发展、合作共赢的梦，也是坚定信心沿着中国特色社会主义道路实现的强大精神力量。</a:t>
            </a:r>
            <a:endParaRPr lang="en-US" sz="1500" dirty="0"/>
          </a:p>
        </p:txBody>
      </p:sp>
      <p:sp>
        <p:nvSpPr>
          <p:cNvPr id="10" name="Shape 5"/>
          <p:cNvSpPr/>
          <p:nvPr/>
        </p:nvSpPr>
        <p:spPr>
          <a:xfrm>
            <a:off x="4572000" y="1165034"/>
            <a:ext cx="0" cy="286867"/>
          </a:xfrm>
          <a:custGeom>
            <a:avLst/>
            <a:gdLst/>
            <a:ahLst/>
            <a:cxnLst/>
            <a:rect l="l" t="t" r="r" b="b"/>
            <a:pathLst>
              <a:path h="286867">
                <a:moveTo>
                  <a:pt x="0" y="0"/>
                </a:moveTo>
                <a:lnTo>
                  <a:pt x="0" y="286867"/>
                </a:lnTo>
              </a:path>
            </a:pathLst>
          </a:custGeom>
          <a:noFill/>
          <a:ln w="38100">
            <a:solidFill>
              <a:srgbClr val="DD2025"/>
            </a:solidFill>
            <a:prstDash val="solid"/>
            <a:headEnd type="none"/>
            <a:tailEnd type="none"/>
          </a:ln>
        </p:spPr>
      </p:sp>
      <p:pic>
        <p:nvPicPr>
          <p:cNvPr id="11" name="Image 3" descr="preencoded.png"/>
          <p:cNvPicPr>
            <a:picLocks noChangeAspect="1"/>
          </p:cNvPicPr>
          <p:nvPr/>
        </p:nvPicPr>
        <p:blipFill>
          <a:blip r:embed="rId7"/>
          <a:stretch>
            <a:fillRect/>
          </a:stretch>
        </p:blipFill>
        <p:spPr>
          <a:xfrm>
            <a:off x="3193369" y="1649412"/>
            <a:ext cx="2756916" cy="2231136"/>
          </a:xfrm>
          <a:prstGeom prst="rect">
            <a:avLst/>
          </a:prstGeom>
        </p:spPr>
      </p:pic>
      <p:pic>
        <p:nvPicPr>
          <p:cNvPr id="12" name="Image 4" descr="preencoded.png"/>
          <p:cNvPicPr>
            <a:picLocks noChangeAspect="1"/>
          </p:cNvPicPr>
          <p:nvPr/>
        </p:nvPicPr>
        <p:blipFill>
          <a:blip r:embed="rId8"/>
          <a:stretch>
            <a:fillRect/>
          </a:stretch>
        </p:blipFill>
        <p:spPr>
          <a:xfrm>
            <a:off x="3774053" y="1367777"/>
            <a:ext cx="1595894" cy="395023"/>
          </a:xfrm>
          <a:prstGeom prst="rect">
            <a:avLst/>
          </a:prstGeom>
        </p:spPr>
      </p:pic>
      <p:sp>
        <p:nvSpPr>
          <p:cNvPr id="13" name="Text 6"/>
          <p:cNvSpPr/>
          <p:nvPr/>
        </p:nvSpPr>
        <p:spPr>
          <a:xfrm>
            <a:off x="4299434" y="1295540"/>
            <a:ext cx="545132" cy="539496"/>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950" b="1" dirty="0">
                <a:solidFill>
                  <a:srgbClr val="FFFFFF"/>
                </a:solidFill>
                <a:latin typeface="Microsoft Yahei" pitchFamily="34" charset="0"/>
                <a:ea typeface="Microsoft Yahei" pitchFamily="34" charset="-122"/>
                <a:cs typeface="Microsoft Yahei" pitchFamily="34" charset="-120"/>
              </a:rPr>
              <a:t>02</a:t>
            </a:r>
            <a:endParaRPr lang="en-US" sz="1500" dirty="0"/>
          </a:p>
        </p:txBody>
      </p:sp>
      <p:sp>
        <p:nvSpPr>
          <p:cNvPr id="14" name="Text 7"/>
          <p:cNvSpPr/>
          <p:nvPr/>
        </p:nvSpPr>
        <p:spPr>
          <a:xfrm>
            <a:off x="3356765" y="1835036"/>
            <a:ext cx="2430470" cy="402336"/>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中国梦战略路径</a:t>
            </a:r>
            <a:endParaRPr lang="en-US" sz="1500" dirty="0"/>
          </a:p>
        </p:txBody>
      </p:sp>
      <p:sp>
        <p:nvSpPr>
          <p:cNvPr id="15" name="Text 8"/>
          <p:cNvSpPr/>
          <p:nvPr/>
        </p:nvSpPr>
        <p:spPr>
          <a:xfrm>
            <a:off x="3356765" y="2174531"/>
            <a:ext cx="2430470" cy="123444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实现中国梦的战略路径包括政治、经济、文化、社会和生态文明五位一体建设。通过走中国特色社会主义道路，坚持中国特色社会主义理论体系，弘扬民族精神，凝聚中国力量，逐步并最终顺利实现中华民族的伟大复兴。</a:t>
            </a:r>
            <a:endParaRPr lang="en-US" sz="1500" dirty="0"/>
          </a:p>
        </p:txBody>
      </p:sp>
      <p:sp>
        <p:nvSpPr>
          <p:cNvPr id="16" name="Shape 9"/>
          <p:cNvSpPr/>
          <p:nvPr/>
        </p:nvSpPr>
        <p:spPr>
          <a:xfrm>
            <a:off x="7461888" y="1165301"/>
            <a:ext cx="0" cy="567397"/>
          </a:xfrm>
          <a:custGeom>
            <a:avLst/>
            <a:gdLst/>
            <a:ahLst/>
            <a:cxnLst/>
            <a:rect l="l" t="t" r="r" b="b"/>
            <a:pathLst>
              <a:path h="567397">
                <a:moveTo>
                  <a:pt x="0" y="0"/>
                </a:moveTo>
                <a:lnTo>
                  <a:pt x="0" y="567397"/>
                </a:lnTo>
              </a:path>
            </a:pathLst>
          </a:custGeom>
          <a:noFill/>
          <a:ln w="38100">
            <a:solidFill>
              <a:srgbClr val="DD2025"/>
            </a:solidFill>
            <a:prstDash val="solid"/>
            <a:headEnd type="none"/>
            <a:tailEnd type="none"/>
          </a:ln>
        </p:spPr>
      </p:sp>
      <p:pic>
        <p:nvPicPr>
          <p:cNvPr id="17" name="Image 5" descr="preencoded.png"/>
          <p:cNvPicPr>
            <a:picLocks noChangeAspect="1"/>
          </p:cNvPicPr>
          <p:nvPr/>
        </p:nvPicPr>
        <p:blipFill>
          <a:blip r:embed="rId5"/>
          <a:stretch>
            <a:fillRect/>
          </a:stretch>
        </p:blipFill>
        <p:spPr>
          <a:xfrm>
            <a:off x="6083503" y="1929754"/>
            <a:ext cx="2756916" cy="2231136"/>
          </a:xfrm>
          <a:prstGeom prst="rect">
            <a:avLst/>
          </a:prstGeom>
        </p:spPr>
      </p:pic>
      <p:pic>
        <p:nvPicPr>
          <p:cNvPr id="18" name="Image 6" descr="preencoded.png"/>
          <p:cNvPicPr>
            <a:picLocks noChangeAspect="1"/>
          </p:cNvPicPr>
          <p:nvPr/>
        </p:nvPicPr>
        <p:blipFill>
          <a:blip r:embed="rId6"/>
          <a:stretch>
            <a:fillRect/>
          </a:stretch>
        </p:blipFill>
        <p:spPr>
          <a:xfrm>
            <a:off x="6663941" y="1648574"/>
            <a:ext cx="1595894" cy="395023"/>
          </a:xfrm>
          <a:prstGeom prst="rect">
            <a:avLst/>
          </a:prstGeom>
        </p:spPr>
      </p:pic>
      <p:sp>
        <p:nvSpPr>
          <p:cNvPr id="19" name="Text 10"/>
          <p:cNvSpPr/>
          <p:nvPr/>
        </p:nvSpPr>
        <p:spPr>
          <a:xfrm>
            <a:off x="7189322" y="1576338"/>
            <a:ext cx="545132" cy="539496"/>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950" b="1" dirty="0">
                <a:solidFill>
                  <a:srgbClr val="FFFFFF"/>
                </a:solidFill>
                <a:latin typeface="Microsoft Yahei" pitchFamily="34" charset="0"/>
                <a:ea typeface="Microsoft Yahei" pitchFamily="34" charset="-122"/>
                <a:cs typeface="Microsoft Yahei" pitchFamily="34" charset="-120"/>
              </a:rPr>
              <a:t>03</a:t>
            </a:r>
            <a:endParaRPr lang="en-US" sz="1500" dirty="0"/>
          </a:p>
        </p:txBody>
      </p:sp>
      <p:sp>
        <p:nvSpPr>
          <p:cNvPr id="20" name="Text 11"/>
          <p:cNvSpPr/>
          <p:nvPr/>
        </p:nvSpPr>
        <p:spPr>
          <a:xfrm>
            <a:off x="6246653" y="2115834"/>
            <a:ext cx="2430470" cy="402336"/>
          </a:xfrm>
          <a:prstGeom prst="rect">
            <a:avLst/>
          </a:prstGeom>
          <a:noFill/>
          <a:ln/>
        </p:spPr>
        <p:txBody>
          <a:bodyPr wrap="square" lIns="95250" tIns="95250" rIns="95250" bIns="95250" rtlCol="0" anchor="ctr">
            <a:spAutoFit/>
          </a:bodyPr>
          <a:lstStyle/>
          <a:p>
            <a:pPr marL="0" indent="0" algn="ctr">
              <a:lnSpc>
                <a:spcPct val="1000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中国梦历史意义</a:t>
            </a:r>
            <a:endParaRPr lang="en-US" sz="1500" dirty="0"/>
          </a:p>
        </p:txBody>
      </p:sp>
      <p:sp>
        <p:nvSpPr>
          <p:cNvPr id="21" name="Text 12"/>
          <p:cNvSpPr/>
          <p:nvPr/>
        </p:nvSpPr>
        <p:spPr>
          <a:xfrm>
            <a:off x="6246653" y="2455328"/>
            <a:ext cx="2430470" cy="123444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中国梦不仅是中国共产党新时代中国特色社会主义思想的重要组成部分，也是中国共产党为实现中华民族伟大复兴的政治宣言。它代表着近代以来中华民族最伟大的梦想，贯穿党的百年奋斗主题，激励全体人民不断前进。</a:t>
            </a:r>
            <a:endParaRPr lang="en-US" sz="1500" dirty="0"/>
          </a:p>
        </p:txBody>
      </p:sp>
      <p:pic>
        <p:nvPicPr>
          <p:cNvPr id="22" name="Image 7" descr="preencoded.png"/>
          <p:cNvPicPr>
            <a:picLocks noChangeAspect="1"/>
          </p:cNvPicPr>
          <p:nvPr/>
        </p:nvPicPr>
        <p:blipFill>
          <a:blip r:embed="rId9">
            <a:alphaModFix amt="50000"/>
          </a:blip>
          <a:stretch>
            <a:fillRect/>
          </a:stretch>
        </p:blipFill>
        <p:spPr>
          <a:xfrm>
            <a:off x="4572000" y="982154"/>
            <a:ext cx="4261104" cy="1828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高水平科技自立自强</a:t>
            </a:r>
            <a:endParaRPr lang="en-US" sz="1500" dirty="0"/>
          </a:p>
        </p:txBody>
      </p:sp>
      <p:pic>
        <p:nvPicPr>
          <p:cNvPr id="3" name="Image 0" descr="https://sgw-dx.xf-yun.com/api/v1/sparkdesk/_172938953079496c636c4c08d43f3b256ad7553689feb.jpg?authorization=c2ltcGxlLWp3dCBhaz1zcGFya2Rlc2s4MDAwMDAwMDAwMDE7ZXhwPTMzMDYxODk1MzA7YWxnbz1obWFjLXNoYTI1NjtzaWc9N3UvbStMUFhVU1BZb3BqdEMvWnB2QzhMNjdWbnFrZmo1cC90VEdNZk5aRT0=&amp;x_location=7YfmxI7B7uKO7jlRxIftd6_wdo=="/>
          <p:cNvPicPr>
            <a:picLocks noChangeAspect="1"/>
          </p:cNvPicPr>
          <p:nvPr/>
        </p:nvPicPr>
        <p:blipFill>
          <a:blip r:embed="rId4"/>
          <a:srcRect l="21910" r="21910"/>
          <a:stretch/>
        </p:blipFill>
        <p:spPr>
          <a:xfrm>
            <a:off x="584888" y="1110996"/>
            <a:ext cx="1288985" cy="1288985"/>
          </a:xfrm>
          <a:prstGeom prst="rect">
            <a:avLst/>
          </a:prstGeom>
        </p:spPr>
      </p:pic>
      <p:pic>
        <p:nvPicPr>
          <p:cNvPr id="4" name="Image 1" descr="https://sgw-dx.xf-yun.com/api/v1/sparkdesk/_1729389533689678d4ffd1f6e4a40a2e3dd1fe941e928.jpg?authorization=c2ltcGxlLWp3dCBhaz1zcGFya2Rlc2s4MDAwMDAwMDAwMDE7ZXhwPTMzMDYxODk1MzM7YWxnbz1obWFjLXNoYTI1NjtzaWc9VXdpcHJFa0V6K2haRTN5UDFsZG1iVWFzRHdsUjRkdytOZWx3RzQ0Zk1ROD0=&amp;x_location=7YfmxI7B7uKO7jlRxIftd6_wdo=="/>
          <p:cNvPicPr>
            <a:picLocks noChangeAspect="1"/>
          </p:cNvPicPr>
          <p:nvPr/>
        </p:nvPicPr>
        <p:blipFill>
          <a:blip r:embed="rId5"/>
          <a:srcRect l="21910" r="21910"/>
          <a:stretch/>
        </p:blipFill>
        <p:spPr>
          <a:xfrm>
            <a:off x="4709807" y="1110996"/>
            <a:ext cx="1288985" cy="1288985"/>
          </a:xfrm>
          <a:prstGeom prst="rect">
            <a:avLst/>
          </a:prstGeom>
        </p:spPr>
      </p:pic>
      <p:pic>
        <p:nvPicPr>
          <p:cNvPr id="5" name="Image 2" descr="https://sgw-dx.xf-yun.com/api/v1/sparkdesk/_1729389536679038b424592814e2cb481552e4b911d55.jpg?authorization=c2ltcGxlLWp3dCBhaz1zcGFya2Rlc2s4MDAwMDAwMDAwMDE7ZXhwPTMzMDYxODk1MzY7YWxnbz1obWFjLXNoYTI1NjtzaWc9eWJ6RHhTOTAxK0tSTW9nL0ZEMkoycTVud1FjcGtCU2pHRHRSVGIrOGpTRT0=&amp;x_location=7YfmxI7B7uKO7jlRxIftd6_wdo=="/>
          <p:cNvPicPr>
            <a:picLocks noChangeAspect="1"/>
          </p:cNvPicPr>
          <p:nvPr/>
        </p:nvPicPr>
        <p:blipFill>
          <a:blip r:embed="rId6"/>
          <a:srcRect l="21910" r="21910"/>
          <a:stretch/>
        </p:blipFill>
        <p:spPr>
          <a:xfrm>
            <a:off x="584888" y="2855376"/>
            <a:ext cx="1288985" cy="1288985"/>
          </a:xfrm>
          <a:prstGeom prst="rect">
            <a:avLst/>
          </a:prstGeom>
        </p:spPr>
      </p:pic>
      <p:pic>
        <p:nvPicPr>
          <p:cNvPr id="6" name="Image 3" descr="https://sgw-dx.xf-yun.com/api/v1/sparkdesk/_172938953953091983923eca34e9eae49abf71f041825.jpg?authorization=c2ltcGxlLWp3dCBhaz1zcGFya2Rlc2s4MDAwMDAwMDAwMDE7ZXhwPTMzMDYxODk1Mzk7YWxnbz1obWFjLXNoYTI1NjtzaWc9Q29HS0s1Q0d0WUtXcWQwSmFXcVNjMjZzazZMcklTdVpOOVlnVGpJVnp4OD0=&amp;x_location=7YfmxI7B7uKO7jlRxIftd6_wdo=="/>
          <p:cNvPicPr>
            <a:picLocks noChangeAspect="1"/>
          </p:cNvPicPr>
          <p:nvPr/>
        </p:nvPicPr>
        <p:blipFill>
          <a:blip r:embed="rId7"/>
          <a:srcRect l="21910" r="21910"/>
          <a:stretch/>
        </p:blipFill>
        <p:spPr>
          <a:xfrm>
            <a:off x="4709807" y="2855376"/>
            <a:ext cx="1288985" cy="1288985"/>
          </a:xfrm>
          <a:prstGeom prst="rect">
            <a:avLst/>
          </a:prstGeom>
        </p:spPr>
      </p:pic>
      <p:sp>
        <p:nvSpPr>
          <p:cNvPr id="7" name="Text 1"/>
          <p:cNvSpPr/>
          <p:nvPr/>
        </p:nvSpPr>
        <p:spPr>
          <a:xfrm>
            <a:off x="1873873" y="854964"/>
            <a:ext cx="25603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国家战略科技力量</a:t>
            </a:r>
            <a:endParaRPr lang="en-US" sz="1500" dirty="0"/>
          </a:p>
        </p:txBody>
      </p:sp>
      <p:sp>
        <p:nvSpPr>
          <p:cNvPr id="8" name="Text 2"/>
          <p:cNvSpPr/>
          <p:nvPr/>
        </p:nvSpPr>
        <p:spPr>
          <a:xfrm>
            <a:off x="1873873" y="1249985"/>
            <a:ext cx="2501798" cy="1280160"/>
          </a:xfrm>
          <a:prstGeom prst="rect">
            <a:avLst/>
          </a:prstGeom>
          <a:noFill/>
          <a:ln/>
        </p:spPr>
        <p:txBody>
          <a:bodyPr wrap="square" lIns="95250" tIns="95250" rIns="95250" bIns="95250" rtlCol="0" anchor="t">
            <a:spAutoFit/>
          </a:bodyPr>
          <a:lstStyle/>
          <a:p>
            <a:pPr marL="0" indent="0" algn="just">
              <a:lnSpc>
                <a:spcPct val="100000"/>
              </a:lnSpc>
              <a:buNone/>
            </a:pPr>
            <a:r>
              <a:rPr lang="en-US" sz="1200" dirty="0">
                <a:solidFill>
                  <a:srgbClr val="333333"/>
                </a:solidFill>
                <a:latin typeface="Microsoft Yahei" pitchFamily="34" charset="0"/>
                <a:ea typeface="Microsoft Yahei" pitchFamily="34" charset="-122"/>
                <a:cs typeface="Microsoft Yahei" pitchFamily="34" charset="-120"/>
              </a:rPr>
              <a:t>强化国家战略科技力量是实现高水平科技自立自强的核心。通过加大科研投入、建设国家实验室和重大科技基础设施，提升自主创新能力，确保关键核心技术的自主可控。</a:t>
            </a:r>
            <a:endParaRPr lang="en-US" sz="1500" dirty="0"/>
          </a:p>
        </p:txBody>
      </p:sp>
      <p:sp>
        <p:nvSpPr>
          <p:cNvPr id="9" name="Text 3"/>
          <p:cNvSpPr/>
          <p:nvPr/>
        </p:nvSpPr>
        <p:spPr>
          <a:xfrm>
            <a:off x="5998464" y="854964"/>
            <a:ext cx="25603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原始创新与技术突破</a:t>
            </a:r>
            <a:endParaRPr lang="en-US" sz="1500" dirty="0"/>
          </a:p>
        </p:txBody>
      </p:sp>
      <p:sp>
        <p:nvSpPr>
          <p:cNvPr id="10" name="Text 4"/>
          <p:cNvSpPr/>
          <p:nvPr/>
        </p:nvSpPr>
        <p:spPr>
          <a:xfrm>
            <a:off x="5998792" y="1249963"/>
            <a:ext cx="2501798" cy="128016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实现高水平科技自立自强需在原始创新和技术突破上不断发力。通过鼓励基础研究、支持前沿探索，推动在量子计算、人工智能、生物技术等领域取得重大进展，增强科技原创能力。</a:t>
            </a:r>
            <a:endParaRPr lang="en-US" sz="1500" dirty="0"/>
          </a:p>
        </p:txBody>
      </p:sp>
      <p:sp>
        <p:nvSpPr>
          <p:cNvPr id="11" name="Text 5"/>
          <p:cNvSpPr/>
          <p:nvPr/>
        </p:nvSpPr>
        <p:spPr>
          <a:xfrm>
            <a:off x="1873606" y="2638958"/>
            <a:ext cx="25603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创新人才自主培养</a:t>
            </a:r>
            <a:endParaRPr lang="en-US" sz="1500" dirty="0"/>
          </a:p>
        </p:txBody>
      </p:sp>
      <p:sp>
        <p:nvSpPr>
          <p:cNvPr id="12" name="Text 6"/>
          <p:cNvSpPr/>
          <p:nvPr/>
        </p:nvSpPr>
        <p:spPr>
          <a:xfrm>
            <a:off x="1873873" y="3008376"/>
            <a:ext cx="2501798" cy="128016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加快形成创新人才自主培养能力是关键。通过改革教育体制、完善人才培养机制，培养更多具有国际视野和创新能力的顶尖科学家和工程师，为科技创新提供源源不断的人才支持。</a:t>
            </a:r>
            <a:endParaRPr lang="en-US" sz="1500" dirty="0"/>
          </a:p>
        </p:txBody>
      </p:sp>
      <p:sp>
        <p:nvSpPr>
          <p:cNvPr id="13" name="Text 7"/>
          <p:cNvSpPr/>
          <p:nvPr/>
        </p:nvSpPr>
        <p:spPr>
          <a:xfrm>
            <a:off x="5998792" y="2638958"/>
            <a:ext cx="25603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完整创新链与产业链</a:t>
            </a:r>
            <a:endParaRPr lang="en-US" sz="1500" dirty="0"/>
          </a:p>
        </p:txBody>
      </p:sp>
      <p:sp>
        <p:nvSpPr>
          <p:cNvPr id="14" name="Text 8"/>
          <p:cNvSpPr/>
          <p:nvPr/>
        </p:nvSpPr>
        <p:spPr>
          <a:xfrm>
            <a:off x="5998792" y="3008354"/>
            <a:ext cx="2502074" cy="1280160"/>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构建完整的创新链和产业链是实现高水平科技自立自强的重要途径。推动科技与产业深度融合，加强上下游产业链的协同创新，提高整体创新效能和产业技术水平，形成强大的国内大循环。</a:t>
            </a:r>
            <a:endParaRPr lang="en-US" sz="1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216434" y="1147143"/>
            <a:ext cx="2409898" cy="157734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7350" b="1" dirty="0">
                <a:solidFill>
                  <a:srgbClr val="DD2025"/>
                </a:solidFill>
                <a:latin typeface="Arial" pitchFamily="34" charset="0"/>
                <a:ea typeface="Arial" pitchFamily="34" charset="-122"/>
                <a:cs typeface="Arial" pitchFamily="34" charset="-120"/>
              </a:rPr>
              <a:t>05</a:t>
            </a:r>
            <a:endParaRPr lang="en-US" sz="1500" dirty="0"/>
          </a:p>
        </p:txBody>
      </p:sp>
      <p:sp>
        <p:nvSpPr>
          <p:cNvPr id="3" name="Text 1"/>
          <p:cNvSpPr/>
          <p:nvPr/>
        </p:nvSpPr>
        <p:spPr>
          <a:xfrm>
            <a:off x="4809656" y="2215097"/>
            <a:ext cx="4334344" cy="80924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300" b="1" dirty="0">
                <a:solidFill>
                  <a:srgbClr val="333333"/>
                </a:solidFill>
                <a:latin typeface="Arial" pitchFamily="34" charset="0"/>
                <a:ea typeface="Arial" pitchFamily="34" charset="-122"/>
                <a:cs typeface="Arial" pitchFamily="34" charset="-120"/>
              </a:rPr>
              <a:t>实现科技强国重点任务</a:t>
            </a:r>
            <a:endParaRPr lang="en-US"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1232988" y="516335"/>
            <a:ext cx="5864087" cy="528496"/>
          </a:xfrm>
          <a:prstGeom prst="rect">
            <a:avLst/>
          </a:prstGeom>
        </p:spPr>
      </p:pic>
      <p:pic>
        <p:nvPicPr>
          <p:cNvPr id="3" name="Image 1" descr="preencoded.png"/>
          <p:cNvPicPr>
            <a:picLocks noChangeAspect="1"/>
          </p:cNvPicPr>
          <p:nvPr/>
        </p:nvPicPr>
        <p:blipFill>
          <a:blip r:embed="rId5"/>
          <a:stretch>
            <a:fillRect/>
          </a:stretch>
        </p:blipFill>
        <p:spPr>
          <a:xfrm>
            <a:off x="7097075" y="516335"/>
            <a:ext cx="807657" cy="528496"/>
          </a:xfrm>
          <a:prstGeom prst="rect">
            <a:avLst/>
          </a:prstGeom>
        </p:spPr>
      </p:pic>
      <p:sp>
        <p:nvSpPr>
          <p:cNvPr id="4" name="Text 0"/>
          <p:cNvSpPr/>
          <p:nvPr/>
        </p:nvSpPr>
        <p:spPr>
          <a:xfrm>
            <a:off x="3721762" y="520907"/>
            <a:ext cx="1556684" cy="530352"/>
          </a:xfrm>
          <a:prstGeom prst="rect">
            <a:avLst/>
          </a:prstGeom>
          <a:noFill/>
          <a:ln/>
        </p:spPr>
        <p:txBody>
          <a:bodyPr wrap="square" lIns="95250" tIns="95250" rIns="95250" bIns="95250" rtlCol="0" anchor="t">
            <a:spAutoFit/>
          </a:bodyPr>
          <a:lstStyle/>
          <a:p>
            <a:pPr marL="0" indent="0" algn="ctr">
              <a:lnSpc>
                <a:spcPct val="100000"/>
              </a:lnSpc>
              <a:buNone/>
            </a:pPr>
            <a:r>
              <a:rPr lang="en-US" sz="2400" b="1" dirty="0">
                <a:solidFill>
                  <a:srgbClr val="FFFFFF"/>
                </a:solidFill>
                <a:latin typeface="PingFang SC" pitchFamily="34" charset="0"/>
                <a:ea typeface="PingFang SC" pitchFamily="34" charset="-122"/>
                <a:cs typeface="PingFang SC" pitchFamily="34" charset="-120"/>
              </a:rPr>
              <a:t>目录</a:t>
            </a:r>
            <a:endParaRPr lang="en-US" sz="1500" dirty="0"/>
          </a:p>
        </p:txBody>
      </p:sp>
      <p:sp>
        <p:nvSpPr>
          <p:cNvPr id="5" name="Text 1"/>
          <p:cNvSpPr/>
          <p:nvPr/>
        </p:nvSpPr>
        <p:spPr>
          <a:xfrm>
            <a:off x="1563775" y="1796793"/>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dirty="0">
                <a:solidFill>
                  <a:srgbClr val="333333"/>
                </a:solidFill>
                <a:latin typeface="Microsoft Yahei" pitchFamily="34" charset="0"/>
                <a:ea typeface="Microsoft Yahei" pitchFamily="34" charset="-122"/>
                <a:cs typeface="Microsoft Yahei" pitchFamily="34" charset="-120"/>
              </a:rPr>
              <a:t>科技强国定义与特征</a:t>
            </a:r>
            <a:endParaRPr lang="en-US" sz="1500" dirty="0"/>
          </a:p>
        </p:txBody>
      </p:sp>
      <p:sp>
        <p:nvSpPr>
          <p:cNvPr id="6" name="Text 2"/>
          <p:cNvSpPr/>
          <p:nvPr/>
        </p:nvSpPr>
        <p:spPr>
          <a:xfrm>
            <a:off x="950212" y="1739187"/>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00" b="1" dirty="0">
                <a:solidFill>
                  <a:srgbClr val="333333"/>
                </a:solidFill>
                <a:latin typeface="Microsoft Yahei" pitchFamily="34" charset="0"/>
                <a:ea typeface="Microsoft Yahei" pitchFamily="34" charset="-122"/>
                <a:cs typeface="Microsoft Yahei" pitchFamily="34" charset="-120"/>
              </a:rPr>
              <a:t>01</a:t>
            </a:r>
            <a:endParaRPr lang="en-US" sz="1500" dirty="0"/>
          </a:p>
        </p:txBody>
      </p:sp>
      <p:sp>
        <p:nvSpPr>
          <p:cNvPr id="7" name="Text 3"/>
          <p:cNvSpPr/>
          <p:nvPr/>
        </p:nvSpPr>
        <p:spPr>
          <a:xfrm>
            <a:off x="5113475" y="1796793"/>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dirty="0">
                <a:solidFill>
                  <a:srgbClr val="333333"/>
                </a:solidFill>
                <a:latin typeface="Microsoft Yahei" pitchFamily="34" charset="0"/>
                <a:ea typeface="Microsoft Yahei" pitchFamily="34" charset="-122"/>
                <a:cs typeface="Microsoft Yahei" pitchFamily="34" charset="-120"/>
              </a:rPr>
              <a:t>中国科技发展现状</a:t>
            </a:r>
            <a:endParaRPr lang="en-US" sz="1500" dirty="0"/>
          </a:p>
        </p:txBody>
      </p:sp>
      <p:sp>
        <p:nvSpPr>
          <p:cNvPr id="8" name="Text 4"/>
          <p:cNvSpPr/>
          <p:nvPr/>
        </p:nvSpPr>
        <p:spPr>
          <a:xfrm>
            <a:off x="4499913" y="1739187"/>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00" b="1" dirty="0">
                <a:solidFill>
                  <a:srgbClr val="333333"/>
                </a:solidFill>
                <a:latin typeface="Microsoft Yahei" pitchFamily="34" charset="0"/>
                <a:ea typeface="Microsoft Yahei" pitchFamily="34" charset="-122"/>
                <a:cs typeface="Microsoft Yahei" pitchFamily="34" charset="-120"/>
              </a:rPr>
              <a:t>02</a:t>
            </a:r>
            <a:endParaRPr lang="en-US" sz="1500" dirty="0"/>
          </a:p>
        </p:txBody>
      </p:sp>
      <p:sp>
        <p:nvSpPr>
          <p:cNvPr id="9" name="Text 5"/>
          <p:cNvSpPr/>
          <p:nvPr/>
        </p:nvSpPr>
        <p:spPr>
          <a:xfrm>
            <a:off x="1563775" y="2424074"/>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dirty="0">
                <a:solidFill>
                  <a:srgbClr val="333333"/>
                </a:solidFill>
                <a:latin typeface="Microsoft Yahei" pitchFamily="34" charset="0"/>
                <a:ea typeface="Microsoft Yahei" pitchFamily="34" charset="-122"/>
                <a:cs typeface="Microsoft Yahei" pitchFamily="34" charset="-120"/>
              </a:rPr>
              <a:t>中国科技发展政策</a:t>
            </a:r>
            <a:endParaRPr lang="en-US" sz="1500" dirty="0"/>
          </a:p>
        </p:txBody>
      </p:sp>
      <p:sp>
        <p:nvSpPr>
          <p:cNvPr id="10" name="Text 6"/>
          <p:cNvSpPr/>
          <p:nvPr/>
        </p:nvSpPr>
        <p:spPr>
          <a:xfrm>
            <a:off x="950212" y="2366469"/>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00" b="1" dirty="0">
                <a:solidFill>
                  <a:srgbClr val="333333"/>
                </a:solidFill>
                <a:latin typeface="Microsoft Yahei" pitchFamily="34" charset="0"/>
                <a:ea typeface="Microsoft Yahei" pitchFamily="34" charset="-122"/>
                <a:cs typeface="Microsoft Yahei" pitchFamily="34" charset="-120"/>
              </a:rPr>
              <a:t>03</a:t>
            </a:r>
            <a:endParaRPr lang="en-US" sz="1500" dirty="0"/>
          </a:p>
        </p:txBody>
      </p:sp>
      <p:sp>
        <p:nvSpPr>
          <p:cNvPr id="11" name="Text 7"/>
          <p:cNvSpPr/>
          <p:nvPr/>
        </p:nvSpPr>
        <p:spPr>
          <a:xfrm>
            <a:off x="5112561" y="2424072"/>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dirty="0">
                <a:solidFill>
                  <a:srgbClr val="333333"/>
                </a:solidFill>
                <a:latin typeface="Microsoft Yahei" pitchFamily="34" charset="0"/>
                <a:ea typeface="Microsoft Yahei" pitchFamily="34" charset="-122"/>
                <a:cs typeface="Microsoft Yahei" pitchFamily="34" charset="-120"/>
              </a:rPr>
              <a:t>建设科技强国战略目标</a:t>
            </a:r>
            <a:endParaRPr lang="en-US" sz="1500" dirty="0"/>
          </a:p>
        </p:txBody>
      </p:sp>
      <p:sp>
        <p:nvSpPr>
          <p:cNvPr id="12" name="Text 8"/>
          <p:cNvSpPr/>
          <p:nvPr/>
        </p:nvSpPr>
        <p:spPr>
          <a:xfrm>
            <a:off x="4498999" y="2366466"/>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00" b="1" dirty="0">
                <a:solidFill>
                  <a:srgbClr val="333333"/>
                </a:solidFill>
                <a:latin typeface="Microsoft Yahei" pitchFamily="34" charset="0"/>
                <a:ea typeface="Microsoft Yahei" pitchFamily="34" charset="-122"/>
                <a:cs typeface="Microsoft Yahei" pitchFamily="34" charset="-120"/>
              </a:rPr>
              <a:t>04</a:t>
            </a:r>
            <a:endParaRPr lang="en-US" sz="1500" dirty="0"/>
          </a:p>
        </p:txBody>
      </p:sp>
      <p:sp>
        <p:nvSpPr>
          <p:cNvPr id="13" name="Text 9"/>
          <p:cNvSpPr/>
          <p:nvPr/>
        </p:nvSpPr>
        <p:spPr>
          <a:xfrm>
            <a:off x="1563775" y="3051353"/>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dirty="0">
                <a:solidFill>
                  <a:srgbClr val="333333"/>
                </a:solidFill>
                <a:latin typeface="Microsoft Yahei" pitchFamily="34" charset="0"/>
                <a:ea typeface="Microsoft Yahei" pitchFamily="34" charset="-122"/>
                <a:cs typeface="Microsoft Yahei" pitchFamily="34" charset="-120"/>
              </a:rPr>
              <a:t>实现科技强国重点任务</a:t>
            </a:r>
            <a:endParaRPr lang="en-US" sz="1500" dirty="0"/>
          </a:p>
        </p:txBody>
      </p:sp>
      <p:sp>
        <p:nvSpPr>
          <p:cNvPr id="14" name="Text 10"/>
          <p:cNvSpPr/>
          <p:nvPr/>
        </p:nvSpPr>
        <p:spPr>
          <a:xfrm>
            <a:off x="950212" y="2993747"/>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00" b="1" dirty="0">
                <a:solidFill>
                  <a:srgbClr val="333333"/>
                </a:solidFill>
                <a:latin typeface="Microsoft Yahei" pitchFamily="34" charset="0"/>
                <a:ea typeface="Microsoft Yahei" pitchFamily="34" charset="-122"/>
                <a:cs typeface="Microsoft Yahei" pitchFamily="34" charset="-120"/>
              </a:rPr>
              <a:t>05</a:t>
            </a:r>
            <a:endParaRPr lang="en-US" sz="1500" dirty="0"/>
          </a:p>
        </p:txBody>
      </p:sp>
      <p:sp>
        <p:nvSpPr>
          <p:cNvPr id="15" name="Text 11"/>
          <p:cNvSpPr/>
          <p:nvPr/>
        </p:nvSpPr>
        <p:spPr>
          <a:xfrm>
            <a:off x="5113475" y="3051350"/>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dirty="0">
                <a:solidFill>
                  <a:srgbClr val="333333"/>
                </a:solidFill>
                <a:latin typeface="Microsoft Yahei" pitchFamily="34" charset="0"/>
                <a:ea typeface="Microsoft Yahei" pitchFamily="34" charset="-122"/>
                <a:cs typeface="Microsoft Yahei" pitchFamily="34" charset="-120"/>
              </a:rPr>
              <a:t>科技强国国际竞争</a:t>
            </a:r>
            <a:endParaRPr lang="en-US" sz="1500" dirty="0"/>
          </a:p>
        </p:txBody>
      </p:sp>
      <p:sp>
        <p:nvSpPr>
          <p:cNvPr id="16" name="Text 12"/>
          <p:cNvSpPr/>
          <p:nvPr/>
        </p:nvSpPr>
        <p:spPr>
          <a:xfrm>
            <a:off x="4499913" y="2993744"/>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00" b="1" dirty="0">
                <a:solidFill>
                  <a:srgbClr val="333333"/>
                </a:solidFill>
                <a:latin typeface="Microsoft Yahei" pitchFamily="34" charset="0"/>
                <a:ea typeface="Microsoft Yahei" pitchFamily="34" charset="-122"/>
                <a:cs typeface="Microsoft Yahei" pitchFamily="34" charset="-120"/>
              </a:rPr>
              <a:t>06</a:t>
            </a:r>
            <a:endParaRPr lang="en-US"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核心技术攻关</a:t>
            </a:r>
            <a:endParaRPr lang="en-US" sz="1500" dirty="0"/>
          </a:p>
        </p:txBody>
      </p:sp>
      <p:pic>
        <p:nvPicPr>
          <p:cNvPr id="3" name="Image 0" descr="preencoded.png"/>
          <p:cNvPicPr>
            <a:picLocks noChangeAspect="1"/>
          </p:cNvPicPr>
          <p:nvPr/>
        </p:nvPicPr>
        <p:blipFill>
          <a:blip r:embed="rId4">
            <a:alphaModFix amt="10000"/>
          </a:blip>
          <a:stretch>
            <a:fillRect/>
          </a:stretch>
        </p:blipFill>
        <p:spPr>
          <a:xfrm>
            <a:off x="1930385" y="936305"/>
            <a:ext cx="2560320" cy="1737360"/>
          </a:xfrm>
          <a:prstGeom prst="rect">
            <a:avLst/>
          </a:prstGeom>
        </p:spPr>
      </p:pic>
      <p:sp>
        <p:nvSpPr>
          <p:cNvPr id="4" name="Text 1"/>
          <p:cNvSpPr/>
          <p:nvPr/>
        </p:nvSpPr>
        <p:spPr>
          <a:xfrm>
            <a:off x="1930212" y="1050992"/>
            <a:ext cx="25368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量子计算技术</a:t>
            </a:r>
            <a:endParaRPr lang="en-US" sz="1500" dirty="0"/>
          </a:p>
        </p:txBody>
      </p:sp>
      <p:sp>
        <p:nvSpPr>
          <p:cNvPr id="5" name="Text 2"/>
          <p:cNvSpPr/>
          <p:nvPr/>
        </p:nvSpPr>
        <p:spPr>
          <a:xfrm>
            <a:off x="1930385" y="1501445"/>
            <a:ext cx="2536546" cy="1060704"/>
          </a:xfrm>
          <a:prstGeom prst="rect">
            <a:avLst/>
          </a:prstGeom>
          <a:noFill/>
          <a:ln/>
        </p:spPr>
        <p:txBody>
          <a:bodyPr wrap="square" lIns="95250" tIns="95250" rIns="95250" bIns="95250" rtlCol="0" anchor="t">
            <a:spAutoFit/>
          </a:bodyPr>
          <a:lstStyle/>
          <a:p>
            <a:pPr marL="0" indent="0" algn="just">
              <a:lnSpc>
                <a:spcPct val="100000"/>
              </a:lnSpc>
              <a:buNone/>
            </a:pPr>
            <a:r>
              <a:rPr lang="en-US" sz="1050" dirty="0">
                <a:solidFill>
                  <a:srgbClr val="333333"/>
                </a:solidFill>
                <a:latin typeface="Microsoft Yahei" pitchFamily="34" charset="0"/>
                <a:ea typeface="Microsoft Yahei" pitchFamily="34" charset="-122"/>
                <a:cs typeface="Microsoft Yahei" pitchFamily="34" charset="-120"/>
              </a:rPr>
              <a:t>中国在量子计算领域取得重要突破，成功研制出具有国际先进水平的量子计算机。量子计算技术在大数据分析和人工智能等领域展现出巨大应用潜力，为科技强国建设提供强大支撑。</a:t>
            </a:r>
            <a:endParaRPr lang="en-US" sz="1500" dirty="0"/>
          </a:p>
        </p:txBody>
      </p:sp>
      <p:pic>
        <p:nvPicPr>
          <p:cNvPr id="6" name="Image 1" descr="preencoded.png"/>
          <p:cNvPicPr>
            <a:picLocks noChangeAspect="1"/>
          </p:cNvPicPr>
          <p:nvPr/>
        </p:nvPicPr>
        <p:blipFill>
          <a:blip r:embed="rId4">
            <a:alphaModFix amt="10000"/>
          </a:blip>
          <a:stretch>
            <a:fillRect/>
          </a:stretch>
        </p:blipFill>
        <p:spPr>
          <a:xfrm>
            <a:off x="4653468" y="936305"/>
            <a:ext cx="2560320" cy="1737360"/>
          </a:xfrm>
          <a:prstGeom prst="rect">
            <a:avLst/>
          </a:prstGeom>
        </p:spPr>
      </p:pic>
      <p:sp>
        <p:nvSpPr>
          <p:cNvPr id="7" name="Text 3"/>
          <p:cNvSpPr/>
          <p:nvPr/>
        </p:nvSpPr>
        <p:spPr>
          <a:xfrm>
            <a:off x="4665753" y="1050992"/>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航天科技成就</a:t>
            </a:r>
            <a:endParaRPr lang="en-US" sz="1500" dirty="0"/>
          </a:p>
        </p:txBody>
      </p:sp>
      <p:sp>
        <p:nvSpPr>
          <p:cNvPr id="8" name="Text 4"/>
          <p:cNvSpPr/>
          <p:nvPr/>
        </p:nvSpPr>
        <p:spPr>
          <a:xfrm>
            <a:off x="4665753" y="1501445"/>
            <a:ext cx="2536546" cy="1060704"/>
          </a:xfrm>
          <a:prstGeom prst="rect">
            <a:avLst/>
          </a:prstGeom>
          <a:noFill/>
          <a:ln/>
        </p:spPr>
        <p:txBody>
          <a:bodyPr wrap="square" lIns="95250" tIns="95250" rIns="95250" bIns="95250" rtlCol="0" anchor="t">
            <a:spAutoFit/>
          </a:bodyPr>
          <a:lstStyle/>
          <a:p>
            <a:pPr marL="0" indent="0" algn="just">
              <a:lnSpc>
                <a:spcPct val="100000"/>
              </a:lnSpc>
              <a:buNone/>
            </a:pPr>
            <a:r>
              <a:rPr lang="en-US" sz="1050" dirty="0">
                <a:solidFill>
                  <a:srgbClr val="333333"/>
                </a:solidFill>
                <a:latin typeface="Microsoft Yahei" pitchFamily="34" charset="0"/>
                <a:ea typeface="Microsoft Yahei" pitchFamily="34" charset="-122"/>
                <a:cs typeface="Microsoft Yahei" pitchFamily="34" charset="-120"/>
              </a:rPr>
              <a:t>中国航天事业持续辉煌，嫦娥探月工程、天问火星探测任务等取得重大成果。近期成功发射的天宫空间站标志着中国进入空间站时代，提升了国家在太空领域的战略地位和技术实力。</a:t>
            </a:r>
            <a:endParaRPr lang="en-US" sz="1500" dirty="0"/>
          </a:p>
        </p:txBody>
      </p:sp>
      <p:pic>
        <p:nvPicPr>
          <p:cNvPr id="9" name="Image 2" descr="preencoded.png"/>
          <p:cNvPicPr>
            <a:picLocks noChangeAspect="1"/>
          </p:cNvPicPr>
          <p:nvPr/>
        </p:nvPicPr>
        <p:blipFill>
          <a:blip r:embed="rId4">
            <a:alphaModFix amt="10000"/>
          </a:blip>
          <a:stretch>
            <a:fillRect/>
          </a:stretch>
        </p:blipFill>
        <p:spPr>
          <a:xfrm>
            <a:off x="556880" y="2816273"/>
            <a:ext cx="2560320" cy="1737360"/>
          </a:xfrm>
          <a:prstGeom prst="rect">
            <a:avLst/>
          </a:prstGeom>
        </p:spPr>
      </p:pic>
      <p:sp>
        <p:nvSpPr>
          <p:cNvPr id="10" name="Text 5"/>
          <p:cNvSpPr/>
          <p:nvPr/>
        </p:nvSpPr>
        <p:spPr>
          <a:xfrm>
            <a:off x="568767" y="2930960"/>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新能源技术创新</a:t>
            </a:r>
            <a:endParaRPr lang="en-US" sz="1500" dirty="0"/>
          </a:p>
        </p:txBody>
      </p:sp>
      <p:sp>
        <p:nvSpPr>
          <p:cNvPr id="11" name="Text 6"/>
          <p:cNvSpPr/>
          <p:nvPr/>
        </p:nvSpPr>
        <p:spPr>
          <a:xfrm>
            <a:off x="568767" y="3381413"/>
            <a:ext cx="2536546"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50" dirty="0">
                <a:solidFill>
                  <a:srgbClr val="333333"/>
                </a:solidFill>
                <a:latin typeface="Microsoft Yahei" pitchFamily="34" charset="0"/>
                <a:ea typeface="Microsoft Yahei" pitchFamily="34" charset="-122"/>
                <a:cs typeface="Microsoft Yahei" pitchFamily="34" charset="-120"/>
              </a:rPr>
              <a:t>中国在新能源技术领域不断突破，太阳能、风能和储能技术快速发展。通过大规模推广应用和技术创新，新能源产业已成为推动绿色低碳发展的重要力量，助力全球能源结构转型。</a:t>
            </a:r>
            <a:endParaRPr lang="en-US" sz="1500" dirty="0"/>
          </a:p>
        </p:txBody>
      </p:sp>
      <p:pic>
        <p:nvPicPr>
          <p:cNvPr id="12" name="Image 3" descr="preencoded.png"/>
          <p:cNvPicPr>
            <a:picLocks noChangeAspect="1"/>
          </p:cNvPicPr>
          <p:nvPr/>
        </p:nvPicPr>
        <p:blipFill>
          <a:blip r:embed="rId4">
            <a:alphaModFix amt="10000"/>
          </a:blip>
          <a:stretch>
            <a:fillRect/>
          </a:stretch>
        </p:blipFill>
        <p:spPr>
          <a:xfrm>
            <a:off x="3291840" y="2816273"/>
            <a:ext cx="2560320" cy="1737360"/>
          </a:xfrm>
          <a:prstGeom prst="rect">
            <a:avLst/>
          </a:prstGeom>
        </p:spPr>
      </p:pic>
      <p:sp>
        <p:nvSpPr>
          <p:cNvPr id="13" name="Text 7"/>
          <p:cNvSpPr/>
          <p:nvPr/>
        </p:nvSpPr>
        <p:spPr>
          <a:xfrm>
            <a:off x="3303846" y="2930960"/>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高端芯片研发</a:t>
            </a:r>
            <a:endParaRPr lang="en-US" sz="1500" dirty="0"/>
          </a:p>
        </p:txBody>
      </p:sp>
      <p:sp>
        <p:nvSpPr>
          <p:cNvPr id="14" name="Text 8"/>
          <p:cNvSpPr/>
          <p:nvPr/>
        </p:nvSpPr>
        <p:spPr>
          <a:xfrm>
            <a:off x="3303846" y="3381413"/>
            <a:ext cx="2536546" cy="1060704"/>
          </a:xfrm>
          <a:prstGeom prst="rect">
            <a:avLst/>
          </a:prstGeom>
          <a:noFill/>
          <a:ln/>
        </p:spPr>
        <p:txBody>
          <a:bodyPr wrap="square" lIns="95250" tIns="95250" rIns="95250" bIns="95250" rtlCol="0" anchor="t">
            <a:spAutoFit/>
          </a:bodyPr>
          <a:lstStyle/>
          <a:p>
            <a:pPr marL="0" indent="0" algn="just">
              <a:lnSpc>
                <a:spcPct val="100000"/>
              </a:lnSpc>
              <a:buNone/>
            </a:pPr>
            <a:r>
              <a:rPr lang="en-US" sz="1050" dirty="0">
                <a:solidFill>
                  <a:srgbClr val="333333"/>
                </a:solidFill>
                <a:latin typeface="Microsoft Yahei" pitchFamily="34" charset="0"/>
                <a:ea typeface="Microsoft Yahei" pitchFamily="34" charset="-122"/>
                <a:cs typeface="Microsoft Yahei" pitchFamily="34" charset="-120"/>
              </a:rPr>
              <a:t>中国加大芯片产业研发投入，努力提升自主研发能力。近年来，华为海思、中芯国际等企业在高端芯片设计制造方面取得显著进展，逐步减少对外部供应链的依赖，增强国家信息安全与产业自主性。</a:t>
            </a:r>
            <a:endParaRPr lang="en-US" sz="1500" dirty="0"/>
          </a:p>
        </p:txBody>
      </p:sp>
      <p:pic>
        <p:nvPicPr>
          <p:cNvPr id="15" name="Image 4" descr="preencoded.png"/>
          <p:cNvPicPr>
            <a:picLocks noChangeAspect="1"/>
          </p:cNvPicPr>
          <p:nvPr/>
        </p:nvPicPr>
        <p:blipFill>
          <a:blip r:embed="rId4">
            <a:alphaModFix amt="10000"/>
          </a:blip>
          <a:stretch>
            <a:fillRect/>
          </a:stretch>
        </p:blipFill>
        <p:spPr>
          <a:xfrm>
            <a:off x="6026800" y="2816273"/>
            <a:ext cx="2560320" cy="1737360"/>
          </a:xfrm>
          <a:prstGeom prst="rect">
            <a:avLst/>
          </a:prstGeom>
        </p:spPr>
      </p:pic>
      <p:sp>
        <p:nvSpPr>
          <p:cNvPr id="16" name="Text 9"/>
          <p:cNvSpPr/>
          <p:nvPr/>
        </p:nvSpPr>
        <p:spPr>
          <a:xfrm>
            <a:off x="6039145" y="2931098"/>
            <a:ext cx="2536546" cy="512064"/>
          </a:xfrm>
          <a:prstGeom prst="rect">
            <a:avLst/>
          </a:prstGeom>
          <a:noFill/>
          <a:ln/>
        </p:spPr>
        <p:txBody>
          <a:bodyPr wrap="square" lIns="95250" tIns="95250" rIns="95250" bIns="95250" rtlCol="0" anchor="ctr">
            <a:spAutoFit/>
          </a:bodyPr>
          <a:lstStyle/>
          <a:p>
            <a:pPr marL="0" indent="0" algn="ct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生物科技前沿</a:t>
            </a:r>
            <a:endParaRPr lang="en-US" sz="1500" dirty="0"/>
          </a:p>
        </p:txBody>
      </p:sp>
      <p:sp>
        <p:nvSpPr>
          <p:cNvPr id="17" name="Text 10"/>
          <p:cNvSpPr/>
          <p:nvPr/>
        </p:nvSpPr>
        <p:spPr>
          <a:xfrm>
            <a:off x="6039145" y="3381551"/>
            <a:ext cx="2536546" cy="1060704"/>
          </a:xfrm>
          <a:prstGeom prst="rect">
            <a:avLst/>
          </a:prstGeom>
          <a:noFill/>
          <a:ln/>
        </p:spPr>
        <p:txBody>
          <a:bodyPr wrap="square" lIns="95250" tIns="95250" rIns="95250" bIns="95250" rtlCol="0" anchor="t">
            <a:spAutoFit/>
          </a:bodyPr>
          <a:lstStyle/>
          <a:p>
            <a:pPr marL="0" indent="0" algn="just">
              <a:lnSpc>
                <a:spcPct val="100000"/>
              </a:lnSpc>
              <a:buNone/>
            </a:pPr>
            <a:r>
              <a:rPr lang="en-US" sz="1050" dirty="0">
                <a:solidFill>
                  <a:srgbClr val="333333"/>
                </a:solidFill>
                <a:latin typeface="Microsoft Yahei" pitchFamily="34" charset="0"/>
                <a:ea typeface="Microsoft Yahei" pitchFamily="34" charset="-122"/>
                <a:cs typeface="Microsoft Yahei" pitchFamily="34" charset="-120"/>
              </a:rPr>
              <a:t>中国生物科技领域创新活跃，基因编辑、细胞治疗和生物医药等技术取得重大进展。通过加强基础研究和国际合作，中国正快速迈向生物科技强国目标，为应对疾病挑战和促进健康事业贡献力量。</a:t>
            </a:r>
            <a:endParaRPr lang="en-US" sz="15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基础研究拓展</a:t>
            </a:r>
            <a:endParaRPr lang="en-US" sz="1500" dirty="0"/>
          </a:p>
        </p:txBody>
      </p:sp>
      <p:pic>
        <p:nvPicPr>
          <p:cNvPr id="3" name="Image 0" descr="preencoded.png"/>
          <p:cNvPicPr>
            <a:picLocks noChangeAspect="1"/>
          </p:cNvPicPr>
          <p:nvPr/>
        </p:nvPicPr>
        <p:blipFill>
          <a:blip r:embed="rId4">
            <a:alphaModFix amt="40000"/>
          </a:blip>
          <a:stretch>
            <a:fillRect/>
          </a:stretch>
        </p:blipFill>
        <p:spPr>
          <a:xfrm>
            <a:off x="1112874" y="1554776"/>
            <a:ext cx="182880" cy="182880"/>
          </a:xfrm>
          <a:prstGeom prst="rect">
            <a:avLst/>
          </a:prstGeom>
        </p:spPr>
      </p:pic>
      <p:sp>
        <p:nvSpPr>
          <p:cNvPr id="4" name="Text 1"/>
          <p:cNvSpPr/>
          <p:nvPr/>
        </p:nvSpPr>
        <p:spPr>
          <a:xfrm>
            <a:off x="626569" y="1143296"/>
            <a:ext cx="972611"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4500" b="1" dirty="0">
                <a:solidFill>
                  <a:srgbClr val="DD2025"/>
                </a:solidFill>
                <a:latin typeface="Microsoft Yahei" pitchFamily="34" charset="0"/>
                <a:ea typeface="Microsoft Yahei" pitchFamily="34" charset="-122"/>
                <a:cs typeface="Microsoft Yahei" pitchFamily="34" charset="-120"/>
              </a:rPr>
              <a:t>01</a:t>
            </a:r>
            <a:endParaRPr lang="en-US" sz="1500" dirty="0"/>
          </a:p>
        </p:txBody>
      </p:sp>
      <p:pic>
        <p:nvPicPr>
          <p:cNvPr id="5" name="Image 1" descr="preencoded.png"/>
          <p:cNvPicPr>
            <a:picLocks noChangeAspect="1"/>
          </p:cNvPicPr>
          <p:nvPr/>
        </p:nvPicPr>
        <p:blipFill>
          <a:blip r:embed="rId4">
            <a:alphaModFix amt="40000"/>
          </a:blip>
          <a:stretch>
            <a:fillRect/>
          </a:stretch>
        </p:blipFill>
        <p:spPr>
          <a:xfrm>
            <a:off x="3945776" y="1554776"/>
            <a:ext cx="182880" cy="182880"/>
          </a:xfrm>
          <a:prstGeom prst="rect">
            <a:avLst/>
          </a:prstGeom>
        </p:spPr>
      </p:pic>
      <p:sp>
        <p:nvSpPr>
          <p:cNvPr id="6" name="Text 2"/>
          <p:cNvSpPr/>
          <p:nvPr/>
        </p:nvSpPr>
        <p:spPr>
          <a:xfrm>
            <a:off x="3356765" y="1143296"/>
            <a:ext cx="972611"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4500" b="1" dirty="0">
                <a:solidFill>
                  <a:srgbClr val="DD2025"/>
                </a:solidFill>
                <a:latin typeface="Microsoft Yahei" pitchFamily="34" charset="0"/>
                <a:ea typeface="Microsoft Yahei" pitchFamily="34" charset="-122"/>
                <a:cs typeface="Microsoft Yahei" pitchFamily="34" charset="-120"/>
              </a:rPr>
              <a:t>02</a:t>
            </a:r>
            <a:endParaRPr lang="en-US" sz="1500" dirty="0"/>
          </a:p>
        </p:txBody>
      </p:sp>
      <p:pic>
        <p:nvPicPr>
          <p:cNvPr id="7" name="Image 2" descr="preencoded.png"/>
          <p:cNvPicPr>
            <a:picLocks noChangeAspect="1"/>
          </p:cNvPicPr>
          <p:nvPr/>
        </p:nvPicPr>
        <p:blipFill>
          <a:blip r:embed="rId4">
            <a:alphaModFix amt="40000"/>
          </a:blip>
          <a:stretch>
            <a:fillRect/>
          </a:stretch>
        </p:blipFill>
        <p:spPr>
          <a:xfrm>
            <a:off x="6684075" y="1554776"/>
            <a:ext cx="182880" cy="182880"/>
          </a:xfrm>
          <a:prstGeom prst="rect">
            <a:avLst/>
          </a:prstGeom>
        </p:spPr>
      </p:pic>
      <p:sp>
        <p:nvSpPr>
          <p:cNvPr id="8" name="Text 3"/>
          <p:cNvSpPr/>
          <p:nvPr/>
        </p:nvSpPr>
        <p:spPr>
          <a:xfrm>
            <a:off x="6086961" y="1143296"/>
            <a:ext cx="972611"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4500" b="1" dirty="0">
                <a:solidFill>
                  <a:srgbClr val="DD2025"/>
                </a:solidFill>
                <a:latin typeface="Microsoft Yahei" pitchFamily="34" charset="0"/>
                <a:ea typeface="Microsoft Yahei" pitchFamily="34" charset="-122"/>
                <a:cs typeface="Microsoft Yahei" pitchFamily="34" charset="-120"/>
              </a:rPr>
              <a:t>03</a:t>
            </a:r>
            <a:endParaRPr lang="en-US" sz="1500" dirty="0"/>
          </a:p>
        </p:txBody>
      </p:sp>
      <p:sp>
        <p:nvSpPr>
          <p:cNvPr id="9" name="Text 4"/>
          <p:cNvSpPr/>
          <p:nvPr/>
        </p:nvSpPr>
        <p:spPr>
          <a:xfrm>
            <a:off x="626569" y="1771850"/>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基础研究重要性</a:t>
            </a:r>
            <a:endParaRPr lang="en-US" sz="1500" dirty="0"/>
          </a:p>
        </p:txBody>
      </p:sp>
      <p:sp>
        <p:nvSpPr>
          <p:cNvPr id="10" name="Text 5"/>
          <p:cNvSpPr/>
          <p:nvPr/>
        </p:nvSpPr>
        <p:spPr>
          <a:xfrm>
            <a:off x="626569" y="2073602"/>
            <a:ext cx="2430470" cy="1463040"/>
          </a:xfrm>
          <a:prstGeom prst="rect">
            <a:avLst/>
          </a:prstGeom>
          <a:noFill/>
          <a:ln/>
        </p:spPr>
        <p:txBody>
          <a:bodyPr wrap="square" lIns="95250" tIns="95250" rIns="95250" bIns="95250" rtlCol="0" anchor="t">
            <a:spAutoFit/>
          </a:bodyPr>
          <a:lstStyle/>
          <a:p>
            <a:pPr marL="0" indent="0" algn="just">
              <a:lnSpc>
                <a:spcPct val="105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基础研究是科技创新的基石，能够为应用研究和开发研究提供理论支撑。通过深入的基础研究，可以推动科学前沿的发展，提升国家的原始创新能力，夯实建设科技强国的基础。</a:t>
            </a:r>
            <a:endParaRPr lang="en-US" sz="1500" dirty="0"/>
          </a:p>
        </p:txBody>
      </p:sp>
      <p:sp>
        <p:nvSpPr>
          <p:cNvPr id="11" name="Text 6"/>
          <p:cNvSpPr/>
          <p:nvPr/>
        </p:nvSpPr>
        <p:spPr>
          <a:xfrm>
            <a:off x="3356765" y="1771850"/>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加强基础研究战略部署</a:t>
            </a:r>
            <a:endParaRPr lang="en-US" sz="1500" dirty="0"/>
          </a:p>
        </p:txBody>
      </p:sp>
      <p:sp>
        <p:nvSpPr>
          <p:cNvPr id="12" name="Text 7"/>
          <p:cNvSpPr/>
          <p:nvPr/>
        </p:nvSpPr>
        <p:spPr>
          <a:xfrm>
            <a:off x="3356765" y="2073602"/>
            <a:ext cx="2430470" cy="1463040"/>
          </a:xfrm>
          <a:prstGeom prst="rect">
            <a:avLst/>
          </a:prstGeom>
          <a:noFill/>
          <a:ln/>
        </p:spPr>
        <p:txBody>
          <a:bodyPr wrap="square" lIns="95250" tIns="95250" rIns="95250" bIns="95250" rtlCol="0" anchor="t">
            <a:spAutoFit/>
          </a:bodyPr>
          <a:lstStyle/>
          <a:p>
            <a:pPr marL="0" indent="0" algn="just">
              <a:lnSpc>
                <a:spcPct val="105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国家高度重视基础研究的战略部署，制定相关政策和计划，如“十四五”科技创新规划，明确加强基础研究的战略目标和重点方向，确保在关键领域取得重大突破，提升整体科技水平。</a:t>
            </a:r>
            <a:endParaRPr lang="en-US" sz="1500" dirty="0"/>
          </a:p>
        </p:txBody>
      </p:sp>
      <p:sp>
        <p:nvSpPr>
          <p:cNvPr id="13" name="Text 8"/>
          <p:cNvSpPr/>
          <p:nvPr/>
        </p:nvSpPr>
        <p:spPr>
          <a:xfrm>
            <a:off x="6086961" y="1771850"/>
            <a:ext cx="2430470" cy="40233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基础研究与产业结合</a:t>
            </a:r>
            <a:endParaRPr lang="en-US" sz="1500" dirty="0"/>
          </a:p>
        </p:txBody>
      </p:sp>
      <p:sp>
        <p:nvSpPr>
          <p:cNvPr id="14" name="Text 9"/>
          <p:cNvSpPr/>
          <p:nvPr/>
        </p:nvSpPr>
        <p:spPr>
          <a:xfrm>
            <a:off x="6086961" y="2073602"/>
            <a:ext cx="2430470" cy="1463040"/>
          </a:xfrm>
          <a:prstGeom prst="rect">
            <a:avLst/>
          </a:prstGeom>
          <a:noFill/>
          <a:ln/>
        </p:spPr>
        <p:txBody>
          <a:bodyPr wrap="square" lIns="95250" tIns="95250" rIns="95250" bIns="95250" rtlCol="0" anchor="t">
            <a:spAutoFit/>
          </a:bodyPr>
          <a:lstStyle/>
          <a:p>
            <a:pPr marL="0" indent="0" algn="just">
              <a:lnSpc>
                <a:spcPct val="105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基础研究应与产业发展紧密结合，推动基础研究成果的转化应用。通过产学合作、技术转移等方式，将基础研究的成果应用于实际生产中，提高产业链的附加值，促进经济高质量发展。</a:t>
            </a:r>
            <a:endParaRPr lang="en-US" sz="15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前沿技术创新</a:t>
            </a:r>
            <a:endParaRPr lang="en-US" sz="1500" dirty="0"/>
          </a:p>
        </p:txBody>
      </p:sp>
      <p:pic>
        <p:nvPicPr>
          <p:cNvPr id="3" name="Image 0" descr="preencoded.png"/>
          <p:cNvPicPr>
            <a:picLocks noChangeAspect="1"/>
          </p:cNvPicPr>
          <p:nvPr/>
        </p:nvPicPr>
        <p:blipFill>
          <a:blip r:embed="rId4">
            <a:alphaModFix amt="20000"/>
          </a:blip>
          <a:stretch>
            <a:fillRect/>
          </a:stretch>
        </p:blipFill>
        <p:spPr>
          <a:xfrm>
            <a:off x="3762286" y="1694828"/>
            <a:ext cx="1619428" cy="1619428"/>
          </a:xfrm>
          <a:prstGeom prst="rect">
            <a:avLst/>
          </a:prstGeom>
        </p:spPr>
      </p:pic>
      <p:sp>
        <p:nvSpPr>
          <p:cNvPr id="4" name="Text 1"/>
          <p:cNvSpPr/>
          <p:nvPr/>
        </p:nvSpPr>
        <p:spPr>
          <a:xfrm>
            <a:off x="596714" y="1048817"/>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量子计算</a:t>
            </a:r>
            <a:endParaRPr lang="en-US" sz="1500" dirty="0"/>
          </a:p>
        </p:txBody>
      </p:sp>
      <p:sp>
        <p:nvSpPr>
          <p:cNvPr id="5" name="Text 2"/>
          <p:cNvSpPr/>
          <p:nvPr/>
        </p:nvSpPr>
        <p:spPr>
          <a:xfrm>
            <a:off x="642434" y="1443838"/>
            <a:ext cx="2971800" cy="1060704"/>
          </a:xfrm>
          <a:prstGeom prst="rect">
            <a:avLst/>
          </a:prstGeom>
          <a:noFill/>
          <a:ln/>
        </p:spPr>
        <p:txBody>
          <a:bodyPr wrap="square" lIns="95250" tIns="95250" rIns="95250" bIns="95250" rtlCol="0" anchor="t">
            <a:spAutoFit/>
          </a:bodyPr>
          <a:lstStyle/>
          <a:p>
            <a:pPr marL="0" indent="0" algn="r">
              <a:lnSpc>
                <a:spcPct val="100000"/>
              </a:lnSpc>
              <a:buNone/>
            </a:pPr>
            <a:r>
              <a:rPr lang="en-US" sz="1200" dirty="0">
                <a:solidFill>
                  <a:srgbClr val="333333"/>
                </a:solidFill>
                <a:latin typeface="Microsoft Yahei" pitchFamily="34" charset="0"/>
                <a:ea typeface="Microsoft Yahei" pitchFamily="34" charset="-122"/>
                <a:cs typeface="Microsoft Yahei" pitchFamily="34" charset="-120"/>
              </a:rPr>
              <a:t>量子计算是前沿科技领域的重要突破，中国在量子计算硬件和软件研发方面取得了显著进展。清华大学、浙江大学等高校与科研机构的联合研究，使中国在全球量子计算竞争中占据领先地位。</a:t>
            </a:r>
            <a:endParaRPr lang="en-US" sz="1500" dirty="0"/>
          </a:p>
        </p:txBody>
      </p:sp>
      <p:sp>
        <p:nvSpPr>
          <p:cNvPr id="6" name="Text 3"/>
          <p:cNvSpPr/>
          <p:nvPr/>
        </p:nvSpPr>
        <p:spPr>
          <a:xfrm>
            <a:off x="5535727" y="1048839"/>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人工智能</a:t>
            </a:r>
            <a:endParaRPr lang="en-US" sz="1500" dirty="0"/>
          </a:p>
        </p:txBody>
      </p:sp>
      <p:sp>
        <p:nvSpPr>
          <p:cNvPr id="7" name="Text 4"/>
          <p:cNvSpPr/>
          <p:nvPr/>
        </p:nvSpPr>
        <p:spPr>
          <a:xfrm>
            <a:off x="5535727" y="1443838"/>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中国在人工智能领域的研发投入和应用扩展持续增加，百度、阿里巴巴、腾讯等科技巨头推动AI技术在医疗、教育、金融等行业的应用，大幅提升了行业智能化水平，促进了社会生产力的发展。</a:t>
            </a:r>
            <a:endParaRPr lang="en-US" sz="1500" dirty="0"/>
          </a:p>
        </p:txBody>
      </p:sp>
      <p:sp>
        <p:nvSpPr>
          <p:cNvPr id="8" name="Text 5"/>
          <p:cNvSpPr/>
          <p:nvPr/>
        </p:nvSpPr>
        <p:spPr>
          <a:xfrm>
            <a:off x="596714" y="2832811"/>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基因编辑技术</a:t>
            </a:r>
            <a:endParaRPr lang="en-US" sz="1500" dirty="0"/>
          </a:p>
        </p:txBody>
      </p:sp>
      <p:sp>
        <p:nvSpPr>
          <p:cNvPr id="9" name="Text 6"/>
          <p:cNvSpPr/>
          <p:nvPr/>
        </p:nvSpPr>
        <p:spPr>
          <a:xfrm>
            <a:off x="642434" y="3202229"/>
            <a:ext cx="2971800" cy="1060704"/>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基因编辑技术如CRISPR-Cas9在中国得到广泛应用，科研团队在农业、医学等领域成功开展基因编辑实验。中国科学院、南方科技大学等机构在该技术上的研究成果，为全球基因科技发展做出贡献。</a:t>
            </a:r>
            <a:endParaRPr lang="en-US" sz="1500" dirty="0"/>
          </a:p>
        </p:txBody>
      </p:sp>
      <p:sp>
        <p:nvSpPr>
          <p:cNvPr id="10" name="Text 7"/>
          <p:cNvSpPr/>
          <p:nvPr/>
        </p:nvSpPr>
        <p:spPr>
          <a:xfrm>
            <a:off x="5535727" y="2832811"/>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5G通信技术</a:t>
            </a:r>
            <a:endParaRPr lang="en-US" sz="1500" dirty="0"/>
          </a:p>
        </p:txBody>
      </p:sp>
      <p:sp>
        <p:nvSpPr>
          <p:cNvPr id="11" name="Text 8"/>
          <p:cNvSpPr/>
          <p:nvPr/>
        </p:nvSpPr>
        <p:spPr>
          <a:xfrm>
            <a:off x="5535727" y="3202229"/>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5G通信技术的商用化推动了中国信息产业的高速发展，华为、中兴等公司在全球范围内推广5G网络建设和技术应用。5G的高速率、低延迟特性，为智慧城市、物联网等新兴领域提供了强有力的技术支持。</a:t>
            </a:r>
            <a:endParaRPr lang="en-US" sz="1500" dirty="0"/>
          </a:p>
        </p:txBody>
      </p:sp>
      <p:pic>
        <p:nvPicPr>
          <p:cNvPr id="12" name="Image 1" descr="preencoded.png"/>
          <p:cNvPicPr>
            <a:picLocks noChangeAspect="1"/>
          </p:cNvPicPr>
          <p:nvPr/>
        </p:nvPicPr>
        <p:blipFill>
          <a:blip r:embed="rId5"/>
          <a:stretch>
            <a:fillRect/>
          </a:stretch>
        </p:blipFill>
        <p:spPr>
          <a:xfrm>
            <a:off x="3838831" y="1782652"/>
            <a:ext cx="1466338" cy="144377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216434" y="1147143"/>
            <a:ext cx="2409898" cy="157734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7350" b="1" dirty="0">
                <a:solidFill>
                  <a:srgbClr val="DD2025"/>
                </a:solidFill>
                <a:latin typeface="Arial" pitchFamily="34" charset="0"/>
                <a:ea typeface="Arial" pitchFamily="34" charset="-122"/>
                <a:cs typeface="Arial" pitchFamily="34" charset="-120"/>
              </a:rPr>
              <a:t>06</a:t>
            </a:r>
            <a:endParaRPr lang="en-US" sz="1500" dirty="0"/>
          </a:p>
        </p:txBody>
      </p:sp>
      <p:sp>
        <p:nvSpPr>
          <p:cNvPr id="3" name="Text 1"/>
          <p:cNvSpPr/>
          <p:nvPr/>
        </p:nvSpPr>
        <p:spPr>
          <a:xfrm>
            <a:off x="4809656" y="2215097"/>
            <a:ext cx="4334344" cy="80924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300" b="1" dirty="0">
                <a:solidFill>
                  <a:srgbClr val="333333"/>
                </a:solidFill>
                <a:latin typeface="Arial" pitchFamily="34" charset="0"/>
                <a:ea typeface="Arial" pitchFamily="34" charset="-122"/>
                <a:cs typeface="Arial" pitchFamily="34" charset="-120"/>
              </a:rPr>
              <a:t>科技强国国际竞争</a:t>
            </a:r>
            <a:endParaRPr lang="en-US" sz="1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国际科技竞争现状</a:t>
            </a:r>
            <a:endParaRPr lang="en-US" sz="1500" dirty="0"/>
          </a:p>
        </p:txBody>
      </p:sp>
      <p:pic>
        <p:nvPicPr>
          <p:cNvPr id="3" name="Image 0" descr="preencoded.png"/>
          <p:cNvPicPr>
            <a:picLocks noChangeAspect="1"/>
          </p:cNvPicPr>
          <p:nvPr/>
        </p:nvPicPr>
        <p:blipFill>
          <a:blip r:embed="rId4">
            <a:alphaModFix amt="10000"/>
          </a:blip>
          <a:stretch>
            <a:fillRect/>
          </a:stretch>
        </p:blipFill>
        <p:spPr>
          <a:xfrm>
            <a:off x="695478" y="1030470"/>
            <a:ext cx="2516103" cy="3082559"/>
          </a:xfrm>
          <a:prstGeom prst="rect">
            <a:avLst/>
          </a:prstGeom>
        </p:spPr>
      </p:pic>
      <p:sp>
        <p:nvSpPr>
          <p:cNvPr id="4" name="Text 1"/>
          <p:cNvSpPr/>
          <p:nvPr/>
        </p:nvSpPr>
        <p:spPr>
          <a:xfrm>
            <a:off x="768630" y="1164778"/>
            <a:ext cx="1362233" cy="70408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850" b="1" dirty="0">
                <a:solidFill>
                  <a:srgbClr val="DD2025"/>
                </a:solidFill>
                <a:latin typeface="Microsoft Yahei" pitchFamily="34" charset="0"/>
                <a:ea typeface="Microsoft Yahei" pitchFamily="34" charset="-122"/>
                <a:cs typeface="Microsoft Yahei" pitchFamily="34" charset="-120"/>
              </a:rPr>
              <a:t>01</a:t>
            </a:r>
            <a:endParaRPr lang="en-US" sz="1500" dirty="0"/>
          </a:p>
        </p:txBody>
      </p:sp>
      <p:sp>
        <p:nvSpPr>
          <p:cNvPr id="5" name="Text 2"/>
          <p:cNvSpPr/>
          <p:nvPr/>
        </p:nvSpPr>
        <p:spPr>
          <a:xfrm>
            <a:off x="695478" y="1672786"/>
            <a:ext cx="237744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全球科技竞争加剧</a:t>
            </a:r>
            <a:endParaRPr lang="en-US" sz="1500" dirty="0"/>
          </a:p>
        </p:txBody>
      </p:sp>
      <p:sp>
        <p:nvSpPr>
          <p:cNvPr id="6" name="Text 3"/>
          <p:cNvSpPr/>
          <p:nvPr/>
        </p:nvSpPr>
        <p:spPr>
          <a:xfrm>
            <a:off x="695478" y="2184850"/>
            <a:ext cx="2516103" cy="1005840"/>
          </a:xfrm>
          <a:prstGeom prst="rect">
            <a:avLst/>
          </a:prstGeom>
          <a:noFill/>
          <a:ln/>
        </p:spPr>
        <p:txBody>
          <a:bodyPr wrap="square" lIns="95250" tIns="95250" rIns="95250" bIns="95250" rtlCol="0" anchor="t">
            <a:spAutoFit/>
          </a:bodyPr>
          <a:lstStyle/>
          <a:p>
            <a:pPr marL="0" indent="0" algn="just">
              <a:lnSpc>
                <a:spcPct val="1125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随着科技的迅猛发展，全球科技竞争日益激烈。主要国家纷纷加大研发投入，争夺科技创新的制高点。美国、中国和欧洲国家在人工智能、量子计算等前沿领域展开激烈竞争，争夺科技发展的领导权。</a:t>
            </a:r>
            <a:endParaRPr lang="en-US" sz="1500" dirty="0"/>
          </a:p>
        </p:txBody>
      </p:sp>
      <p:pic>
        <p:nvPicPr>
          <p:cNvPr id="7" name="Image 1" descr="preencoded.png"/>
          <p:cNvPicPr>
            <a:picLocks noChangeAspect="1"/>
          </p:cNvPicPr>
          <p:nvPr/>
        </p:nvPicPr>
        <p:blipFill>
          <a:blip r:embed="rId5">
            <a:alphaModFix amt="10000"/>
          </a:blip>
          <a:stretch>
            <a:fillRect/>
          </a:stretch>
        </p:blipFill>
        <p:spPr>
          <a:xfrm>
            <a:off x="3313949" y="1030470"/>
            <a:ext cx="2516103" cy="3082559"/>
          </a:xfrm>
          <a:prstGeom prst="rect">
            <a:avLst/>
          </a:prstGeom>
        </p:spPr>
      </p:pic>
      <p:sp>
        <p:nvSpPr>
          <p:cNvPr id="8" name="Text 4"/>
          <p:cNvSpPr/>
          <p:nvPr/>
        </p:nvSpPr>
        <p:spPr>
          <a:xfrm>
            <a:off x="3396245" y="1164778"/>
            <a:ext cx="1104990" cy="70408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850" b="1" dirty="0">
                <a:solidFill>
                  <a:srgbClr val="DD2025"/>
                </a:solidFill>
                <a:latin typeface="Microsoft Yahei" pitchFamily="34" charset="0"/>
                <a:ea typeface="Microsoft Yahei" pitchFamily="34" charset="-122"/>
                <a:cs typeface="Microsoft Yahei" pitchFamily="34" charset="-120"/>
              </a:rPr>
              <a:t>02</a:t>
            </a:r>
            <a:endParaRPr lang="en-US" sz="1500" dirty="0"/>
          </a:p>
        </p:txBody>
      </p:sp>
      <p:sp>
        <p:nvSpPr>
          <p:cNvPr id="9" name="Text 5"/>
          <p:cNvSpPr/>
          <p:nvPr/>
        </p:nvSpPr>
        <p:spPr>
          <a:xfrm>
            <a:off x="3313949" y="1672786"/>
            <a:ext cx="237744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科技冷战与合作并存</a:t>
            </a:r>
            <a:endParaRPr lang="en-US" sz="1500" dirty="0"/>
          </a:p>
        </p:txBody>
      </p:sp>
      <p:sp>
        <p:nvSpPr>
          <p:cNvPr id="10" name="Text 6"/>
          <p:cNvSpPr/>
          <p:nvPr/>
        </p:nvSpPr>
        <p:spPr>
          <a:xfrm>
            <a:off x="3313949" y="2184850"/>
            <a:ext cx="2516103" cy="1554480"/>
          </a:xfrm>
          <a:prstGeom prst="rect">
            <a:avLst/>
          </a:prstGeom>
          <a:noFill/>
          <a:ln/>
        </p:spPr>
        <p:txBody>
          <a:bodyPr wrap="square" lIns="95250" tIns="95250" rIns="95250" bIns="95250" rtlCol="0" anchor="t">
            <a:spAutoFit/>
          </a:bodyPr>
          <a:lstStyle/>
          <a:p>
            <a:pPr marL="0" indent="0" algn="just">
              <a:lnSpc>
                <a:spcPct val="1125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在全球科技竞争中，美国和中国成为两个主要的对立力量，形成所谓的“科技冷战”。然而，这种竞争态势也催生了跨国科技合作，如欧洲联盟的“地平线计划”和亚洲的“一带一路”科技创新走廊，促进了全球科技资源的整合与共享。</a:t>
            </a:r>
            <a:endParaRPr lang="en-US" sz="1500" dirty="0"/>
          </a:p>
        </p:txBody>
      </p:sp>
      <p:pic>
        <p:nvPicPr>
          <p:cNvPr id="11" name="Image 2" descr="preencoded.png"/>
          <p:cNvPicPr>
            <a:picLocks noChangeAspect="1"/>
          </p:cNvPicPr>
          <p:nvPr/>
        </p:nvPicPr>
        <p:blipFill>
          <a:blip r:embed="rId4">
            <a:alphaModFix amt="10000"/>
          </a:blip>
          <a:stretch>
            <a:fillRect/>
          </a:stretch>
        </p:blipFill>
        <p:spPr>
          <a:xfrm>
            <a:off x="5932420" y="1030470"/>
            <a:ext cx="2516103" cy="3082559"/>
          </a:xfrm>
          <a:prstGeom prst="rect">
            <a:avLst/>
          </a:prstGeom>
        </p:spPr>
      </p:pic>
      <p:sp>
        <p:nvSpPr>
          <p:cNvPr id="12" name="Text 7"/>
          <p:cNvSpPr/>
          <p:nvPr/>
        </p:nvSpPr>
        <p:spPr>
          <a:xfrm>
            <a:off x="6005572" y="1164778"/>
            <a:ext cx="1333989" cy="70408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850" b="1" dirty="0">
                <a:solidFill>
                  <a:srgbClr val="DD2025"/>
                </a:solidFill>
                <a:latin typeface="Microsoft Yahei" pitchFamily="34" charset="0"/>
                <a:ea typeface="Microsoft Yahei" pitchFamily="34" charset="-122"/>
                <a:cs typeface="Microsoft Yahei" pitchFamily="34" charset="-120"/>
              </a:rPr>
              <a:t>03</a:t>
            </a:r>
            <a:endParaRPr lang="en-US" sz="1500" dirty="0"/>
          </a:p>
        </p:txBody>
      </p:sp>
      <p:sp>
        <p:nvSpPr>
          <p:cNvPr id="13" name="Text 8"/>
          <p:cNvSpPr/>
          <p:nvPr/>
        </p:nvSpPr>
        <p:spPr>
          <a:xfrm>
            <a:off x="5932420" y="1672786"/>
            <a:ext cx="237744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新兴科技领域突破</a:t>
            </a:r>
            <a:endParaRPr lang="en-US" sz="1500" dirty="0"/>
          </a:p>
        </p:txBody>
      </p:sp>
      <p:sp>
        <p:nvSpPr>
          <p:cNvPr id="14" name="Text 9"/>
          <p:cNvSpPr/>
          <p:nvPr/>
        </p:nvSpPr>
        <p:spPr>
          <a:xfrm>
            <a:off x="5932420" y="2184850"/>
            <a:ext cx="2516103" cy="457200"/>
          </a:xfrm>
          <a:prstGeom prst="rect">
            <a:avLst/>
          </a:prstGeom>
          <a:noFill/>
          <a:ln/>
        </p:spPr>
        <p:txBody>
          <a:bodyPr wrap="square" lIns="95250" tIns="95250" rIns="95250" bIns="95250" rtlCol="0" anchor="t">
            <a:spAutoFit/>
          </a:bodyPr>
          <a:lstStyle/>
          <a:p>
            <a:pPr marL="0" indent="0" algn="just">
              <a:lnSpc>
                <a:spcPct val="1125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新兴科技领域如生物技术、纳米技术、新能源技术正成为全球竞争的焦点。这些领域的突破不仅能够推动经济发展，还能改变人类生活，各国均在积极布局，力争在这些高科技领域中占据领先地位。</a:t>
            </a:r>
            <a:endParaRPr lang="en-US" sz="1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中国特色科技创新</a:t>
            </a:r>
            <a:endParaRPr lang="en-US" sz="1500" dirty="0"/>
          </a:p>
        </p:txBody>
      </p:sp>
      <p:pic>
        <p:nvPicPr>
          <p:cNvPr id="3" name="Image 0" descr="preencoded.png"/>
          <p:cNvPicPr>
            <a:picLocks noChangeAspect="1"/>
          </p:cNvPicPr>
          <p:nvPr/>
        </p:nvPicPr>
        <p:blipFill>
          <a:blip r:embed="rId4"/>
          <a:stretch>
            <a:fillRect/>
          </a:stretch>
        </p:blipFill>
        <p:spPr>
          <a:xfrm>
            <a:off x="4618346" y="1766736"/>
            <a:ext cx="914400" cy="914400"/>
          </a:xfrm>
          <a:prstGeom prst="rect">
            <a:avLst/>
          </a:prstGeom>
        </p:spPr>
      </p:pic>
      <p:pic>
        <p:nvPicPr>
          <p:cNvPr id="4" name="Image 1" descr="preencoded.png"/>
          <p:cNvPicPr>
            <a:picLocks noChangeAspect="1"/>
          </p:cNvPicPr>
          <p:nvPr/>
        </p:nvPicPr>
        <p:blipFill>
          <a:blip r:embed="rId5"/>
          <a:stretch>
            <a:fillRect/>
          </a:stretch>
        </p:blipFill>
        <p:spPr>
          <a:xfrm flipH="1">
            <a:off x="3611254" y="1766736"/>
            <a:ext cx="914400" cy="914400"/>
          </a:xfrm>
          <a:prstGeom prst="rect">
            <a:avLst/>
          </a:prstGeom>
        </p:spPr>
      </p:pic>
      <p:pic>
        <p:nvPicPr>
          <p:cNvPr id="5" name="Image 2" descr="preencoded.png"/>
          <p:cNvPicPr>
            <a:picLocks noChangeAspect="1"/>
          </p:cNvPicPr>
          <p:nvPr/>
        </p:nvPicPr>
        <p:blipFill>
          <a:blip r:embed="rId5"/>
          <a:stretch>
            <a:fillRect/>
          </a:stretch>
        </p:blipFill>
        <p:spPr>
          <a:xfrm flipV="1">
            <a:off x="4618346" y="2681136"/>
            <a:ext cx="914400" cy="914400"/>
          </a:xfrm>
          <a:prstGeom prst="rect">
            <a:avLst/>
          </a:prstGeom>
        </p:spPr>
      </p:pic>
      <p:pic>
        <p:nvPicPr>
          <p:cNvPr id="6" name="Image 3" descr="preencoded.png"/>
          <p:cNvPicPr>
            <a:picLocks noChangeAspect="1"/>
          </p:cNvPicPr>
          <p:nvPr/>
        </p:nvPicPr>
        <p:blipFill>
          <a:blip r:embed="rId4"/>
          <a:stretch>
            <a:fillRect/>
          </a:stretch>
        </p:blipFill>
        <p:spPr>
          <a:xfrm flipH="1" flipV="1">
            <a:off x="3611254" y="2681136"/>
            <a:ext cx="914400" cy="914400"/>
          </a:xfrm>
          <a:prstGeom prst="rect">
            <a:avLst/>
          </a:prstGeom>
        </p:spPr>
      </p:pic>
      <p:pic>
        <p:nvPicPr>
          <p:cNvPr id="7" name="Image 4" descr="preencoded.png"/>
          <p:cNvPicPr>
            <a:picLocks noChangeAspect="1"/>
          </p:cNvPicPr>
          <p:nvPr/>
        </p:nvPicPr>
        <p:blipFill>
          <a:blip r:embed="rId6"/>
          <a:stretch>
            <a:fillRect/>
          </a:stretch>
        </p:blipFill>
        <p:spPr>
          <a:xfrm>
            <a:off x="4112230" y="2221366"/>
            <a:ext cx="919540" cy="919540"/>
          </a:xfrm>
          <a:prstGeom prst="rect">
            <a:avLst/>
          </a:prstGeom>
        </p:spPr>
      </p:pic>
      <p:sp>
        <p:nvSpPr>
          <p:cNvPr id="8" name="Text 1"/>
          <p:cNvSpPr/>
          <p:nvPr/>
        </p:nvSpPr>
        <p:spPr>
          <a:xfrm>
            <a:off x="596714" y="1048817"/>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中国高速铁路技术创新</a:t>
            </a:r>
            <a:endParaRPr lang="en-US" sz="1500" dirty="0"/>
          </a:p>
        </p:txBody>
      </p:sp>
      <p:sp>
        <p:nvSpPr>
          <p:cNvPr id="9" name="Text 2"/>
          <p:cNvSpPr/>
          <p:nvPr/>
        </p:nvSpPr>
        <p:spPr>
          <a:xfrm>
            <a:off x="642434" y="1443838"/>
            <a:ext cx="2971800" cy="1060704"/>
          </a:xfrm>
          <a:prstGeom prst="rect">
            <a:avLst/>
          </a:prstGeom>
          <a:noFill/>
          <a:ln/>
        </p:spPr>
        <p:txBody>
          <a:bodyPr wrap="square" lIns="95250" tIns="95250" rIns="95250" bIns="95250" rtlCol="0" anchor="t">
            <a:spAutoFit/>
          </a:bodyPr>
          <a:lstStyle/>
          <a:p>
            <a:pPr marL="0" indent="0" algn="r">
              <a:lnSpc>
                <a:spcPct val="100000"/>
              </a:lnSpc>
              <a:buNone/>
            </a:pPr>
            <a:r>
              <a:rPr lang="en-US" sz="1200" dirty="0">
                <a:solidFill>
                  <a:srgbClr val="333333"/>
                </a:solidFill>
                <a:latin typeface="Microsoft Yahei" pitchFamily="34" charset="0"/>
                <a:ea typeface="Microsoft Yahei" pitchFamily="34" charset="-122"/>
                <a:cs typeface="Microsoft Yahei" pitchFamily="34" charset="-120"/>
              </a:rPr>
              <a:t>中国高速铁路技术已达到世界先进水平，京沪高铁、京张高铁等多条线路的开通展示了中国在高铁技术上的突破。通过自主研发和国际合作，中国高速铁路成为全球最长、最安全的高速铁路网络。</a:t>
            </a:r>
            <a:endParaRPr lang="en-US" sz="1500" dirty="0"/>
          </a:p>
        </p:txBody>
      </p:sp>
      <p:sp>
        <p:nvSpPr>
          <p:cNvPr id="10" name="Text 3"/>
          <p:cNvSpPr/>
          <p:nvPr/>
        </p:nvSpPr>
        <p:spPr>
          <a:xfrm>
            <a:off x="5535727" y="1048839"/>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F7723B"/>
                </a:solidFill>
                <a:latin typeface="Microsoft Yahei" pitchFamily="34" charset="0"/>
                <a:ea typeface="Microsoft Yahei" pitchFamily="34" charset="-122"/>
                <a:cs typeface="Microsoft Yahei" pitchFamily="34" charset="-120"/>
              </a:rPr>
              <a:t>5G通信技术引领</a:t>
            </a:r>
            <a:endParaRPr lang="en-US" sz="1500" dirty="0"/>
          </a:p>
        </p:txBody>
      </p:sp>
      <p:sp>
        <p:nvSpPr>
          <p:cNvPr id="11" name="Text 4"/>
          <p:cNvSpPr/>
          <p:nvPr/>
        </p:nvSpPr>
        <p:spPr>
          <a:xfrm>
            <a:off x="5535727" y="1443838"/>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中国在5G通信技术上的突破为全球通信产业带来深远影响。华为、中兴等公司已在全球5G市场中占据重要地位，推动着全球通信技术的升级与创新，实现了高速数据传输和大规模设备连接。</a:t>
            </a:r>
            <a:endParaRPr lang="en-US" sz="1500" dirty="0"/>
          </a:p>
        </p:txBody>
      </p:sp>
      <p:sp>
        <p:nvSpPr>
          <p:cNvPr id="12" name="Text 5"/>
          <p:cNvSpPr/>
          <p:nvPr/>
        </p:nvSpPr>
        <p:spPr>
          <a:xfrm>
            <a:off x="596714" y="2832811"/>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800" b="1" dirty="0">
                <a:solidFill>
                  <a:srgbClr val="F7723B"/>
                </a:solidFill>
                <a:latin typeface="Microsoft Yahei" pitchFamily="34" charset="0"/>
                <a:ea typeface="Microsoft Yahei" pitchFamily="34" charset="-122"/>
                <a:cs typeface="Microsoft Yahei" pitchFamily="34" charset="-120"/>
              </a:rPr>
              <a:t>人工智能技术应用</a:t>
            </a:r>
            <a:endParaRPr lang="en-US" sz="1500" dirty="0"/>
          </a:p>
        </p:txBody>
      </p:sp>
      <p:sp>
        <p:nvSpPr>
          <p:cNvPr id="13" name="Text 6"/>
          <p:cNvSpPr/>
          <p:nvPr/>
        </p:nvSpPr>
        <p:spPr>
          <a:xfrm>
            <a:off x="642434" y="3202229"/>
            <a:ext cx="2971800" cy="1060704"/>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中国人工智能技术快速发展，已在医疗、金融、教育等多个领域得到广泛应用。百度、阿里巴巴、腾讯等公司在自然语言处理、机器学习等方面取得了显著成果，推动了人工智能产业的繁荣。</a:t>
            </a:r>
            <a:endParaRPr lang="en-US" sz="1500" dirty="0"/>
          </a:p>
        </p:txBody>
      </p:sp>
      <p:sp>
        <p:nvSpPr>
          <p:cNvPr id="14" name="Text 7"/>
          <p:cNvSpPr/>
          <p:nvPr/>
        </p:nvSpPr>
        <p:spPr>
          <a:xfrm>
            <a:off x="5612587" y="2613355"/>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新能源技术突破</a:t>
            </a:r>
            <a:endParaRPr lang="en-US" sz="1500" dirty="0"/>
          </a:p>
        </p:txBody>
      </p:sp>
      <p:sp>
        <p:nvSpPr>
          <p:cNvPr id="15" name="Text 8"/>
          <p:cNvSpPr/>
          <p:nvPr/>
        </p:nvSpPr>
        <p:spPr>
          <a:xfrm>
            <a:off x="5535727" y="3202229"/>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中国在新能源技术领域取得重大进展，成为全球最大的光伏和风电市场。通过国家政策支持和企业研发，光伏发电和风电装机容量持续上升，助力全球应对气候变化和能源危机。</a:t>
            </a:r>
            <a:endParaRPr lang="en-US" sz="1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中国在国际科技合作中角色</a:t>
            </a:r>
            <a:endParaRPr lang="en-US" sz="1500" dirty="0"/>
          </a:p>
        </p:txBody>
      </p:sp>
      <p:sp>
        <p:nvSpPr>
          <p:cNvPr id="3" name="Shape 1"/>
          <p:cNvSpPr/>
          <p:nvPr/>
        </p:nvSpPr>
        <p:spPr>
          <a:xfrm>
            <a:off x="4750782" y="3758153"/>
            <a:ext cx="3224944" cy="0"/>
          </a:xfrm>
          <a:custGeom>
            <a:avLst/>
            <a:gdLst/>
            <a:ahLst/>
            <a:cxnLst/>
            <a:rect l="l" t="t" r="r" b="b"/>
            <a:pathLst>
              <a:path w="3224944">
                <a:moveTo>
                  <a:pt x="0" y="0"/>
                </a:moveTo>
                <a:lnTo>
                  <a:pt x="3224944" y="0"/>
                </a:lnTo>
              </a:path>
            </a:pathLst>
          </a:custGeom>
          <a:noFill/>
          <a:ln w="19050">
            <a:solidFill>
              <a:srgbClr val="F7723B"/>
            </a:solidFill>
            <a:prstDash val="solid"/>
            <a:headEnd type="none"/>
            <a:tailEnd type="none"/>
          </a:ln>
        </p:spPr>
      </p:sp>
      <p:sp>
        <p:nvSpPr>
          <p:cNvPr id="4" name="Shape 2"/>
          <p:cNvSpPr/>
          <p:nvPr/>
        </p:nvSpPr>
        <p:spPr>
          <a:xfrm>
            <a:off x="4127606" y="3000614"/>
            <a:ext cx="526856" cy="826427"/>
          </a:xfrm>
          <a:custGeom>
            <a:avLst/>
            <a:gdLst/>
            <a:ahLst/>
            <a:cxnLst/>
            <a:rect l="l" t="t" r="r" b="b"/>
            <a:pathLst>
              <a:path w="526856" h="826427">
                <a:moveTo>
                  <a:pt x="0" y="0"/>
                </a:moveTo>
                <a:lnTo>
                  <a:pt x="526856" y="826427"/>
                </a:lnTo>
              </a:path>
            </a:pathLst>
          </a:custGeom>
          <a:noFill/>
          <a:ln w="19050">
            <a:solidFill>
              <a:srgbClr val="F7723B"/>
            </a:solidFill>
            <a:prstDash val="solid"/>
            <a:headEnd type="none"/>
            <a:tailEnd type="none"/>
          </a:ln>
        </p:spPr>
      </p:sp>
      <p:pic>
        <p:nvPicPr>
          <p:cNvPr id="5" name="Image 0" descr="preencoded.png"/>
          <p:cNvPicPr>
            <a:picLocks noChangeAspect="1"/>
          </p:cNvPicPr>
          <p:nvPr/>
        </p:nvPicPr>
        <p:blipFill>
          <a:blip r:embed="rId4"/>
          <a:stretch>
            <a:fillRect/>
          </a:stretch>
        </p:blipFill>
        <p:spPr>
          <a:xfrm>
            <a:off x="590704" y="1286795"/>
            <a:ext cx="556517" cy="556517"/>
          </a:xfrm>
          <a:prstGeom prst="rect">
            <a:avLst/>
          </a:prstGeom>
        </p:spPr>
      </p:pic>
      <p:sp>
        <p:nvSpPr>
          <p:cNvPr id="6" name="Shape 3"/>
          <p:cNvSpPr/>
          <p:nvPr/>
        </p:nvSpPr>
        <p:spPr>
          <a:xfrm>
            <a:off x="1147221" y="1565054"/>
            <a:ext cx="2868202" cy="0"/>
          </a:xfrm>
          <a:custGeom>
            <a:avLst/>
            <a:gdLst/>
            <a:ahLst/>
            <a:cxnLst/>
            <a:rect l="l" t="t" r="r" b="b"/>
            <a:pathLst>
              <a:path w="2868202">
                <a:moveTo>
                  <a:pt x="0" y="0"/>
                </a:moveTo>
                <a:lnTo>
                  <a:pt x="2868202" y="0"/>
                </a:lnTo>
              </a:path>
            </a:pathLst>
          </a:custGeom>
          <a:noFill/>
          <a:ln w="19050">
            <a:solidFill>
              <a:srgbClr val="DD2025"/>
            </a:solidFill>
            <a:prstDash val="solid"/>
            <a:headEnd type="none"/>
            <a:tailEnd type="none"/>
          </a:ln>
        </p:spPr>
      </p:sp>
      <p:pic>
        <p:nvPicPr>
          <p:cNvPr id="7" name="Image 1" descr="preencoded.png"/>
          <p:cNvPicPr>
            <a:picLocks noChangeAspect="1"/>
          </p:cNvPicPr>
          <p:nvPr/>
        </p:nvPicPr>
        <p:blipFill>
          <a:blip r:embed="rId5"/>
          <a:stretch>
            <a:fillRect/>
          </a:stretch>
        </p:blipFill>
        <p:spPr>
          <a:xfrm>
            <a:off x="4013189" y="1468734"/>
            <a:ext cx="192640" cy="192640"/>
          </a:xfrm>
          <a:prstGeom prst="rect">
            <a:avLst/>
          </a:prstGeom>
        </p:spPr>
      </p:pic>
      <p:sp>
        <p:nvSpPr>
          <p:cNvPr id="8" name="Shape 4"/>
          <p:cNvSpPr/>
          <p:nvPr/>
        </p:nvSpPr>
        <p:spPr>
          <a:xfrm>
            <a:off x="4120662" y="1582177"/>
            <a:ext cx="527978" cy="706348"/>
          </a:xfrm>
          <a:custGeom>
            <a:avLst/>
            <a:gdLst/>
            <a:ahLst/>
            <a:cxnLst/>
            <a:rect l="l" t="t" r="r" b="b"/>
            <a:pathLst>
              <a:path w="527978" h="706348">
                <a:moveTo>
                  <a:pt x="0" y="0"/>
                </a:moveTo>
                <a:lnTo>
                  <a:pt x="527978" y="706348"/>
                </a:lnTo>
              </a:path>
            </a:pathLst>
          </a:custGeom>
          <a:noFill/>
          <a:ln w="19050">
            <a:solidFill>
              <a:srgbClr val="DD2025"/>
            </a:solidFill>
            <a:prstDash val="solid"/>
            <a:headEnd type="none"/>
            <a:tailEnd type="none"/>
          </a:ln>
        </p:spPr>
      </p:sp>
      <p:pic>
        <p:nvPicPr>
          <p:cNvPr id="9" name="Image 2" descr="preencoded.png"/>
          <p:cNvPicPr>
            <a:picLocks noChangeAspect="1"/>
          </p:cNvPicPr>
          <p:nvPr/>
        </p:nvPicPr>
        <p:blipFill>
          <a:blip r:embed="rId5"/>
          <a:stretch>
            <a:fillRect/>
          </a:stretch>
        </p:blipFill>
        <p:spPr>
          <a:xfrm>
            <a:off x="4558141" y="2180904"/>
            <a:ext cx="192640" cy="192640"/>
          </a:xfrm>
          <a:prstGeom prst="rect">
            <a:avLst/>
          </a:prstGeom>
        </p:spPr>
      </p:pic>
      <p:sp>
        <p:nvSpPr>
          <p:cNvPr id="10" name="Shape 5"/>
          <p:cNvSpPr/>
          <p:nvPr/>
        </p:nvSpPr>
        <p:spPr>
          <a:xfrm>
            <a:off x="4106392" y="2259986"/>
            <a:ext cx="549382" cy="777697"/>
          </a:xfrm>
          <a:custGeom>
            <a:avLst/>
            <a:gdLst/>
            <a:ahLst/>
            <a:cxnLst/>
            <a:rect l="l" t="t" r="r" b="b"/>
            <a:pathLst>
              <a:path w="549382" h="777697">
                <a:moveTo>
                  <a:pt x="549382" y="0"/>
                </a:moveTo>
                <a:lnTo>
                  <a:pt x="0" y="777697"/>
                </a:lnTo>
              </a:path>
            </a:pathLst>
          </a:custGeom>
          <a:noFill/>
          <a:ln w="19050">
            <a:solidFill>
              <a:srgbClr val="DD2025"/>
            </a:solidFill>
            <a:prstDash val="solid"/>
            <a:headEnd type="none"/>
            <a:tailEnd type="none"/>
          </a:ln>
        </p:spPr>
      </p:sp>
      <p:pic>
        <p:nvPicPr>
          <p:cNvPr id="11" name="Image 3" descr="preencoded.png"/>
          <p:cNvPicPr>
            <a:picLocks noChangeAspect="1"/>
          </p:cNvPicPr>
          <p:nvPr/>
        </p:nvPicPr>
        <p:blipFill>
          <a:blip r:embed="rId6"/>
          <a:stretch>
            <a:fillRect/>
          </a:stretch>
        </p:blipFill>
        <p:spPr>
          <a:xfrm>
            <a:off x="4013189" y="2919810"/>
            <a:ext cx="192640" cy="192640"/>
          </a:xfrm>
          <a:prstGeom prst="rect">
            <a:avLst/>
          </a:prstGeom>
        </p:spPr>
      </p:pic>
      <p:sp>
        <p:nvSpPr>
          <p:cNvPr id="12" name="Shape 6"/>
          <p:cNvSpPr/>
          <p:nvPr/>
        </p:nvSpPr>
        <p:spPr>
          <a:xfrm>
            <a:off x="4750782" y="2277224"/>
            <a:ext cx="3224944" cy="0"/>
          </a:xfrm>
          <a:custGeom>
            <a:avLst/>
            <a:gdLst/>
            <a:ahLst/>
            <a:cxnLst/>
            <a:rect l="l" t="t" r="r" b="b"/>
            <a:pathLst>
              <a:path w="3224944">
                <a:moveTo>
                  <a:pt x="0" y="0"/>
                </a:moveTo>
                <a:lnTo>
                  <a:pt x="3224944" y="0"/>
                </a:lnTo>
              </a:path>
            </a:pathLst>
          </a:custGeom>
          <a:noFill/>
          <a:ln w="19050">
            <a:solidFill>
              <a:srgbClr val="DD2025"/>
            </a:solidFill>
            <a:prstDash val="solid"/>
            <a:headEnd type="none"/>
            <a:tailEnd type="none"/>
          </a:ln>
        </p:spPr>
      </p:sp>
      <p:pic>
        <p:nvPicPr>
          <p:cNvPr id="13" name="Image 4" descr="preencoded.png"/>
          <p:cNvPicPr>
            <a:picLocks noChangeAspect="1"/>
          </p:cNvPicPr>
          <p:nvPr/>
        </p:nvPicPr>
        <p:blipFill>
          <a:blip r:embed="rId4"/>
          <a:stretch>
            <a:fillRect/>
          </a:stretch>
        </p:blipFill>
        <p:spPr>
          <a:xfrm>
            <a:off x="7852650" y="2023110"/>
            <a:ext cx="556517" cy="556517"/>
          </a:xfrm>
          <a:prstGeom prst="rect">
            <a:avLst/>
          </a:prstGeom>
        </p:spPr>
      </p:pic>
      <p:sp>
        <p:nvSpPr>
          <p:cNvPr id="14" name="Shape 7"/>
          <p:cNvSpPr/>
          <p:nvPr/>
        </p:nvSpPr>
        <p:spPr>
          <a:xfrm>
            <a:off x="1147221" y="3016130"/>
            <a:ext cx="2868202" cy="0"/>
          </a:xfrm>
          <a:custGeom>
            <a:avLst/>
            <a:gdLst/>
            <a:ahLst/>
            <a:cxnLst/>
            <a:rect l="l" t="t" r="r" b="b"/>
            <a:pathLst>
              <a:path w="2868202">
                <a:moveTo>
                  <a:pt x="0" y="0"/>
                </a:moveTo>
                <a:lnTo>
                  <a:pt x="2868202" y="0"/>
                </a:lnTo>
              </a:path>
            </a:pathLst>
          </a:custGeom>
          <a:noFill/>
          <a:ln w="19050">
            <a:solidFill>
              <a:srgbClr val="F7723B"/>
            </a:solidFill>
            <a:prstDash val="solid"/>
            <a:headEnd type="none"/>
            <a:tailEnd type="none"/>
          </a:ln>
        </p:spPr>
      </p:sp>
      <p:pic>
        <p:nvPicPr>
          <p:cNvPr id="15" name="Image 5" descr="preencoded.png"/>
          <p:cNvPicPr>
            <a:picLocks noChangeAspect="1"/>
          </p:cNvPicPr>
          <p:nvPr/>
        </p:nvPicPr>
        <p:blipFill>
          <a:blip r:embed="rId7"/>
          <a:stretch>
            <a:fillRect/>
          </a:stretch>
        </p:blipFill>
        <p:spPr>
          <a:xfrm>
            <a:off x="590704" y="2737872"/>
            <a:ext cx="556517" cy="556517"/>
          </a:xfrm>
          <a:prstGeom prst="rect">
            <a:avLst/>
          </a:prstGeom>
        </p:spPr>
      </p:pic>
      <p:pic>
        <p:nvPicPr>
          <p:cNvPr id="16" name="Image 6" descr="preencoded.png"/>
          <p:cNvPicPr>
            <a:picLocks noChangeAspect="1"/>
          </p:cNvPicPr>
          <p:nvPr/>
        </p:nvPicPr>
        <p:blipFill>
          <a:blip r:embed="rId7"/>
          <a:stretch>
            <a:fillRect/>
          </a:stretch>
        </p:blipFill>
        <p:spPr>
          <a:xfrm>
            <a:off x="7861794" y="3479894"/>
            <a:ext cx="556517" cy="556517"/>
          </a:xfrm>
          <a:prstGeom prst="rect">
            <a:avLst/>
          </a:prstGeom>
        </p:spPr>
      </p:pic>
      <p:pic>
        <p:nvPicPr>
          <p:cNvPr id="17" name="Image 7" descr="preencoded.png"/>
          <p:cNvPicPr>
            <a:picLocks noChangeAspect="1"/>
          </p:cNvPicPr>
          <p:nvPr/>
        </p:nvPicPr>
        <p:blipFill>
          <a:blip r:embed="rId6"/>
          <a:stretch>
            <a:fillRect/>
          </a:stretch>
        </p:blipFill>
        <p:spPr>
          <a:xfrm>
            <a:off x="4558141" y="3661832"/>
            <a:ext cx="192640" cy="192640"/>
          </a:xfrm>
          <a:prstGeom prst="rect">
            <a:avLst/>
          </a:prstGeom>
        </p:spPr>
      </p:pic>
      <p:sp>
        <p:nvSpPr>
          <p:cNvPr id="18" name="Text 8"/>
          <p:cNvSpPr/>
          <p:nvPr/>
        </p:nvSpPr>
        <p:spPr>
          <a:xfrm>
            <a:off x="7852650" y="1998332"/>
            <a:ext cx="55651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250" b="1" dirty="0">
                <a:solidFill>
                  <a:srgbClr val="FFFFFF"/>
                </a:solidFill>
                <a:latin typeface="Microsoft Yahei" pitchFamily="34" charset="0"/>
                <a:ea typeface="Microsoft Yahei" pitchFamily="34" charset="-122"/>
                <a:cs typeface="Microsoft Yahei" pitchFamily="34" charset="-120"/>
              </a:rPr>
              <a:t>02</a:t>
            </a:r>
            <a:endParaRPr lang="en-US" sz="1500" dirty="0"/>
          </a:p>
        </p:txBody>
      </p:sp>
      <p:sp>
        <p:nvSpPr>
          <p:cNvPr id="19" name="Text 9"/>
          <p:cNvSpPr/>
          <p:nvPr/>
        </p:nvSpPr>
        <p:spPr>
          <a:xfrm>
            <a:off x="7852650" y="3442051"/>
            <a:ext cx="55651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250" b="1" dirty="0">
                <a:solidFill>
                  <a:srgbClr val="FFFFFF"/>
                </a:solidFill>
                <a:latin typeface="Microsoft Yahei" pitchFamily="34" charset="0"/>
                <a:ea typeface="Microsoft Yahei" pitchFamily="34" charset="-122"/>
                <a:cs typeface="Microsoft Yahei" pitchFamily="34" charset="-120"/>
              </a:rPr>
              <a:t>04</a:t>
            </a:r>
            <a:endParaRPr lang="en-US" sz="1500" dirty="0"/>
          </a:p>
        </p:txBody>
      </p:sp>
      <p:sp>
        <p:nvSpPr>
          <p:cNvPr id="20" name="Text 10"/>
          <p:cNvSpPr/>
          <p:nvPr/>
        </p:nvSpPr>
        <p:spPr>
          <a:xfrm>
            <a:off x="590704" y="2709806"/>
            <a:ext cx="55651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250" b="1" dirty="0">
                <a:solidFill>
                  <a:srgbClr val="FFFFFF"/>
                </a:solidFill>
                <a:latin typeface="Microsoft Yahei" pitchFamily="34" charset="0"/>
                <a:ea typeface="Microsoft Yahei" pitchFamily="34" charset="-122"/>
                <a:cs typeface="Microsoft Yahei" pitchFamily="34" charset="-120"/>
              </a:rPr>
              <a:t>03</a:t>
            </a:r>
            <a:endParaRPr lang="en-US" sz="1500" dirty="0"/>
          </a:p>
        </p:txBody>
      </p:sp>
      <p:sp>
        <p:nvSpPr>
          <p:cNvPr id="21" name="Text 11"/>
          <p:cNvSpPr/>
          <p:nvPr/>
        </p:nvSpPr>
        <p:spPr>
          <a:xfrm>
            <a:off x="1165509" y="1030763"/>
            <a:ext cx="284768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中国在国际科技合作倡导者</a:t>
            </a:r>
            <a:endParaRPr lang="en-US" sz="1500" dirty="0"/>
          </a:p>
        </p:txBody>
      </p:sp>
      <p:sp>
        <p:nvSpPr>
          <p:cNvPr id="22" name="Text 12"/>
          <p:cNvSpPr/>
          <p:nvPr/>
        </p:nvSpPr>
        <p:spPr>
          <a:xfrm>
            <a:off x="1165509" y="1532416"/>
            <a:ext cx="2847680" cy="102412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中国在国际科技合作中担任重要的发起者和倡导者角色，通过参与国际大科学计划和大科学工程，如平方公里阵列射电望远镜（SKA）和国际热核聚变实验堆（ITER），推动全球科技创新。</a:t>
            </a:r>
            <a:endParaRPr lang="en-US" sz="1500" dirty="0"/>
          </a:p>
        </p:txBody>
      </p:sp>
      <p:sp>
        <p:nvSpPr>
          <p:cNvPr id="23" name="Text 13"/>
          <p:cNvSpPr/>
          <p:nvPr/>
        </p:nvSpPr>
        <p:spPr>
          <a:xfrm>
            <a:off x="4654462" y="1742728"/>
            <a:ext cx="2943145"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中国在国际科技合作实践者</a:t>
            </a:r>
            <a:endParaRPr lang="en-US" sz="1500" dirty="0"/>
          </a:p>
        </p:txBody>
      </p:sp>
      <p:sp>
        <p:nvSpPr>
          <p:cNvPr id="24" name="Text 14"/>
          <p:cNvSpPr/>
          <p:nvPr/>
        </p:nvSpPr>
        <p:spPr>
          <a:xfrm>
            <a:off x="4654462" y="2249792"/>
            <a:ext cx="2943145" cy="102412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中国积极参与国际科技合作，与160多个国家和地区建立科技合作关系，签订114个政府间科技合作协定。深度参与近60个国际大科学计划和大科学工程，展示出强大的科研合作能力。</a:t>
            </a:r>
            <a:endParaRPr lang="en-US" sz="1500" dirty="0"/>
          </a:p>
        </p:txBody>
      </p:sp>
      <p:sp>
        <p:nvSpPr>
          <p:cNvPr id="25" name="Text 15"/>
          <p:cNvSpPr/>
          <p:nvPr/>
        </p:nvSpPr>
        <p:spPr>
          <a:xfrm>
            <a:off x="1165509" y="2490042"/>
            <a:ext cx="284768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F7723B"/>
                </a:solidFill>
                <a:latin typeface="Microsoft Yahei" pitchFamily="34" charset="0"/>
                <a:ea typeface="Microsoft Yahei" pitchFamily="34" charset="-122"/>
                <a:cs typeface="Microsoft Yahei" pitchFamily="34" charset="-120"/>
              </a:rPr>
              <a:t>中国在国际科技合作重要贡献者</a:t>
            </a:r>
            <a:endParaRPr lang="en-US" sz="1500" dirty="0"/>
          </a:p>
        </p:txBody>
      </p:sp>
      <p:sp>
        <p:nvSpPr>
          <p:cNvPr id="26" name="Text 16"/>
          <p:cNvSpPr/>
          <p:nvPr/>
        </p:nvSpPr>
        <p:spPr>
          <a:xfrm>
            <a:off x="1147221" y="3016130"/>
            <a:ext cx="2856824" cy="102412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在重大科技项目中，中国团队发挥了关键作用，如法国“人造太阳”项目ITER的增强热负荷第一壁由中国团队制造并优于设计要求，标志着中国在全球科技合作中的显著贡献。</a:t>
            </a:r>
            <a:endParaRPr lang="en-US" sz="1500" dirty="0"/>
          </a:p>
        </p:txBody>
      </p:sp>
      <p:sp>
        <p:nvSpPr>
          <p:cNvPr id="27" name="Text 17"/>
          <p:cNvSpPr/>
          <p:nvPr/>
        </p:nvSpPr>
        <p:spPr>
          <a:xfrm>
            <a:off x="4654462" y="3230381"/>
            <a:ext cx="2943145"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F7723B"/>
                </a:solidFill>
                <a:latin typeface="Microsoft Yahei" pitchFamily="34" charset="0"/>
                <a:ea typeface="Microsoft Yahei" pitchFamily="34" charset="-122"/>
                <a:cs typeface="Microsoft Yahei" pitchFamily="34" charset="-120"/>
              </a:rPr>
              <a:t>中国在国际科技合作网络变化</a:t>
            </a:r>
            <a:endParaRPr lang="en-US" sz="1500" dirty="0"/>
          </a:p>
        </p:txBody>
      </p:sp>
      <p:sp>
        <p:nvSpPr>
          <p:cNvPr id="28" name="Text 18"/>
          <p:cNvSpPr/>
          <p:nvPr/>
        </p:nvSpPr>
        <p:spPr>
          <a:xfrm>
            <a:off x="4654462" y="3725515"/>
            <a:ext cx="2943145" cy="1024128"/>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过去15年，中国在国际科技合作网络中的地位显著提升，合作对象从欧美转向亚洲和其他新兴经济体。这反映了中国在全球科技合作中的角色转变，以及对多元合作体系的积极参与。</a:t>
            </a:r>
            <a:endParaRPr lang="en-US" sz="1500" dirty="0"/>
          </a:p>
        </p:txBody>
      </p:sp>
      <p:sp>
        <p:nvSpPr>
          <p:cNvPr id="29" name="Text 19"/>
          <p:cNvSpPr/>
          <p:nvPr/>
        </p:nvSpPr>
        <p:spPr>
          <a:xfrm>
            <a:off x="590704" y="1259363"/>
            <a:ext cx="556517"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250" b="1" dirty="0">
                <a:solidFill>
                  <a:srgbClr val="FFFFFF"/>
                </a:solidFill>
                <a:latin typeface="Microsoft Yahei" pitchFamily="34" charset="0"/>
                <a:ea typeface="Microsoft Yahei" pitchFamily="34" charset="-122"/>
                <a:cs typeface="Microsoft Yahei" pitchFamily="34" charset="-120"/>
              </a:rPr>
              <a:t>01</a:t>
            </a:r>
            <a:endParaRPr lang="en-US" sz="15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0" y="1630384"/>
            <a:ext cx="5220540" cy="1120569"/>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4950" b="1" dirty="0">
                <a:solidFill>
                  <a:srgbClr val="DD2025"/>
                </a:solidFill>
                <a:latin typeface="Arial" pitchFamily="34" charset="0"/>
                <a:ea typeface="Arial" pitchFamily="34" charset="-122"/>
                <a:cs typeface="Arial" pitchFamily="34" charset="-120"/>
              </a:rPr>
              <a:t>感谢观看</a:t>
            </a:r>
            <a:endParaRPr lang="en-US" sz="1500" dirty="0"/>
          </a:p>
        </p:txBody>
      </p:sp>
      <p:sp>
        <p:nvSpPr>
          <p:cNvPr id="3" name="Text 1"/>
          <p:cNvSpPr/>
          <p:nvPr/>
        </p:nvSpPr>
        <p:spPr>
          <a:xfrm>
            <a:off x="9611139" y="2020128"/>
            <a:ext cx="1987826" cy="457200"/>
          </a:xfrm>
          <a:prstGeom prst="rect">
            <a:avLst/>
          </a:prstGeom>
          <a:noFill/>
          <a:ln/>
        </p:spPr>
        <p:txBody>
          <a:bodyPr wrap="square" lIns="95250" tIns="95250" rIns="95250" bIns="95250" rtlCol="0" anchor="t">
            <a:spAutoFit/>
          </a:bodyPr>
          <a:lstStyle/>
          <a:p>
            <a:pPr marL="0" indent="0">
              <a:lnSpc>
                <a:spcPct val="112500"/>
              </a:lnSpc>
              <a:spcBef>
                <a:spcPts val="375"/>
              </a:spcBef>
              <a:buNone/>
            </a:pP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216434" y="1147143"/>
            <a:ext cx="2409898" cy="157734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7350" b="1" dirty="0">
                <a:solidFill>
                  <a:srgbClr val="DD2025"/>
                </a:solidFill>
                <a:latin typeface="Arial" pitchFamily="34" charset="0"/>
                <a:ea typeface="Arial" pitchFamily="34" charset="-122"/>
                <a:cs typeface="Arial" pitchFamily="34" charset="-120"/>
              </a:rPr>
              <a:t>01</a:t>
            </a:r>
            <a:endParaRPr lang="en-US" sz="1500" dirty="0"/>
          </a:p>
        </p:txBody>
      </p:sp>
      <p:sp>
        <p:nvSpPr>
          <p:cNvPr id="3" name="Text 1"/>
          <p:cNvSpPr/>
          <p:nvPr/>
        </p:nvSpPr>
        <p:spPr>
          <a:xfrm>
            <a:off x="4809656" y="2215097"/>
            <a:ext cx="4334344" cy="80924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300" b="1" dirty="0">
                <a:solidFill>
                  <a:srgbClr val="333333"/>
                </a:solidFill>
                <a:latin typeface="Arial" pitchFamily="34" charset="0"/>
                <a:ea typeface="Arial" pitchFamily="34" charset="-122"/>
                <a:cs typeface="Arial" pitchFamily="34" charset="-120"/>
              </a:rPr>
              <a:t>科技强国定义与特征</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科技强国定义</a:t>
            </a:r>
            <a:endParaRPr lang="en-US" sz="1500" dirty="0"/>
          </a:p>
        </p:txBody>
      </p:sp>
      <p:sp>
        <p:nvSpPr>
          <p:cNvPr id="3" name="Shape 1"/>
          <p:cNvSpPr/>
          <p:nvPr/>
        </p:nvSpPr>
        <p:spPr>
          <a:xfrm>
            <a:off x="931010" y="2447708"/>
            <a:ext cx="2356811" cy="0"/>
          </a:xfrm>
          <a:custGeom>
            <a:avLst/>
            <a:gdLst/>
            <a:ahLst/>
            <a:cxnLst/>
            <a:rect l="l" t="t" r="r" b="b"/>
            <a:pathLst>
              <a:path w="2356811">
                <a:moveTo>
                  <a:pt x="2356811" y="0"/>
                </a:moveTo>
                <a:lnTo>
                  <a:pt x="0" y="0"/>
                </a:lnTo>
              </a:path>
            </a:pathLst>
          </a:custGeom>
          <a:noFill/>
          <a:ln w="19050">
            <a:solidFill>
              <a:srgbClr val="DD2025"/>
            </a:solidFill>
            <a:prstDash val="solid"/>
            <a:headEnd type="arrow"/>
            <a:tailEnd type="arrow"/>
          </a:ln>
        </p:spPr>
      </p:sp>
      <p:pic>
        <p:nvPicPr>
          <p:cNvPr id="4" name="Image 0" descr="preencoded.png"/>
          <p:cNvPicPr>
            <a:picLocks noChangeAspect="1"/>
          </p:cNvPicPr>
          <p:nvPr/>
        </p:nvPicPr>
        <p:blipFill>
          <a:blip r:embed="rId4">
            <a:alphaModFix amt="50000"/>
          </a:blip>
          <a:stretch>
            <a:fillRect/>
          </a:stretch>
        </p:blipFill>
        <p:spPr>
          <a:xfrm>
            <a:off x="637864" y="1138754"/>
            <a:ext cx="374579" cy="770562"/>
          </a:xfrm>
          <a:prstGeom prst="rect">
            <a:avLst/>
          </a:prstGeom>
        </p:spPr>
      </p:pic>
      <p:pic>
        <p:nvPicPr>
          <p:cNvPr id="5" name="Image 1" descr="preencoded.png"/>
          <p:cNvPicPr>
            <a:picLocks noChangeAspect="1"/>
          </p:cNvPicPr>
          <p:nvPr/>
        </p:nvPicPr>
        <p:blipFill>
          <a:blip r:embed="rId5"/>
          <a:stretch>
            <a:fillRect/>
          </a:stretch>
        </p:blipFill>
        <p:spPr>
          <a:xfrm>
            <a:off x="627162" y="1138754"/>
            <a:ext cx="395983" cy="395983"/>
          </a:xfrm>
          <a:prstGeom prst="rect">
            <a:avLst/>
          </a:prstGeom>
        </p:spPr>
      </p:pic>
      <p:sp>
        <p:nvSpPr>
          <p:cNvPr id="6" name="Text 2"/>
          <p:cNvSpPr/>
          <p:nvPr/>
        </p:nvSpPr>
        <p:spPr>
          <a:xfrm>
            <a:off x="537280" y="1093034"/>
            <a:ext cx="543006"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650" b="1" dirty="0">
                <a:solidFill>
                  <a:srgbClr val="FFFFFF"/>
                </a:solidFill>
                <a:latin typeface="Microsoft Yahei" pitchFamily="34" charset="0"/>
                <a:ea typeface="Microsoft Yahei" pitchFamily="34" charset="-122"/>
                <a:cs typeface="Microsoft Yahei" pitchFamily="34" charset="-120"/>
              </a:rPr>
              <a:t>01</a:t>
            </a:r>
            <a:endParaRPr lang="en-US" sz="1500" dirty="0"/>
          </a:p>
        </p:txBody>
      </p:sp>
      <p:pic>
        <p:nvPicPr>
          <p:cNvPr id="7" name="Image 2" descr="preencoded.png"/>
          <p:cNvPicPr>
            <a:picLocks noChangeAspect="1"/>
          </p:cNvPicPr>
          <p:nvPr/>
        </p:nvPicPr>
        <p:blipFill>
          <a:blip r:embed="rId4">
            <a:alphaModFix amt="50000"/>
          </a:blip>
          <a:stretch>
            <a:fillRect/>
          </a:stretch>
        </p:blipFill>
        <p:spPr>
          <a:xfrm>
            <a:off x="2651634" y="2666540"/>
            <a:ext cx="374579" cy="770562"/>
          </a:xfrm>
          <a:prstGeom prst="rect">
            <a:avLst/>
          </a:prstGeom>
        </p:spPr>
      </p:pic>
      <p:pic>
        <p:nvPicPr>
          <p:cNvPr id="8" name="Image 3" descr="preencoded.png"/>
          <p:cNvPicPr>
            <a:picLocks noChangeAspect="1"/>
          </p:cNvPicPr>
          <p:nvPr/>
        </p:nvPicPr>
        <p:blipFill>
          <a:blip r:embed="rId5"/>
          <a:stretch>
            <a:fillRect/>
          </a:stretch>
        </p:blipFill>
        <p:spPr>
          <a:xfrm>
            <a:off x="2640931" y="2666540"/>
            <a:ext cx="395983" cy="395983"/>
          </a:xfrm>
          <a:prstGeom prst="rect">
            <a:avLst/>
          </a:prstGeom>
        </p:spPr>
      </p:pic>
      <p:sp>
        <p:nvSpPr>
          <p:cNvPr id="9" name="Text 3"/>
          <p:cNvSpPr/>
          <p:nvPr/>
        </p:nvSpPr>
        <p:spPr>
          <a:xfrm>
            <a:off x="2552583" y="2620820"/>
            <a:ext cx="566988"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650" b="1" dirty="0">
                <a:solidFill>
                  <a:srgbClr val="FFFFFF"/>
                </a:solidFill>
                <a:latin typeface="Microsoft Yahei" pitchFamily="34" charset="0"/>
                <a:ea typeface="Microsoft Yahei" pitchFamily="34" charset="-122"/>
                <a:cs typeface="Microsoft Yahei" pitchFamily="34" charset="-120"/>
              </a:rPr>
              <a:t>02</a:t>
            </a:r>
            <a:endParaRPr lang="en-US" sz="1500" dirty="0"/>
          </a:p>
        </p:txBody>
      </p:sp>
      <p:pic>
        <p:nvPicPr>
          <p:cNvPr id="10" name="Image 4" descr="preencoded.png"/>
          <p:cNvPicPr>
            <a:picLocks noChangeAspect="1"/>
          </p:cNvPicPr>
          <p:nvPr/>
        </p:nvPicPr>
        <p:blipFill>
          <a:blip r:embed="rId4">
            <a:alphaModFix amt="50000"/>
          </a:blip>
          <a:stretch>
            <a:fillRect/>
          </a:stretch>
        </p:blipFill>
        <p:spPr>
          <a:xfrm>
            <a:off x="4767525" y="1144931"/>
            <a:ext cx="374579" cy="770562"/>
          </a:xfrm>
          <a:prstGeom prst="rect">
            <a:avLst/>
          </a:prstGeom>
        </p:spPr>
      </p:pic>
      <p:pic>
        <p:nvPicPr>
          <p:cNvPr id="11" name="Image 5" descr="preencoded.png"/>
          <p:cNvPicPr>
            <a:picLocks noChangeAspect="1"/>
          </p:cNvPicPr>
          <p:nvPr/>
        </p:nvPicPr>
        <p:blipFill>
          <a:blip r:embed="rId5"/>
          <a:stretch>
            <a:fillRect/>
          </a:stretch>
        </p:blipFill>
        <p:spPr>
          <a:xfrm>
            <a:off x="4756823" y="1144931"/>
            <a:ext cx="395983" cy="395983"/>
          </a:xfrm>
          <a:prstGeom prst="rect">
            <a:avLst/>
          </a:prstGeom>
        </p:spPr>
      </p:pic>
      <p:sp>
        <p:nvSpPr>
          <p:cNvPr id="12" name="Text 4"/>
          <p:cNvSpPr/>
          <p:nvPr/>
        </p:nvSpPr>
        <p:spPr>
          <a:xfrm>
            <a:off x="4659330" y="1093034"/>
            <a:ext cx="590969" cy="48463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650" b="1" dirty="0">
                <a:solidFill>
                  <a:srgbClr val="FFFFFF"/>
                </a:solidFill>
                <a:latin typeface="Microsoft Yahei" pitchFamily="34" charset="0"/>
                <a:ea typeface="Microsoft Yahei" pitchFamily="34" charset="-122"/>
                <a:cs typeface="Microsoft Yahei" pitchFamily="34" charset="-120"/>
              </a:rPr>
              <a:t>03</a:t>
            </a:r>
            <a:endParaRPr lang="en-US" sz="1500" dirty="0"/>
          </a:p>
        </p:txBody>
      </p:sp>
      <p:sp>
        <p:nvSpPr>
          <p:cNvPr id="13" name="Shape 5"/>
          <p:cNvSpPr/>
          <p:nvPr/>
        </p:nvSpPr>
        <p:spPr>
          <a:xfrm>
            <a:off x="3299836" y="2447708"/>
            <a:ext cx="2356811" cy="0"/>
          </a:xfrm>
          <a:custGeom>
            <a:avLst/>
            <a:gdLst/>
            <a:ahLst/>
            <a:cxnLst/>
            <a:rect l="l" t="t" r="r" b="b"/>
            <a:pathLst>
              <a:path w="2356811">
                <a:moveTo>
                  <a:pt x="2356811" y="0"/>
                </a:moveTo>
                <a:lnTo>
                  <a:pt x="0" y="0"/>
                </a:lnTo>
              </a:path>
            </a:pathLst>
          </a:custGeom>
          <a:noFill/>
          <a:ln w="19050">
            <a:solidFill>
              <a:srgbClr val="DD2025"/>
            </a:solidFill>
            <a:prstDash val="solid"/>
            <a:headEnd type="arrow"/>
            <a:tailEnd type="arrow"/>
          </a:ln>
        </p:spPr>
      </p:sp>
      <p:sp>
        <p:nvSpPr>
          <p:cNvPr id="14" name="Shape 6"/>
          <p:cNvSpPr/>
          <p:nvPr/>
        </p:nvSpPr>
        <p:spPr>
          <a:xfrm>
            <a:off x="5656511" y="2447708"/>
            <a:ext cx="2356811" cy="0"/>
          </a:xfrm>
          <a:custGeom>
            <a:avLst/>
            <a:gdLst/>
            <a:ahLst/>
            <a:cxnLst/>
            <a:rect l="l" t="t" r="r" b="b"/>
            <a:pathLst>
              <a:path w="2356811">
                <a:moveTo>
                  <a:pt x="2356811" y="0"/>
                </a:moveTo>
                <a:lnTo>
                  <a:pt x="0" y="0"/>
                </a:lnTo>
              </a:path>
            </a:pathLst>
          </a:custGeom>
          <a:noFill/>
          <a:ln w="19050">
            <a:solidFill>
              <a:srgbClr val="DD2025"/>
            </a:solidFill>
            <a:prstDash val="solid"/>
            <a:headEnd type="arrow"/>
            <a:tailEnd type="arrow"/>
          </a:ln>
        </p:spPr>
      </p:sp>
      <p:sp>
        <p:nvSpPr>
          <p:cNvPr id="15" name="Text 7"/>
          <p:cNvSpPr/>
          <p:nvPr/>
        </p:nvSpPr>
        <p:spPr>
          <a:xfrm>
            <a:off x="1132554" y="966385"/>
            <a:ext cx="3291840" cy="44805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科技强国概念</a:t>
            </a:r>
            <a:endParaRPr lang="en-US" sz="1500" dirty="0"/>
          </a:p>
        </p:txBody>
      </p:sp>
      <p:sp>
        <p:nvSpPr>
          <p:cNvPr id="16" name="Text 8"/>
          <p:cNvSpPr/>
          <p:nvPr/>
        </p:nvSpPr>
        <p:spPr>
          <a:xfrm>
            <a:off x="1132554" y="1313239"/>
            <a:ext cx="3291840" cy="10607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科技强国是指一个国家在科技创新领域的综合实力和国际影响力达到世界领先水平，能够通过科技创新推动国家经济、社会和军事的全面发展。</a:t>
            </a:r>
            <a:endParaRPr lang="en-US" sz="1500" dirty="0"/>
          </a:p>
        </p:txBody>
      </p:sp>
      <p:sp>
        <p:nvSpPr>
          <p:cNvPr id="17" name="Text 9"/>
          <p:cNvSpPr/>
          <p:nvPr/>
        </p:nvSpPr>
        <p:spPr>
          <a:xfrm>
            <a:off x="3196290" y="2539757"/>
            <a:ext cx="3291765"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科技强国衡量标准</a:t>
            </a:r>
            <a:endParaRPr lang="en-US" sz="1500" dirty="0"/>
          </a:p>
        </p:txBody>
      </p:sp>
      <p:sp>
        <p:nvSpPr>
          <p:cNvPr id="18" name="Text 10"/>
          <p:cNvSpPr/>
          <p:nvPr/>
        </p:nvSpPr>
        <p:spPr>
          <a:xfrm>
            <a:off x="3196215" y="2886683"/>
            <a:ext cx="3291840" cy="10607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通常通过研发投入比例、科技产出数量、专利申请和授权情况、高技术产业占比以及创新驱动发展指数等指标来综合评估一个国家是否为科技强国。</a:t>
            </a:r>
            <a:endParaRPr lang="en-US" sz="1500" dirty="0"/>
          </a:p>
        </p:txBody>
      </p:sp>
      <p:sp>
        <p:nvSpPr>
          <p:cNvPr id="19" name="Text 11"/>
          <p:cNvSpPr/>
          <p:nvPr/>
        </p:nvSpPr>
        <p:spPr>
          <a:xfrm>
            <a:off x="5314241" y="966385"/>
            <a:ext cx="3292479"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科技强国战略地位</a:t>
            </a:r>
            <a:endParaRPr lang="en-US" sz="1500" dirty="0"/>
          </a:p>
        </p:txBody>
      </p:sp>
      <p:sp>
        <p:nvSpPr>
          <p:cNvPr id="20" name="Text 12"/>
          <p:cNvSpPr/>
          <p:nvPr/>
        </p:nvSpPr>
        <p:spPr>
          <a:xfrm>
            <a:off x="5314880" y="1313239"/>
            <a:ext cx="3291840" cy="106070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科技强国建设是实现现代化强国目标的核心支撑，是国家在全球竞争中占据优势的关键因素，对于提升国家综合实力和国际影响力具有重要意义。</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科技强国特征</a:t>
            </a:r>
            <a:endParaRPr lang="en-US" sz="1500" dirty="0"/>
          </a:p>
        </p:txBody>
      </p:sp>
      <p:sp>
        <p:nvSpPr>
          <p:cNvPr id="3" name="Text 1"/>
          <p:cNvSpPr/>
          <p:nvPr/>
        </p:nvSpPr>
        <p:spPr>
          <a:xfrm>
            <a:off x="623889" y="1431537"/>
            <a:ext cx="2523744"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科技原创水平高</a:t>
            </a:r>
            <a:endParaRPr lang="en-US" sz="1500" dirty="0"/>
          </a:p>
        </p:txBody>
      </p:sp>
      <p:sp>
        <p:nvSpPr>
          <p:cNvPr id="4" name="Text 2"/>
          <p:cNvSpPr/>
          <p:nvPr/>
        </p:nvSpPr>
        <p:spPr>
          <a:xfrm>
            <a:off x="623889" y="1773889"/>
            <a:ext cx="2522830"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050" dirty="0">
                <a:solidFill>
                  <a:srgbClr val="333333"/>
                </a:solidFill>
                <a:latin typeface="Microsoft Yahei" pitchFamily="34" charset="0"/>
                <a:ea typeface="Microsoft Yahei" pitchFamily="34" charset="-122"/>
                <a:cs typeface="Microsoft Yahei" pitchFamily="34" charset="-120"/>
              </a:rPr>
              <a:t>科技强国在科技原创方面具备高水平，通过大量的基础研究和前沿技术开发，不断突破技术瓶颈，推动科技进步。原创性科研成果的数量和质量是衡量一个国家科技实力的重要标尺。</a:t>
            </a:r>
            <a:endParaRPr lang="en-US" sz="1500" dirty="0"/>
          </a:p>
        </p:txBody>
      </p:sp>
      <p:pic>
        <p:nvPicPr>
          <p:cNvPr id="5" name="Image 0" descr="preencoded.png"/>
          <p:cNvPicPr>
            <a:picLocks noChangeAspect="1"/>
          </p:cNvPicPr>
          <p:nvPr/>
        </p:nvPicPr>
        <p:blipFill>
          <a:blip r:embed="rId4"/>
          <a:stretch>
            <a:fillRect/>
          </a:stretch>
        </p:blipFill>
        <p:spPr>
          <a:xfrm>
            <a:off x="1597927" y="869131"/>
            <a:ext cx="574753" cy="574753"/>
          </a:xfrm>
          <a:prstGeom prst="rect">
            <a:avLst/>
          </a:prstGeom>
        </p:spPr>
      </p:pic>
      <p:sp>
        <p:nvSpPr>
          <p:cNvPr id="6" name="Text 3"/>
          <p:cNvSpPr/>
          <p:nvPr/>
        </p:nvSpPr>
        <p:spPr>
          <a:xfrm>
            <a:off x="3304882" y="1431537"/>
            <a:ext cx="2523744"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800" b="1" dirty="0">
                <a:solidFill>
                  <a:srgbClr val="F7723B"/>
                </a:solidFill>
                <a:latin typeface="Microsoft Yahei" pitchFamily="34" charset="0"/>
                <a:ea typeface="Microsoft Yahei" pitchFamily="34" charset="-122"/>
                <a:cs typeface="Microsoft Yahei" pitchFamily="34" charset="-120"/>
              </a:rPr>
              <a:t>创新引领能力强</a:t>
            </a:r>
            <a:endParaRPr lang="en-US" sz="1500" dirty="0"/>
          </a:p>
        </p:txBody>
      </p:sp>
      <p:sp>
        <p:nvSpPr>
          <p:cNvPr id="7" name="Text 4"/>
          <p:cNvSpPr/>
          <p:nvPr/>
        </p:nvSpPr>
        <p:spPr>
          <a:xfrm>
            <a:off x="3316289" y="1773889"/>
            <a:ext cx="2522830"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050" dirty="0">
                <a:solidFill>
                  <a:srgbClr val="333333"/>
                </a:solidFill>
                <a:latin typeface="Microsoft Yahei" pitchFamily="34" charset="0"/>
                <a:ea typeface="Microsoft Yahei" pitchFamily="34" charset="-122"/>
                <a:cs typeface="Microsoft Yahei" pitchFamily="34" charset="-120"/>
              </a:rPr>
              <a:t>科技强国拥有卓越的创新引领能力，能够在全球范围内引领科技创新潮流。通过建设创新型国家，提升科技战略布局和政策支持，确保科技创新的持续动力和方向正确性。</a:t>
            </a:r>
            <a:endParaRPr lang="en-US" sz="1500" dirty="0"/>
          </a:p>
        </p:txBody>
      </p:sp>
      <p:pic>
        <p:nvPicPr>
          <p:cNvPr id="8" name="Image 1" descr="preencoded.png"/>
          <p:cNvPicPr>
            <a:picLocks noChangeAspect="1"/>
          </p:cNvPicPr>
          <p:nvPr/>
        </p:nvPicPr>
        <p:blipFill>
          <a:blip r:embed="rId5"/>
          <a:stretch>
            <a:fillRect/>
          </a:stretch>
        </p:blipFill>
        <p:spPr>
          <a:xfrm>
            <a:off x="4279377" y="869131"/>
            <a:ext cx="574753" cy="574753"/>
          </a:xfrm>
          <a:prstGeom prst="rect">
            <a:avLst/>
          </a:prstGeom>
        </p:spPr>
      </p:pic>
      <p:sp>
        <p:nvSpPr>
          <p:cNvPr id="9" name="Text 5"/>
          <p:cNvSpPr/>
          <p:nvPr/>
        </p:nvSpPr>
        <p:spPr>
          <a:xfrm>
            <a:off x="5996367" y="1431537"/>
            <a:ext cx="2523744"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发展领域均衡</a:t>
            </a:r>
            <a:endParaRPr lang="en-US" sz="1500" dirty="0"/>
          </a:p>
        </p:txBody>
      </p:sp>
      <p:sp>
        <p:nvSpPr>
          <p:cNvPr id="10" name="Text 6"/>
          <p:cNvSpPr/>
          <p:nvPr/>
        </p:nvSpPr>
        <p:spPr>
          <a:xfrm>
            <a:off x="5996824" y="1773889"/>
            <a:ext cx="2522830"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050" dirty="0">
                <a:solidFill>
                  <a:srgbClr val="333333"/>
                </a:solidFill>
                <a:latin typeface="Microsoft Yahei" pitchFamily="34" charset="0"/>
                <a:ea typeface="Microsoft Yahei" pitchFamily="34" charset="-122"/>
                <a:cs typeface="Microsoft Yahei" pitchFamily="34" charset="-120"/>
              </a:rPr>
              <a:t>科技强国在多个科技领域实现均衡发展，避免过度依赖单一领域。通过全面发展信息技术、生物技术、新材料技术等，确保国家在各个领域都有强大的科技支撑。</a:t>
            </a:r>
            <a:endParaRPr lang="en-US" sz="1500" dirty="0"/>
          </a:p>
        </p:txBody>
      </p:sp>
      <p:pic>
        <p:nvPicPr>
          <p:cNvPr id="11" name="Image 2" descr="preencoded.png"/>
          <p:cNvPicPr>
            <a:picLocks noChangeAspect="1"/>
          </p:cNvPicPr>
          <p:nvPr/>
        </p:nvPicPr>
        <p:blipFill>
          <a:blip r:embed="rId4"/>
          <a:stretch>
            <a:fillRect/>
          </a:stretch>
        </p:blipFill>
        <p:spPr>
          <a:xfrm>
            <a:off x="6970862" y="869131"/>
            <a:ext cx="574753" cy="574753"/>
          </a:xfrm>
          <a:prstGeom prst="rect">
            <a:avLst/>
          </a:prstGeom>
        </p:spPr>
      </p:pic>
      <p:sp>
        <p:nvSpPr>
          <p:cNvPr id="12" name="Text 7"/>
          <p:cNvSpPr/>
          <p:nvPr/>
        </p:nvSpPr>
        <p:spPr>
          <a:xfrm>
            <a:off x="1812288" y="3442685"/>
            <a:ext cx="2523744"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800" b="1" dirty="0">
                <a:solidFill>
                  <a:srgbClr val="F7723B"/>
                </a:solidFill>
                <a:latin typeface="Microsoft Yahei" pitchFamily="34" charset="0"/>
                <a:ea typeface="Microsoft Yahei" pitchFamily="34" charset="-122"/>
                <a:cs typeface="Microsoft Yahei" pitchFamily="34" charset="-120"/>
              </a:rPr>
              <a:t>经济实力强</a:t>
            </a:r>
            <a:endParaRPr lang="en-US" sz="1500" dirty="0"/>
          </a:p>
        </p:txBody>
      </p:sp>
      <p:sp>
        <p:nvSpPr>
          <p:cNvPr id="13" name="Text 8"/>
          <p:cNvSpPr/>
          <p:nvPr/>
        </p:nvSpPr>
        <p:spPr>
          <a:xfrm>
            <a:off x="1812288" y="3786081"/>
            <a:ext cx="2522830"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050" dirty="0">
                <a:solidFill>
                  <a:srgbClr val="333333"/>
                </a:solidFill>
                <a:latin typeface="Microsoft Yahei" pitchFamily="34" charset="0"/>
                <a:ea typeface="Microsoft Yahei" pitchFamily="34" charset="-122"/>
                <a:cs typeface="Microsoft Yahei" pitchFamily="34" charset="-120"/>
              </a:rPr>
              <a:t>科技强国通常具备强大的经济实力，能够为科技创新提供充足的资金和资源保障。经济结构的优化升级，以及高新技术产业的发展，进一步推动了经济的持续增长。</a:t>
            </a:r>
            <a:endParaRPr lang="en-US" sz="1500" dirty="0"/>
          </a:p>
        </p:txBody>
      </p:sp>
      <p:sp>
        <p:nvSpPr>
          <p:cNvPr id="14" name="Text 9"/>
          <p:cNvSpPr/>
          <p:nvPr/>
        </p:nvSpPr>
        <p:spPr>
          <a:xfrm>
            <a:off x="4807968" y="3442685"/>
            <a:ext cx="2523744" cy="51206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综合国力强</a:t>
            </a:r>
            <a:endParaRPr lang="en-US" sz="1500" dirty="0"/>
          </a:p>
        </p:txBody>
      </p:sp>
      <p:sp>
        <p:nvSpPr>
          <p:cNvPr id="15" name="Text 10"/>
          <p:cNvSpPr/>
          <p:nvPr/>
        </p:nvSpPr>
        <p:spPr>
          <a:xfrm>
            <a:off x="4808425" y="3786081"/>
            <a:ext cx="2522830" cy="1024128"/>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050" dirty="0">
                <a:solidFill>
                  <a:srgbClr val="333333"/>
                </a:solidFill>
                <a:latin typeface="Microsoft Yahei" pitchFamily="34" charset="0"/>
                <a:ea typeface="Microsoft Yahei" pitchFamily="34" charset="-122"/>
                <a:cs typeface="Microsoft Yahei" pitchFamily="34" charset="-120"/>
              </a:rPr>
              <a:t>科技强国在综合国力方面表现突出，不仅在科技领域有显著成就，还在教育、文化、军事等方面全面协调发展。综合国力的增强为国家在全球竞争中提供了坚实基础。</a:t>
            </a:r>
            <a:endParaRPr lang="en-US" sz="1500" dirty="0"/>
          </a:p>
        </p:txBody>
      </p:sp>
      <p:pic>
        <p:nvPicPr>
          <p:cNvPr id="16" name="Image 3" descr="preencoded.png"/>
          <p:cNvPicPr>
            <a:picLocks noChangeAspect="1"/>
          </p:cNvPicPr>
          <p:nvPr/>
        </p:nvPicPr>
        <p:blipFill>
          <a:blip r:embed="rId5"/>
          <a:stretch>
            <a:fillRect/>
          </a:stretch>
        </p:blipFill>
        <p:spPr>
          <a:xfrm>
            <a:off x="2786326" y="2886219"/>
            <a:ext cx="574753" cy="574753"/>
          </a:xfrm>
          <a:prstGeom prst="rect">
            <a:avLst/>
          </a:prstGeom>
        </p:spPr>
      </p:pic>
      <p:pic>
        <p:nvPicPr>
          <p:cNvPr id="17" name="Image 4" descr="preencoded.png"/>
          <p:cNvPicPr>
            <a:picLocks noChangeAspect="1"/>
          </p:cNvPicPr>
          <p:nvPr/>
        </p:nvPicPr>
        <p:blipFill>
          <a:blip r:embed="rId4"/>
          <a:stretch>
            <a:fillRect/>
          </a:stretch>
        </p:blipFill>
        <p:spPr>
          <a:xfrm>
            <a:off x="5782463" y="2886219"/>
            <a:ext cx="574753" cy="574753"/>
          </a:xfrm>
          <a:prstGeom prst="rect">
            <a:avLst/>
          </a:prstGeom>
        </p:spPr>
      </p:pic>
      <p:pic>
        <p:nvPicPr>
          <p:cNvPr id="18" name="Image 5" descr="preencoded.png"/>
          <p:cNvPicPr>
            <a:picLocks noChangeAspect="1"/>
          </p:cNvPicPr>
          <p:nvPr/>
        </p:nvPicPr>
        <p:blipFill>
          <a:blip r:embed="rId6"/>
          <a:stretch>
            <a:fillRect/>
          </a:stretch>
        </p:blipFill>
        <p:spPr>
          <a:xfrm>
            <a:off x="5894594" y="2998351"/>
            <a:ext cx="350491" cy="350491"/>
          </a:xfrm>
          <a:prstGeom prst="rect">
            <a:avLst/>
          </a:prstGeom>
        </p:spPr>
      </p:pic>
      <p:pic>
        <p:nvPicPr>
          <p:cNvPr id="19" name="Image 6" descr="preencoded.png"/>
          <p:cNvPicPr>
            <a:picLocks noChangeAspect="1"/>
          </p:cNvPicPr>
          <p:nvPr/>
        </p:nvPicPr>
        <p:blipFill>
          <a:blip r:embed="rId7"/>
          <a:stretch>
            <a:fillRect/>
          </a:stretch>
        </p:blipFill>
        <p:spPr>
          <a:xfrm>
            <a:off x="2898458" y="2998351"/>
            <a:ext cx="350491" cy="350491"/>
          </a:xfrm>
          <a:prstGeom prst="rect">
            <a:avLst/>
          </a:prstGeom>
        </p:spPr>
      </p:pic>
      <p:pic>
        <p:nvPicPr>
          <p:cNvPr id="20" name="Image 7" descr="preencoded.png"/>
          <p:cNvPicPr>
            <a:picLocks noChangeAspect="1"/>
          </p:cNvPicPr>
          <p:nvPr/>
        </p:nvPicPr>
        <p:blipFill>
          <a:blip r:embed="rId8"/>
          <a:stretch>
            <a:fillRect/>
          </a:stretch>
        </p:blipFill>
        <p:spPr>
          <a:xfrm>
            <a:off x="4373220" y="981262"/>
            <a:ext cx="350491" cy="350491"/>
          </a:xfrm>
          <a:prstGeom prst="rect">
            <a:avLst/>
          </a:prstGeom>
        </p:spPr>
      </p:pic>
      <p:pic>
        <p:nvPicPr>
          <p:cNvPr id="21" name="Image 8" descr="preencoded.png"/>
          <p:cNvPicPr>
            <a:picLocks noChangeAspect="1"/>
          </p:cNvPicPr>
          <p:nvPr/>
        </p:nvPicPr>
        <p:blipFill>
          <a:blip r:embed="rId9"/>
          <a:stretch>
            <a:fillRect/>
          </a:stretch>
        </p:blipFill>
        <p:spPr>
          <a:xfrm>
            <a:off x="7082993" y="981262"/>
            <a:ext cx="350491" cy="350491"/>
          </a:xfrm>
          <a:prstGeom prst="rect">
            <a:avLst/>
          </a:prstGeom>
        </p:spPr>
      </p:pic>
      <p:pic>
        <p:nvPicPr>
          <p:cNvPr id="22" name="Image 9" descr="preencoded.png"/>
          <p:cNvPicPr>
            <a:picLocks noChangeAspect="1"/>
          </p:cNvPicPr>
          <p:nvPr/>
        </p:nvPicPr>
        <p:blipFill>
          <a:blip r:embed="rId10"/>
          <a:stretch>
            <a:fillRect/>
          </a:stretch>
        </p:blipFill>
        <p:spPr>
          <a:xfrm>
            <a:off x="1710058" y="981262"/>
            <a:ext cx="350491" cy="3504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科技强国战略意义</a:t>
            </a:r>
            <a:endParaRPr lang="en-US" sz="1500" dirty="0"/>
          </a:p>
        </p:txBody>
      </p:sp>
      <p:pic>
        <p:nvPicPr>
          <p:cNvPr id="3" name="Image 0" descr="preencoded.png"/>
          <p:cNvPicPr>
            <a:picLocks noChangeAspect="1"/>
          </p:cNvPicPr>
          <p:nvPr/>
        </p:nvPicPr>
        <p:blipFill>
          <a:blip r:embed="rId4">
            <a:alphaModFix amt="20000"/>
          </a:blip>
          <a:stretch>
            <a:fillRect/>
          </a:stretch>
        </p:blipFill>
        <p:spPr>
          <a:xfrm rot="2700000">
            <a:off x="4181468" y="1698943"/>
            <a:ext cx="795528" cy="795528"/>
          </a:xfrm>
          <a:prstGeom prst="rect">
            <a:avLst/>
          </a:prstGeom>
        </p:spPr>
      </p:pic>
      <p:pic>
        <p:nvPicPr>
          <p:cNvPr id="4" name="Image 1" descr="preencoded.png"/>
          <p:cNvPicPr>
            <a:picLocks noChangeAspect="1"/>
          </p:cNvPicPr>
          <p:nvPr/>
        </p:nvPicPr>
        <p:blipFill>
          <a:blip r:embed="rId4">
            <a:alphaModFix amt="20000"/>
          </a:blip>
          <a:stretch>
            <a:fillRect/>
          </a:stretch>
        </p:blipFill>
        <p:spPr>
          <a:xfrm rot="2700000">
            <a:off x="4181468" y="2914632"/>
            <a:ext cx="795528" cy="795528"/>
          </a:xfrm>
          <a:prstGeom prst="rect">
            <a:avLst/>
          </a:prstGeom>
        </p:spPr>
      </p:pic>
      <p:pic>
        <p:nvPicPr>
          <p:cNvPr id="5" name="Image 2" descr="preencoded.png"/>
          <p:cNvPicPr>
            <a:picLocks noChangeAspect="1"/>
          </p:cNvPicPr>
          <p:nvPr/>
        </p:nvPicPr>
        <p:blipFill>
          <a:blip r:embed="rId5">
            <a:alphaModFix amt="20000"/>
          </a:blip>
          <a:stretch>
            <a:fillRect/>
          </a:stretch>
        </p:blipFill>
        <p:spPr>
          <a:xfrm rot="2700000">
            <a:off x="3553780" y="2298043"/>
            <a:ext cx="795528" cy="795528"/>
          </a:xfrm>
          <a:prstGeom prst="rect">
            <a:avLst/>
          </a:prstGeom>
        </p:spPr>
      </p:pic>
      <p:pic>
        <p:nvPicPr>
          <p:cNvPr id="6" name="Image 3" descr="preencoded.png"/>
          <p:cNvPicPr>
            <a:picLocks noChangeAspect="1"/>
          </p:cNvPicPr>
          <p:nvPr/>
        </p:nvPicPr>
        <p:blipFill>
          <a:blip r:embed="rId5">
            <a:alphaModFix amt="20000"/>
          </a:blip>
          <a:stretch>
            <a:fillRect/>
          </a:stretch>
        </p:blipFill>
        <p:spPr>
          <a:xfrm rot="2700000">
            <a:off x="4794692" y="2298043"/>
            <a:ext cx="795528" cy="795528"/>
          </a:xfrm>
          <a:prstGeom prst="rect">
            <a:avLst/>
          </a:prstGeom>
        </p:spPr>
      </p:pic>
      <p:pic>
        <p:nvPicPr>
          <p:cNvPr id="7" name="Image 4" descr="preencoded.png"/>
          <p:cNvPicPr>
            <a:picLocks noChangeAspect="1"/>
          </p:cNvPicPr>
          <p:nvPr/>
        </p:nvPicPr>
        <p:blipFill>
          <a:blip r:embed="rId6"/>
          <a:stretch>
            <a:fillRect/>
          </a:stretch>
        </p:blipFill>
        <p:spPr>
          <a:xfrm>
            <a:off x="4338432" y="1855907"/>
            <a:ext cx="481601" cy="481601"/>
          </a:xfrm>
          <a:prstGeom prst="rect">
            <a:avLst/>
          </a:prstGeom>
        </p:spPr>
      </p:pic>
      <p:pic>
        <p:nvPicPr>
          <p:cNvPr id="8" name="Image 5" descr="preencoded.png"/>
          <p:cNvPicPr>
            <a:picLocks noChangeAspect="1"/>
          </p:cNvPicPr>
          <p:nvPr/>
        </p:nvPicPr>
        <p:blipFill>
          <a:blip r:embed="rId7"/>
          <a:stretch>
            <a:fillRect/>
          </a:stretch>
        </p:blipFill>
        <p:spPr>
          <a:xfrm>
            <a:off x="4951656" y="2455006"/>
            <a:ext cx="481601" cy="481601"/>
          </a:xfrm>
          <a:prstGeom prst="rect">
            <a:avLst/>
          </a:prstGeom>
        </p:spPr>
      </p:pic>
      <p:pic>
        <p:nvPicPr>
          <p:cNvPr id="9" name="Image 6" descr="preencoded.png"/>
          <p:cNvPicPr>
            <a:picLocks noChangeAspect="1"/>
          </p:cNvPicPr>
          <p:nvPr/>
        </p:nvPicPr>
        <p:blipFill>
          <a:blip r:embed="rId6"/>
          <a:stretch>
            <a:fillRect/>
          </a:stretch>
        </p:blipFill>
        <p:spPr>
          <a:xfrm>
            <a:off x="4338432" y="3071595"/>
            <a:ext cx="481601" cy="481601"/>
          </a:xfrm>
          <a:prstGeom prst="rect">
            <a:avLst/>
          </a:prstGeom>
        </p:spPr>
      </p:pic>
      <p:pic>
        <p:nvPicPr>
          <p:cNvPr id="10" name="Image 7" descr="preencoded.png"/>
          <p:cNvPicPr>
            <a:picLocks noChangeAspect="1"/>
          </p:cNvPicPr>
          <p:nvPr/>
        </p:nvPicPr>
        <p:blipFill>
          <a:blip r:embed="rId7"/>
          <a:stretch>
            <a:fillRect/>
          </a:stretch>
        </p:blipFill>
        <p:spPr>
          <a:xfrm>
            <a:off x="3710743" y="2455006"/>
            <a:ext cx="481601" cy="481601"/>
          </a:xfrm>
          <a:prstGeom prst="rect">
            <a:avLst/>
          </a:prstGeom>
        </p:spPr>
      </p:pic>
      <p:sp>
        <p:nvSpPr>
          <p:cNvPr id="11" name="Text 1"/>
          <p:cNvSpPr/>
          <p:nvPr/>
        </p:nvSpPr>
        <p:spPr>
          <a:xfrm>
            <a:off x="4237477" y="3028932"/>
            <a:ext cx="683510"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00" b="1" dirty="0">
                <a:solidFill>
                  <a:srgbClr val="FFFFFF"/>
                </a:solidFill>
                <a:latin typeface="Microsoft Yahei" pitchFamily="34" charset="0"/>
                <a:ea typeface="Microsoft Yahei" pitchFamily="34" charset="-122"/>
                <a:cs typeface="Microsoft Yahei" pitchFamily="34" charset="-120"/>
              </a:rPr>
              <a:t>04</a:t>
            </a:r>
            <a:endParaRPr lang="en-US" sz="1500" dirty="0"/>
          </a:p>
        </p:txBody>
      </p:sp>
      <p:sp>
        <p:nvSpPr>
          <p:cNvPr id="12" name="Text 2"/>
          <p:cNvSpPr/>
          <p:nvPr/>
        </p:nvSpPr>
        <p:spPr>
          <a:xfrm>
            <a:off x="4845721" y="2403199"/>
            <a:ext cx="683510"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00" b="1" dirty="0">
                <a:solidFill>
                  <a:srgbClr val="FFFFFF"/>
                </a:solidFill>
                <a:latin typeface="Microsoft Yahei" pitchFamily="34" charset="0"/>
                <a:ea typeface="Microsoft Yahei" pitchFamily="34" charset="-122"/>
                <a:cs typeface="Microsoft Yahei" pitchFamily="34" charset="-120"/>
              </a:rPr>
              <a:t>03</a:t>
            </a:r>
            <a:endParaRPr lang="en-US" sz="1500" dirty="0"/>
          </a:p>
        </p:txBody>
      </p:sp>
      <p:sp>
        <p:nvSpPr>
          <p:cNvPr id="13" name="Text 3"/>
          <p:cNvSpPr/>
          <p:nvPr/>
        </p:nvSpPr>
        <p:spPr>
          <a:xfrm>
            <a:off x="3609789" y="2375767"/>
            <a:ext cx="683510"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00" b="1" dirty="0">
                <a:solidFill>
                  <a:srgbClr val="FFFFFF"/>
                </a:solidFill>
                <a:latin typeface="Microsoft Yahei" pitchFamily="34" charset="0"/>
                <a:ea typeface="Microsoft Yahei" pitchFamily="34" charset="-122"/>
                <a:cs typeface="Microsoft Yahei" pitchFamily="34" charset="-120"/>
              </a:rPr>
              <a:t>01</a:t>
            </a:r>
            <a:endParaRPr lang="en-US" sz="1500" dirty="0"/>
          </a:p>
        </p:txBody>
      </p:sp>
      <p:sp>
        <p:nvSpPr>
          <p:cNvPr id="14" name="Text 4"/>
          <p:cNvSpPr/>
          <p:nvPr/>
        </p:nvSpPr>
        <p:spPr>
          <a:xfrm>
            <a:off x="4237477" y="1804099"/>
            <a:ext cx="683510" cy="566928"/>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00" b="1" dirty="0">
                <a:solidFill>
                  <a:srgbClr val="FFFFFF"/>
                </a:solidFill>
                <a:latin typeface="Microsoft Yahei" pitchFamily="34" charset="0"/>
                <a:ea typeface="Microsoft Yahei" pitchFamily="34" charset="-122"/>
                <a:cs typeface="Microsoft Yahei" pitchFamily="34" charset="-120"/>
              </a:rPr>
              <a:t>02</a:t>
            </a:r>
            <a:endParaRPr lang="en-US" sz="1500" dirty="0"/>
          </a:p>
        </p:txBody>
      </p:sp>
      <p:sp>
        <p:nvSpPr>
          <p:cNvPr id="15" name="Text 5"/>
          <p:cNvSpPr/>
          <p:nvPr/>
        </p:nvSpPr>
        <p:spPr>
          <a:xfrm>
            <a:off x="596714" y="1048817"/>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支撑中华民族伟大复兴</a:t>
            </a:r>
            <a:endParaRPr lang="en-US" sz="1500" dirty="0"/>
          </a:p>
        </p:txBody>
      </p:sp>
      <p:sp>
        <p:nvSpPr>
          <p:cNvPr id="16" name="Text 6"/>
          <p:cNvSpPr/>
          <p:nvPr/>
        </p:nvSpPr>
        <p:spPr>
          <a:xfrm>
            <a:off x="642434" y="1443838"/>
            <a:ext cx="2971800" cy="1060704"/>
          </a:xfrm>
          <a:prstGeom prst="rect">
            <a:avLst/>
          </a:prstGeom>
          <a:noFill/>
          <a:ln/>
        </p:spPr>
        <p:txBody>
          <a:bodyPr wrap="square" lIns="95250" tIns="95250" rIns="95250" bIns="95250" rtlCol="0" anchor="t">
            <a:spAutoFit/>
          </a:bodyPr>
          <a:lstStyle/>
          <a:p>
            <a:pPr marL="0" indent="0" algn="r">
              <a:lnSpc>
                <a:spcPct val="100000"/>
              </a:lnSpc>
              <a:buNone/>
            </a:pPr>
            <a:r>
              <a:rPr lang="en-US" sz="1200" dirty="0">
                <a:solidFill>
                  <a:srgbClr val="333333"/>
                </a:solidFill>
                <a:latin typeface="Microsoft Yahei" pitchFamily="34" charset="0"/>
                <a:ea typeface="Microsoft Yahei" pitchFamily="34" charset="-122"/>
                <a:cs typeface="Microsoft Yahei" pitchFamily="34" charset="-120"/>
              </a:rPr>
              <a:t>科技强国战略是实现中华民族伟大复兴的中国梦的重要支撑。科技创新能够推动经济、社会和国防等各领域的全面发展，提升国家综合实力，为实现民族复兴提供强大动力和保障。</a:t>
            </a:r>
            <a:endParaRPr lang="en-US" sz="1500" dirty="0"/>
          </a:p>
        </p:txBody>
      </p:sp>
      <p:sp>
        <p:nvSpPr>
          <p:cNvPr id="17" name="Text 7"/>
          <p:cNvSpPr/>
          <p:nvPr/>
        </p:nvSpPr>
        <p:spPr>
          <a:xfrm>
            <a:off x="5535727" y="1048839"/>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F7723B"/>
                </a:solidFill>
                <a:latin typeface="Microsoft Yahei" pitchFamily="34" charset="0"/>
                <a:ea typeface="Microsoft Yahei" pitchFamily="34" charset="-122"/>
                <a:cs typeface="Microsoft Yahei" pitchFamily="34" charset="-120"/>
              </a:rPr>
              <a:t>维护国家安全与利益</a:t>
            </a:r>
            <a:endParaRPr lang="en-US" sz="1500" dirty="0"/>
          </a:p>
        </p:txBody>
      </p:sp>
      <p:sp>
        <p:nvSpPr>
          <p:cNvPr id="18" name="Text 8"/>
          <p:cNvSpPr/>
          <p:nvPr/>
        </p:nvSpPr>
        <p:spPr>
          <a:xfrm>
            <a:off x="5535727" y="1443838"/>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建设科技强国有助于增强国家的主权、安全和发展利益。通过科技创新，提升国家在关键领域的自主可控能力，确保国家信息安全，维护国家政治、经济和社会的稳定发展。</a:t>
            </a:r>
            <a:endParaRPr lang="en-US" sz="1500" dirty="0"/>
          </a:p>
        </p:txBody>
      </p:sp>
      <p:sp>
        <p:nvSpPr>
          <p:cNvPr id="19" name="Text 9"/>
          <p:cNvSpPr/>
          <p:nvPr/>
        </p:nvSpPr>
        <p:spPr>
          <a:xfrm>
            <a:off x="596714" y="2832811"/>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800" b="1" dirty="0">
                <a:solidFill>
                  <a:srgbClr val="F7723B"/>
                </a:solidFill>
                <a:latin typeface="Microsoft Yahei" pitchFamily="34" charset="0"/>
                <a:ea typeface="Microsoft Yahei" pitchFamily="34" charset="-122"/>
                <a:cs typeface="Microsoft Yahei" pitchFamily="34" charset="-120"/>
              </a:rPr>
              <a:t>增进人类福祉</a:t>
            </a:r>
            <a:endParaRPr lang="en-US" sz="1500" dirty="0"/>
          </a:p>
        </p:txBody>
      </p:sp>
      <p:sp>
        <p:nvSpPr>
          <p:cNvPr id="20" name="Text 10"/>
          <p:cNvSpPr/>
          <p:nvPr/>
        </p:nvSpPr>
        <p:spPr>
          <a:xfrm>
            <a:off x="642434" y="3202229"/>
            <a:ext cx="2971800" cy="1060704"/>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科技强国战略强调科技创新对人类福祉的贡献。通过发展先进科技，提高人民生活质量，推动医疗、教育、交通等领域的全面进步，增进全社会的幸福感和获得感，推动共同富裕。</a:t>
            </a:r>
            <a:endParaRPr lang="en-US" sz="1500" dirty="0"/>
          </a:p>
        </p:txBody>
      </p:sp>
      <p:sp>
        <p:nvSpPr>
          <p:cNvPr id="21" name="Text 11"/>
          <p:cNvSpPr/>
          <p:nvPr/>
        </p:nvSpPr>
        <p:spPr>
          <a:xfrm>
            <a:off x="5535727" y="2832811"/>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提升国际影响力</a:t>
            </a:r>
            <a:endParaRPr lang="en-US" sz="1500" dirty="0"/>
          </a:p>
        </p:txBody>
      </p:sp>
      <p:sp>
        <p:nvSpPr>
          <p:cNvPr id="22" name="Text 12"/>
          <p:cNvSpPr/>
          <p:nvPr/>
        </p:nvSpPr>
        <p:spPr>
          <a:xfrm>
            <a:off x="5535727" y="3202229"/>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建设科技强国有助于提升中国在国际上的影响力和引领力。通过加强基础研究和前沿技术创新，推动科技成果的转化应用，积极参与全球治理和国际合作，为世界科技进步作出贡献。</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216434" y="1147143"/>
            <a:ext cx="2409898" cy="157734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7350" b="1" dirty="0">
                <a:solidFill>
                  <a:srgbClr val="DD2025"/>
                </a:solidFill>
                <a:latin typeface="Arial" pitchFamily="34" charset="0"/>
                <a:ea typeface="Arial" pitchFamily="34" charset="-122"/>
                <a:cs typeface="Arial" pitchFamily="34" charset="-120"/>
              </a:rPr>
              <a:t>02</a:t>
            </a:r>
            <a:endParaRPr lang="en-US" sz="1500" dirty="0"/>
          </a:p>
        </p:txBody>
      </p:sp>
      <p:sp>
        <p:nvSpPr>
          <p:cNvPr id="3" name="Text 1"/>
          <p:cNvSpPr/>
          <p:nvPr/>
        </p:nvSpPr>
        <p:spPr>
          <a:xfrm>
            <a:off x="4809656" y="2215097"/>
            <a:ext cx="4334344" cy="80924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3300" b="1" dirty="0">
                <a:solidFill>
                  <a:srgbClr val="333333"/>
                </a:solidFill>
                <a:latin typeface="Arial" pitchFamily="34" charset="0"/>
                <a:ea typeface="Arial" pitchFamily="34" charset="-122"/>
                <a:cs typeface="Arial" pitchFamily="34" charset="-120"/>
              </a:rPr>
              <a:t>中国科技发展现状</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重要科技成果与成就</a:t>
            </a:r>
            <a:endParaRPr lang="en-US" sz="1500" dirty="0"/>
          </a:p>
        </p:txBody>
      </p:sp>
      <p:pic>
        <p:nvPicPr>
          <p:cNvPr id="3" name="Image 0" descr="https://sgw-dx.xf-yun.com/api/v1/sparkdesk/_172938951801369fd437e4be546658e81e218c2998fa0.jpg?authorization=c2ltcGxlLWp3dCBhaz1zcGFya2Rlc2s4MDAwMDAwMDAwMDE7ZXhwPTMzMDYxODk1MTg7YWxnbz1obWFjLXNoYTI1NjtzaWc9ZDY4WjJERXREWGFVWC9Hb1BneERZRGZYajBWNDlLVktTTnBiaW9MN09IWT0=&amp;x_location=7YfmxI7B7uKO7jlRxIftd6_wdo=="/>
          <p:cNvPicPr>
            <a:picLocks noChangeAspect="1"/>
          </p:cNvPicPr>
          <p:nvPr/>
        </p:nvPicPr>
        <p:blipFill>
          <a:blip r:embed="rId4"/>
          <a:srcRect l="21910" r="21910"/>
          <a:stretch/>
        </p:blipFill>
        <p:spPr>
          <a:xfrm>
            <a:off x="530024" y="1200301"/>
            <a:ext cx="2742899" cy="2742899"/>
          </a:xfrm>
          <a:prstGeom prst="ellipse">
            <a:avLst/>
          </a:prstGeom>
        </p:spPr>
      </p:pic>
      <p:sp>
        <p:nvSpPr>
          <p:cNvPr id="4" name="Text 1"/>
          <p:cNvSpPr/>
          <p:nvPr/>
        </p:nvSpPr>
        <p:spPr>
          <a:xfrm>
            <a:off x="4040536" y="609458"/>
            <a:ext cx="2560320" cy="48463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650" b="1" dirty="0">
                <a:solidFill>
                  <a:srgbClr val="DD2025"/>
                </a:solidFill>
                <a:latin typeface="Microsoft Yahei" pitchFamily="34" charset="0"/>
                <a:ea typeface="Microsoft Yahei" pitchFamily="34" charset="-122"/>
                <a:cs typeface="Microsoft Yahei" pitchFamily="34" charset="-120"/>
              </a:rPr>
              <a:t>探月工程</a:t>
            </a:r>
            <a:endParaRPr lang="en-US" sz="1500" dirty="0"/>
          </a:p>
        </p:txBody>
      </p:sp>
      <p:sp>
        <p:nvSpPr>
          <p:cNvPr id="5" name="Text 2"/>
          <p:cNvSpPr/>
          <p:nvPr/>
        </p:nvSpPr>
        <p:spPr>
          <a:xfrm>
            <a:off x="4040536" y="937375"/>
            <a:ext cx="4123030" cy="621792"/>
          </a:xfrm>
          <a:prstGeom prst="rect">
            <a:avLst/>
          </a:prstGeom>
          <a:noFill/>
          <a:ln/>
        </p:spPr>
        <p:txBody>
          <a:bodyPr wrap="square" lIns="95250" tIns="95250" rIns="95250" bIns="95250" rtlCol="0" anchor="t">
            <a:spAutoFit/>
          </a:bodyPr>
          <a:lstStyle/>
          <a:p>
            <a:pPr marL="0" indent="0" algn="just">
              <a:lnSpc>
                <a:spcPct val="100000"/>
              </a:lnSpc>
              <a:buNone/>
            </a:pPr>
            <a:r>
              <a:rPr lang="en-US" sz="1050" dirty="0">
                <a:solidFill>
                  <a:srgbClr val="333333"/>
                </a:solidFill>
                <a:latin typeface="Microsoft Yahei" pitchFamily="34" charset="0"/>
                <a:ea typeface="Microsoft Yahei" pitchFamily="34" charset="-122"/>
                <a:cs typeface="Microsoft Yahei" pitchFamily="34" charset="-120"/>
              </a:rPr>
              <a:t>探月工程是中国科技领域的重要里程碑，成功实现了月球背面的软着陆和巡视探测。这一成就展示了中国在深空探测技术上的巨大进步，提升了国家在国际科技竞争中的地位。</a:t>
            </a:r>
            <a:endParaRPr lang="en-US" sz="1500" dirty="0"/>
          </a:p>
        </p:txBody>
      </p:sp>
      <p:pic>
        <p:nvPicPr>
          <p:cNvPr id="6" name="Image 1" descr="preencoded.png"/>
          <p:cNvPicPr>
            <a:picLocks noChangeAspect="1"/>
          </p:cNvPicPr>
          <p:nvPr/>
        </p:nvPicPr>
        <p:blipFill>
          <a:blip r:embed="rId5"/>
          <a:stretch>
            <a:fillRect/>
          </a:stretch>
        </p:blipFill>
        <p:spPr>
          <a:xfrm>
            <a:off x="3313579" y="759978"/>
            <a:ext cx="648669" cy="648669"/>
          </a:xfrm>
          <a:prstGeom prst="rect">
            <a:avLst/>
          </a:prstGeom>
        </p:spPr>
      </p:pic>
      <p:sp>
        <p:nvSpPr>
          <p:cNvPr id="7" name="Text 3"/>
          <p:cNvSpPr/>
          <p:nvPr/>
        </p:nvSpPr>
        <p:spPr>
          <a:xfrm>
            <a:off x="3235291" y="745984"/>
            <a:ext cx="805245" cy="676656"/>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700" b="1" dirty="0">
                <a:solidFill>
                  <a:srgbClr val="FFFFFF"/>
                </a:solidFill>
                <a:latin typeface="Microsoft Yahei" pitchFamily="34" charset="0"/>
                <a:ea typeface="Microsoft Yahei" pitchFamily="34" charset="-122"/>
                <a:cs typeface="Microsoft Yahei" pitchFamily="34" charset="-120"/>
              </a:rPr>
              <a:t>1</a:t>
            </a:r>
            <a:endParaRPr lang="en-US" sz="1500" dirty="0"/>
          </a:p>
        </p:txBody>
      </p:sp>
      <p:sp>
        <p:nvSpPr>
          <p:cNvPr id="8" name="Text 4"/>
          <p:cNvSpPr/>
          <p:nvPr/>
        </p:nvSpPr>
        <p:spPr>
          <a:xfrm>
            <a:off x="4338828" y="1587035"/>
            <a:ext cx="2560320" cy="48463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650" b="1" dirty="0">
                <a:solidFill>
                  <a:srgbClr val="DD2025"/>
                </a:solidFill>
                <a:latin typeface="Microsoft Yahei" pitchFamily="34" charset="0"/>
                <a:ea typeface="Microsoft Yahei" pitchFamily="34" charset="-122"/>
                <a:cs typeface="Microsoft Yahei" pitchFamily="34" charset="-120"/>
              </a:rPr>
              <a:t>北斗导航系统</a:t>
            </a:r>
            <a:endParaRPr lang="en-US" sz="1500" dirty="0"/>
          </a:p>
        </p:txBody>
      </p:sp>
      <p:sp>
        <p:nvSpPr>
          <p:cNvPr id="9" name="Text 5"/>
          <p:cNvSpPr/>
          <p:nvPr/>
        </p:nvSpPr>
        <p:spPr>
          <a:xfrm>
            <a:off x="4338828" y="1923534"/>
            <a:ext cx="4123030" cy="62179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050" dirty="0">
                <a:solidFill>
                  <a:srgbClr val="333333"/>
                </a:solidFill>
                <a:latin typeface="Microsoft Yahei" pitchFamily="34" charset="0"/>
                <a:ea typeface="Microsoft Yahei" pitchFamily="34" charset="-122"/>
                <a:cs typeface="Microsoft Yahei" pitchFamily="34" charset="-120"/>
              </a:rPr>
              <a:t>北斗导航系统的成功建设并投入使用，标志着中国在全球卫星导航领域取得重大突破。该系统覆盖全球，提供高精度定位服务，极大提升了交通运输、农业和渔业等领域的智能化水平。</a:t>
            </a:r>
            <a:endParaRPr lang="en-US" sz="1500" dirty="0"/>
          </a:p>
        </p:txBody>
      </p:sp>
      <p:pic>
        <p:nvPicPr>
          <p:cNvPr id="10" name="Image 2" descr="preencoded.png"/>
          <p:cNvPicPr>
            <a:picLocks noChangeAspect="1"/>
          </p:cNvPicPr>
          <p:nvPr/>
        </p:nvPicPr>
        <p:blipFill>
          <a:blip r:embed="rId5"/>
          <a:stretch>
            <a:fillRect/>
          </a:stretch>
        </p:blipFill>
        <p:spPr>
          <a:xfrm>
            <a:off x="3611871" y="1741846"/>
            <a:ext cx="648669" cy="648669"/>
          </a:xfrm>
          <a:prstGeom prst="rect">
            <a:avLst/>
          </a:prstGeom>
        </p:spPr>
      </p:pic>
      <p:sp>
        <p:nvSpPr>
          <p:cNvPr id="11" name="Text 6"/>
          <p:cNvSpPr/>
          <p:nvPr/>
        </p:nvSpPr>
        <p:spPr>
          <a:xfrm>
            <a:off x="3533583" y="1727853"/>
            <a:ext cx="805245" cy="676656"/>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700" b="1" dirty="0">
                <a:solidFill>
                  <a:srgbClr val="FFFFFF"/>
                </a:solidFill>
                <a:latin typeface="Microsoft Yahei" pitchFamily="34" charset="0"/>
                <a:ea typeface="Microsoft Yahei" pitchFamily="34" charset="-122"/>
                <a:cs typeface="Microsoft Yahei" pitchFamily="34" charset="-120"/>
              </a:rPr>
              <a:t>2</a:t>
            </a:r>
            <a:endParaRPr lang="en-US" sz="1500" dirty="0"/>
          </a:p>
        </p:txBody>
      </p:sp>
      <p:sp>
        <p:nvSpPr>
          <p:cNvPr id="12" name="Text 7"/>
          <p:cNvSpPr/>
          <p:nvPr/>
        </p:nvSpPr>
        <p:spPr>
          <a:xfrm>
            <a:off x="4338828" y="2573195"/>
            <a:ext cx="2560320" cy="48463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650" b="1" dirty="0">
                <a:solidFill>
                  <a:srgbClr val="DD2025"/>
                </a:solidFill>
                <a:latin typeface="Microsoft Yahei" pitchFamily="34" charset="0"/>
                <a:ea typeface="Microsoft Yahei" pitchFamily="34" charset="-122"/>
                <a:cs typeface="Microsoft Yahei" pitchFamily="34" charset="-120"/>
              </a:rPr>
              <a:t>量子计算机</a:t>
            </a:r>
            <a:endParaRPr lang="en-US" sz="1500" dirty="0"/>
          </a:p>
        </p:txBody>
      </p:sp>
      <p:sp>
        <p:nvSpPr>
          <p:cNvPr id="13" name="Text 8"/>
          <p:cNvSpPr/>
          <p:nvPr/>
        </p:nvSpPr>
        <p:spPr>
          <a:xfrm>
            <a:off x="4338828" y="2921240"/>
            <a:ext cx="4123030" cy="62179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量子计算机的研发是中国科技强国战略的重要组成部分，已成功研制出具有国际先进水平的量子计算机。这台计算机在解决复杂计算问题上展现出了强大性能，推动了人工智能和大数据技术的快速发展。</a:t>
            </a:r>
            <a:endParaRPr lang="en-US" sz="1500" dirty="0"/>
          </a:p>
        </p:txBody>
      </p:sp>
      <p:pic>
        <p:nvPicPr>
          <p:cNvPr id="14" name="Image 3" descr="preencoded.png"/>
          <p:cNvPicPr>
            <a:picLocks noChangeAspect="1"/>
          </p:cNvPicPr>
          <p:nvPr/>
        </p:nvPicPr>
        <p:blipFill>
          <a:blip r:embed="rId5"/>
          <a:stretch>
            <a:fillRect/>
          </a:stretch>
        </p:blipFill>
        <p:spPr>
          <a:xfrm>
            <a:off x="3611871" y="2733779"/>
            <a:ext cx="648669" cy="648669"/>
          </a:xfrm>
          <a:prstGeom prst="rect">
            <a:avLst/>
          </a:prstGeom>
        </p:spPr>
      </p:pic>
      <p:sp>
        <p:nvSpPr>
          <p:cNvPr id="15" name="Text 9"/>
          <p:cNvSpPr/>
          <p:nvPr/>
        </p:nvSpPr>
        <p:spPr>
          <a:xfrm>
            <a:off x="3533583" y="2719785"/>
            <a:ext cx="805245" cy="676656"/>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700" b="1" dirty="0">
                <a:solidFill>
                  <a:srgbClr val="FFFFFF"/>
                </a:solidFill>
                <a:latin typeface="Microsoft Yahei" pitchFamily="34" charset="0"/>
                <a:ea typeface="Microsoft Yahei" pitchFamily="34" charset="-122"/>
                <a:cs typeface="Microsoft Yahei" pitchFamily="34" charset="-120"/>
              </a:rPr>
              <a:t>3</a:t>
            </a:r>
            <a:endParaRPr lang="en-US" sz="1500" dirty="0"/>
          </a:p>
        </p:txBody>
      </p:sp>
      <p:sp>
        <p:nvSpPr>
          <p:cNvPr id="16" name="Text 10"/>
          <p:cNvSpPr/>
          <p:nvPr/>
        </p:nvSpPr>
        <p:spPr>
          <a:xfrm>
            <a:off x="4040536" y="3570900"/>
            <a:ext cx="2560320" cy="484632"/>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650" b="1" dirty="0">
                <a:solidFill>
                  <a:srgbClr val="DD2025"/>
                </a:solidFill>
                <a:latin typeface="Microsoft Yahei" pitchFamily="34" charset="0"/>
                <a:ea typeface="Microsoft Yahei" pitchFamily="34" charset="-122"/>
                <a:cs typeface="Microsoft Yahei" pitchFamily="34" charset="-120"/>
              </a:rPr>
              <a:t>超级计算机</a:t>
            </a:r>
            <a:endParaRPr lang="en-US" sz="1500" dirty="0"/>
          </a:p>
        </p:txBody>
      </p:sp>
      <p:sp>
        <p:nvSpPr>
          <p:cNvPr id="17" name="Text 11"/>
          <p:cNvSpPr/>
          <p:nvPr/>
        </p:nvSpPr>
        <p:spPr>
          <a:xfrm>
            <a:off x="4040536" y="3912864"/>
            <a:ext cx="4123030" cy="621792"/>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中国在超级计算机领域取得了显著成就，连续多年位居世界超级计算机500强榜单之首。这些高性能计算机在科学研究、工业设计和大数据处理等方面发挥了重要作用，为科技创新提供了强大的计算支持。</a:t>
            </a:r>
            <a:endParaRPr lang="en-US" sz="1500" dirty="0"/>
          </a:p>
        </p:txBody>
      </p:sp>
      <p:pic>
        <p:nvPicPr>
          <p:cNvPr id="18" name="Image 4" descr="preencoded.png"/>
          <p:cNvPicPr>
            <a:picLocks noChangeAspect="1"/>
          </p:cNvPicPr>
          <p:nvPr/>
        </p:nvPicPr>
        <p:blipFill>
          <a:blip r:embed="rId5"/>
          <a:stretch>
            <a:fillRect/>
          </a:stretch>
        </p:blipFill>
        <p:spPr>
          <a:xfrm>
            <a:off x="3313579" y="3728443"/>
            <a:ext cx="648669" cy="648669"/>
          </a:xfrm>
          <a:prstGeom prst="rect">
            <a:avLst/>
          </a:prstGeom>
        </p:spPr>
      </p:pic>
      <p:sp>
        <p:nvSpPr>
          <p:cNvPr id="19" name="Text 12"/>
          <p:cNvSpPr/>
          <p:nvPr/>
        </p:nvSpPr>
        <p:spPr>
          <a:xfrm>
            <a:off x="3235291" y="3714450"/>
            <a:ext cx="805245" cy="676656"/>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700" b="1" dirty="0">
                <a:solidFill>
                  <a:srgbClr val="FFFFFF"/>
                </a:solidFill>
                <a:latin typeface="Microsoft Yahei" pitchFamily="34" charset="0"/>
                <a:ea typeface="Microsoft Yahei" pitchFamily="34" charset="-122"/>
                <a:cs typeface="Microsoft Yahei" pitchFamily="34" charset="-120"/>
              </a:rPr>
              <a:t>4</a:t>
            </a:r>
            <a:endParaRPr lang="en-US" sz="1500" dirty="0"/>
          </a:p>
        </p:txBody>
      </p:sp>
      <p:pic>
        <p:nvPicPr>
          <p:cNvPr id="20" name="Image 5" descr="preencoded.png"/>
          <p:cNvPicPr>
            <a:picLocks noChangeAspect="1"/>
          </p:cNvPicPr>
          <p:nvPr/>
        </p:nvPicPr>
        <p:blipFill>
          <a:blip r:embed="rId6"/>
          <a:stretch>
            <a:fillRect/>
          </a:stretch>
        </p:blipFill>
        <p:spPr>
          <a:xfrm>
            <a:off x="180588" y="851774"/>
            <a:ext cx="3362140" cy="33621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9983" y="182211"/>
            <a:ext cx="8834017" cy="602361"/>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250" b="1" dirty="0">
                <a:solidFill>
                  <a:srgbClr val="54080A"/>
                </a:solidFill>
                <a:latin typeface="PingFang SC" pitchFamily="34" charset="0"/>
                <a:ea typeface="PingFang SC" pitchFamily="34" charset="-122"/>
                <a:cs typeface="PingFang SC" pitchFamily="34" charset="-120"/>
              </a:rPr>
              <a:t>全球科技创新趋势</a:t>
            </a:r>
            <a:endParaRPr lang="en-US" sz="1500" dirty="0"/>
          </a:p>
        </p:txBody>
      </p:sp>
      <p:sp>
        <p:nvSpPr>
          <p:cNvPr id="3" name="Text 1"/>
          <p:cNvSpPr/>
          <p:nvPr/>
        </p:nvSpPr>
        <p:spPr>
          <a:xfrm>
            <a:off x="4018719" y="1999793"/>
            <a:ext cx="62179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00" b="1" dirty="0">
                <a:solidFill>
                  <a:srgbClr val="DD2025"/>
                </a:solidFill>
                <a:latin typeface="Microsoft Yahei" pitchFamily="34" charset="0"/>
                <a:ea typeface="Microsoft Yahei" pitchFamily="34" charset="-122"/>
                <a:cs typeface="Microsoft Yahei" pitchFamily="34" charset="-120"/>
              </a:rPr>
              <a:t>01</a:t>
            </a:r>
            <a:endParaRPr lang="en-US" sz="1500" dirty="0"/>
          </a:p>
        </p:txBody>
      </p:sp>
      <p:sp>
        <p:nvSpPr>
          <p:cNvPr id="4" name="Text 2"/>
          <p:cNvSpPr/>
          <p:nvPr/>
        </p:nvSpPr>
        <p:spPr>
          <a:xfrm>
            <a:off x="4536504" y="1999787"/>
            <a:ext cx="62179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00" b="1" dirty="0">
                <a:solidFill>
                  <a:srgbClr val="F7723B"/>
                </a:solidFill>
                <a:latin typeface="Microsoft Yahei" pitchFamily="34" charset="0"/>
                <a:ea typeface="Microsoft Yahei" pitchFamily="34" charset="-122"/>
                <a:cs typeface="Microsoft Yahei" pitchFamily="34" charset="-120"/>
              </a:rPr>
              <a:t>02</a:t>
            </a:r>
            <a:endParaRPr lang="en-US" sz="1500" dirty="0"/>
          </a:p>
        </p:txBody>
      </p:sp>
      <p:sp>
        <p:nvSpPr>
          <p:cNvPr id="5" name="Text 3"/>
          <p:cNvSpPr/>
          <p:nvPr/>
        </p:nvSpPr>
        <p:spPr>
          <a:xfrm>
            <a:off x="4018729" y="2484419"/>
            <a:ext cx="62179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00" b="1" dirty="0">
                <a:solidFill>
                  <a:srgbClr val="F7723B"/>
                </a:solidFill>
                <a:latin typeface="Microsoft Yahei" pitchFamily="34" charset="0"/>
                <a:ea typeface="Microsoft Yahei" pitchFamily="34" charset="-122"/>
                <a:cs typeface="Microsoft Yahei" pitchFamily="34" charset="-120"/>
              </a:rPr>
              <a:t>03</a:t>
            </a:r>
            <a:endParaRPr lang="en-US" sz="1500" dirty="0"/>
          </a:p>
        </p:txBody>
      </p:sp>
      <p:sp>
        <p:nvSpPr>
          <p:cNvPr id="6" name="Text 4"/>
          <p:cNvSpPr/>
          <p:nvPr/>
        </p:nvSpPr>
        <p:spPr>
          <a:xfrm>
            <a:off x="4536504" y="2484419"/>
            <a:ext cx="62179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00" b="1" dirty="0">
                <a:solidFill>
                  <a:srgbClr val="DD2025"/>
                </a:solidFill>
                <a:latin typeface="Microsoft Yahei" pitchFamily="34" charset="0"/>
                <a:ea typeface="Microsoft Yahei" pitchFamily="34" charset="-122"/>
                <a:cs typeface="Microsoft Yahei" pitchFamily="34" charset="-120"/>
              </a:rPr>
              <a:t>04</a:t>
            </a:r>
            <a:endParaRPr lang="en-US" sz="1500" dirty="0"/>
          </a:p>
        </p:txBody>
      </p:sp>
      <p:sp>
        <p:nvSpPr>
          <p:cNvPr id="7" name="Text 5"/>
          <p:cNvSpPr/>
          <p:nvPr/>
        </p:nvSpPr>
        <p:spPr>
          <a:xfrm>
            <a:off x="596714" y="1048817"/>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人工智能技术发展</a:t>
            </a:r>
            <a:endParaRPr lang="en-US" sz="1500" dirty="0"/>
          </a:p>
        </p:txBody>
      </p:sp>
      <p:sp>
        <p:nvSpPr>
          <p:cNvPr id="8" name="Text 6"/>
          <p:cNvSpPr/>
          <p:nvPr/>
        </p:nvSpPr>
        <p:spPr>
          <a:xfrm>
            <a:off x="642434" y="1443838"/>
            <a:ext cx="2971800" cy="1060704"/>
          </a:xfrm>
          <a:prstGeom prst="rect">
            <a:avLst/>
          </a:prstGeom>
          <a:noFill/>
          <a:ln/>
        </p:spPr>
        <p:txBody>
          <a:bodyPr wrap="square" lIns="95250" tIns="95250" rIns="95250" bIns="95250" rtlCol="0" anchor="t">
            <a:spAutoFit/>
          </a:bodyPr>
          <a:lstStyle/>
          <a:p>
            <a:pPr marL="0" indent="0" algn="r">
              <a:lnSpc>
                <a:spcPct val="100000"/>
              </a:lnSpc>
              <a:buNone/>
            </a:pPr>
            <a:r>
              <a:rPr lang="en-US" sz="1200" dirty="0">
                <a:solidFill>
                  <a:srgbClr val="333333"/>
                </a:solidFill>
                <a:latin typeface="Microsoft Yahei" pitchFamily="34" charset="0"/>
                <a:ea typeface="Microsoft Yahei" pitchFamily="34" charset="-122"/>
                <a:cs typeface="Microsoft Yahei" pitchFamily="34" charset="-120"/>
              </a:rPr>
              <a:t>人工智能技术持续快速发展，生成式人工智能（gen AI）成为热点，推动机器人技术和沉浸式现实创新。AI在多个领域如智慧电网、电动垂直起降飞机等展现广泛应用前景。</a:t>
            </a:r>
            <a:endParaRPr lang="en-US" sz="1500" dirty="0"/>
          </a:p>
        </p:txBody>
      </p:sp>
      <p:sp>
        <p:nvSpPr>
          <p:cNvPr id="9" name="Text 7"/>
          <p:cNvSpPr/>
          <p:nvPr/>
        </p:nvSpPr>
        <p:spPr>
          <a:xfrm>
            <a:off x="5535727" y="1048839"/>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F7723B"/>
                </a:solidFill>
                <a:latin typeface="Microsoft Yahei" pitchFamily="34" charset="0"/>
                <a:ea typeface="Microsoft Yahei" pitchFamily="34" charset="-122"/>
                <a:cs typeface="Microsoft Yahei" pitchFamily="34" charset="-120"/>
              </a:rPr>
              <a:t>人形机器人兴起</a:t>
            </a:r>
            <a:endParaRPr lang="en-US" sz="1500" dirty="0"/>
          </a:p>
        </p:txBody>
      </p:sp>
      <p:sp>
        <p:nvSpPr>
          <p:cNvPr id="10" name="Text 8"/>
          <p:cNvSpPr/>
          <p:nvPr/>
        </p:nvSpPr>
        <p:spPr>
          <a:xfrm>
            <a:off x="5535727" y="1443838"/>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人形机器人进入高速发展阶段，特斯拉、科大讯飞等公司相继推出人形机器人。中国工信部制定《人形机器人创新发展指导意见》，旨在到2025年初步建立人形机器人创新体系。</a:t>
            </a:r>
            <a:endParaRPr lang="en-US" sz="1500" dirty="0"/>
          </a:p>
        </p:txBody>
      </p:sp>
      <p:sp>
        <p:nvSpPr>
          <p:cNvPr id="11" name="Text 9"/>
          <p:cNvSpPr/>
          <p:nvPr/>
        </p:nvSpPr>
        <p:spPr>
          <a:xfrm>
            <a:off x="596714" y="2832811"/>
            <a:ext cx="3017520" cy="512064"/>
          </a:xfrm>
          <a:prstGeom prst="rect">
            <a:avLst/>
          </a:prstGeom>
          <a:noFill/>
          <a:ln/>
        </p:spPr>
        <p:txBody>
          <a:bodyPr wrap="square" lIns="95250" tIns="95250" rIns="95250" bIns="95250" rtlCol="0" anchor="t">
            <a:spAutoFit/>
          </a:bodyPr>
          <a:lstStyle/>
          <a:p>
            <a:pPr marL="0" indent="0" algn="r">
              <a:lnSpc>
                <a:spcPct val="112500"/>
              </a:lnSpc>
              <a:spcBef>
                <a:spcPts val="375"/>
              </a:spcBef>
              <a:buNone/>
            </a:pPr>
            <a:r>
              <a:rPr lang="en-US" sz="1800" b="1" dirty="0">
                <a:solidFill>
                  <a:srgbClr val="F7723B"/>
                </a:solidFill>
                <a:latin typeface="Microsoft Yahei" pitchFamily="34" charset="0"/>
                <a:ea typeface="Microsoft Yahei" pitchFamily="34" charset="-122"/>
                <a:cs typeface="Microsoft Yahei" pitchFamily="34" charset="-120"/>
              </a:rPr>
              <a:t>前沿技术投资增长</a:t>
            </a:r>
            <a:endParaRPr lang="en-US" sz="1500" dirty="0"/>
          </a:p>
        </p:txBody>
      </p:sp>
      <p:sp>
        <p:nvSpPr>
          <p:cNvPr id="12" name="Text 10"/>
          <p:cNvSpPr/>
          <p:nvPr/>
        </p:nvSpPr>
        <p:spPr>
          <a:xfrm>
            <a:off x="642823" y="3202229"/>
            <a:ext cx="2971800" cy="1060704"/>
          </a:xfrm>
          <a:prstGeom prst="rect">
            <a:avLst/>
          </a:prstGeom>
          <a:noFill/>
          <a:ln/>
        </p:spPr>
        <p:txBody>
          <a:bodyPr wrap="square" lIns="95250" tIns="95250" rIns="95250" bIns="95250" rtlCol="0" anchor="t">
            <a:spAutoFit/>
          </a:bodyPr>
          <a:lstStyle/>
          <a:p>
            <a:pPr marL="0" indent="0" algn="r">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尽管2023年市场环境充满挑战，但企业对前沿技术的持续投资显著增加。生成式人工智能的兴趣和投资急剧上升，为相互关联的技术如机器人技术和虚拟现实解锁更多创新可能性。</a:t>
            </a:r>
            <a:endParaRPr lang="en-US" sz="1500" dirty="0"/>
          </a:p>
        </p:txBody>
      </p:sp>
      <p:sp>
        <p:nvSpPr>
          <p:cNvPr id="13" name="Text 11"/>
          <p:cNvSpPr/>
          <p:nvPr/>
        </p:nvSpPr>
        <p:spPr>
          <a:xfrm>
            <a:off x="5535727" y="2832811"/>
            <a:ext cx="3017520" cy="512064"/>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1800" b="1" dirty="0">
                <a:solidFill>
                  <a:srgbClr val="DD2025"/>
                </a:solidFill>
                <a:latin typeface="Microsoft Yahei" pitchFamily="34" charset="0"/>
                <a:ea typeface="Microsoft Yahei" pitchFamily="34" charset="-122"/>
                <a:cs typeface="Microsoft Yahei" pitchFamily="34" charset="-120"/>
              </a:rPr>
              <a:t>数字科技未来展望</a:t>
            </a:r>
            <a:endParaRPr lang="en-US" sz="1500" dirty="0"/>
          </a:p>
        </p:txBody>
      </p:sp>
      <p:sp>
        <p:nvSpPr>
          <p:cNvPr id="14" name="Text 12"/>
          <p:cNvSpPr/>
          <p:nvPr/>
        </p:nvSpPr>
        <p:spPr>
          <a:xfrm>
            <a:off x="5535727" y="3202229"/>
            <a:ext cx="2971800" cy="1060704"/>
          </a:xfrm>
          <a:prstGeom prst="rect">
            <a:avLst/>
          </a:prstGeom>
          <a:noFill/>
          <a:ln/>
        </p:spPr>
        <p:txBody>
          <a:bodyPr wrap="square" lIns="95250" tIns="95250" rIns="95250" bIns="95250" rtlCol="0" anchor="t">
            <a:spAutoFit/>
          </a:bodyPr>
          <a:lstStyle/>
          <a:p>
            <a:pPr marL="0" indent="0" algn="just">
              <a:lnSpc>
                <a:spcPct val="100000"/>
              </a:lnSpc>
              <a:spcBef>
                <a:spcPts val="375"/>
              </a:spcBef>
              <a:buNone/>
            </a:pPr>
            <a:r>
              <a:rPr lang="en-US" sz="1200" dirty="0">
                <a:solidFill>
                  <a:srgbClr val="333333"/>
                </a:solidFill>
                <a:latin typeface="Microsoft Yahei" pitchFamily="34" charset="0"/>
                <a:ea typeface="Microsoft Yahei" pitchFamily="34" charset="-122"/>
                <a:cs typeface="Microsoft Yahei" pitchFamily="34" charset="-120"/>
              </a:rPr>
              <a:t>腾讯研究院预测，通用人工智能将逐步实现，AI将在多个行业和场景中驱动突破性创新。从智慧电网到星地直连，AI的应用前景广泛且多元化，有望带来新一轮科技革命。</a:t>
            </a:r>
            <a:endParaRPr lang="en-US" sz="1500" dirty="0"/>
          </a:p>
        </p:txBody>
      </p:sp>
      <p:pic>
        <p:nvPicPr>
          <p:cNvPr id="15" name="Image 0" descr="preencoded.png"/>
          <p:cNvPicPr>
            <a:picLocks noChangeAspect="1"/>
          </p:cNvPicPr>
          <p:nvPr/>
        </p:nvPicPr>
        <p:blipFill>
          <a:blip r:embed="rId4"/>
          <a:stretch>
            <a:fillRect/>
          </a:stretch>
        </p:blipFill>
        <p:spPr>
          <a:xfrm>
            <a:off x="3617436" y="1610397"/>
            <a:ext cx="1920240" cy="1920240"/>
          </a:xfrm>
          <a:prstGeom prst="rect">
            <a:avLst/>
          </a:prstGeom>
        </p:spPr>
      </p:pic>
      <p:pic>
        <p:nvPicPr>
          <p:cNvPr id="16" name="Image 1" descr="preencoded.png"/>
          <p:cNvPicPr>
            <a:picLocks noChangeAspect="1"/>
          </p:cNvPicPr>
          <p:nvPr/>
        </p:nvPicPr>
        <p:blipFill>
          <a:blip r:embed="rId5"/>
          <a:stretch>
            <a:fillRect/>
          </a:stretch>
        </p:blipFill>
        <p:spPr>
          <a:xfrm flipH="1">
            <a:off x="3608292" y="1610397"/>
            <a:ext cx="1920240" cy="1920240"/>
          </a:xfrm>
          <a:prstGeom prst="rect">
            <a:avLst/>
          </a:prstGeom>
        </p:spPr>
      </p:pic>
      <p:pic>
        <p:nvPicPr>
          <p:cNvPr id="17" name="Image 2" descr="preencoded.png"/>
          <p:cNvPicPr>
            <a:picLocks noChangeAspect="1"/>
          </p:cNvPicPr>
          <p:nvPr/>
        </p:nvPicPr>
        <p:blipFill>
          <a:blip r:embed="rId5"/>
          <a:stretch>
            <a:fillRect/>
          </a:stretch>
        </p:blipFill>
        <p:spPr>
          <a:xfrm flipV="1">
            <a:off x="3617436" y="1601253"/>
            <a:ext cx="1920240" cy="1920240"/>
          </a:xfrm>
          <a:prstGeom prst="rect">
            <a:avLst/>
          </a:prstGeom>
        </p:spPr>
      </p:pic>
      <p:pic>
        <p:nvPicPr>
          <p:cNvPr id="18" name="Image 3" descr="preencoded.png"/>
          <p:cNvPicPr>
            <a:picLocks noChangeAspect="1"/>
          </p:cNvPicPr>
          <p:nvPr/>
        </p:nvPicPr>
        <p:blipFill>
          <a:blip r:embed="rId4"/>
          <a:stretch>
            <a:fillRect/>
          </a:stretch>
        </p:blipFill>
        <p:spPr>
          <a:xfrm flipH="1" flipV="1">
            <a:off x="3608292" y="1601253"/>
            <a:ext cx="1920240" cy="19202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1009</Words>
  <Application>Microsoft Office PowerPoint</Application>
  <PresentationFormat>全屏显示(16:9)</PresentationFormat>
  <Paragraphs>243</Paragraphs>
  <Slides>27</Slides>
  <Notes>27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PingFang SC</vt:lpstr>
      <vt:lpstr>Microsoft Yahei</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舒贤 王</cp:lastModifiedBy>
  <cp:revision>2</cp:revision>
  <dcterms:created xsi:type="dcterms:W3CDTF">2024-10-20T02:00:17Z</dcterms:created>
  <dcterms:modified xsi:type="dcterms:W3CDTF">2024-10-20T02:02:30Z</dcterms:modified>
</cp:coreProperties>
</file>